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355" r:id="rId6"/>
    <p:sldId id="354" r:id="rId7"/>
    <p:sldId id="318" r:id="rId8"/>
    <p:sldId id="279" r:id="rId9"/>
    <p:sldId id="280" r:id="rId10"/>
    <p:sldId id="281" r:id="rId11"/>
    <p:sldId id="288" r:id="rId12"/>
    <p:sldId id="307" r:id="rId13"/>
    <p:sldId id="289" r:id="rId14"/>
    <p:sldId id="290" r:id="rId15"/>
    <p:sldId id="291" r:id="rId16"/>
    <p:sldId id="275" r:id="rId17"/>
    <p:sldId id="321" r:id="rId18"/>
    <p:sldId id="352" r:id="rId19"/>
    <p:sldId id="322" r:id="rId20"/>
    <p:sldId id="323" r:id="rId21"/>
    <p:sldId id="324" r:id="rId22"/>
    <p:sldId id="325" r:id="rId23"/>
    <p:sldId id="326" r:id="rId24"/>
    <p:sldId id="327" r:id="rId25"/>
    <p:sldId id="328" r:id="rId26"/>
    <p:sldId id="329" r:id="rId27"/>
    <p:sldId id="330" r:id="rId28"/>
    <p:sldId id="331" r:id="rId29"/>
    <p:sldId id="332" r:id="rId3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62" autoAdjust="0"/>
  </p:normalViewPr>
  <p:slideViewPr>
    <p:cSldViewPr>
      <p:cViewPr varScale="1">
        <p:scale>
          <a:sx n="93" d="100"/>
          <a:sy n="93" d="100"/>
        </p:scale>
        <p:origin x="2124" y="78"/>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1311D5-AA6F-4453-967E-AA61E32070B9}" type="doc">
      <dgm:prSet loTypeId="urn:microsoft.com/office/officeart/2005/8/layout/hProcess9" loCatId="process" qsTypeId="urn:microsoft.com/office/officeart/2005/8/quickstyle/simple1" qsCatId="simple" csTypeId="urn:microsoft.com/office/officeart/2005/8/colors/accent1_2" csCatId="accent1" phldr="1"/>
      <dgm:spPr/>
    </dgm:pt>
    <dgm:pt modelId="{FB228D7F-F0D6-4985-BCD7-89B222069467}">
      <dgm:prSet phldrT="[Text]" custT="1"/>
      <dgm:spPr>
        <a:solidFill>
          <a:srgbClr val="520D5D"/>
        </a:solidFill>
        <a:ln>
          <a:noFill/>
        </a:ln>
      </dgm:spPr>
      <dgm:t>
        <a:bodyPr/>
        <a:lstStyle/>
        <a:p>
          <a:r>
            <a:rPr lang="en-GB" sz="2400" dirty="0">
              <a:solidFill>
                <a:schemeClr val="bg1"/>
              </a:solidFill>
              <a:latin typeface="Arial" panose="020B0604020202020204" pitchFamily="34" charset="0"/>
              <a:cs typeface="Arial" panose="020B0604020202020204" pitchFamily="34" charset="0"/>
            </a:rPr>
            <a:t>PERSONNEL MANAGEMENT</a:t>
          </a:r>
        </a:p>
      </dgm:t>
    </dgm:pt>
    <dgm:pt modelId="{9A45F6D9-FAC6-4696-A8E5-AF6E7DDF2977}" type="parTrans" cxnId="{291666D4-603E-4354-9CAF-117516C18751}">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C5FC30F3-BDEC-496B-89DF-E86B8DA4A4F6}" type="sibTrans" cxnId="{291666D4-603E-4354-9CAF-117516C18751}">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D5281EA6-36FF-4A02-9C5E-FF3A22E9C049}">
      <dgm:prSet phldrT="[Text]" custT="1"/>
      <dgm:spPr>
        <a:solidFill>
          <a:srgbClr val="520D5D"/>
        </a:solidFill>
        <a:ln>
          <a:noFill/>
        </a:ln>
      </dgm:spPr>
      <dgm:t>
        <a:bodyPr/>
        <a:lstStyle/>
        <a:p>
          <a:r>
            <a:rPr lang="en-GB" sz="2400" dirty="0">
              <a:solidFill>
                <a:schemeClr val="bg1"/>
              </a:solidFill>
              <a:latin typeface="Arial" panose="020B0604020202020204" pitchFamily="34" charset="0"/>
              <a:cs typeface="Arial" panose="020B0604020202020204" pitchFamily="34" charset="0"/>
            </a:rPr>
            <a:t>HUMAN RESOURCE MANAGEMENT</a:t>
          </a:r>
        </a:p>
      </dgm:t>
    </dgm:pt>
    <dgm:pt modelId="{11047CB5-D6DB-41F0-8A0A-F2DB99C951CE}" type="parTrans" cxnId="{4433BA3E-6D6B-4DFB-8C8C-81EA95149953}">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8CF88C12-3599-49E7-AF55-B5324B9ACC0F}" type="sibTrans" cxnId="{4433BA3E-6D6B-4DFB-8C8C-81EA95149953}">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158AE324-8DA7-4B61-B1C6-F5CB782AFBAF}">
      <dgm:prSet phldrT="[Text]" custT="1"/>
      <dgm:spPr>
        <a:solidFill>
          <a:srgbClr val="520D5D"/>
        </a:solidFill>
        <a:ln>
          <a:noFill/>
        </a:ln>
      </dgm:spPr>
      <dgm:t>
        <a:bodyPr/>
        <a:lstStyle/>
        <a:p>
          <a:r>
            <a:rPr lang="en-GB" sz="2400" dirty="0">
              <a:solidFill>
                <a:schemeClr val="bg1"/>
              </a:solidFill>
              <a:latin typeface="Arial" panose="020B0604020202020204" pitchFamily="34" charset="0"/>
              <a:cs typeface="Arial" panose="020B0604020202020204" pitchFamily="34" charset="0"/>
            </a:rPr>
            <a:t>STRATEGIC HUMAN RESOURCE MANAGEMENT</a:t>
          </a:r>
        </a:p>
      </dgm:t>
    </dgm:pt>
    <dgm:pt modelId="{56B05F2D-9245-46BF-83A0-E4EACBF52399}" type="parTrans" cxnId="{145C5DFF-1964-436C-9734-F8BB4E6AA8FF}">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C5012DD9-0A0F-4EA7-BAB2-A444F6C5E86C}" type="sibTrans" cxnId="{145C5DFF-1964-436C-9734-F8BB4E6AA8FF}">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642C5028-9C93-46BC-B835-675E0F62B0DA}" type="pres">
      <dgm:prSet presAssocID="{541311D5-AA6F-4453-967E-AA61E32070B9}" presName="CompostProcess" presStyleCnt="0">
        <dgm:presLayoutVars>
          <dgm:dir/>
          <dgm:resizeHandles val="exact"/>
        </dgm:presLayoutVars>
      </dgm:prSet>
      <dgm:spPr/>
    </dgm:pt>
    <dgm:pt modelId="{455CD112-9EDF-4D2E-9C96-5405D42CBD26}" type="pres">
      <dgm:prSet presAssocID="{541311D5-AA6F-4453-967E-AA61E32070B9}" presName="arrow" presStyleLbl="bgShp" presStyleIdx="0" presStyleCnt="1"/>
      <dgm:spPr>
        <a:solidFill>
          <a:srgbClr val="DBD3E5"/>
        </a:solidFill>
      </dgm:spPr>
    </dgm:pt>
    <dgm:pt modelId="{FE689093-17B3-4542-865F-1D075FB6F018}" type="pres">
      <dgm:prSet presAssocID="{541311D5-AA6F-4453-967E-AA61E32070B9}" presName="linearProcess" presStyleCnt="0"/>
      <dgm:spPr/>
    </dgm:pt>
    <dgm:pt modelId="{9603D5DB-19EF-4A32-8639-AC859EB0C3F5}" type="pres">
      <dgm:prSet presAssocID="{FB228D7F-F0D6-4985-BCD7-89B222069467}" presName="textNode" presStyleLbl="node1" presStyleIdx="0" presStyleCnt="3" custScaleX="92869" custScaleY="97584">
        <dgm:presLayoutVars>
          <dgm:bulletEnabled val="1"/>
        </dgm:presLayoutVars>
      </dgm:prSet>
      <dgm:spPr>
        <a:prstGeom prst="rect">
          <a:avLst/>
        </a:prstGeom>
      </dgm:spPr>
      <dgm:t>
        <a:bodyPr/>
        <a:lstStyle/>
        <a:p>
          <a:endParaRPr lang="en-US"/>
        </a:p>
      </dgm:t>
    </dgm:pt>
    <dgm:pt modelId="{86D93B35-4E17-4FE4-AEFD-97F4E006827F}" type="pres">
      <dgm:prSet presAssocID="{C5FC30F3-BDEC-496B-89DF-E86B8DA4A4F6}" presName="sibTrans" presStyleCnt="0"/>
      <dgm:spPr/>
    </dgm:pt>
    <dgm:pt modelId="{6F51FA90-925C-4B68-A5E3-5399485DC602}" type="pres">
      <dgm:prSet presAssocID="{D5281EA6-36FF-4A02-9C5E-FF3A22E9C049}" presName="textNode" presStyleLbl="node1" presStyleIdx="1" presStyleCnt="3" custScaleX="92869" custScaleY="97584">
        <dgm:presLayoutVars>
          <dgm:bulletEnabled val="1"/>
        </dgm:presLayoutVars>
      </dgm:prSet>
      <dgm:spPr>
        <a:prstGeom prst="rect">
          <a:avLst/>
        </a:prstGeom>
      </dgm:spPr>
      <dgm:t>
        <a:bodyPr/>
        <a:lstStyle/>
        <a:p>
          <a:endParaRPr lang="en-US"/>
        </a:p>
      </dgm:t>
    </dgm:pt>
    <dgm:pt modelId="{10E11C80-44CE-4644-9339-9E21062901C7}" type="pres">
      <dgm:prSet presAssocID="{8CF88C12-3599-49E7-AF55-B5324B9ACC0F}" presName="sibTrans" presStyleCnt="0"/>
      <dgm:spPr/>
    </dgm:pt>
    <dgm:pt modelId="{AB866A5A-9749-47E7-ACE0-68CE0479B51F}" type="pres">
      <dgm:prSet presAssocID="{158AE324-8DA7-4B61-B1C6-F5CB782AFBAF}" presName="textNode" presStyleLbl="node1" presStyleIdx="2" presStyleCnt="3" custScaleX="92869" custScaleY="97584">
        <dgm:presLayoutVars>
          <dgm:bulletEnabled val="1"/>
        </dgm:presLayoutVars>
      </dgm:prSet>
      <dgm:spPr>
        <a:prstGeom prst="rect">
          <a:avLst/>
        </a:prstGeom>
      </dgm:spPr>
      <dgm:t>
        <a:bodyPr/>
        <a:lstStyle/>
        <a:p>
          <a:endParaRPr lang="en-US"/>
        </a:p>
      </dgm:t>
    </dgm:pt>
  </dgm:ptLst>
  <dgm:cxnLst>
    <dgm:cxn modelId="{FC346812-1574-4DCC-995A-E98C0EA70E16}" type="presOf" srcId="{D5281EA6-36FF-4A02-9C5E-FF3A22E9C049}" destId="{6F51FA90-925C-4B68-A5E3-5399485DC602}" srcOrd="0" destOrd="0" presId="urn:microsoft.com/office/officeart/2005/8/layout/hProcess9"/>
    <dgm:cxn modelId="{2A16FB8C-520D-4A93-B0DD-269A4A4A3328}" type="presOf" srcId="{158AE324-8DA7-4B61-B1C6-F5CB782AFBAF}" destId="{AB866A5A-9749-47E7-ACE0-68CE0479B51F}" srcOrd="0" destOrd="0" presId="urn:microsoft.com/office/officeart/2005/8/layout/hProcess9"/>
    <dgm:cxn modelId="{F7ED3AAA-A9E4-4801-9228-395297B040C2}" type="presOf" srcId="{541311D5-AA6F-4453-967E-AA61E32070B9}" destId="{642C5028-9C93-46BC-B835-675E0F62B0DA}" srcOrd="0" destOrd="0" presId="urn:microsoft.com/office/officeart/2005/8/layout/hProcess9"/>
    <dgm:cxn modelId="{94CBB824-AC65-45AD-8145-E02354A2164C}" type="presOf" srcId="{FB228D7F-F0D6-4985-BCD7-89B222069467}" destId="{9603D5DB-19EF-4A32-8639-AC859EB0C3F5}" srcOrd="0" destOrd="0" presId="urn:microsoft.com/office/officeart/2005/8/layout/hProcess9"/>
    <dgm:cxn modelId="{145C5DFF-1964-436C-9734-F8BB4E6AA8FF}" srcId="{541311D5-AA6F-4453-967E-AA61E32070B9}" destId="{158AE324-8DA7-4B61-B1C6-F5CB782AFBAF}" srcOrd="2" destOrd="0" parTransId="{56B05F2D-9245-46BF-83A0-E4EACBF52399}" sibTransId="{C5012DD9-0A0F-4EA7-BAB2-A444F6C5E86C}"/>
    <dgm:cxn modelId="{4433BA3E-6D6B-4DFB-8C8C-81EA95149953}" srcId="{541311D5-AA6F-4453-967E-AA61E32070B9}" destId="{D5281EA6-36FF-4A02-9C5E-FF3A22E9C049}" srcOrd="1" destOrd="0" parTransId="{11047CB5-D6DB-41F0-8A0A-F2DB99C951CE}" sibTransId="{8CF88C12-3599-49E7-AF55-B5324B9ACC0F}"/>
    <dgm:cxn modelId="{291666D4-603E-4354-9CAF-117516C18751}" srcId="{541311D5-AA6F-4453-967E-AA61E32070B9}" destId="{FB228D7F-F0D6-4985-BCD7-89B222069467}" srcOrd="0" destOrd="0" parTransId="{9A45F6D9-FAC6-4696-A8E5-AF6E7DDF2977}" sibTransId="{C5FC30F3-BDEC-496B-89DF-E86B8DA4A4F6}"/>
    <dgm:cxn modelId="{B6497EE0-C8C1-4EA0-A303-7A8EE290F774}" type="presParOf" srcId="{642C5028-9C93-46BC-B835-675E0F62B0DA}" destId="{455CD112-9EDF-4D2E-9C96-5405D42CBD26}" srcOrd="0" destOrd="0" presId="urn:microsoft.com/office/officeart/2005/8/layout/hProcess9"/>
    <dgm:cxn modelId="{E54E69A1-F5DB-4396-9CCB-15636987D2B7}" type="presParOf" srcId="{642C5028-9C93-46BC-B835-675E0F62B0DA}" destId="{FE689093-17B3-4542-865F-1D075FB6F018}" srcOrd="1" destOrd="0" presId="urn:microsoft.com/office/officeart/2005/8/layout/hProcess9"/>
    <dgm:cxn modelId="{C4E8D448-A738-485D-A133-AB143207FFC9}" type="presParOf" srcId="{FE689093-17B3-4542-865F-1D075FB6F018}" destId="{9603D5DB-19EF-4A32-8639-AC859EB0C3F5}" srcOrd="0" destOrd="0" presId="urn:microsoft.com/office/officeart/2005/8/layout/hProcess9"/>
    <dgm:cxn modelId="{903F2AE1-7781-4466-B3B6-B03095E84DBE}" type="presParOf" srcId="{FE689093-17B3-4542-865F-1D075FB6F018}" destId="{86D93B35-4E17-4FE4-AEFD-97F4E006827F}" srcOrd="1" destOrd="0" presId="urn:microsoft.com/office/officeart/2005/8/layout/hProcess9"/>
    <dgm:cxn modelId="{EA78377A-5A98-430B-9D3C-B4A033E6517B}" type="presParOf" srcId="{FE689093-17B3-4542-865F-1D075FB6F018}" destId="{6F51FA90-925C-4B68-A5E3-5399485DC602}" srcOrd="2" destOrd="0" presId="urn:microsoft.com/office/officeart/2005/8/layout/hProcess9"/>
    <dgm:cxn modelId="{A3C0F31D-EE93-4D38-90B7-277DCA235D4B}" type="presParOf" srcId="{FE689093-17B3-4542-865F-1D075FB6F018}" destId="{10E11C80-44CE-4644-9339-9E21062901C7}" srcOrd="3" destOrd="0" presId="urn:microsoft.com/office/officeart/2005/8/layout/hProcess9"/>
    <dgm:cxn modelId="{7CD7B702-FC82-4C62-B350-106C4A5B16C0}" type="presParOf" srcId="{FE689093-17B3-4542-865F-1D075FB6F018}" destId="{AB866A5A-9749-47E7-ACE0-68CE0479B51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CD112-9EDF-4D2E-9C96-5405D42CBD26}">
      <dsp:nvSpPr>
        <dsp:cNvPr id="0" name=""/>
        <dsp:cNvSpPr/>
      </dsp:nvSpPr>
      <dsp:spPr>
        <a:xfrm>
          <a:off x="591502" y="0"/>
          <a:ext cx="6703695" cy="4808637"/>
        </a:xfrm>
        <a:prstGeom prst="rightArrow">
          <a:avLst/>
        </a:prstGeom>
        <a:solidFill>
          <a:srgbClr val="DBD3E5"/>
        </a:solidFill>
        <a:ln>
          <a:noFill/>
        </a:ln>
        <a:effectLst/>
      </dsp:spPr>
      <dsp:style>
        <a:lnRef idx="0">
          <a:scrgbClr r="0" g="0" b="0"/>
        </a:lnRef>
        <a:fillRef idx="1">
          <a:scrgbClr r="0" g="0" b="0"/>
        </a:fillRef>
        <a:effectRef idx="0">
          <a:scrgbClr r="0" g="0" b="0"/>
        </a:effectRef>
        <a:fontRef idx="minor"/>
      </dsp:style>
    </dsp:sp>
    <dsp:sp modelId="{9603D5DB-19EF-4A32-8639-AC859EB0C3F5}">
      <dsp:nvSpPr>
        <dsp:cNvPr id="0" name=""/>
        <dsp:cNvSpPr/>
      </dsp:nvSpPr>
      <dsp:spPr>
        <a:xfrm>
          <a:off x="3371" y="1465826"/>
          <a:ext cx="2390029" cy="1876984"/>
        </a:xfrm>
        <a:prstGeom prst="rect">
          <a:avLst/>
        </a:prstGeom>
        <a:solidFill>
          <a:srgbClr val="520D5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solidFill>
                <a:schemeClr val="bg1"/>
              </a:solidFill>
              <a:latin typeface="Arial" panose="020B0604020202020204" pitchFamily="34" charset="0"/>
              <a:cs typeface="Arial" panose="020B0604020202020204" pitchFamily="34" charset="0"/>
            </a:rPr>
            <a:t>PERSONNEL MANAGEMENT</a:t>
          </a:r>
        </a:p>
      </dsp:txBody>
      <dsp:txXfrm>
        <a:off x="3371" y="1465826"/>
        <a:ext cx="2390029" cy="1876984"/>
      </dsp:txXfrm>
    </dsp:sp>
    <dsp:sp modelId="{6F51FA90-925C-4B68-A5E3-5399485DC602}">
      <dsp:nvSpPr>
        <dsp:cNvPr id="0" name=""/>
        <dsp:cNvSpPr/>
      </dsp:nvSpPr>
      <dsp:spPr>
        <a:xfrm>
          <a:off x="2748335" y="1465826"/>
          <a:ext cx="2390029" cy="1876984"/>
        </a:xfrm>
        <a:prstGeom prst="rect">
          <a:avLst/>
        </a:prstGeom>
        <a:solidFill>
          <a:srgbClr val="520D5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solidFill>
                <a:schemeClr val="bg1"/>
              </a:solidFill>
              <a:latin typeface="Arial" panose="020B0604020202020204" pitchFamily="34" charset="0"/>
              <a:cs typeface="Arial" panose="020B0604020202020204" pitchFamily="34" charset="0"/>
            </a:rPr>
            <a:t>HUMAN RESOURCE MANAGEMENT</a:t>
          </a:r>
        </a:p>
      </dsp:txBody>
      <dsp:txXfrm>
        <a:off x="2748335" y="1465826"/>
        <a:ext cx="2390029" cy="1876984"/>
      </dsp:txXfrm>
    </dsp:sp>
    <dsp:sp modelId="{AB866A5A-9749-47E7-ACE0-68CE0479B51F}">
      <dsp:nvSpPr>
        <dsp:cNvPr id="0" name=""/>
        <dsp:cNvSpPr/>
      </dsp:nvSpPr>
      <dsp:spPr>
        <a:xfrm>
          <a:off x="5493299" y="1465826"/>
          <a:ext cx="2390029" cy="1876984"/>
        </a:xfrm>
        <a:prstGeom prst="rect">
          <a:avLst/>
        </a:prstGeom>
        <a:solidFill>
          <a:srgbClr val="520D5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solidFill>
                <a:schemeClr val="bg1"/>
              </a:solidFill>
              <a:latin typeface="Arial" panose="020B0604020202020204" pitchFamily="34" charset="0"/>
              <a:cs typeface="Arial" panose="020B0604020202020204" pitchFamily="34" charset="0"/>
            </a:rPr>
            <a:t>STRATEGIC HUMAN RESOURCE MANAGEMENT</a:t>
          </a:r>
        </a:p>
      </dsp:txBody>
      <dsp:txXfrm>
        <a:off x="5493299" y="1465826"/>
        <a:ext cx="2390029" cy="187698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26/11/2018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C22A2C0-1B86-4EA4-8C4E-3619BE4EF894}" type="datetimeFigureOut">
              <a:rPr lang="en-GB" smtClean="0"/>
              <a:t>26/11/2018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394529F-49CB-4A20-A0BC-CE5B1A3A230C}" type="slidenum">
              <a:rPr lang="en-GB" smtClean="0"/>
              <a:t>‹#›</a:t>
            </a:fld>
            <a:endParaRPr lang="en-GB"/>
          </a:p>
        </p:txBody>
      </p:sp>
    </p:spTree>
    <p:extLst>
      <p:ext uri="{BB962C8B-B14F-4D97-AF65-F5344CB8AC3E}">
        <p14:creationId xmlns:p14="http://schemas.microsoft.com/office/powerpoint/2010/main" val="2942016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a:t>
            </a:fld>
            <a:endParaRPr lang="en-GB"/>
          </a:p>
        </p:txBody>
      </p:sp>
    </p:spTree>
    <p:extLst>
      <p:ext uri="{BB962C8B-B14F-4D97-AF65-F5344CB8AC3E}">
        <p14:creationId xmlns:p14="http://schemas.microsoft.com/office/powerpoint/2010/main" val="3298935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a:t>
            </a:fld>
            <a:endParaRPr lang="en-GB"/>
          </a:p>
        </p:txBody>
      </p:sp>
    </p:spTree>
    <p:extLst>
      <p:ext uri="{BB962C8B-B14F-4D97-AF65-F5344CB8AC3E}">
        <p14:creationId xmlns:p14="http://schemas.microsoft.com/office/powerpoint/2010/main" val="834267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3</a:t>
            </a:fld>
            <a:endParaRPr lang="en-GB"/>
          </a:p>
        </p:txBody>
      </p:sp>
    </p:spTree>
    <p:extLst>
      <p:ext uri="{BB962C8B-B14F-4D97-AF65-F5344CB8AC3E}">
        <p14:creationId xmlns:p14="http://schemas.microsoft.com/office/powerpoint/2010/main" val="4048020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components – structure, rules and systems, co-ordinating mechanisms and networks </a:t>
            </a:r>
          </a:p>
          <a:p>
            <a:r>
              <a:rPr lang="en-GB" dirty="0"/>
              <a:t>Culture – three levels - artefacts, values, assumptions (Schein, 1997, cited in Kew and </a:t>
            </a:r>
            <a:r>
              <a:rPr lang="en-GB" dirty="0" err="1"/>
              <a:t>Stredwick</a:t>
            </a:r>
            <a:r>
              <a:rPr lang="en-GB" dirty="0"/>
              <a:t>, 2016) </a:t>
            </a:r>
          </a:p>
          <a:p>
            <a:r>
              <a:rPr lang="en-GB" dirty="0"/>
              <a:t>Artefacts – architecture, interior design, dress code.</a:t>
            </a:r>
          </a:p>
          <a:p>
            <a:r>
              <a:rPr lang="en-GB" dirty="0"/>
              <a:t>Values – norms, beliefs and values.</a:t>
            </a:r>
          </a:p>
          <a:p>
            <a:r>
              <a:rPr lang="en-GB" dirty="0"/>
              <a:t>Assumptions – basic assumptions underpinning the organisation’s values. Example – the seven principles of public life (selflessness, integrity, objectivity, accountability, openness, honesty, leadership). </a:t>
            </a:r>
          </a:p>
          <a:p>
            <a:endParaRPr lang="en-GB" dirty="0"/>
          </a:p>
          <a:p>
            <a:r>
              <a:rPr lang="en-GB" dirty="0"/>
              <a:t>Layout – location, layout of workspaces and equipment, landscaping, internal décor. All have implications for the behaviour of stakeholders</a:t>
            </a:r>
          </a:p>
          <a:p>
            <a:r>
              <a:rPr lang="en-GB" dirty="0"/>
              <a:t>Technological Innovation – materials and processes used in transforming  organisational inputs into outputs, as well as the skills, knowledge and human resources incorporated in this process</a:t>
            </a:r>
          </a:p>
          <a:p>
            <a:r>
              <a:rPr lang="en-GB" dirty="0"/>
              <a:t>Power, conflict and control – sources of power, mitigate conflict and retain control over resources</a:t>
            </a:r>
          </a:p>
        </p:txBody>
      </p:sp>
      <p:sp>
        <p:nvSpPr>
          <p:cNvPr id="4" name="Slide Number Placeholder 3"/>
          <p:cNvSpPr>
            <a:spLocks noGrp="1"/>
          </p:cNvSpPr>
          <p:nvPr>
            <p:ph type="sldNum" sz="quarter" idx="10"/>
          </p:nvPr>
        </p:nvSpPr>
        <p:spPr/>
        <p:txBody>
          <a:bodyPr/>
          <a:lstStyle/>
          <a:p>
            <a:fld id="{4394529F-49CB-4A20-A0BC-CE5B1A3A230C}" type="slidenum">
              <a:rPr lang="en-GB" smtClean="0"/>
              <a:t>4</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5</a:t>
            </a:fld>
            <a:endParaRPr lang="en-GB"/>
          </a:p>
        </p:txBody>
      </p:sp>
    </p:spTree>
    <p:extLst>
      <p:ext uri="{BB962C8B-B14F-4D97-AF65-F5344CB8AC3E}">
        <p14:creationId xmlns:p14="http://schemas.microsoft.com/office/powerpoint/2010/main" val="1766345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6</a:t>
            </a:fld>
            <a:endParaRPr lang="en-GB"/>
          </a:p>
        </p:txBody>
      </p:sp>
    </p:spTree>
    <p:extLst>
      <p:ext uri="{BB962C8B-B14F-4D97-AF65-F5344CB8AC3E}">
        <p14:creationId xmlns:p14="http://schemas.microsoft.com/office/powerpoint/2010/main" val="471928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7</a:t>
            </a:fld>
            <a:endParaRPr lang="en-GB"/>
          </a:p>
        </p:txBody>
      </p:sp>
    </p:spTree>
    <p:extLst>
      <p:ext uri="{BB962C8B-B14F-4D97-AF65-F5344CB8AC3E}">
        <p14:creationId xmlns:p14="http://schemas.microsoft.com/office/powerpoint/2010/main" val="3340095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8</a:t>
            </a:fld>
            <a:endParaRPr lang="en-GB"/>
          </a:p>
        </p:txBody>
      </p:sp>
    </p:spTree>
    <p:extLst>
      <p:ext uri="{BB962C8B-B14F-4D97-AF65-F5344CB8AC3E}">
        <p14:creationId xmlns:p14="http://schemas.microsoft.com/office/powerpoint/2010/main" val="3149647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9</a:t>
            </a:fld>
            <a:endParaRPr lang="en-GB"/>
          </a:p>
        </p:txBody>
      </p:sp>
    </p:spTree>
    <p:extLst>
      <p:ext uri="{BB962C8B-B14F-4D97-AF65-F5344CB8AC3E}">
        <p14:creationId xmlns:p14="http://schemas.microsoft.com/office/powerpoint/2010/main" val="1820762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10</a:t>
            </a:fld>
            <a:endParaRPr lang="en-GB"/>
          </a:p>
        </p:txBody>
      </p:sp>
    </p:spTree>
    <p:extLst>
      <p:ext uri="{BB962C8B-B14F-4D97-AF65-F5344CB8AC3E}">
        <p14:creationId xmlns:p14="http://schemas.microsoft.com/office/powerpoint/2010/main" val="260839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11</a:t>
            </a:fld>
            <a:endParaRPr lang="en-GB"/>
          </a:p>
        </p:txBody>
      </p:sp>
    </p:spTree>
    <p:extLst>
      <p:ext uri="{BB962C8B-B14F-4D97-AF65-F5344CB8AC3E}">
        <p14:creationId xmlns:p14="http://schemas.microsoft.com/office/powerpoint/2010/main" val="4779649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12</a:t>
            </a:fld>
            <a:endParaRPr lang="en-GB"/>
          </a:p>
        </p:txBody>
      </p:sp>
    </p:spTree>
    <p:extLst>
      <p:ext uri="{BB962C8B-B14F-4D97-AF65-F5344CB8AC3E}">
        <p14:creationId xmlns:p14="http://schemas.microsoft.com/office/powerpoint/2010/main" val="3008465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13</a:t>
            </a:fld>
            <a:endParaRPr lang="en-GB"/>
          </a:p>
        </p:txBody>
      </p:sp>
    </p:spTree>
    <p:extLst>
      <p:ext uri="{BB962C8B-B14F-4D97-AF65-F5344CB8AC3E}">
        <p14:creationId xmlns:p14="http://schemas.microsoft.com/office/powerpoint/2010/main" val="22714420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14</a:t>
            </a:fld>
            <a:endParaRPr lang="en-GB"/>
          </a:p>
        </p:txBody>
      </p:sp>
    </p:spTree>
    <p:extLst>
      <p:ext uri="{BB962C8B-B14F-4D97-AF65-F5344CB8AC3E}">
        <p14:creationId xmlns:p14="http://schemas.microsoft.com/office/powerpoint/2010/main" val="22837321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15</a:t>
            </a:fld>
            <a:endParaRPr lang="en-GB"/>
          </a:p>
        </p:txBody>
      </p:sp>
    </p:spTree>
    <p:extLst>
      <p:ext uri="{BB962C8B-B14F-4D97-AF65-F5344CB8AC3E}">
        <p14:creationId xmlns:p14="http://schemas.microsoft.com/office/powerpoint/2010/main" val="1316143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16</a:t>
            </a:fld>
            <a:endParaRPr lang="en-GB"/>
          </a:p>
        </p:txBody>
      </p:sp>
    </p:spTree>
    <p:extLst>
      <p:ext uri="{BB962C8B-B14F-4D97-AF65-F5344CB8AC3E}">
        <p14:creationId xmlns:p14="http://schemas.microsoft.com/office/powerpoint/2010/main" val="7349429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17</a:t>
            </a:fld>
            <a:endParaRPr lang="en-GB"/>
          </a:p>
        </p:txBody>
      </p:sp>
    </p:spTree>
    <p:extLst>
      <p:ext uri="{BB962C8B-B14F-4D97-AF65-F5344CB8AC3E}">
        <p14:creationId xmlns:p14="http://schemas.microsoft.com/office/powerpoint/2010/main" val="3220943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18</a:t>
            </a:fld>
            <a:endParaRPr lang="en-GB"/>
          </a:p>
        </p:txBody>
      </p:sp>
    </p:spTree>
    <p:extLst>
      <p:ext uri="{BB962C8B-B14F-4D97-AF65-F5344CB8AC3E}">
        <p14:creationId xmlns:p14="http://schemas.microsoft.com/office/powerpoint/2010/main" val="37754191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19</a:t>
            </a:fld>
            <a:endParaRPr lang="en-GB"/>
          </a:p>
        </p:txBody>
      </p:sp>
    </p:spTree>
    <p:extLst>
      <p:ext uri="{BB962C8B-B14F-4D97-AF65-F5344CB8AC3E}">
        <p14:creationId xmlns:p14="http://schemas.microsoft.com/office/powerpoint/2010/main" val="979667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20</a:t>
            </a:fld>
            <a:endParaRPr lang="en-GB"/>
          </a:p>
        </p:txBody>
      </p:sp>
    </p:spTree>
    <p:extLst>
      <p:ext uri="{BB962C8B-B14F-4D97-AF65-F5344CB8AC3E}">
        <p14:creationId xmlns:p14="http://schemas.microsoft.com/office/powerpoint/2010/main" val="12775108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21</a:t>
            </a:fld>
            <a:endParaRPr lang="en-GB"/>
          </a:p>
        </p:txBody>
      </p:sp>
    </p:spTree>
    <p:extLst>
      <p:ext uri="{BB962C8B-B14F-4D97-AF65-F5344CB8AC3E}">
        <p14:creationId xmlns:p14="http://schemas.microsoft.com/office/powerpoint/2010/main" val="16264633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22</a:t>
            </a:fld>
            <a:endParaRPr lang="en-GB"/>
          </a:p>
        </p:txBody>
      </p:sp>
    </p:spTree>
    <p:extLst>
      <p:ext uri="{BB962C8B-B14F-4D97-AF65-F5344CB8AC3E}">
        <p14:creationId xmlns:p14="http://schemas.microsoft.com/office/powerpoint/2010/main" val="5760050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23</a:t>
            </a:fld>
            <a:endParaRPr lang="en-GB" dirty="0"/>
          </a:p>
        </p:txBody>
      </p:sp>
    </p:spTree>
    <p:extLst>
      <p:ext uri="{BB962C8B-B14F-4D97-AF65-F5344CB8AC3E}">
        <p14:creationId xmlns:p14="http://schemas.microsoft.com/office/powerpoint/2010/main" val="12758751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24</a:t>
            </a:fld>
            <a:endParaRPr lang="en-GB"/>
          </a:p>
        </p:txBody>
      </p:sp>
    </p:spTree>
    <p:extLst>
      <p:ext uri="{BB962C8B-B14F-4D97-AF65-F5344CB8AC3E}">
        <p14:creationId xmlns:p14="http://schemas.microsoft.com/office/powerpoint/2010/main" val="8458555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25</a:t>
            </a:fld>
            <a:endParaRPr lang="en-GB"/>
          </a:p>
        </p:txBody>
      </p:sp>
    </p:spTree>
    <p:extLst>
      <p:ext uri="{BB962C8B-B14F-4D97-AF65-F5344CB8AC3E}">
        <p14:creationId xmlns:p14="http://schemas.microsoft.com/office/powerpoint/2010/main" val="17456924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26</a:t>
            </a:fld>
            <a:endParaRPr lang="en-GB"/>
          </a:p>
        </p:txBody>
      </p:sp>
    </p:spTree>
    <p:extLst>
      <p:ext uri="{BB962C8B-B14F-4D97-AF65-F5344CB8AC3E}">
        <p14:creationId xmlns:p14="http://schemas.microsoft.com/office/powerpoint/2010/main" val="2609817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peopleprofession.cipd.org/profession-map/core-purpose"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cipd.co.uk/news-views/future-profession"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060848"/>
            <a:ext cx="7992888" cy="2406129"/>
          </a:xfrm>
        </p:spPr>
        <p:txBody>
          <a:bodyPr>
            <a:normAutofit fontScale="90000"/>
          </a:bodyPr>
          <a:lstStyle/>
          <a:p>
            <a:r>
              <a:rPr lang="en-GB" dirty="0">
                <a:solidFill>
                  <a:schemeClr val="bg1"/>
                </a:solidFill>
              </a:rPr>
              <a:t>External and Internal Factors that impact on an organisation/HR,</a:t>
            </a:r>
            <a:br>
              <a:rPr lang="en-GB" dirty="0">
                <a:solidFill>
                  <a:schemeClr val="bg1"/>
                </a:solidFill>
              </a:rPr>
            </a:br>
            <a:r>
              <a:rPr lang="en-GB" dirty="0">
                <a:solidFill>
                  <a:schemeClr val="bg1"/>
                </a:solidFill>
              </a:rPr>
              <a:t>Evolution of HR</a:t>
            </a:r>
            <a:br>
              <a:rPr lang="en-GB" dirty="0">
                <a:solidFill>
                  <a:schemeClr val="bg1"/>
                </a:solidFill>
              </a:rPr>
            </a:br>
            <a:r>
              <a:rPr lang="en-GB" dirty="0">
                <a:solidFill>
                  <a:schemeClr val="bg1"/>
                </a:solidFill>
              </a:rPr>
              <a:t/>
            </a:r>
            <a:br>
              <a:rPr lang="en-GB" dirty="0">
                <a:solidFill>
                  <a:schemeClr val="bg1"/>
                </a:solidFill>
              </a:rPr>
            </a:br>
            <a:r>
              <a:rPr lang="en-GB" dirty="0">
                <a:solidFill>
                  <a:schemeClr val="bg1"/>
                </a:solidFill>
              </a:rPr>
              <a:t>Lecture Two – Julie Thomas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BDD60-F083-441C-A400-582B8D934479}"/>
              </a:ext>
            </a:extLst>
          </p:cNvPr>
          <p:cNvSpPr>
            <a:spLocks noGrp="1"/>
          </p:cNvSpPr>
          <p:nvPr>
            <p:ph type="title"/>
          </p:nvPr>
        </p:nvSpPr>
        <p:spPr>
          <a:xfrm>
            <a:off x="457200" y="274638"/>
            <a:ext cx="8229600" cy="706090"/>
          </a:xfrm>
        </p:spPr>
        <p:txBody>
          <a:bodyPr>
            <a:normAutofit fontScale="90000"/>
          </a:bodyPr>
          <a:lstStyle/>
          <a:p>
            <a:r>
              <a:rPr lang="en-GB" dirty="0"/>
              <a:t>External Factors</a:t>
            </a:r>
          </a:p>
        </p:txBody>
      </p:sp>
      <p:sp>
        <p:nvSpPr>
          <p:cNvPr id="3" name="Content Placeholder 2">
            <a:extLst>
              <a:ext uri="{FF2B5EF4-FFF2-40B4-BE49-F238E27FC236}">
                <a16:creationId xmlns:a16="http://schemas.microsoft.com/office/drawing/2014/main" id="{4482325A-6ABA-4096-84D9-C65DD7BDB0BC}"/>
              </a:ext>
            </a:extLst>
          </p:cNvPr>
          <p:cNvSpPr>
            <a:spLocks noGrp="1"/>
          </p:cNvSpPr>
          <p:nvPr>
            <p:ph idx="1"/>
          </p:nvPr>
        </p:nvSpPr>
        <p:spPr>
          <a:xfrm>
            <a:off x="457200" y="1196752"/>
            <a:ext cx="8229600" cy="3917032"/>
          </a:xfrm>
        </p:spPr>
        <p:txBody>
          <a:bodyPr>
            <a:normAutofit fontScale="92500" lnSpcReduction="20000"/>
          </a:bodyPr>
          <a:lstStyle/>
          <a:p>
            <a:r>
              <a:rPr lang="en-GB" dirty="0"/>
              <a:t>PESTLE</a:t>
            </a:r>
          </a:p>
          <a:p>
            <a:r>
              <a:rPr lang="en-GB" dirty="0"/>
              <a:t>Labour market – demand/supply of labour, influenced by the economy:</a:t>
            </a:r>
          </a:p>
          <a:p>
            <a:pPr lvl="1"/>
            <a:r>
              <a:rPr lang="en-GB" dirty="0"/>
              <a:t>When labour market is tight and supply of labour is short, HR focus on recruitment, retention, upskilling. HR are needed.</a:t>
            </a:r>
          </a:p>
          <a:p>
            <a:pPr lvl="1"/>
            <a:r>
              <a:rPr lang="en-GB" dirty="0"/>
              <a:t>When labour market is loose and supply of labour is plentiful, HR becomes less important to the organisation. </a:t>
            </a:r>
          </a:p>
          <a:p>
            <a:pPr lvl="1"/>
            <a:r>
              <a:rPr lang="en-GB" dirty="0"/>
              <a:t>See article by </a:t>
            </a:r>
            <a:r>
              <a:rPr lang="en-GB" dirty="0" err="1"/>
              <a:t>Capelli</a:t>
            </a:r>
            <a:r>
              <a:rPr lang="en-GB" dirty="0"/>
              <a:t> (2015). </a:t>
            </a:r>
          </a:p>
        </p:txBody>
      </p:sp>
    </p:spTree>
    <p:extLst>
      <p:ext uri="{BB962C8B-B14F-4D97-AF65-F5344CB8AC3E}">
        <p14:creationId xmlns:p14="http://schemas.microsoft.com/office/powerpoint/2010/main" val="306560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02E0-9389-4E44-9A53-B8A8A536BE3A}"/>
              </a:ext>
            </a:extLst>
          </p:cNvPr>
          <p:cNvSpPr>
            <a:spLocks noGrp="1"/>
          </p:cNvSpPr>
          <p:nvPr>
            <p:ph type="title"/>
          </p:nvPr>
        </p:nvSpPr>
        <p:spPr>
          <a:xfrm>
            <a:off x="457200" y="274638"/>
            <a:ext cx="8229600" cy="562074"/>
          </a:xfrm>
        </p:spPr>
        <p:txBody>
          <a:bodyPr>
            <a:normAutofit fontScale="90000"/>
          </a:bodyPr>
          <a:lstStyle/>
          <a:p>
            <a:r>
              <a:rPr lang="en-GB" dirty="0"/>
              <a:t>Activity (1 hour)</a:t>
            </a:r>
          </a:p>
        </p:txBody>
      </p:sp>
      <p:sp>
        <p:nvSpPr>
          <p:cNvPr id="3" name="Content Placeholder 2">
            <a:extLst>
              <a:ext uri="{FF2B5EF4-FFF2-40B4-BE49-F238E27FC236}">
                <a16:creationId xmlns:a16="http://schemas.microsoft.com/office/drawing/2014/main" id="{92F41EA6-6291-43A4-8375-4964E6D51D2B}"/>
              </a:ext>
            </a:extLst>
          </p:cNvPr>
          <p:cNvSpPr>
            <a:spLocks noGrp="1"/>
          </p:cNvSpPr>
          <p:nvPr>
            <p:ph idx="1"/>
          </p:nvPr>
        </p:nvSpPr>
        <p:spPr>
          <a:xfrm>
            <a:off x="486188" y="1268760"/>
            <a:ext cx="8229600" cy="3917032"/>
          </a:xfrm>
        </p:spPr>
        <p:txBody>
          <a:bodyPr>
            <a:normAutofit fontScale="85000" lnSpcReduction="10000"/>
          </a:bodyPr>
          <a:lstStyle/>
          <a:p>
            <a:pPr marL="0" indent="0">
              <a:buNone/>
            </a:pPr>
            <a:r>
              <a:rPr lang="en-GB" dirty="0"/>
              <a:t>A major external factor that will affect organisations and HR in the future is technology. Read the research paper and prepare a 10 minute presentation that answers the following questions:</a:t>
            </a:r>
          </a:p>
          <a:p>
            <a:pPr marL="0" indent="0">
              <a:buNone/>
            </a:pPr>
            <a:endParaRPr lang="en-GB" dirty="0"/>
          </a:p>
          <a:p>
            <a:pPr marL="514350" indent="-514350">
              <a:buAutoNum type="arabicPeriod"/>
            </a:pPr>
            <a:r>
              <a:rPr lang="en-GB" dirty="0"/>
              <a:t>How might technology affect organisations?</a:t>
            </a:r>
          </a:p>
          <a:p>
            <a:pPr marL="514350" indent="-514350">
              <a:buAutoNum type="arabicPeriod"/>
            </a:pPr>
            <a:r>
              <a:rPr lang="en-GB" dirty="0"/>
              <a:t>How might it affect the structure of HR?</a:t>
            </a:r>
          </a:p>
          <a:p>
            <a:pPr marL="514350" indent="-514350">
              <a:buAutoNum type="arabicPeriod"/>
            </a:pPr>
            <a:r>
              <a:rPr lang="en-GB" dirty="0"/>
              <a:t>What actions can HR take to prepare for the future? </a:t>
            </a:r>
          </a:p>
          <a:p>
            <a:pPr marL="514350" indent="-514350">
              <a:buAutoNum type="arabicPeriod"/>
            </a:pPr>
            <a:endParaRPr lang="en-GB" dirty="0"/>
          </a:p>
          <a:p>
            <a:pPr marL="0" indent="0">
              <a:buNone/>
            </a:pPr>
            <a:endParaRPr lang="en-GB" dirty="0"/>
          </a:p>
        </p:txBody>
      </p:sp>
    </p:spTree>
    <p:extLst>
      <p:ext uri="{BB962C8B-B14F-4D97-AF65-F5344CB8AC3E}">
        <p14:creationId xmlns:p14="http://schemas.microsoft.com/office/powerpoint/2010/main" val="1997253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rmAutofit/>
          </a:bodyPr>
          <a:lstStyle/>
          <a:p>
            <a:r>
              <a:rPr lang="en-GB" dirty="0"/>
              <a:t>Internal Contexts</a:t>
            </a:r>
          </a:p>
        </p:txBody>
      </p:sp>
      <p:sp>
        <p:nvSpPr>
          <p:cNvPr id="3" name="Content Placeholder 2"/>
          <p:cNvSpPr>
            <a:spLocks noGrp="1"/>
          </p:cNvSpPr>
          <p:nvPr>
            <p:ph idx="1"/>
          </p:nvPr>
        </p:nvSpPr>
        <p:spPr>
          <a:xfrm>
            <a:off x="457200" y="1052736"/>
            <a:ext cx="8229600" cy="4752528"/>
          </a:xfrm>
        </p:spPr>
        <p:txBody>
          <a:bodyPr>
            <a:normAutofit/>
          </a:bodyPr>
          <a:lstStyle/>
          <a:p>
            <a:r>
              <a:rPr lang="en-GB" dirty="0"/>
              <a:t>Sector, size</a:t>
            </a:r>
          </a:p>
          <a:p>
            <a:r>
              <a:rPr lang="en-GB" dirty="0"/>
              <a:t>Social components</a:t>
            </a:r>
          </a:p>
          <a:p>
            <a:r>
              <a:rPr lang="en-GB" dirty="0"/>
              <a:t>Communication</a:t>
            </a:r>
          </a:p>
          <a:p>
            <a:r>
              <a:rPr lang="en-GB" dirty="0"/>
              <a:t>Culture </a:t>
            </a:r>
          </a:p>
          <a:p>
            <a:r>
              <a:rPr lang="en-GB" dirty="0"/>
              <a:t>Layout</a:t>
            </a:r>
          </a:p>
          <a:p>
            <a:r>
              <a:rPr lang="en-GB" dirty="0"/>
              <a:t>Technological Innovation</a:t>
            </a:r>
          </a:p>
          <a:p>
            <a:r>
              <a:rPr lang="en-GB" dirty="0"/>
              <a:t>Power, conflict and control </a:t>
            </a:r>
          </a:p>
          <a:p>
            <a:r>
              <a:rPr lang="en-GB" dirty="0"/>
              <a:t>Financial health of the organisation</a:t>
            </a:r>
          </a:p>
          <a:p>
            <a:endParaRPr lang="en-GB" dirty="0"/>
          </a:p>
          <a:p>
            <a:endParaRPr lang="en-GB" dirty="0"/>
          </a:p>
        </p:txBody>
      </p:sp>
    </p:spTree>
    <p:extLst>
      <p:ext uri="{BB962C8B-B14F-4D97-AF65-F5344CB8AC3E}">
        <p14:creationId xmlns:p14="http://schemas.microsoft.com/office/powerpoint/2010/main" val="4148156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Organisations</a:t>
            </a:r>
          </a:p>
        </p:txBody>
      </p:sp>
      <p:sp>
        <p:nvSpPr>
          <p:cNvPr id="3" name="Content Placeholder 2"/>
          <p:cNvSpPr>
            <a:spLocks noGrp="1"/>
          </p:cNvSpPr>
          <p:nvPr>
            <p:ph idx="1"/>
          </p:nvPr>
        </p:nvSpPr>
        <p:spPr/>
        <p:txBody>
          <a:bodyPr>
            <a:normAutofit fontScale="62500" lnSpcReduction="20000"/>
          </a:bodyPr>
          <a:lstStyle/>
          <a:p>
            <a:r>
              <a:rPr lang="en-GB" b="1" dirty="0"/>
              <a:t>Private</a:t>
            </a:r>
            <a:r>
              <a:rPr lang="en-GB" dirty="0"/>
              <a:t> – sole traders, partnerships, companies (Ltd, plc). Small to medium enterprises (SME’s – meet 2 out of 3 criteria - less than 250 employees/turnover of £25m/gross assets of £12.5m), large (global companies). Operate for profit or are social enterprises.</a:t>
            </a:r>
          </a:p>
          <a:p>
            <a:r>
              <a:rPr lang="en-GB" b="1" dirty="0"/>
              <a:t>Public</a:t>
            </a:r>
            <a:r>
              <a:rPr lang="en-GB" dirty="0"/>
              <a:t> – central government, local and regional government, public service providers, QUANGO’s, publicly owned corporations (BBC, Royal Mail). Largely funded by taxpayer and subject to a degree of public accountability. Increasingly being run like commercial businesses with targets, having to compete in internal and external markets.</a:t>
            </a:r>
          </a:p>
          <a:p>
            <a:r>
              <a:rPr lang="en-GB" b="1" dirty="0"/>
              <a:t>Voluntary (third) sector </a:t>
            </a:r>
            <a:r>
              <a:rPr lang="en-GB" dirty="0"/>
              <a:t>– co-operatives, charities, pressure groups, controlled by boards of trustees and are subject to the law of trust, chartered bodies such as universities, professional bodies. Not for profit and not subject to direct government control or company law.</a:t>
            </a:r>
          </a:p>
        </p:txBody>
      </p:sp>
    </p:spTree>
    <p:extLst>
      <p:ext uri="{BB962C8B-B14F-4D97-AF65-F5344CB8AC3E}">
        <p14:creationId xmlns:p14="http://schemas.microsoft.com/office/powerpoint/2010/main" val="4138798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Size</a:t>
            </a:r>
          </a:p>
        </p:txBody>
      </p:sp>
      <p:sp>
        <p:nvSpPr>
          <p:cNvPr id="3" name="Content Placeholder 2"/>
          <p:cNvSpPr>
            <a:spLocks noGrp="1"/>
          </p:cNvSpPr>
          <p:nvPr>
            <p:ph idx="1"/>
          </p:nvPr>
        </p:nvSpPr>
        <p:spPr/>
        <p:txBody>
          <a:bodyPr/>
          <a:lstStyle/>
          <a:p>
            <a:r>
              <a:rPr lang="en-GB" dirty="0"/>
              <a:t>Small/micro: with less than 10 employees</a:t>
            </a:r>
          </a:p>
          <a:p>
            <a:r>
              <a:rPr lang="en-GB" dirty="0"/>
              <a:t>Small to medium: with less than 250 employees</a:t>
            </a:r>
          </a:p>
          <a:p>
            <a:r>
              <a:rPr lang="en-GB" dirty="0"/>
              <a:t>Large: with more than 250</a:t>
            </a:r>
          </a:p>
          <a:p>
            <a:endParaRPr lang="en-GB" dirty="0"/>
          </a:p>
        </p:txBody>
      </p:sp>
    </p:spTree>
    <p:extLst>
      <p:ext uri="{BB962C8B-B14F-4D97-AF65-F5344CB8AC3E}">
        <p14:creationId xmlns:p14="http://schemas.microsoft.com/office/powerpoint/2010/main" val="3059197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Orientation</a:t>
            </a:r>
          </a:p>
        </p:txBody>
      </p:sp>
      <p:sp>
        <p:nvSpPr>
          <p:cNvPr id="3" name="Content Placeholder 2"/>
          <p:cNvSpPr>
            <a:spLocks noGrp="1"/>
          </p:cNvSpPr>
          <p:nvPr>
            <p:ph idx="1"/>
          </p:nvPr>
        </p:nvSpPr>
        <p:spPr/>
        <p:txBody>
          <a:bodyPr>
            <a:normAutofit fontScale="70000" lnSpcReduction="20000"/>
          </a:bodyPr>
          <a:lstStyle/>
          <a:p>
            <a:r>
              <a:rPr lang="en-GB" sz="3400" dirty="0"/>
              <a:t>Organisational orientation is split between production or service </a:t>
            </a:r>
          </a:p>
          <a:p>
            <a:r>
              <a:rPr lang="en-GB" sz="3400" dirty="0"/>
              <a:t>A product is a physical, tangible item</a:t>
            </a:r>
          </a:p>
          <a:p>
            <a:r>
              <a:rPr lang="en-GB" sz="3400" dirty="0"/>
              <a:t>A service is intangible and consumed at the point of delivery  </a:t>
            </a:r>
          </a:p>
          <a:p>
            <a:r>
              <a:rPr lang="en-GB" sz="3400" dirty="0"/>
              <a:t>Orientation can also be considered by reference to activities – </a:t>
            </a:r>
          </a:p>
          <a:p>
            <a:pPr marL="0" indent="0">
              <a:buNone/>
            </a:pPr>
            <a:endParaRPr lang="en-GB" sz="3400" dirty="0"/>
          </a:p>
          <a:p>
            <a:pPr marL="0" indent="0">
              <a:buNone/>
            </a:pPr>
            <a:r>
              <a:rPr lang="en-GB" sz="3400" dirty="0"/>
              <a:t>Primary: </a:t>
            </a:r>
            <a:r>
              <a:rPr lang="en-GB" sz="3400" dirty="0" err="1"/>
              <a:t>eg</a:t>
            </a:r>
            <a:r>
              <a:rPr lang="en-GB" sz="3400" dirty="0"/>
              <a:t> agriculture, mining </a:t>
            </a:r>
          </a:p>
          <a:p>
            <a:pPr marL="0" indent="0">
              <a:buNone/>
            </a:pPr>
            <a:r>
              <a:rPr lang="en-GB" sz="3400" dirty="0"/>
              <a:t>Secondary: </a:t>
            </a:r>
            <a:r>
              <a:rPr lang="en-GB" sz="3400" dirty="0" err="1"/>
              <a:t>eg</a:t>
            </a:r>
            <a:r>
              <a:rPr lang="en-GB" sz="3400" dirty="0"/>
              <a:t> manufacturing, production  </a:t>
            </a:r>
          </a:p>
          <a:p>
            <a:pPr marL="0" indent="0">
              <a:buNone/>
            </a:pPr>
            <a:r>
              <a:rPr lang="en-GB" sz="3400" dirty="0"/>
              <a:t>Tertiary: </a:t>
            </a:r>
            <a:r>
              <a:rPr lang="en-GB" sz="3400" dirty="0" err="1"/>
              <a:t>eg</a:t>
            </a:r>
            <a:r>
              <a:rPr lang="en-GB" sz="3400" dirty="0"/>
              <a:t> services, finance, health</a:t>
            </a:r>
          </a:p>
          <a:p>
            <a:endParaRPr lang="en-GB" dirty="0"/>
          </a:p>
        </p:txBody>
      </p:sp>
    </p:spTree>
    <p:extLst>
      <p:ext uri="{BB962C8B-B14F-4D97-AF65-F5344CB8AC3E}">
        <p14:creationId xmlns:p14="http://schemas.microsoft.com/office/powerpoint/2010/main" val="1843349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Management</a:t>
            </a:r>
          </a:p>
        </p:txBody>
      </p:sp>
      <p:sp>
        <p:nvSpPr>
          <p:cNvPr id="3" name="Content Placeholder 2"/>
          <p:cNvSpPr>
            <a:spLocks noGrp="1"/>
          </p:cNvSpPr>
          <p:nvPr>
            <p:ph idx="1"/>
          </p:nvPr>
        </p:nvSpPr>
        <p:spPr>
          <a:xfrm>
            <a:off x="457200" y="1417638"/>
            <a:ext cx="8229600" cy="4099595"/>
          </a:xfrm>
        </p:spPr>
        <p:txBody>
          <a:bodyPr>
            <a:normAutofit fontScale="77500" lnSpcReduction="20000"/>
          </a:bodyPr>
          <a:lstStyle/>
          <a:p>
            <a:pPr>
              <a:tabLst>
                <a:tab pos="2003425" algn="l"/>
                <a:tab pos="2919413" algn="l"/>
                <a:tab pos="3487738" algn="l"/>
                <a:tab pos="4799013" algn="l"/>
                <a:tab pos="5541963" algn="l"/>
              </a:tabLst>
            </a:pPr>
            <a:r>
              <a:rPr lang="en-US" altLang="zh-TW" sz="2800" dirty="0">
                <a:ea typeface="新細明體" charset="-120"/>
              </a:rPr>
              <a:t>Management</a:t>
            </a:r>
          </a:p>
          <a:p>
            <a:pPr lvl="1">
              <a:tabLst>
                <a:tab pos="2003425" algn="l"/>
                <a:tab pos="2919413" algn="l"/>
                <a:tab pos="3487738" algn="l"/>
                <a:tab pos="4799013" algn="l"/>
                <a:tab pos="5541963" algn="l"/>
              </a:tabLst>
            </a:pPr>
            <a:r>
              <a:rPr lang="en-US" altLang="zh-TW" dirty="0">
                <a:ea typeface="新細明體" charset="-120"/>
              </a:rPr>
              <a:t>The planning, </a:t>
            </a:r>
            <a:r>
              <a:rPr lang="en-US" altLang="zh-TW" dirty="0" err="1">
                <a:ea typeface="新細明體" charset="-120"/>
              </a:rPr>
              <a:t>organising</a:t>
            </a:r>
            <a:r>
              <a:rPr lang="en-US" altLang="zh-TW" dirty="0">
                <a:ea typeface="新細明體" charset="-120"/>
              </a:rPr>
              <a:t>, leading, and controlling of human and other resources to achieve </a:t>
            </a:r>
            <a:r>
              <a:rPr lang="en-US" altLang="zh-TW" dirty="0" err="1">
                <a:ea typeface="新細明體" charset="-120"/>
              </a:rPr>
              <a:t>organisational</a:t>
            </a:r>
            <a:r>
              <a:rPr lang="en-US" altLang="zh-TW" dirty="0">
                <a:ea typeface="新細明體" charset="-120"/>
              </a:rPr>
              <a:t> goals effectively and efficiently.</a:t>
            </a:r>
          </a:p>
          <a:p>
            <a:pPr>
              <a:tabLst>
                <a:tab pos="2003425" algn="l"/>
                <a:tab pos="2919413" algn="l"/>
                <a:tab pos="3487738" algn="l"/>
                <a:tab pos="4799013" algn="l"/>
                <a:tab pos="5541963" algn="l"/>
              </a:tabLst>
            </a:pPr>
            <a:r>
              <a:rPr lang="en-US" altLang="zh-TW" sz="2800" dirty="0">
                <a:ea typeface="新細明體" charset="-120"/>
              </a:rPr>
              <a:t>Managers</a:t>
            </a:r>
          </a:p>
          <a:p>
            <a:pPr lvl="1">
              <a:tabLst>
                <a:tab pos="2003425" algn="l"/>
                <a:tab pos="2919413" algn="l"/>
                <a:tab pos="3487738" algn="l"/>
                <a:tab pos="4799013" algn="l"/>
                <a:tab pos="5541963" algn="l"/>
              </a:tabLst>
            </a:pPr>
            <a:r>
              <a:rPr lang="en-US" altLang="zh-TW" dirty="0">
                <a:ea typeface="新細明體" charset="-120"/>
              </a:rPr>
              <a:t>The people responsible for supervising the use of an </a:t>
            </a:r>
            <a:r>
              <a:rPr lang="en-US" altLang="zh-TW" dirty="0" err="1">
                <a:ea typeface="新細明體" charset="-120"/>
              </a:rPr>
              <a:t>organisation’s</a:t>
            </a:r>
            <a:r>
              <a:rPr lang="en-US" altLang="zh-TW" dirty="0">
                <a:ea typeface="新細明體" charset="-120"/>
              </a:rPr>
              <a:t> resources to meet its goals.</a:t>
            </a:r>
          </a:p>
          <a:p>
            <a:pPr>
              <a:tabLst>
                <a:tab pos="2003425" algn="l"/>
                <a:tab pos="2919413" algn="l"/>
                <a:tab pos="3487738" algn="l"/>
                <a:tab pos="4799013" algn="l"/>
                <a:tab pos="5541963" algn="l"/>
              </a:tabLst>
            </a:pPr>
            <a:r>
              <a:rPr lang="en-US" altLang="zh-TW" sz="2800" dirty="0">
                <a:ea typeface="新細明體" charset="-120"/>
              </a:rPr>
              <a:t>Resources are </a:t>
            </a:r>
            <a:r>
              <a:rPr lang="en-US" altLang="zh-TW" sz="2800" dirty="0" err="1">
                <a:ea typeface="新細明體" charset="-120"/>
              </a:rPr>
              <a:t>organisational</a:t>
            </a:r>
            <a:r>
              <a:rPr lang="en-US" altLang="zh-TW" sz="2800" dirty="0">
                <a:ea typeface="新細明體" charset="-120"/>
              </a:rPr>
              <a:t> </a:t>
            </a:r>
            <a:r>
              <a:rPr lang="en-US" altLang="zh-TW" sz="2800" b="1" i="1" dirty="0">
                <a:ea typeface="新細明體" charset="-120"/>
              </a:rPr>
              <a:t>assets</a:t>
            </a:r>
          </a:p>
          <a:p>
            <a:pPr lvl="1">
              <a:tabLst>
                <a:tab pos="2003425" algn="l"/>
                <a:tab pos="2919413" algn="l"/>
                <a:tab pos="3487738" algn="l"/>
                <a:tab pos="4799013" algn="l"/>
                <a:tab pos="5541963" algn="l"/>
              </a:tabLst>
            </a:pPr>
            <a:r>
              <a:rPr lang="en-US" altLang="zh-TW" dirty="0">
                <a:ea typeface="新細明體" charset="-120"/>
              </a:rPr>
              <a:t>People	</a:t>
            </a:r>
            <a:r>
              <a:rPr lang="en-US" altLang="zh-TW" dirty="0">
                <a:ea typeface="新細明體" charset="-120"/>
                <a:sym typeface="Wingdings" pitchFamily="2" charset="2"/>
              </a:rPr>
              <a:t>S</a:t>
            </a:r>
            <a:r>
              <a:rPr lang="en-US" altLang="zh-TW" dirty="0">
                <a:ea typeface="新細明體" charset="-120"/>
              </a:rPr>
              <a:t>kills		</a:t>
            </a:r>
            <a:r>
              <a:rPr lang="en-US" altLang="zh-TW" dirty="0">
                <a:ea typeface="新細明體" charset="-120"/>
                <a:sym typeface="Wingdings" pitchFamily="2" charset="2"/>
              </a:rPr>
              <a:t></a:t>
            </a:r>
            <a:r>
              <a:rPr lang="en-US" altLang="zh-TW" dirty="0">
                <a:ea typeface="新細明體" charset="-120"/>
                <a:cs typeface="Arial" charset="0"/>
              </a:rPr>
              <a:t>Knowledge	</a:t>
            </a:r>
            <a:r>
              <a:rPr lang="en-US" altLang="zh-TW" dirty="0">
                <a:ea typeface="新細明體" charset="-120"/>
                <a:sym typeface="Wingdings" pitchFamily="2" charset="2"/>
              </a:rPr>
              <a:t></a:t>
            </a:r>
            <a:r>
              <a:rPr lang="en-US" altLang="zh-TW" dirty="0">
                <a:ea typeface="新細明體" charset="-120"/>
              </a:rPr>
              <a:t>Information</a:t>
            </a:r>
          </a:p>
          <a:p>
            <a:pPr lvl="1">
              <a:tabLst>
                <a:tab pos="2003425" algn="l"/>
                <a:tab pos="2919413" algn="l"/>
                <a:tab pos="3487738" algn="l"/>
                <a:tab pos="4799013" algn="l"/>
                <a:tab pos="5541963" algn="l"/>
              </a:tabLst>
            </a:pPr>
            <a:r>
              <a:rPr lang="en-US" altLang="zh-TW" dirty="0">
                <a:ea typeface="新細明體" charset="-120"/>
              </a:rPr>
              <a:t>Raw materials	</a:t>
            </a:r>
            <a:r>
              <a:rPr lang="en-US" altLang="zh-TW" dirty="0">
                <a:ea typeface="新細明體" charset="-120"/>
                <a:sym typeface="Wingdings" pitchFamily="2" charset="2"/>
              </a:rPr>
              <a:t></a:t>
            </a:r>
            <a:r>
              <a:rPr lang="en-US" altLang="zh-TW" dirty="0">
                <a:ea typeface="新細明體" charset="-120"/>
              </a:rPr>
              <a:t>Machinery	</a:t>
            </a:r>
            <a:r>
              <a:rPr lang="en-US" altLang="zh-TW" dirty="0">
                <a:ea typeface="新細明體" charset="-120"/>
                <a:sym typeface="Wingdings" pitchFamily="2" charset="2"/>
              </a:rPr>
              <a:t></a:t>
            </a:r>
            <a:r>
              <a:rPr lang="en-US" altLang="zh-TW" dirty="0">
                <a:ea typeface="新細明體" charset="-120"/>
              </a:rPr>
              <a:t>Financial capital</a:t>
            </a:r>
          </a:p>
          <a:p>
            <a:pPr marL="457200" lvl="1" indent="0" algn="r">
              <a:buNone/>
              <a:tabLst>
                <a:tab pos="2003425" algn="l"/>
                <a:tab pos="2919413" algn="l"/>
                <a:tab pos="3487738" algn="l"/>
                <a:tab pos="4799013" algn="l"/>
                <a:tab pos="5541963" algn="l"/>
              </a:tabLst>
            </a:pPr>
            <a:endParaRPr lang="en-US" sz="1400" dirty="0">
              <a:ea typeface="新細明體" charset="-120"/>
            </a:endParaRPr>
          </a:p>
          <a:p>
            <a:pPr marL="457200" lvl="1" indent="0" algn="r">
              <a:buNone/>
              <a:tabLst>
                <a:tab pos="2003425" algn="l"/>
                <a:tab pos="2919413" algn="l"/>
                <a:tab pos="3487738" algn="l"/>
                <a:tab pos="4799013" algn="l"/>
                <a:tab pos="5541963" algn="l"/>
              </a:tabLst>
            </a:pPr>
            <a:r>
              <a:rPr lang="en-US" sz="1400" dirty="0">
                <a:ea typeface="新細明體" charset="-120"/>
              </a:rPr>
              <a:t>(McGraw-Hill, 2004)</a:t>
            </a:r>
            <a:endParaRPr lang="en-GB" sz="1400" dirty="0"/>
          </a:p>
          <a:p>
            <a:endParaRPr lang="en-GB" dirty="0"/>
          </a:p>
        </p:txBody>
      </p:sp>
    </p:spTree>
    <p:extLst>
      <p:ext uri="{BB962C8B-B14F-4D97-AF65-F5344CB8AC3E}">
        <p14:creationId xmlns:p14="http://schemas.microsoft.com/office/powerpoint/2010/main" val="350791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69BA435-45AA-40E1-81F5-A672C3DBEC41}"/>
              </a:ext>
            </a:extLst>
          </p:cNvPr>
          <p:cNvSpPr>
            <a:spLocks noGrp="1" noChangeArrowheads="1"/>
          </p:cNvSpPr>
          <p:nvPr>
            <p:ph type="title"/>
          </p:nvPr>
        </p:nvSpPr>
        <p:spPr/>
        <p:txBody>
          <a:bodyPr>
            <a:normAutofit fontScale="90000"/>
          </a:bodyPr>
          <a:lstStyle/>
          <a:p>
            <a:pPr eaLnBrk="1" hangingPunct="1"/>
            <a:r>
              <a:rPr lang="en-GB" altLang="en-US"/>
              <a:t>Management is Organised by Function</a:t>
            </a:r>
          </a:p>
        </p:txBody>
      </p:sp>
      <p:sp>
        <p:nvSpPr>
          <p:cNvPr id="20483" name="Content Placeholder 2">
            <a:extLst>
              <a:ext uri="{FF2B5EF4-FFF2-40B4-BE49-F238E27FC236}">
                <a16:creationId xmlns:a16="http://schemas.microsoft.com/office/drawing/2014/main" id="{EB1D89EC-52F4-475B-9E79-6128683237FA}"/>
              </a:ext>
            </a:extLst>
          </p:cNvPr>
          <p:cNvSpPr>
            <a:spLocks noGrp="1" noChangeArrowheads="1"/>
          </p:cNvSpPr>
          <p:nvPr>
            <p:ph idx="1"/>
          </p:nvPr>
        </p:nvSpPr>
        <p:spPr>
          <a:xfrm>
            <a:off x="457200" y="1600200"/>
            <a:ext cx="8229600" cy="3916363"/>
          </a:xfrm>
        </p:spPr>
        <p:txBody>
          <a:bodyPr/>
          <a:lstStyle/>
          <a:p>
            <a:pPr eaLnBrk="1" hangingPunct="1">
              <a:defRPr/>
            </a:pPr>
            <a:r>
              <a:rPr lang="en-GB" altLang="en-US" sz="2400" dirty="0"/>
              <a:t>Finance</a:t>
            </a:r>
          </a:p>
          <a:p>
            <a:pPr eaLnBrk="1" hangingPunct="1">
              <a:defRPr/>
            </a:pPr>
            <a:r>
              <a:rPr lang="en-GB" altLang="en-US" sz="2400" dirty="0"/>
              <a:t>Marketing</a:t>
            </a:r>
          </a:p>
          <a:p>
            <a:pPr eaLnBrk="1" hangingPunct="1">
              <a:defRPr/>
            </a:pPr>
            <a:r>
              <a:rPr lang="en-GB" altLang="en-US" sz="2400" dirty="0"/>
              <a:t>Operations</a:t>
            </a:r>
          </a:p>
          <a:p>
            <a:pPr eaLnBrk="1" hangingPunct="1">
              <a:defRPr/>
            </a:pPr>
            <a:r>
              <a:rPr lang="en-GB" altLang="en-US" sz="2400" dirty="0"/>
              <a:t>Strategy</a:t>
            </a:r>
          </a:p>
          <a:p>
            <a:pPr eaLnBrk="1" hangingPunct="1">
              <a:defRPr/>
            </a:pPr>
            <a:r>
              <a:rPr lang="en-GB" altLang="en-US" sz="2400" dirty="0"/>
              <a:t>HRM</a:t>
            </a:r>
          </a:p>
          <a:p>
            <a:pPr marL="0" indent="0" eaLnBrk="1" hangingPunct="1">
              <a:buFont typeface="Arial" panose="020B0604020202020204" pitchFamily="34" charset="0"/>
              <a:buNone/>
              <a:defRPr/>
            </a:pPr>
            <a:endParaRPr lang="en-GB" altLang="en-US" sz="2400" dirty="0"/>
          </a:p>
          <a:p>
            <a:pPr marL="0" indent="0" eaLnBrk="1" hangingPunct="1">
              <a:buFont typeface="Arial" panose="020B0604020202020204" pitchFamily="34" charset="0"/>
              <a:buNone/>
              <a:defRPr/>
            </a:pPr>
            <a:r>
              <a:rPr lang="en-GB" altLang="en-US" sz="2400" dirty="0"/>
              <a:t>And more recently - Risk management, Quality management, Customer Care, Performance Management.</a:t>
            </a:r>
          </a:p>
        </p:txBody>
      </p:sp>
    </p:spTree>
    <p:extLst>
      <p:ext uri="{BB962C8B-B14F-4D97-AF65-F5344CB8AC3E}">
        <p14:creationId xmlns:p14="http://schemas.microsoft.com/office/powerpoint/2010/main" val="292154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Managers</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004411" y="1600200"/>
            <a:ext cx="5135177" cy="3916363"/>
          </a:xfrm>
        </p:spPr>
      </p:pic>
    </p:spTree>
    <p:extLst>
      <p:ext uri="{BB962C8B-B14F-4D97-AF65-F5344CB8AC3E}">
        <p14:creationId xmlns:p14="http://schemas.microsoft.com/office/powerpoint/2010/main" val="1713691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Management Standards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(2004, updated 2008). Includes:</a:t>
            </a:r>
          </a:p>
          <a:p>
            <a:pPr>
              <a:buFont typeface="Wingdings" panose="05000000000000000000" pitchFamily="2" charset="2"/>
              <a:buChar char="ü"/>
            </a:pPr>
            <a:r>
              <a:rPr lang="en-GB" dirty="0"/>
              <a:t>Providing direction</a:t>
            </a:r>
          </a:p>
          <a:p>
            <a:pPr>
              <a:buFont typeface="Wingdings" panose="05000000000000000000" pitchFamily="2" charset="2"/>
              <a:buChar char="ü"/>
            </a:pPr>
            <a:r>
              <a:rPr lang="en-GB" dirty="0"/>
              <a:t>Facilitating change</a:t>
            </a:r>
          </a:p>
          <a:p>
            <a:pPr>
              <a:buFont typeface="Wingdings" panose="05000000000000000000" pitchFamily="2" charset="2"/>
              <a:buChar char="ü"/>
            </a:pPr>
            <a:r>
              <a:rPr lang="en-GB" dirty="0"/>
              <a:t>Achieving results</a:t>
            </a:r>
          </a:p>
          <a:p>
            <a:pPr>
              <a:buFont typeface="Wingdings" panose="05000000000000000000" pitchFamily="2" charset="2"/>
              <a:buChar char="ü"/>
            </a:pPr>
            <a:r>
              <a:rPr lang="en-GB" dirty="0"/>
              <a:t>Meeting customer needs</a:t>
            </a:r>
          </a:p>
          <a:p>
            <a:pPr>
              <a:buFont typeface="Wingdings" panose="05000000000000000000" pitchFamily="2" charset="2"/>
              <a:buChar char="ü"/>
            </a:pPr>
            <a:r>
              <a:rPr lang="en-GB" dirty="0"/>
              <a:t>Working with people</a:t>
            </a:r>
          </a:p>
          <a:p>
            <a:pPr>
              <a:buFont typeface="Wingdings" panose="05000000000000000000" pitchFamily="2" charset="2"/>
              <a:buChar char="ü"/>
            </a:pPr>
            <a:r>
              <a:rPr lang="en-GB" dirty="0"/>
              <a:t>Using resources</a:t>
            </a:r>
          </a:p>
          <a:p>
            <a:pPr>
              <a:buFont typeface="Wingdings" panose="05000000000000000000" pitchFamily="2" charset="2"/>
              <a:buChar char="ü"/>
            </a:pPr>
            <a:r>
              <a:rPr lang="en-GB" dirty="0"/>
              <a:t>Managing self and personal skills</a:t>
            </a:r>
          </a:p>
          <a:p>
            <a:endParaRPr lang="en-GB" dirty="0"/>
          </a:p>
        </p:txBody>
      </p:sp>
    </p:spTree>
    <p:extLst>
      <p:ext uri="{BB962C8B-B14F-4D97-AF65-F5344CB8AC3E}">
        <p14:creationId xmlns:p14="http://schemas.microsoft.com/office/powerpoint/2010/main" val="4093513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Four Functions of Management – Henri Fayol</a:t>
            </a:r>
          </a:p>
        </p:txBody>
      </p:sp>
      <p:pic>
        <p:nvPicPr>
          <p:cNvPr id="4" name="Content Placeholder 3" descr="jon69447_0102"/>
          <p:cNvPicPr>
            <a:picLocks noGrp="1" noChangeAspect="1" noChangeArrowheads="1"/>
          </p:cNvPicPr>
          <p:nvPr>
            <p:ph idx="1"/>
          </p:nvPr>
        </p:nvPicPr>
        <p:blipFill>
          <a:blip r:embed="rId3">
            <a:lum bright="-14000" contrast="36000"/>
            <a:extLst>
              <a:ext uri="{28A0092B-C50C-407E-A947-70E740481C1C}">
                <a14:useLocalDpi xmlns:a14="http://schemas.microsoft.com/office/drawing/2010/main" val="0"/>
              </a:ext>
            </a:extLst>
          </a:blip>
          <a:srcRect/>
          <a:stretch>
            <a:fillRect/>
          </a:stretch>
        </p:blipFill>
        <p:spPr bwMode="auto">
          <a:xfrm>
            <a:off x="1658822" y="1600200"/>
            <a:ext cx="5826356"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6452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a:t>
            </a:r>
          </a:p>
        </p:txBody>
      </p:sp>
      <p:sp>
        <p:nvSpPr>
          <p:cNvPr id="3" name="Content Placeholder 2"/>
          <p:cNvSpPr>
            <a:spLocks noGrp="1"/>
          </p:cNvSpPr>
          <p:nvPr>
            <p:ph idx="1"/>
          </p:nvPr>
        </p:nvSpPr>
        <p:spPr>
          <a:xfrm>
            <a:off x="457735" y="1340768"/>
            <a:ext cx="8229600" cy="3917032"/>
          </a:xfrm>
        </p:spPr>
        <p:txBody>
          <a:bodyPr>
            <a:normAutofit fontScale="62500" lnSpcReduction="20000"/>
          </a:bodyPr>
          <a:lstStyle/>
          <a:p>
            <a:r>
              <a:rPr lang="en-GB" dirty="0"/>
              <a:t>Interests must be taken into account when managers are making decisions. A reasonable balance must be struck and broad principles of fairness observed by managers. </a:t>
            </a:r>
          </a:p>
          <a:p>
            <a:r>
              <a:rPr lang="en-GB" dirty="0"/>
              <a:t>Stakeholders include - customers, shareholders, owners, managers and their staff, suppliers, the community.</a:t>
            </a:r>
          </a:p>
          <a:p>
            <a:r>
              <a:rPr lang="en-GB" dirty="0"/>
              <a:t>HR customers/stakeholders – employees, professional colleagues (HR, finance, communications team), line managers, senior managers, executive boards, unions, government officials, community.</a:t>
            </a:r>
          </a:p>
          <a:p>
            <a:r>
              <a:rPr lang="en-GB" dirty="0"/>
              <a:t>Stakeholder perspective places a requirement on HR to act as champions for effective and fair people management. Example - communicate employee concerns to managers. </a:t>
            </a:r>
          </a:p>
          <a:p>
            <a:r>
              <a:rPr lang="en-GB" dirty="0"/>
              <a:t>Helps ensure achievement of objectives and effective change initiatives.</a:t>
            </a:r>
          </a:p>
        </p:txBody>
      </p:sp>
    </p:spTree>
    <p:extLst>
      <p:ext uri="{BB962C8B-B14F-4D97-AF65-F5344CB8AC3E}">
        <p14:creationId xmlns:p14="http://schemas.microsoft.com/office/powerpoint/2010/main" val="2565474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a:t>Internal Contexts</a:t>
            </a:r>
          </a:p>
        </p:txBody>
      </p:sp>
      <p:sp>
        <p:nvSpPr>
          <p:cNvPr id="3" name="Content Placeholder 2"/>
          <p:cNvSpPr>
            <a:spLocks noGrp="1"/>
          </p:cNvSpPr>
          <p:nvPr>
            <p:ph idx="1"/>
          </p:nvPr>
        </p:nvSpPr>
        <p:spPr>
          <a:xfrm>
            <a:off x="457200" y="836712"/>
            <a:ext cx="8229600" cy="5544616"/>
          </a:xfrm>
        </p:spPr>
        <p:txBody>
          <a:bodyPr>
            <a:normAutofit fontScale="70000" lnSpcReduction="20000"/>
          </a:bodyPr>
          <a:lstStyle/>
          <a:p>
            <a:pPr marL="0" indent="0">
              <a:buNone/>
            </a:pPr>
            <a:r>
              <a:rPr lang="en-GB" dirty="0"/>
              <a:t>Kew and </a:t>
            </a:r>
            <a:r>
              <a:rPr lang="en-GB" dirty="0" err="1"/>
              <a:t>Stredwick</a:t>
            </a:r>
            <a:r>
              <a:rPr lang="en-GB" dirty="0"/>
              <a:t> (2016). HR needs to:</a:t>
            </a:r>
          </a:p>
          <a:p>
            <a:pPr marL="0" indent="0">
              <a:buNone/>
            </a:pPr>
            <a:endParaRPr lang="en-GB" dirty="0"/>
          </a:p>
          <a:p>
            <a:r>
              <a:rPr lang="en-GB" dirty="0"/>
              <a:t>Understand the management systems and identify the power structure so they are able to use their influence selectively and effectively to improve organisational performance</a:t>
            </a:r>
          </a:p>
          <a:p>
            <a:r>
              <a:rPr lang="en-GB" dirty="0"/>
              <a:t>Be regarded as experts in conflict handling so that people issues can be resolved fully and in the best interests of all stakeholders</a:t>
            </a:r>
          </a:p>
          <a:p>
            <a:r>
              <a:rPr lang="en-GB" dirty="0"/>
              <a:t>Be aware of the options available for the structure of HR and be able to recommend the best option depending on the organisational context</a:t>
            </a:r>
          </a:p>
          <a:p>
            <a:r>
              <a:rPr lang="en-GB" dirty="0"/>
              <a:t>Use their influence to improve employee understanding of importance of systems of customer care and quality assurance</a:t>
            </a:r>
          </a:p>
          <a:p>
            <a:r>
              <a:rPr lang="en-GB" dirty="0"/>
              <a:t>Act in the best interests of organisation in facilitating change, ensuring employees willingly support the changes</a:t>
            </a:r>
          </a:p>
          <a:p>
            <a:pPr marL="0" indent="0">
              <a:buNone/>
            </a:pPr>
            <a:endParaRPr lang="en-GB" dirty="0"/>
          </a:p>
        </p:txBody>
      </p:sp>
    </p:spTree>
    <p:extLst>
      <p:ext uri="{BB962C8B-B14F-4D97-AF65-F5344CB8AC3E}">
        <p14:creationId xmlns:p14="http://schemas.microsoft.com/office/powerpoint/2010/main" val="213945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HR Function</a:t>
            </a:r>
          </a:p>
        </p:txBody>
      </p:sp>
      <p:sp>
        <p:nvSpPr>
          <p:cNvPr id="3" name="Content Placeholder 2"/>
          <p:cNvSpPr>
            <a:spLocks noGrp="1"/>
          </p:cNvSpPr>
          <p:nvPr>
            <p:ph idx="1"/>
          </p:nvPr>
        </p:nvSpPr>
        <p:spPr/>
        <p:txBody>
          <a:bodyPr/>
          <a:lstStyle/>
          <a:p>
            <a:r>
              <a:rPr lang="en-GB" dirty="0"/>
              <a:t>Purpose</a:t>
            </a:r>
          </a:p>
          <a:p>
            <a:r>
              <a:rPr lang="en-GB" dirty="0"/>
              <a:t>Objectives</a:t>
            </a:r>
          </a:p>
          <a:p>
            <a:r>
              <a:rPr lang="en-GB" dirty="0"/>
              <a:t>Structure</a:t>
            </a:r>
          </a:p>
          <a:p>
            <a:r>
              <a:rPr lang="en-GB" dirty="0"/>
              <a:t>How it has evolved</a:t>
            </a:r>
          </a:p>
          <a:p>
            <a:r>
              <a:rPr lang="en-GB" dirty="0"/>
              <a:t>HR Models</a:t>
            </a:r>
          </a:p>
        </p:txBody>
      </p:sp>
    </p:spTree>
    <p:extLst>
      <p:ext uri="{BB962C8B-B14F-4D97-AF65-F5344CB8AC3E}">
        <p14:creationId xmlns:p14="http://schemas.microsoft.com/office/powerpoint/2010/main" val="2375123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(20 minutes) – Prepare and then present back to the group</a:t>
            </a:r>
          </a:p>
        </p:txBody>
      </p:sp>
      <p:sp>
        <p:nvSpPr>
          <p:cNvPr id="3" name="Content Placeholder 2"/>
          <p:cNvSpPr>
            <a:spLocks noGrp="1"/>
          </p:cNvSpPr>
          <p:nvPr>
            <p:ph idx="1"/>
          </p:nvPr>
        </p:nvSpPr>
        <p:spPr/>
        <p:txBody>
          <a:bodyPr/>
          <a:lstStyle/>
          <a:p>
            <a:pPr marL="0" indent="0">
              <a:buNone/>
            </a:pPr>
            <a:r>
              <a:rPr lang="en-GB" dirty="0"/>
              <a:t>In your groups summarise the purpose and key objectives of the HR function:</a:t>
            </a:r>
          </a:p>
          <a:p>
            <a:r>
              <a:rPr lang="en-GB" dirty="0"/>
              <a:t>Why do we exist?</a:t>
            </a:r>
          </a:p>
          <a:p>
            <a:r>
              <a:rPr lang="en-GB" dirty="0"/>
              <a:t>How can we make ourselves indispensable to the business?</a:t>
            </a:r>
          </a:p>
          <a:p>
            <a:r>
              <a:rPr lang="en-GB" dirty="0"/>
              <a:t>How do we measure our achievements?</a:t>
            </a:r>
          </a:p>
        </p:txBody>
      </p:sp>
      <p:sp>
        <p:nvSpPr>
          <p:cNvPr id="4" name="Slide Number Placeholder 3"/>
          <p:cNvSpPr>
            <a:spLocks noGrp="1"/>
          </p:cNvSpPr>
          <p:nvPr>
            <p:ph type="sldNum" sz="quarter" idx="12"/>
          </p:nvPr>
        </p:nvSpPr>
        <p:spPr/>
        <p:txBody>
          <a:bodyPr/>
          <a:lstStyle/>
          <a:p>
            <a:fld id="{AC82685A-BD3A-4230-8D85-804689F67293}" type="slidenum">
              <a:rPr lang="en-GB" smtClean="0"/>
              <a:t>16</a:t>
            </a:fld>
            <a:endParaRPr lang="en-GB" dirty="0"/>
          </a:p>
        </p:txBody>
      </p:sp>
    </p:spTree>
    <p:extLst>
      <p:ext uri="{BB962C8B-B14F-4D97-AF65-F5344CB8AC3E}">
        <p14:creationId xmlns:p14="http://schemas.microsoft.com/office/powerpoint/2010/main" val="22728652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CIPD New Profession Map (2018)</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56485" y="1600200"/>
            <a:ext cx="5831029" cy="3916363"/>
          </a:xfrm>
        </p:spPr>
      </p:pic>
      <p:sp>
        <p:nvSpPr>
          <p:cNvPr id="4" name="Slide Number Placeholder 3"/>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12707332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Profession Map (2018)</a:t>
            </a:r>
          </a:p>
        </p:txBody>
      </p:sp>
      <p:sp>
        <p:nvSpPr>
          <p:cNvPr id="3" name="Content Placeholder 2"/>
          <p:cNvSpPr>
            <a:spLocks noGrp="1"/>
          </p:cNvSpPr>
          <p:nvPr>
            <p:ph idx="1"/>
          </p:nvPr>
        </p:nvSpPr>
        <p:spPr/>
        <p:txBody>
          <a:bodyPr>
            <a:normAutofit fontScale="92500"/>
          </a:bodyPr>
          <a:lstStyle/>
          <a:p>
            <a:pPr marL="0" indent="0">
              <a:buNone/>
            </a:pPr>
            <a:r>
              <a:rPr lang="en-GB" dirty="0"/>
              <a:t>The </a:t>
            </a:r>
            <a:r>
              <a:rPr lang="en-GB" b="1" dirty="0"/>
              <a:t>fundamental purpose </a:t>
            </a:r>
            <a:r>
              <a:rPr lang="en-GB" dirty="0"/>
              <a:t>of the people profession is to champion better work and working lives. Creating roles, opportunities, organisations and working environments that help get the best out of people, delivering great organisational outcomes, in turn driving our economies, and making good, fair and inclusive work a societal outcome.</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1265080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 for the Future</a:t>
            </a:r>
          </a:p>
        </p:txBody>
      </p:sp>
      <p:sp>
        <p:nvSpPr>
          <p:cNvPr id="3" name="Content Placeholder 2"/>
          <p:cNvSpPr>
            <a:spLocks noGrp="1"/>
          </p:cNvSpPr>
          <p:nvPr>
            <p:ph idx="1"/>
          </p:nvPr>
        </p:nvSpPr>
        <p:spPr/>
        <p:txBody>
          <a:bodyPr/>
          <a:lstStyle/>
          <a:p>
            <a:r>
              <a:rPr lang="en-GB" dirty="0"/>
              <a:t>CIPD Video</a:t>
            </a:r>
          </a:p>
          <a:p>
            <a:r>
              <a:rPr lang="en-GB" dirty="0">
                <a:hlinkClick r:id="rId3"/>
              </a:rPr>
              <a:t>https://peopleprofession.cipd.org/profession-map/core-purpose</a:t>
            </a:r>
            <a:endParaRPr lang="en-GB" dirty="0"/>
          </a:p>
          <a:p>
            <a:pPr marL="0" indent="0">
              <a:buNone/>
            </a:pPr>
            <a:endParaRPr lang="en-GB" dirty="0"/>
          </a:p>
          <a:p>
            <a:pPr marL="0" indent="0">
              <a:buNone/>
            </a:pPr>
            <a:r>
              <a:rPr lang="en-GB" dirty="0"/>
              <a:t>For more information, visit:</a:t>
            </a:r>
          </a:p>
          <a:p>
            <a:r>
              <a:rPr lang="en-GB" dirty="0">
                <a:hlinkClick r:id="rId4"/>
              </a:rPr>
              <a:t>https://www.cipd.co.uk/news-views/future-profession</a:t>
            </a:r>
            <a:endParaRPr lang="en-GB" dirty="0"/>
          </a:p>
          <a:p>
            <a:endParaRPr lang="en-GB" dirty="0"/>
          </a:p>
        </p:txBody>
      </p:sp>
    </p:spTree>
    <p:extLst>
      <p:ext uri="{BB962C8B-B14F-4D97-AF65-F5344CB8AC3E}">
        <p14:creationId xmlns:p14="http://schemas.microsoft.com/office/powerpoint/2010/main" val="33969496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Purpose</a:t>
            </a:r>
          </a:p>
        </p:txBody>
      </p:sp>
      <p:sp>
        <p:nvSpPr>
          <p:cNvPr id="3" name="Content Placeholder 2"/>
          <p:cNvSpPr>
            <a:spLocks noGrp="1"/>
          </p:cNvSpPr>
          <p:nvPr>
            <p:ph idx="1"/>
          </p:nvPr>
        </p:nvSpPr>
        <p:spPr/>
        <p:txBody>
          <a:bodyPr>
            <a:normAutofit lnSpcReduction="10000"/>
          </a:bodyPr>
          <a:lstStyle/>
          <a:p>
            <a:pPr marL="0" indent="0">
              <a:buNone/>
            </a:pPr>
            <a:r>
              <a:rPr lang="en-GB" dirty="0"/>
              <a:t>The purpose of the HR Function is to support the delivery of the organisation’s strategy and objectives through the effective management of people and performance. As such an organisation’s HR strategy and all activities should be clearly aligned with the strategy and objectives of the business (Wilkinson and Taylor, 2016). </a:t>
            </a:r>
          </a:p>
        </p:txBody>
      </p:sp>
      <p:sp>
        <p:nvSpPr>
          <p:cNvPr id="4" name="Slide Number Placeholder 3"/>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3286464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4011"/>
            <a:ext cx="7886700" cy="1231200"/>
          </a:xfrm>
        </p:spPr>
        <p:txBody>
          <a:bodyPr>
            <a:normAutofit/>
          </a:bodyPr>
          <a:lstStyle/>
          <a:p>
            <a:r>
              <a:rPr lang="en-GB" sz="4000" b="1" dirty="0"/>
              <a:t>Objectives of the HR function</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The core purpose and activities of the HR function evolve in response to developments in the business environment but do not change radically from one decade to another.</a:t>
            </a:r>
          </a:p>
          <a:p>
            <a:pPr marL="0" indent="0">
              <a:buNone/>
            </a:pPr>
            <a:endParaRPr lang="en-GB" dirty="0"/>
          </a:p>
          <a:p>
            <a:pPr marL="0" indent="0">
              <a:buNone/>
            </a:pPr>
            <a:r>
              <a:rPr lang="en-GB" dirty="0"/>
              <a:t>At its heart, HRM is about attracting and retaining people with the required skills and experience and then seeking to develop them, maximise their performance, involve and engage them in the work of the organisation. </a:t>
            </a:r>
          </a:p>
        </p:txBody>
      </p:sp>
    </p:spTree>
    <p:extLst>
      <p:ext uri="{BB962C8B-B14F-4D97-AF65-F5344CB8AC3E}">
        <p14:creationId xmlns:p14="http://schemas.microsoft.com/office/powerpoint/2010/main" val="24250987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Transactional/Transformational</a:t>
            </a:r>
          </a:p>
        </p:txBody>
      </p:sp>
      <p:sp>
        <p:nvSpPr>
          <p:cNvPr id="3" name="Content Placeholder 2"/>
          <p:cNvSpPr>
            <a:spLocks noGrp="1"/>
          </p:cNvSpPr>
          <p:nvPr>
            <p:ph idx="1"/>
          </p:nvPr>
        </p:nvSpPr>
        <p:spPr/>
        <p:txBody>
          <a:bodyPr/>
          <a:lstStyle/>
          <a:p>
            <a:r>
              <a:rPr lang="en-GB" dirty="0"/>
              <a:t>Transactional work – administration (in some organisations this is outsourced)</a:t>
            </a:r>
          </a:p>
          <a:p>
            <a:r>
              <a:rPr lang="en-GB" dirty="0"/>
              <a:t>Transformational work – change management/continuous improvement</a:t>
            </a:r>
          </a:p>
          <a:p>
            <a:endParaRPr lang="en-GB" dirty="0"/>
          </a:p>
          <a:p>
            <a:pPr marL="0" indent="0">
              <a:buNone/>
            </a:pPr>
            <a:r>
              <a:rPr lang="en-GB" dirty="0"/>
              <a:t>Future – automation will reduce the need for HR staff to undertake the transactional work</a:t>
            </a:r>
          </a:p>
        </p:txBody>
      </p:sp>
      <p:sp>
        <p:nvSpPr>
          <p:cNvPr id="4" name="Slide Number Placeholder 3"/>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645086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Horizontal and Vertical Integration</a:t>
            </a:r>
          </a:p>
        </p:txBody>
      </p:sp>
      <p:sp>
        <p:nvSpPr>
          <p:cNvPr id="3" name="Content Placeholder 2"/>
          <p:cNvSpPr>
            <a:spLocks noGrp="1"/>
          </p:cNvSpPr>
          <p:nvPr>
            <p:ph idx="1"/>
          </p:nvPr>
        </p:nvSpPr>
        <p:spPr>
          <a:xfrm>
            <a:off x="457200" y="1600200"/>
            <a:ext cx="8229600" cy="3989039"/>
          </a:xfrm>
        </p:spPr>
        <p:txBody>
          <a:bodyPr>
            <a:normAutofit fontScale="85000" lnSpcReduction="20000"/>
          </a:bodyPr>
          <a:lstStyle/>
          <a:p>
            <a:r>
              <a:rPr lang="en-GB" dirty="0"/>
              <a:t>Main characteristic of HR strategy is its integration with business strategy</a:t>
            </a:r>
          </a:p>
          <a:p>
            <a:r>
              <a:rPr lang="en-GB" dirty="0"/>
              <a:t>HR Strategies need to have external fit with business strategies and be vertically integrated with them</a:t>
            </a:r>
          </a:p>
          <a:p>
            <a:r>
              <a:rPr lang="en-GB" dirty="0"/>
              <a:t>There needs to be horizontal integration with all aspects of HR strategy (internal fit). HR practices must support each other</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23</a:t>
            </a:fld>
            <a:endParaRPr lang="en-GB" dirty="0"/>
          </a:p>
        </p:txBody>
      </p:sp>
    </p:spTree>
    <p:extLst>
      <p:ext uri="{BB962C8B-B14F-4D97-AF65-F5344CB8AC3E}">
        <p14:creationId xmlns:p14="http://schemas.microsoft.com/office/powerpoint/2010/main" val="2020788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nvPr>
        </p:nvGraphicFramePr>
        <p:xfrm>
          <a:off x="539552" y="548680"/>
          <a:ext cx="7886700" cy="4808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456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SHRM</a:t>
            </a:r>
          </a:p>
        </p:txBody>
      </p:sp>
      <p:sp>
        <p:nvSpPr>
          <p:cNvPr id="3" name="Content Placeholder 2"/>
          <p:cNvSpPr>
            <a:spLocks noGrp="1"/>
          </p:cNvSpPr>
          <p:nvPr>
            <p:ph idx="1"/>
          </p:nvPr>
        </p:nvSpPr>
        <p:spPr/>
        <p:txBody>
          <a:bodyPr>
            <a:normAutofit fontScale="70000" lnSpcReduction="20000"/>
          </a:bodyPr>
          <a:lstStyle/>
          <a:p>
            <a:r>
              <a:rPr lang="en-GB" dirty="0"/>
              <a:t>From personnel management, to HRM to SHRM.  </a:t>
            </a:r>
          </a:p>
          <a:p>
            <a:r>
              <a:rPr lang="en-GB" dirty="0"/>
              <a:t>Change towards end of 20</a:t>
            </a:r>
            <a:r>
              <a:rPr lang="en-GB" baseline="30000" dirty="0"/>
              <a:t>th</a:t>
            </a:r>
            <a:r>
              <a:rPr lang="en-GB" dirty="0"/>
              <a:t> Century – notion that non-monetary factors could have a bigger impact on productivity and motivation than wages. HR went from being passive to dynamic. People seen as a valuable resource, rather than cogs in a machine.</a:t>
            </a:r>
          </a:p>
          <a:p>
            <a:r>
              <a:rPr lang="en-GB" dirty="0"/>
              <a:t>Further change at end of century - due to increased free market competition at a global level, growth of technology and knowledge based industries, the importance of people to company success was elevated. </a:t>
            </a:r>
          </a:p>
          <a:p>
            <a:r>
              <a:rPr lang="en-GB" dirty="0"/>
              <a:t>From cogs to resources to assets – people were now a valuable source of competitive advantage. </a:t>
            </a:r>
          </a:p>
        </p:txBody>
      </p:sp>
    </p:spTree>
    <p:extLst>
      <p:ext uri="{BB962C8B-B14F-4D97-AF65-F5344CB8AC3E}">
        <p14:creationId xmlns:p14="http://schemas.microsoft.com/office/powerpoint/2010/main" val="19666606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Activities of the SHRM Department</a:t>
            </a:r>
          </a:p>
        </p:txBody>
      </p:sp>
      <p:sp>
        <p:nvSpPr>
          <p:cNvPr id="3" name="Content Placeholder 2"/>
          <p:cNvSpPr>
            <a:spLocks noGrp="1"/>
          </p:cNvSpPr>
          <p:nvPr>
            <p:ph idx="1"/>
          </p:nvPr>
        </p:nvSpPr>
        <p:spPr>
          <a:xfrm>
            <a:off x="457200" y="1417638"/>
            <a:ext cx="8229600" cy="4171602"/>
          </a:xfrm>
        </p:spPr>
        <p:txBody>
          <a:bodyPr>
            <a:normAutofit fontScale="70000" lnSpcReduction="20000"/>
          </a:bodyPr>
          <a:lstStyle/>
          <a:p>
            <a:r>
              <a:rPr lang="en-GB" dirty="0"/>
              <a:t>Linking HR practices to organisation strategy</a:t>
            </a:r>
          </a:p>
          <a:p>
            <a:r>
              <a:rPr lang="en-GB" dirty="0"/>
              <a:t>Fostering a healthy psychological contract in a context of short term employment rather than job security</a:t>
            </a:r>
          </a:p>
          <a:p>
            <a:r>
              <a:rPr lang="en-GB" dirty="0"/>
              <a:t>Linking of compensation to contribution</a:t>
            </a:r>
          </a:p>
          <a:p>
            <a:r>
              <a:rPr lang="en-GB" dirty="0"/>
              <a:t>Training and development linked to encouraging innovation</a:t>
            </a:r>
          </a:p>
          <a:p>
            <a:r>
              <a:rPr lang="en-GB" dirty="0"/>
              <a:t>Knowledge management and talent development planning</a:t>
            </a:r>
          </a:p>
          <a:p>
            <a:r>
              <a:rPr lang="en-GB" dirty="0"/>
              <a:t>Employee participation</a:t>
            </a:r>
          </a:p>
          <a:p>
            <a:r>
              <a:rPr lang="en-GB" dirty="0"/>
              <a:t>Motivation through enriching the work experience</a:t>
            </a:r>
          </a:p>
          <a:p>
            <a:r>
              <a:rPr lang="en-GB" dirty="0"/>
              <a:t>Performance and talent management as opposed to appraisal</a:t>
            </a:r>
          </a:p>
          <a:p>
            <a:r>
              <a:rPr lang="en-GB" dirty="0"/>
              <a:t>Cross-cultural issues</a:t>
            </a:r>
          </a:p>
          <a:p>
            <a:r>
              <a:rPr lang="en-GB" dirty="0"/>
              <a:t>Measuring the value added by HR activities</a:t>
            </a:r>
          </a:p>
        </p:txBody>
      </p:sp>
    </p:spTree>
    <p:extLst>
      <p:ext uri="{BB962C8B-B14F-4D97-AF65-F5344CB8AC3E}">
        <p14:creationId xmlns:p14="http://schemas.microsoft.com/office/powerpoint/2010/main" val="404439952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925</TotalTime>
  <Words>1571</Words>
  <Application>Microsoft Office PowerPoint</Application>
  <PresentationFormat>On-screen Show (4:3)</PresentationFormat>
  <Paragraphs>180</Paragraphs>
  <Slides>26</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Myriad Pro</vt:lpstr>
      <vt:lpstr>新細明體</vt:lpstr>
      <vt:lpstr>Wingdings</vt:lpstr>
      <vt:lpstr>20140311PresentationUWTSDTemplate</vt:lpstr>
      <vt:lpstr>External and Internal Factors that impact on an organisation/HR, Evolution of HR  Lecture Two – Julie Thomas</vt:lpstr>
      <vt:lpstr>External Factors</vt:lpstr>
      <vt:lpstr>Activity (1 hour)</vt:lpstr>
      <vt:lpstr>Internal Contexts</vt:lpstr>
      <vt:lpstr>Types of Organisations</vt:lpstr>
      <vt:lpstr>Organisational Size</vt:lpstr>
      <vt:lpstr>Organisational Orientation</vt:lpstr>
      <vt:lpstr>Role of Management</vt:lpstr>
      <vt:lpstr>Management is Organised by Function</vt:lpstr>
      <vt:lpstr>Types of Managers</vt:lpstr>
      <vt:lpstr>The Management Standards</vt:lpstr>
      <vt:lpstr>Four Functions of Management – Henri Fayol</vt:lpstr>
      <vt:lpstr>Stakeholders</vt:lpstr>
      <vt:lpstr>Internal Contexts</vt:lpstr>
      <vt:lpstr>The HR Function</vt:lpstr>
      <vt:lpstr>Activity (20 minutes) – Prepare and then present back to the group</vt:lpstr>
      <vt:lpstr>CIPD New Profession Map (2018)</vt:lpstr>
      <vt:lpstr>New Profession Map (2018)</vt:lpstr>
      <vt:lpstr>Profession for the Future</vt:lpstr>
      <vt:lpstr>Purpose</vt:lpstr>
      <vt:lpstr>Objectives of the HR function</vt:lpstr>
      <vt:lpstr>Transactional/Transformational</vt:lpstr>
      <vt:lpstr>Horizontal and Vertical Integration</vt:lpstr>
      <vt:lpstr>PowerPoint Presentation</vt:lpstr>
      <vt:lpstr>History of SHRM</vt:lpstr>
      <vt:lpstr>Activities of the SHRM Department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76</cp:revision>
  <cp:lastPrinted>2018-11-22T08:43:28Z</cp:lastPrinted>
  <dcterms:created xsi:type="dcterms:W3CDTF">2015-04-14T15:21:28Z</dcterms:created>
  <dcterms:modified xsi:type="dcterms:W3CDTF">2018-11-26T11:10:41Z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