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9" r:id="rId1"/>
  </p:sldMasterIdLst>
  <p:sldIdLst>
    <p:sldId id="275" r:id="rId2"/>
    <p:sldId id="286" r:id="rId3"/>
    <p:sldId id="279" r:id="rId4"/>
    <p:sldId id="285" r:id="rId5"/>
    <p:sldId id="292" r:id="rId6"/>
    <p:sldId id="277" r:id="rId7"/>
    <p:sldId id="291" r:id="rId8"/>
    <p:sldId id="283" r:id="rId9"/>
    <p:sldId id="293" r:id="rId10"/>
    <p:sldId id="284" r:id="rId11"/>
    <p:sldId id="290" r:id="rId12"/>
    <p:sldId id="294" r:id="rId13"/>
    <p:sldId id="295" r:id="rId14"/>
    <p:sldId id="271" r:id="rId15"/>
    <p:sldId id="274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56" autoAdjust="0"/>
    <p:restoredTop sz="94660"/>
  </p:normalViewPr>
  <p:slideViewPr>
    <p:cSldViewPr snapToGrid="0">
      <p:cViewPr varScale="1">
        <p:scale>
          <a:sx n="72" d="100"/>
          <a:sy n="72" d="100"/>
        </p:scale>
        <p:origin x="61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A0A508-1ED1-40AF-814F-22617C5F55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85FCE1F-5E4B-438E-8370-26897AF0B61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1C4D46-10F4-4FE2-9781-D541351329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03F5A-69DD-4804-84A4-E32959840F42}" type="datetimeFigureOut">
              <a:rPr lang="en-GB" smtClean="0"/>
              <a:t>16/02/2018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2E2221-4572-4CAD-8AEC-31D45B1D63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6DBAFC-4E73-4038-AB2D-2CEBECE436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51884-ADDC-4558-9FA8-CDC3006038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46227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48F1C5-683A-4023-BCC0-67E29B7468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568D9B-4847-4D99-9861-86C96A5BF5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A69CA2-AA95-4E95-A386-FF6D050604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03F5A-69DD-4804-84A4-E32959840F42}" type="datetimeFigureOut">
              <a:rPr lang="en-GB" smtClean="0"/>
              <a:t>16/02/2018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652BB6-5B54-4524-A940-6CA9F13584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B7ACBB-32C3-468F-8D0C-E656595E70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51884-ADDC-4558-9FA8-CDC3006038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0923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818656-C888-4D72-B6C2-B4BE8A37A8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39C8EF6-24D4-4AC1-B650-4BCAA13EEA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917451-7541-4467-97E1-B9E1655F63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03F5A-69DD-4804-84A4-E32959840F42}" type="datetimeFigureOut">
              <a:rPr lang="en-GB" smtClean="0"/>
              <a:t>16/02/2018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C29AF5-2C19-411E-AFC5-E5A2BD831D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1E7DF1-2661-4880-A6F9-4B3A839778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51884-ADDC-4558-9FA8-CDC3006038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84504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9087F0-C4F3-419C-8D5C-837CDB866F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08A7E1-E53C-42A7-88E3-5BFABBA8F7A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8759596-0E04-4AA4-A7DA-1C3D054AB9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FFB6B8C-E1A5-4E38-8004-559E0A1E78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03F5A-69DD-4804-84A4-E32959840F42}" type="datetimeFigureOut">
              <a:rPr lang="en-GB" smtClean="0"/>
              <a:t>16/02/2018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5275756-303E-4019-B35B-9C84CCAC12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660CE3B-3D8A-4149-BCA8-4EFA7E46F6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51884-ADDC-4558-9FA8-CDC3006038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79995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C1298B-0B43-4372-BF30-1EA20FD363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1D8E6C-FE29-4715-B0CF-F2BD885737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B6FAF43-A0B9-466F-8688-B488BC7389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B79DAEA-CABD-4133-84A0-F21581256BF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F928DDA-633B-412C-B2AB-90E0E40F8DD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73584C4-70E1-413F-B976-F133D47325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03F5A-69DD-4804-84A4-E32959840F42}" type="datetimeFigureOut">
              <a:rPr lang="en-GB" smtClean="0"/>
              <a:t>16/02/2018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A32AA2B-84E6-426A-A61F-105A8B04C8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994832B-DA32-4F95-B91B-703DFD8F0B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51884-ADDC-4558-9FA8-CDC3006038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56511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67FA59-F5DD-424B-8175-D60C9DB315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FCACEDE-1EAA-491A-9F52-8DF5CA2DD2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03F5A-69DD-4804-84A4-E32959840F42}" type="datetimeFigureOut">
              <a:rPr lang="en-GB" smtClean="0"/>
              <a:t>16/02/2018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C8EC1A1-9F65-4296-91AA-F2FAD5DD65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7FFB117-903B-417E-A7AC-00C93A10E4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51884-ADDC-4558-9FA8-CDC3006038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27593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23104BD-23BB-414E-B313-E7259B6687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03F5A-69DD-4804-84A4-E32959840F42}" type="datetimeFigureOut">
              <a:rPr lang="en-GB" smtClean="0"/>
              <a:t>16/02/2018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9F62AB2-2C91-4EEC-8241-9CCABC8B83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82DF68E-20F7-45E8-AF33-3AB78069D0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51884-ADDC-4558-9FA8-CDC3006038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40167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61DABE-F400-48F6-835C-987722E176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E433FE-956D-479C-A6E3-1D1D4DE506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B5CF348-F676-41DE-BCBE-4058044CDA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EB9E96B-30DD-4895-BD50-487E7B7D80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03F5A-69DD-4804-84A4-E32959840F42}" type="datetimeFigureOut">
              <a:rPr lang="en-GB" smtClean="0"/>
              <a:t>16/02/2018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E7B9D40-6A85-4184-BBB0-03F5386135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C4C1DA0-9CED-45CB-8CBC-714C457D53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51884-ADDC-4558-9FA8-CDC3006038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57152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15B18B-1D85-4E1C-9D2A-298D69952B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384E042-7A88-43D3-A70D-8401B2F9681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E185EAB-6875-4AB3-B63A-39EA90736C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A58A56A-2CA7-46F4-BB61-C29EBAA2B6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03F5A-69DD-4804-84A4-E32959840F42}" type="datetimeFigureOut">
              <a:rPr lang="en-GB" smtClean="0"/>
              <a:t>16/02/2018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0B31A38-9474-4E98-ABC7-853B64240C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8A4272-CCB1-4B6F-921A-E1955E6588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51884-ADDC-4558-9FA8-CDC3006038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20081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2B1D16-C307-495D-B582-7B15D36DB1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870306F-BF3A-45A4-A08F-BD195ED2EC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2FD043-7986-4DAD-8DBE-146CB2D5CD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03F5A-69DD-4804-84A4-E32959840F42}" type="datetimeFigureOut">
              <a:rPr lang="en-GB" smtClean="0"/>
              <a:t>16/02/2018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9B235A-9BF3-4471-A49E-044D986F30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FFA0A6-11BC-44EB-B4B0-A78DD8A281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51884-ADDC-4558-9FA8-CDC3006038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62458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3A6D629-394E-4DE7-BE29-4AF798C480C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720AD60-0EED-480B-8451-8B67E80783F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A67290-AFB5-4C60-BA77-1FB2D3DBF8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03F5A-69DD-4804-84A4-E32959840F42}" type="datetimeFigureOut">
              <a:rPr lang="en-GB" smtClean="0"/>
              <a:t>16/02/2018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A4068E-14B6-45EE-B7F2-0E403FC819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C86174-E7D4-4525-8921-58B7EA7164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51884-ADDC-4558-9FA8-CDC3006038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72353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E5FA6B9-6D6E-412B-85F9-47CF751E73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D6425E-BD30-469B-BDA1-1D872511AC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4FB338-3B7A-4564-B0D2-C5C64830AE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303F5A-69DD-4804-84A4-E32959840F42}" type="datetimeFigureOut">
              <a:rPr lang="en-GB" smtClean="0"/>
              <a:t>16/02/2018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42059C-A55E-4A1F-82E6-5F56D868E2B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6D6F63-730B-4BB9-A855-05032E4834E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851884-ADDC-4558-9FA8-CDC3006038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04433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21" r:id="rId2"/>
    <p:sldLayoutId id="2147483722" r:id="rId3"/>
    <p:sldLayoutId id="2147483723" r:id="rId4"/>
    <p:sldLayoutId id="2147483724" r:id="rId5"/>
    <p:sldLayoutId id="2147483725" r:id="rId6"/>
    <p:sldLayoutId id="2147483726" r:id="rId7"/>
    <p:sldLayoutId id="2147483727" r:id="rId8"/>
    <p:sldLayoutId id="2147483728" r:id="rId9"/>
    <p:sldLayoutId id="2147483729" r:id="rId10"/>
    <p:sldLayoutId id="214748373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ccea.org.uk/sites/default/files/docs/curriculum/assessment/assessment_for_learning/ks1_2_afl_guidanceb" TargetMode="External"/><Relationship Id="rId2" Type="http://schemas.openxmlformats.org/officeDocument/2006/relationships/hyperlink" Target="http://cambridge.org.uk/professional-development/gswafl/index.html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edglossary.org/assessmen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5">
            <a:extLst>
              <a:ext uri="{FF2B5EF4-FFF2-40B4-BE49-F238E27FC236}">
                <a16:creationId xmlns:a16="http://schemas.microsoft.com/office/drawing/2014/main" id="{00372701-83B9-478A-9B29-7A50C8310B9A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448626"/>
            <a:ext cx="6738450" cy="1409374"/>
          </a:xfrm>
          <a:custGeom>
            <a:avLst/>
            <a:gdLst>
              <a:gd name="connsiteX0" fmla="*/ 0 w 6738450"/>
              <a:gd name="connsiteY0" fmla="*/ 0 h 1409374"/>
              <a:gd name="connsiteX1" fmla="*/ 6738450 w 6738450"/>
              <a:gd name="connsiteY1" fmla="*/ 0 h 1409374"/>
              <a:gd name="connsiteX2" fmla="*/ 6085725 w 6738450"/>
              <a:gd name="connsiteY2" fmla="*/ 1409374 h 1409374"/>
              <a:gd name="connsiteX3" fmla="*/ 1524000 w 6738450"/>
              <a:gd name="connsiteY3" fmla="*/ 1409374 h 1409374"/>
              <a:gd name="connsiteX4" fmla="*/ 1200418 w 6738450"/>
              <a:gd name="connsiteY4" fmla="*/ 1409374 h 1409374"/>
              <a:gd name="connsiteX5" fmla="*/ 0 w 6738450"/>
              <a:gd name="connsiteY5" fmla="*/ 1409374 h 14093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738450" h="1409374">
                <a:moveTo>
                  <a:pt x="0" y="0"/>
                </a:moveTo>
                <a:lnTo>
                  <a:pt x="6738450" y="0"/>
                </a:lnTo>
                <a:lnTo>
                  <a:pt x="6085725" y="1409374"/>
                </a:lnTo>
                <a:lnTo>
                  <a:pt x="1524000" y="1409374"/>
                </a:lnTo>
                <a:lnTo>
                  <a:pt x="1200418" y="1409374"/>
                </a:lnTo>
                <a:lnTo>
                  <a:pt x="0" y="1409374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1" name="Freeform 6">
            <a:extLst>
              <a:ext uri="{FF2B5EF4-FFF2-40B4-BE49-F238E27FC236}">
                <a16:creationId xmlns:a16="http://schemas.microsoft.com/office/drawing/2014/main" id="{9EDA5044-3268-4753-AEE8-20199924E26D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66810" y="5448626"/>
            <a:ext cx="5925190" cy="1409374"/>
          </a:xfrm>
          <a:custGeom>
            <a:avLst/>
            <a:gdLst>
              <a:gd name="connsiteX0" fmla="*/ 652725 w 5925190"/>
              <a:gd name="connsiteY0" fmla="*/ 0 h 1409374"/>
              <a:gd name="connsiteX1" fmla="*/ 5925190 w 5925190"/>
              <a:gd name="connsiteY1" fmla="*/ 0 h 1409374"/>
              <a:gd name="connsiteX2" fmla="*/ 5925190 w 5925190"/>
              <a:gd name="connsiteY2" fmla="*/ 1409374 h 1409374"/>
              <a:gd name="connsiteX3" fmla="*/ 0 w 5925190"/>
              <a:gd name="connsiteY3" fmla="*/ 1409374 h 14093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925190" h="1409374">
                <a:moveTo>
                  <a:pt x="652725" y="0"/>
                </a:moveTo>
                <a:lnTo>
                  <a:pt x="5925190" y="0"/>
                </a:lnTo>
                <a:lnTo>
                  <a:pt x="5925190" y="1409374"/>
                </a:lnTo>
                <a:lnTo>
                  <a:pt x="0" y="1409374"/>
                </a:lnTo>
                <a:close/>
              </a:path>
            </a:pathLst>
          </a:cu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3" name="Freeform 7">
            <a:extLst>
              <a:ext uri="{FF2B5EF4-FFF2-40B4-BE49-F238E27FC236}">
                <a16:creationId xmlns:a16="http://schemas.microsoft.com/office/drawing/2014/main" id="{111A83C6-3159-48A2-95E0-D9A872D3EF41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920618" cy="2896258"/>
          </a:xfrm>
          <a:custGeom>
            <a:avLst/>
            <a:gdLst>
              <a:gd name="connsiteX0" fmla="*/ 0 w 5920618"/>
              <a:gd name="connsiteY0" fmla="*/ 0 h 2896258"/>
              <a:gd name="connsiteX1" fmla="*/ 3191370 w 5920618"/>
              <a:gd name="connsiteY1" fmla="*/ 0 h 2896258"/>
              <a:gd name="connsiteX2" fmla="*/ 3346315 w 5920618"/>
              <a:gd name="connsiteY2" fmla="*/ 0 h 2896258"/>
              <a:gd name="connsiteX3" fmla="*/ 5920618 w 5920618"/>
              <a:gd name="connsiteY3" fmla="*/ 0 h 2896258"/>
              <a:gd name="connsiteX4" fmla="*/ 4583705 w 5920618"/>
              <a:gd name="connsiteY4" fmla="*/ 2896258 h 2896258"/>
              <a:gd name="connsiteX5" fmla="*/ 3346315 w 5920618"/>
              <a:gd name="connsiteY5" fmla="*/ 2896258 h 2896258"/>
              <a:gd name="connsiteX6" fmla="*/ 1854457 w 5920618"/>
              <a:gd name="connsiteY6" fmla="*/ 2896258 h 2896258"/>
              <a:gd name="connsiteX7" fmla="*/ 0 w 5920618"/>
              <a:gd name="connsiteY7" fmla="*/ 2896258 h 28962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920618" h="2896258">
                <a:moveTo>
                  <a:pt x="0" y="0"/>
                </a:moveTo>
                <a:lnTo>
                  <a:pt x="3191370" y="0"/>
                </a:lnTo>
                <a:lnTo>
                  <a:pt x="3346315" y="0"/>
                </a:lnTo>
                <a:lnTo>
                  <a:pt x="5920618" y="0"/>
                </a:lnTo>
                <a:lnTo>
                  <a:pt x="4583705" y="2896258"/>
                </a:lnTo>
                <a:lnTo>
                  <a:pt x="3346315" y="2896258"/>
                </a:lnTo>
                <a:lnTo>
                  <a:pt x="1854457" y="2896258"/>
                </a:lnTo>
                <a:lnTo>
                  <a:pt x="0" y="2896258"/>
                </a:lnTo>
                <a:close/>
              </a:path>
            </a:pathLst>
          </a:custGeom>
          <a:solidFill>
            <a:srgbClr val="4D4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picture containing text, map&#10;&#10;Description generated with very high confidence">
            <a:extLst>
              <a:ext uri="{FF2B5EF4-FFF2-40B4-BE49-F238E27FC236}">
                <a16:creationId xmlns:a16="http://schemas.microsoft.com/office/drawing/2014/main" id="{FC4E6670-87BE-46D6-9E80-DF890813C4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0750" y="113473"/>
            <a:ext cx="5950668" cy="533515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8E8C769-332C-498F-A0C3-6525D557754C}"/>
              </a:ext>
            </a:extLst>
          </p:cNvPr>
          <p:cNvSpPr txBox="1"/>
          <p:nvPr/>
        </p:nvSpPr>
        <p:spPr>
          <a:xfrm>
            <a:off x="599435" y="3217991"/>
            <a:ext cx="5667375" cy="19089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 b="1" kern="1200" dirty="0">
                <a:solidFill>
                  <a:schemeClr val="tx1"/>
                </a:solidFill>
                <a:ea typeface="+mj-ea"/>
                <a:cs typeface="+mj-cs"/>
              </a:rPr>
              <a:t>JESSICA AINSWORTH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6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ASSESSMENT COORDINATOR </a:t>
            </a:r>
          </a:p>
        </p:txBody>
      </p:sp>
    </p:spTree>
    <p:extLst>
      <p:ext uri="{BB962C8B-B14F-4D97-AF65-F5344CB8AC3E}">
        <p14:creationId xmlns:p14="http://schemas.microsoft.com/office/powerpoint/2010/main" val="30005231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8D70B121-56F4-4848-B38B-182089D909FA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21564" y="320040"/>
            <a:ext cx="11548872" cy="6217920"/>
          </a:xfrm>
          <a:prstGeom prst="rect">
            <a:avLst/>
          </a:prstGeom>
          <a:solidFill>
            <a:schemeClr val="tx1">
              <a:alpha val="8000"/>
            </a:schemeClr>
          </a:solidFill>
          <a:ln w="127000" cap="sq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2D72A2C9-F3CA-4216-8BAD-FA4C970C3C4E}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2057400"/>
            <a:ext cx="0" cy="274320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8D14578F-3517-48E5-8D94-C3AE4B342C93}"/>
              </a:ext>
            </a:extLst>
          </p:cNvPr>
          <p:cNvSpPr txBox="1"/>
          <p:nvPr/>
        </p:nvSpPr>
        <p:spPr>
          <a:xfrm>
            <a:off x="4976031" y="963877"/>
            <a:ext cx="6377769" cy="493024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3600" b="1" dirty="0"/>
              <a:t>WHAT IS ASSSESSMENT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400" b="1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400" b="1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1" dirty="0"/>
              <a:t>It is a term referred to; </a:t>
            </a:r>
          </a:p>
          <a:p>
            <a:pPr marL="5715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“as a wide variety of methods or tools that educators utilize to evaluate, measure, and document the academic readiness, learning progress, skill acquisition, or educational needs of students” </a:t>
            </a:r>
            <a:r>
              <a:rPr lang="en-US" sz="1200" i="1" dirty="0"/>
              <a:t>(Great Partnership, 2015). </a:t>
            </a:r>
            <a:endParaRPr lang="en-US" sz="2400" i="1" dirty="0"/>
          </a:p>
        </p:txBody>
      </p:sp>
      <p:pic>
        <p:nvPicPr>
          <p:cNvPr id="6" name="Picture 5" descr="A picture containing text&#10;&#10;Description generated with very high confidence">
            <a:extLst>
              <a:ext uri="{FF2B5EF4-FFF2-40B4-BE49-F238E27FC236}">
                <a16:creationId xmlns:a16="http://schemas.microsoft.com/office/drawing/2014/main" id="{00007401-E8B1-4BE9-986E-39121AE792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706466"/>
            <a:ext cx="3445067" cy="3445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89211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5586E70B-6BFD-49B3-9E73-98A3E4B5C8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5781203"/>
              </p:ext>
            </p:extLst>
          </p:nvPr>
        </p:nvGraphicFramePr>
        <p:xfrm>
          <a:off x="825500" y="400249"/>
          <a:ext cx="10718800" cy="58585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59400">
                  <a:extLst>
                    <a:ext uri="{9D8B030D-6E8A-4147-A177-3AD203B41FA5}">
                      <a16:colId xmlns:a16="http://schemas.microsoft.com/office/drawing/2014/main" val="3273596454"/>
                    </a:ext>
                  </a:extLst>
                </a:gridCol>
                <a:gridCol w="5359400">
                  <a:extLst>
                    <a:ext uri="{9D8B030D-6E8A-4147-A177-3AD203B41FA5}">
                      <a16:colId xmlns:a16="http://schemas.microsoft.com/office/drawing/2014/main" val="202489865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2400" dirty="0"/>
                        <a:t>ASSESSMENT OF LEARNING</a:t>
                      </a:r>
                    </a:p>
                  </a:txBody>
                  <a:tcP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ASSESSMENT FOR LEARNING</a:t>
                      </a:r>
                    </a:p>
                  </a:txBody>
                  <a:tcPr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6680001"/>
                  </a:ext>
                </a:extLst>
              </a:tr>
              <a:tr h="5401349">
                <a:tc>
                  <a:txBody>
                    <a:bodyPr/>
                    <a:lstStyle/>
                    <a:p>
                      <a:r>
                        <a:rPr lang="en-GB" b="1" dirty="0"/>
                        <a:t>SUMMATIVE ASSESSMENT</a:t>
                      </a:r>
                    </a:p>
                    <a:p>
                      <a:endParaRPr lang="en-GB" dirty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b="1" dirty="0"/>
                        <a:t>PURPOSE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To find out what children can do, what they know and understand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dirty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b="1" dirty="0"/>
                        <a:t>GOAL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Evaluate student learning at the end of a topic/year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Turned into a grade mark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Comparison is made with performance of other students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dirty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b="1" dirty="0"/>
                        <a:t>EXAMPLES</a:t>
                      </a:r>
                      <a:r>
                        <a:rPr lang="en-GB" dirty="0"/>
                        <a:t>;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Tests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Practical exercises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Projects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Exam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FORMATIVE ASSESSMENT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dirty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b="1" dirty="0"/>
                        <a:t>PURPOSE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To help children learn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dirty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b="1" dirty="0"/>
                        <a:t>GOAL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to monitor student learning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to provide ongoing and useful feedback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helps teacher to inform their teaching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and children improve their learning – simplifies what is to be learnt &amp; what their next steps are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becomes an essential part of the process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children can identify strength and weakness’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dirty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b="1" dirty="0"/>
                        <a:t>EXAMPLES;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Learning objectives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Questioning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Peer assessment/Self-assessment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Effective feedback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5554820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765D9D05-2B87-43E1-A68A-839AFC1905A9}"/>
              </a:ext>
            </a:extLst>
          </p:cNvPr>
          <p:cNvSpPr txBox="1"/>
          <p:nvPr/>
        </p:nvSpPr>
        <p:spPr>
          <a:xfrm>
            <a:off x="9230360" y="6303862"/>
            <a:ext cx="30759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i="1" dirty="0"/>
              <a:t>(Cambridge University, 2016)</a:t>
            </a:r>
          </a:p>
        </p:txBody>
      </p:sp>
    </p:spTree>
    <p:extLst>
      <p:ext uri="{BB962C8B-B14F-4D97-AF65-F5344CB8AC3E}">
        <p14:creationId xmlns:p14="http://schemas.microsoft.com/office/powerpoint/2010/main" val="35493002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1707FC24-6981-43D9-B525-C7832BA22463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6884" y="311449"/>
            <a:ext cx="4332307" cy="617955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0" cap="sq" cmpd="thinThick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C24BAB5-F76E-4CD3-B59E-009083C87E34}"/>
              </a:ext>
            </a:extLst>
          </p:cNvPr>
          <p:cNvSpPr txBox="1"/>
          <p:nvPr/>
        </p:nvSpPr>
        <p:spPr>
          <a:xfrm>
            <a:off x="742950" y="742951"/>
            <a:ext cx="3476625" cy="49625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WHY CHOOSE ASSESSMENT FOR LEARNING?</a:t>
            </a:r>
            <a:endParaRPr lang="en-US" sz="4100" kern="12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D3CADE-FDA2-4D4B-9328-FF5775D56C30}"/>
              </a:ext>
            </a:extLst>
          </p:cNvPr>
          <p:cNvSpPr txBox="1"/>
          <p:nvPr/>
        </p:nvSpPr>
        <p:spPr>
          <a:xfrm>
            <a:off x="5075257" y="377280"/>
            <a:ext cx="6762416" cy="70019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POSTIVE FACTORS</a:t>
            </a:r>
          </a:p>
          <a:p>
            <a:endParaRPr lang="en-GB" sz="2800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IMPROVES LEARNER OUTCOME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IT’S A DAY-TO-DAY CLASSROOM PRACTICE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IMPROVES CONFIDENCE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IMPROVES INDEPENDENCE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IMPROVES CULTURE OF CLASSROOM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REMOVES THE END RESULT OF A TASK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CHILDREN NOT AFRAID TO MAKE MISTAKES </a:t>
            </a:r>
          </a:p>
          <a:p>
            <a:r>
              <a:rPr lang="en-GB" sz="1100" i="1" dirty="0"/>
              <a:t>(Cambridge-community.org.uk, 2018)</a:t>
            </a:r>
          </a:p>
          <a:p>
            <a:endParaRPr lang="en-GB" sz="1100" i="1" dirty="0"/>
          </a:p>
          <a:p>
            <a:endParaRPr lang="en-GB" sz="1100" i="1" dirty="0"/>
          </a:p>
          <a:p>
            <a:r>
              <a:rPr lang="en-GB" sz="2800" b="1" dirty="0"/>
              <a:t>PREVIOUS RESEARCH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BLACK AND WILLIAM (2001) ARGUE THAT CHILDREN CAN LEARN AT ALMOST DOUBLE THE RATE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HATTIE (2011) STATED THAT THE FEEDBACK STRATEGY HAS A PROFOUND EFFECT ON LEARNER ACHEIVEMENT</a:t>
            </a:r>
          </a:p>
          <a:p>
            <a:endParaRPr lang="en-GB" sz="2800" b="1" dirty="0"/>
          </a:p>
          <a:p>
            <a:endParaRPr lang="en-GB" sz="2800" b="1" dirty="0"/>
          </a:p>
          <a:p>
            <a:endParaRPr lang="en-GB" sz="2800" b="1" dirty="0"/>
          </a:p>
          <a:p>
            <a:r>
              <a:rPr lang="en-GB" sz="2800" b="1" dirty="0"/>
              <a:t> 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B854108C-B405-48C2-8B86-81292E8107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8700" y="5608556"/>
            <a:ext cx="1657350" cy="872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63529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>
            <a:extLst>
              <a:ext uri="{FF2B5EF4-FFF2-40B4-BE49-F238E27FC236}">
                <a16:creationId xmlns:a16="http://schemas.microsoft.com/office/drawing/2014/main" id="{8D70B121-56F4-4848-B38B-182089D909FA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21564" y="320040"/>
            <a:ext cx="11548872" cy="6217920"/>
          </a:xfrm>
          <a:prstGeom prst="rect">
            <a:avLst/>
          </a:prstGeom>
          <a:solidFill>
            <a:schemeClr val="tx1">
              <a:alpha val="8000"/>
            </a:schemeClr>
          </a:solidFill>
          <a:ln w="127000" cap="sq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" name="Straight Connector 8">
            <a:extLst>
              <a:ext uri="{FF2B5EF4-FFF2-40B4-BE49-F238E27FC236}">
                <a16:creationId xmlns:a16="http://schemas.microsoft.com/office/drawing/2014/main" id="{2D72A2C9-F3CA-4216-8BAD-FA4C970C3C4E}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2057400"/>
            <a:ext cx="0" cy="274320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">
            <a:extLst>
              <a:ext uri="{FF2B5EF4-FFF2-40B4-BE49-F238E27FC236}">
                <a16:creationId xmlns:a16="http://schemas.microsoft.com/office/drawing/2014/main" id="{22C875E1-2912-44D6-93F8-6A796483D83C}"/>
              </a:ext>
            </a:extLst>
          </p:cNvPr>
          <p:cNvSpPr txBox="1"/>
          <p:nvPr/>
        </p:nvSpPr>
        <p:spPr>
          <a:xfrm>
            <a:off x="1813731" y="2289757"/>
            <a:ext cx="4485469" cy="337952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4000" b="1" dirty="0">
                <a:solidFill>
                  <a:schemeClr val="accent1"/>
                </a:solidFill>
                <a:latin typeface="+mj-lt"/>
              </a:rPr>
              <a:t>STRATEGY 1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4000" b="1" dirty="0">
              <a:solidFill>
                <a:schemeClr val="accent1"/>
              </a:solidFill>
              <a:latin typeface="+mj-lt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4400" b="1" dirty="0">
                <a:solidFill>
                  <a:schemeClr val="accent1"/>
                </a:solidFill>
                <a:latin typeface="+mj-lt"/>
              </a:rPr>
              <a:t>SHARING LEARNING</a:t>
            </a:r>
            <a:r>
              <a:rPr lang="en-US" sz="4000" b="1" dirty="0">
                <a:solidFill>
                  <a:schemeClr val="accent1"/>
                </a:solidFill>
                <a:latin typeface="+mj-lt"/>
              </a:rPr>
              <a:t> INTENTION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4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4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0D4E2EA-F9B9-4180-BB25-C6467805B1B6}"/>
              </a:ext>
            </a:extLst>
          </p:cNvPr>
          <p:cNvSpPr txBox="1"/>
          <p:nvPr/>
        </p:nvSpPr>
        <p:spPr>
          <a:xfrm>
            <a:off x="4978432" y="1188720"/>
            <a:ext cx="5323637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HOW IS IT BENEFICIAL: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There is more emphasis on the learning rather than the end goal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Discussing intention helps focus teacher and child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Can be used in all subjects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Children have a say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Children actively involved</a:t>
            </a:r>
          </a:p>
          <a:p>
            <a:endParaRPr lang="en-GB" dirty="0"/>
          </a:p>
          <a:p>
            <a:r>
              <a:rPr lang="en-GB" dirty="0"/>
              <a:t>IMPLEMENTATION: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Needs to be done before activity/learning has begun on that topic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Identify what children will be learning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Explain the reason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Share/negotiate ideas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Present the idea in a language that is understood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Revisit the learning intention throughout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9A262F2-C090-467A-B02D-5FE1AB15722F}"/>
              </a:ext>
            </a:extLst>
          </p:cNvPr>
          <p:cNvSpPr txBox="1"/>
          <p:nvPr/>
        </p:nvSpPr>
        <p:spPr>
          <a:xfrm>
            <a:off x="7895336" y="6276350"/>
            <a:ext cx="39751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i="1" dirty="0"/>
              <a:t>(council for the curriculum, examinations and Assessment, 2000)</a:t>
            </a:r>
          </a:p>
        </p:txBody>
      </p:sp>
    </p:spTree>
    <p:extLst>
      <p:ext uri="{BB962C8B-B14F-4D97-AF65-F5344CB8AC3E}">
        <p14:creationId xmlns:p14="http://schemas.microsoft.com/office/powerpoint/2010/main" val="29370987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7" name="Straight Arrow Connector 13">
            <a:extLst>
              <a:ext uri="{FF2B5EF4-FFF2-40B4-BE49-F238E27FC236}">
                <a16:creationId xmlns:a16="http://schemas.microsoft.com/office/drawing/2014/main" id="{E4A809D5-3600-46D4-A466-67F2349A54FB}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55320" y="2316480"/>
            <a:ext cx="4937760" cy="0"/>
          </a:xfrm>
          <a:prstGeom prst="straightConnector1">
            <a:avLst/>
          </a:prstGeom>
          <a:ln w="19050" cap="sq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 descr="A picture containing light, photo, traffic light, traffic&#10;&#10;Description generated with very high confidence">
            <a:extLst>
              <a:ext uri="{FF2B5EF4-FFF2-40B4-BE49-F238E27FC236}">
                <a16:creationId xmlns:a16="http://schemas.microsoft.com/office/drawing/2014/main" id="{5D3A5EB3-463D-44F3-9C3C-DBA008BE86A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21" r="-1" b="1480"/>
          <a:stretch/>
        </p:blipFill>
        <p:spPr>
          <a:xfrm>
            <a:off x="5878849" y="10"/>
            <a:ext cx="6313150" cy="6857987"/>
          </a:xfrm>
          <a:custGeom>
            <a:avLst/>
            <a:gdLst>
              <a:gd name="connsiteX0" fmla="*/ 65565 w 6313150"/>
              <a:gd name="connsiteY0" fmla="*/ 0 h 6857997"/>
              <a:gd name="connsiteX1" fmla="*/ 6313150 w 6313150"/>
              <a:gd name="connsiteY1" fmla="*/ 0 h 6857997"/>
              <a:gd name="connsiteX2" fmla="*/ 6313150 w 6313150"/>
              <a:gd name="connsiteY2" fmla="*/ 6857997 h 6857997"/>
              <a:gd name="connsiteX3" fmla="*/ 3293946 w 6313150"/>
              <a:gd name="connsiteY3" fmla="*/ 6857997 h 6857997"/>
              <a:gd name="connsiteX4" fmla="*/ 3235857 w 6313150"/>
              <a:gd name="connsiteY4" fmla="*/ 6823061 h 6857997"/>
              <a:gd name="connsiteX5" fmla="*/ 0 w 6313150"/>
              <a:gd name="connsiteY5" fmla="*/ 951803 h 6857997"/>
              <a:gd name="connsiteX6" fmla="*/ 31536 w 6313150"/>
              <a:gd name="connsiteY6" fmla="*/ 285771 h 685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13150" h="6857997">
                <a:moveTo>
                  <a:pt x="65565" y="0"/>
                </a:moveTo>
                <a:lnTo>
                  <a:pt x="6313150" y="0"/>
                </a:lnTo>
                <a:lnTo>
                  <a:pt x="6313150" y="6857997"/>
                </a:lnTo>
                <a:lnTo>
                  <a:pt x="3293946" y="6857997"/>
                </a:lnTo>
                <a:lnTo>
                  <a:pt x="3235857" y="6823061"/>
                </a:lnTo>
                <a:cubicBezTo>
                  <a:pt x="1291240" y="5592803"/>
                  <a:pt x="0" y="3423096"/>
                  <a:pt x="0" y="951803"/>
                </a:cubicBezTo>
                <a:cubicBezTo>
                  <a:pt x="0" y="727140"/>
                  <a:pt x="10673" y="504970"/>
                  <a:pt x="31536" y="285771"/>
                </a:cubicBezTo>
                <a:close/>
              </a:path>
            </a:pathLst>
          </a:cu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6A375C6-A041-4034-8391-F2AEBA49E59E}"/>
              </a:ext>
            </a:extLst>
          </p:cNvPr>
          <p:cNvSpPr txBox="1"/>
          <p:nvPr/>
        </p:nvSpPr>
        <p:spPr>
          <a:xfrm>
            <a:off x="655320" y="365125"/>
            <a:ext cx="5120114" cy="169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b="1" dirty="0">
                <a:latin typeface="+mj-lt"/>
                <a:ea typeface="+mj-ea"/>
                <a:cs typeface="+mj-cs"/>
              </a:rPr>
              <a:t>“PROGRESSION TRAFFIC LIGHT”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0C2DB2F-50E2-42E0-AE1A-CE3287D67FB3}"/>
              </a:ext>
            </a:extLst>
          </p:cNvPr>
          <p:cNvSpPr txBox="1"/>
          <p:nvPr/>
        </p:nvSpPr>
        <p:spPr>
          <a:xfrm>
            <a:off x="564143" y="2426443"/>
            <a:ext cx="5120113" cy="4157227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400" b="1" dirty="0"/>
              <a:t>HOW IT WORKS FOR CHILDREN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b="1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FF0000"/>
                </a:solidFill>
              </a:rPr>
              <a:t>RED</a:t>
            </a:r>
            <a:r>
              <a:rPr lang="en-US" b="1" dirty="0"/>
              <a:t> </a:t>
            </a:r>
            <a:r>
              <a:rPr lang="en-US" dirty="0"/>
              <a:t>– UH OH!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FFC000"/>
                </a:solidFill>
              </a:rPr>
              <a:t>AMBER</a:t>
            </a:r>
            <a:r>
              <a:rPr lang="en-US" b="1" dirty="0"/>
              <a:t> </a:t>
            </a:r>
            <a:r>
              <a:rPr lang="en-US" dirty="0"/>
              <a:t>– HMMMMM…..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92D050"/>
                </a:solidFill>
              </a:rPr>
              <a:t>GREEN</a:t>
            </a:r>
            <a:r>
              <a:rPr lang="en-US" b="1" dirty="0"/>
              <a:t> </a:t>
            </a:r>
            <a:r>
              <a:rPr lang="en-US" dirty="0"/>
              <a:t>– EASY PEASY LEMON SQUEEZY 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2400" b="1" dirty="0"/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400" b="1" dirty="0"/>
              <a:t>HOW IT WORKS FOR TEACHERS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2400" b="1" dirty="0"/>
          </a:p>
          <a:p>
            <a:pPr marL="342900" indent="-3429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/>
              <a:t>Overview of understanding in the class</a:t>
            </a:r>
          </a:p>
          <a:p>
            <a:pPr marL="342900" indent="-3429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/>
              <a:t>Checklist is done at beginning if topic – this helps teachers to structure planning</a:t>
            </a:r>
          </a:p>
          <a:p>
            <a:pPr marL="342900" indent="-3429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/>
              <a:t>At end of topic – children re-evaluate their traffic lights and their understanding of the topic and learning outcome</a:t>
            </a:r>
          </a:p>
          <a:p>
            <a:pPr marL="342900" indent="-3429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/>
              <a:t>Make a revision lesson</a:t>
            </a:r>
          </a:p>
          <a:p>
            <a:pPr marL="342900" indent="-3429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33849330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6F9EB9F2-07E2-4D64-BBD8-BB5B217F1218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21564" y="320040"/>
            <a:ext cx="11548872" cy="6217920"/>
          </a:xfrm>
          <a:prstGeom prst="rect">
            <a:avLst/>
          </a:prstGeom>
          <a:solidFill>
            <a:schemeClr val="tx1">
              <a:alpha val="8000"/>
            </a:schemeClr>
          </a:solidFill>
          <a:ln w="127000" cap="sq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F0C57C7C-DFE9-4A1E-B7A9-DF40E63366BB}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055891" y="2057399"/>
            <a:ext cx="0" cy="274320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3B9B19EF-9D9E-4C8D-B1AC-2E373C389E17}"/>
              </a:ext>
            </a:extLst>
          </p:cNvPr>
          <p:cNvSpPr txBox="1"/>
          <p:nvPr/>
        </p:nvSpPr>
        <p:spPr>
          <a:xfrm>
            <a:off x="4380588" y="965199"/>
            <a:ext cx="6766078" cy="49276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kern="1200" dirty="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STRATEGY </a:t>
            </a:r>
            <a:r>
              <a:rPr lang="en-US" sz="4400" b="1" dirty="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2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4400" b="1" dirty="0">
              <a:solidFill>
                <a:schemeClr val="accent1"/>
              </a:solidFill>
              <a:latin typeface="+mj-lt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kern="1200" dirty="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QUESTIONING/DISCUSSION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B071704-FE10-48CE-B41F-7AF783ED30DE}"/>
              </a:ext>
            </a:extLst>
          </p:cNvPr>
          <p:cNvSpPr txBox="1"/>
          <p:nvPr/>
        </p:nvSpPr>
        <p:spPr>
          <a:xfrm>
            <a:off x="604261" y="1645483"/>
            <a:ext cx="3289282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HOW IS IT BENEFICIAL: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One of the most important techniques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Essential in a teaching repertoire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Improves a child’s thinking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Confidence and participation</a:t>
            </a:r>
          </a:p>
          <a:p>
            <a:endParaRPr lang="en-GB" dirty="0"/>
          </a:p>
          <a:p>
            <a:r>
              <a:rPr lang="en-GB" dirty="0"/>
              <a:t>IMPLEMENTATION: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Open and Closed questioning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Practice a pause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Technique – Pausing, Prompting and Seeking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CF46004-E0F4-4652-BFE5-6DFCE7F69489}"/>
              </a:ext>
            </a:extLst>
          </p:cNvPr>
          <p:cNvSpPr txBox="1"/>
          <p:nvPr/>
        </p:nvSpPr>
        <p:spPr>
          <a:xfrm>
            <a:off x="10562466" y="6230182"/>
            <a:ext cx="1828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i="1" dirty="0"/>
              <a:t>(Pollard, 2014</a:t>
            </a:r>
            <a:r>
              <a:rPr lang="en-GB" sz="1400" i="1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3003684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Rectangle 45">
            <a:extLst>
              <a:ext uri="{FF2B5EF4-FFF2-40B4-BE49-F238E27FC236}">
                <a16:creationId xmlns:a16="http://schemas.microsoft.com/office/drawing/2014/main" id="{A376EFB1-01CF-419F-ABF1-2AF02BBFCBD1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50604" y="0"/>
            <a:ext cx="6141396" cy="6858000"/>
          </a:xfrm>
          <a:prstGeom prst="rect">
            <a:avLst/>
          </a:prstGeom>
          <a:solidFill>
            <a:schemeClr val="tx1"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Freeform: Shape 47">
            <a:extLst>
              <a:ext uri="{FF2B5EF4-FFF2-40B4-BE49-F238E27FC236}">
                <a16:creationId xmlns:a16="http://schemas.microsoft.com/office/drawing/2014/main" id="{FF9DEA15-78BD-4750-AA18-B9F28A6D5AB8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50604" y="0"/>
            <a:ext cx="4319042" cy="6858000"/>
          </a:xfrm>
          <a:custGeom>
            <a:avLst/>
            <a:gdLst>
              <a:gd name="connsiteX0" fmla="*/ 0 w 4319042"/>
              <a:gd name="connsiteY0" fmla="*/ 0 h 6858000"/>
              <a:gd name="connsiteX1" fmla="*/ 1142888 w 4319042"/>
              <a:gd name="connsiteY1" fmla="*/ 0 h 6858000"/>
              <a:gd name="connsiteX2" fmla="*/ 4319042 w 4319042"/>
              <a:gd name="connsiteY2" fmla="*/ 6858000 h 6858000"/>
              <a:gd name="connsiteX3" fmla="*/ 0 w 43190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319042" h="6858000">
                <a:moveTo>
                  <a:pt x="0" y="0"/>
                </a:moveTo>
                <a:lnTo>
                  <a:pt x="1142888" y="0"/>
                </a:lnTo>
                <a:lnTo>
                  <a:pt x="4319042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1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 descr="A drawing of a person&#10;&#10;Description generated with high confidence">
            <a:extLst>
              <a:ext uri="{FF2B5EF4-FFF2-40B4-BE49-F238E27FC236}">
                <a16:creationId xmlns:a16="http://schemas.microsoft.com/office/drawing/2014/main" id="{5DE128A6-9DE4-4D0E-BCCA-0988F944E6E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01654" y="484632"/>
            <a:ext cx="4892692" cy="573328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6A375C6-A041-4034-8391-F2AEBA49E59E}"/>
              </a:ext>
            </a:extLst>
          </p:cNvPr>
          <p:cNvSpPr txBox="1"/>
          <p:nvPr/>
        </p:nvSpPr>
        <p:spPr>
          <a:xfrm>
            <a:off x="5778500" y="1"/>
            <a:ext cx="62865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200" b="1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        </a:t>
            </a:r>
            <a:r>
              <a:rPr lang="en-US" sz="3600" b="1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“THINK, PAIR AND SHARE”</a:t>
            </a:r>
            <a:endParaRPr lang="en-US" sz="3200" b="1" kern="12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0C2DB2F-50E2-42E0-AE1A-CE3287D67FB3}"/>
              </a:ext>
            </a:extLst>
          </p:cNvPr>
          <p:cNvSpPr txBox="1"/>
          <p:nvPr/>
        </p:nvSpPr>
        <p:spPr>
          <a:xfrm>
            <a:off x="6304005" y="1296761"/>
            <a:ext cx="5235490" cy="47947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400" b="1" dirty="0">
                <a:solidFill>
                  <a:schemeClr val="bg1"/>
                </a:solidFill>
              </a:rPr>
              <a:t>HOW IT WORKS FOR CHILDREN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b="1" dirty="0">
              <a:solidFill>
                <a:schemeClr val="bg1"/>
              </a:solidFill>
            </a:endParaRPr>
          </a:p>
          <a:p>
            <a:pPr marL="285750" indent="-28575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chemeClr val="bg1"/>
                </a:solidFill>
              </a:rPr>
              <a:t>Teacher asks open ended questions</a:t>
            </a:r>
          </a:p>
          <a:p>
            <a:pPr marL="285750" indent="-28575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chemeClr val="bg1"/>
                </a:solidFill>
              </a:rPr>
              <a:t>THINK: Children should be allocated time to think in direction of the question</a:t>
            </a:r>
          </a:p>
          <a:p>
            <a:pPr marL="285750" indent="-28575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chemeClr val="bg1"/>
                </a:solidFill>
              </a:rPr>
              <a:t>PAIR: Children pair up and share ideas, discuss answers, clarify meaning and challenge</a:t>
            </a:r>
          </a:p>
          <a:p>
            <a:pPr marL="285750" indent="-28575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chemeClr val="bg1"/>
                </a:solidFill>
              </a:rPr>
              <a:t>SHARE: Children then share ideas with the whole class or another pair 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1400" b="1" dirty="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400" b="1" dirty="0">
                <a:solidFill>
                  <a:schemeClr val="bg1"/>
                </a:solidFill>
              </a:rPr>
              <a:t>HOW IT WORKS FOR TEACHERS</a:t>
            </a:r>
          </a:p>
          <a:p>
            <a:pPr marL="342900" indent="-3429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</a:rPr>
              <a:t>Teachers can use with multiple activities</a:t>
            </a:r>
          </a:p>
          <a:p>
            <a:pPr marL="342900" indent="-3429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</a:rPr>
              <a:t>They are able to scaffold the learning to gain independent think </a:t>
            </a:r>
          </a:p>
          <a:p>
            <a:pPr marL="342900" indent="-3429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</a:rPr>
              <a:t>Support the children</a:t>
            </a:r>
          </a:p>
          <a:p>
            <a:pPr marL="342900" indent="-3429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</a:rPr>
              <a:t>Ideas can be displayed</a:t>
            </a:r>
          </a:p>
          <a:p>
            <a:pPr marL="342900" indent="-3429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</a:rPr>
              <a:t>Good observation technique</a:t>
            </a:r>
          </a:p>
          <a:p>
            <a:pPr marL="342900" indent="-3429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82676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6F9EB9F2-07E2-4D64-BBD8-BB5B217F1218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21564" y="320040"/>
            <a:ext cx="11548872" cy="6217920"/>
          </a:xfrm>
          <a:prstGeom prst="rect">
            <a:avLst/>
          </a:prstGeom>
          <a:solidFill>
            <a:schemeClr val="tx1">
              <a:alpha val="8000"/>
            </a:schemeClr>
          </a:solidFill>
          <a:ln w="127000" cap="sq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F0C57C7C-DFE9-4A1E-B7A9-DF40E63366BB}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055891" y="2057399"/>
            <a:ext cx="0" cy="274320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B48D0ADF-FB1D-47BF-A39D-BF53B6CB8ABB}"/>
              </a:ext>
            </a:extLst>
          </p:cNvPr>
          <p:cNvSpPr txBox="1"/>
          <p:nvPr/>
        </p:nvSpPr>
        <p:spPr>
          <a:xfrm>
            <a:off x="4380588" y="1066800"/>
            <a:ext cx="6766078" cy="4826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kern="1200" dirty="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STRATEGY 3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400" dirty="0">
              <a:solidFill>
                <a:schemeClr val="accent1"/>
              </a:solidFill>
              <a:latin typeface="+mj-lt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kern="1200" dirty="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PEER/SELF ASSESSMENT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28BA1FE-A9C2-40AA-9523-03789510D906}"/>
              </a:ext>
            </a:extLst>
          </p:cNvPr>
          <p:cNvSpPr txBox="1"/>
          <p:nvPr/>
        </p:nvSpPr>
        <p:spPr>
          <a:xfrm>
            <a:off x="736604" y="578154"/>
            <a:ext cx="3156939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HOW IS IT BENEFICIAL: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Shapes an independent learner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 child can develop self-esteem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Improves understanding and can identify what makes quality work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Responsible for own and others work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Develop social skills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r>
              <a:rPr lang="en-GB" dirty="0"/>
              <a:t>IMPLEMENTATION: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Carefully guide the process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Model/Discuss what’s good in work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Start with prompts and giving children questions to ask themselves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Encourage an atmosphere of mutual support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88ABE00-FE19-440C-9C74-0628BEFA7B65}"/>
              </a:ext>
            </a:extLst>
          </p:cNvPr>
          <p:cNvSpPr txBox="1"/>
          <p:nvPr/>
        </p:nvSpPr>
        <p:spPr>
          <a:xfrm>
            <a:off x="9994900" y="6076295"/>
            <a:ext cx="18755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i="1" dirty="0"/>
              <a:t>(Black and William, 1998)</a:t>
            </a:r>
          </a:p>
          <a:p>
            <a:r>
              <a:rPr lang="en-GB" sz="1200" i="1" dirty="0"/>
              <a:t>(</a:t>
            </a:r>
            <a:r>
              <a:rPr lang="en-GB" sz="1200" i="1" dirty="0" err="1"/>
              <a:t>Boud</a:t>
            </a:r>
            <a:r>
              <a:rPr lang="en-GB" sz="1200" i="1" dirty="0"/>
              <a:t>, 1995)</a:t>
            </a:r>
          </a:p>
        </p:txBody>
      </p:sp>
    </p:spTree>
    <p:extLst>
      <p:ext uri="{BB962C8B-B14F-4D97-AF65-F5344CB8AC3E}">
        <p14:creationId xmlns:p14="http://schemas.microsoft.com/office/powerpoint/2010/main" val="12169681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2" name="Rectangle 31">
            <a:extLst>
              <a:ext uri="{FF2B5EF4-FFF2-40B4-BE49-F238E27FC236}">
                <a16:creationId xmlns:a16="http://schemas.microsoft.com/office/drawing/2014/main" id="{E4F9F79B-A093-478E-96B5-EE02BC93A858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D4C22394-EBC2-4FAF-A555-6C02D589EED7}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rot="16200000">
            <a:off x="1508760" y="3431556"/>
            <a:ext cx="0" cy="1737360"/>
          </a:xfrm>
          <a:prstGeom prst="line">
            <a:avLst/>
          </a:prstGeom>
          <a:ln w="19050" cap="sq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Oval 35">
            <a:extLst>
              <a:ext uri="{FF2B5EF4-FFF2-40B4-BE49-F238E27FC236}">
                <a16:creationId xmlns:a16="http://schemas.microsoft.com/office/drawing/2014/main" id="{F7194F93-1F71-4A70-9DF1-28F183771111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01147" y="5004581"/>
            <a:ext cx="962395" cy="962395"/>
          </a:xfrm>
          <a:prstGeom prst="ellipse">
            <a:avLst/>
          </a:prstGeom>
          <a:solidFill>
            <a:srgbClr val="7C7C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9BBC0C84-DC2A-43AE-9576-0A44295E8B9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63725" y="4865965"/>
            <a:ext cx="293695" cy="293695"/>
          </a:xfrm>
          <a:prstGeom prst="ellipse">
            <a:avLst/>
          </a:prstGeom>
          <a:solidFill>
            <a:srgbClr val="F1EE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drawing of a cartoon character&#10;&#10;Description generated with high confidence">
            <a:extLst>
              <a:ext uri="{FF2B5EF4-FFF2-40B4-BE49-F238E27FC236}">
                <a16:creationId xmlns:a16="http://schemas.microsoft.com/office/drawing/2014/main" id="{5709A6C7-074A-4546-886E-95D5B225170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556" b="-1"/>
          <a:stretch/>
        </p:blipFill>
        <p:spPr>
          <a:xfrm>
            <a:off x="6344529" y="9"/>
            <a:ext cx="5847472" cy="6857989"/>
          </a:xfrm>
          <a:custGeom>
            <a:avLst/>
            <a:gdLst>
              <a:gd name="connsiteX0" fmla="*/ 0 w 5699887"/>
              <a:gd name="connsiteY0" fmla="*/ 0 h 4059244"/>
              <a:gd name="connsiteX1" fmla="*/ 5699887 w 5699887"/>
              <a:gd name="connsiteY1" fmla="*/ 0 h 4059244"/>
              <a:gd name="connsiteX2" fmla="*/ 5699887 w 5699887"/>
              <a:gd name="connsiteY2" fmla="*/ 3944096 h 4059244"/>
              <a:gd name="connsiteX3" fmla="*/ 5525775 w 5699887"/>
              <a:gd name="connsiteY3" fmla="*/ 3980429 h 4059244"/>
              <a:gd name="connsiteX4" fmla="*/ 4663256 w 5699887"/>
              <a:gd name="connsiteY4" fmla="*/ 4059244 h 4059244"/>
              <a:gd name="connsiteX5" fmla="*/ 8566 w 5699887"/>
              <a:gd name="connsiteY5" fmla="*/ 67422 h 40592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699887" h="4059244">
                <a:moveTo>
                  <a:pt x="0" y="0"/>
                </a:moveTo>
                <a:lnTo>
                  <a:pt x="5699887" y="0"/>
                </a:lnTo>
                <a:lnTo>
                  <a:pt x="5699887" y="3944096"/>
                </a:lnTo>
                <a:lnTo>
                  <a:pt x="5525775" y="3980429"/>
                </a:lnTo>
                <a:cubicBezTo>
                  <a:pt x="5246154" y="4032190"/>
                  <a:pt x="4957865" y="4059244"/>
                  <a:pt x="4663256" y="4059244"/>
                </a:cubicBezTo>
                <a:cubicBezTo>
                  <a:pt x="2306390" y="4059244"/>
                  <a:pt x="353936" y="2327747"/>
                  <a:pt x="8566" y="67422"/>
                </a:cubicBezTo>
                <a:close/>
              </a:path>
            </a:pathLst>
          </a:cu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6A375C6-A041-4034-8391-F2AEBA49E59E}"/>
              </a:ext>
            </a:extLst>
          </p:cNvPr>
          <p:cNvSpPr txBox="1"/>
          <p:nvPr/>
        </p:nvSpPr>
        <p:spPr>
          <a:xfrm>
            <a:off x="103783" y="4516718"/>
            <a:ext cx="6537766" cy="19381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200" b="1" dirty="0">
                <a:latin typeface="+mj-lt"/>
                <a:ea typeface="+mj-ea"/>
                <a:cs typeface="+mj-cs"/>
              </a:rPr>
              <a:t>         “TWO STARS AND A WISH”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0C2DB2F-50E2-42E0-AE1A-CE3287D67FB3}"/>
              </a:ext>
            </a:extLst>
          </p:cNvPr>
          <p:cNvSpPr txBox="1"/>
          <p:nvPr/>
        </p:nvSpPr>
        <p:spPr>
          <a:xfrm>
            <a:off x="419363" y="369547"/>
            <a:ext cx="5676637" cy="40330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800" b="1" dirty="0"/>
              <a:t>HOW IT WORKS FOR CHILDREN</a:t>
            </a:r>
          </a:p>
          <a:p>
            <a:pPr marL="457200" indent="-4572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Identify two positive things done well</a:t>
            </a:r>
          </a:p>
          <a:p>
            <a:pPr marL="457200" indent="-4572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Make a wish to improve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1600" dirty="0"/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800" b="1" dirty="0"/>
              <a:t>HOW IT WORKS FOR TEACHERS</a:t>
            </a:r>
          </a:p>
          <a:p>
            <a:pPr marL="457200" indent="-4572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Vital to this learning process </a:t>
            </a:r>
          </a:p>
          <a:p>
            <a:pPr marL="457200" indent="-4572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Observation tool</a:t>
            </a:r>
          </a:p>
          <a:p>
            <a:pPr marL="457200" indent="-4572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Active assessment tool</a:t>
            </a:r>
          </a:p>
          <a:p>
            <a:pPr marL="457200" indent="-4572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Model good assessment</a:t>
            </a:r>
          </a:p>
          <a:p>
            <a:pPr marL="457200" indent="-4572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Strengthen the pupils voice/reflection skills</a:t>
            </a:r>
          </a:p>
          <a:p>
            <a:pPr marL="457200" indent="-4572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Encourage children to use language used in marking criteria</a:t>
            </a:r>
          </a:p>
          <a:p>
            <a:pPr marL="457200" indent="-4572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Give children an active role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2666812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8D70B121-56F4-4848-B38B-182089D909FA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21564" y="320040"/>
            <a:ext cx="11548872" cy="6217920"/>
          </a:xfrm>
          <a:prstGeom prst="rect">
            <a:avLst/>
          </a:prstGeom>
          <a:solidFill>
            <a:schemeClr val="tx1">
              <a:alpha val="8000"/>
            </a:schemeClr>
          </a:solidFill>
          <a:ln w="127000" cap="sq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2D72A2C9-F3CA-4216-8BAD-FA4C970C3C4E}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2057400"/>
            <a:ext cx="0" cy="274320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B8C7FA2B-BEBD-460B-9EE6-70317F64E6CE}"/>
              </a:ext>
            </a:extLst>
          </p:cNvPr>
          <p:cNvSpPr txBox="1"/>
          <p:nvPr/>
        </p:nvSpPr>
        <p:spPr>
          <a:xfrm>
            <a:off x="838200" y="963877"/>
            <a:ext cx="3494362" cy="493024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dirty="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STRATEGY 4</a:t>
            </a:r>
          </a:p>
          <a:p>
            <a:pPr algn="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4400" b="1" dirty="0">
              <a:solidFill>
                <a:schemeClr val="accent1"/>
              </a:solidFill>
              <a:latin typeface="+mj-lt"/>
              <a:ea typeface="+mj-ea"/>
              <a:cs typeface="+mj-cs"/>
            </a:endParaRPr>
          </a:p>
          <a:p>
            <a:pPr algn="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dirty="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 FORMATIVE FEEEDBACK</a:t>
            </a:r>
            <a:endParaRPr lang="en-US" sz="4400" b="1" kern="1200" dirty="0">
              <a:solidFill>
                <a:schemeClr val="accent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954835E-90EE-464B-8015-FC97F84FF7F7}"/>
              </a:ext>
            </a:extLst>
          </p:cNvPr>
          <p:cNvSpPr txBox="1"/>
          <p:nvPr/>
        </p:nvSpPr>
        <p:spPr>
          <a:xfrm>
            <a:off x="4849198" y="2057399"/>
            <a:ext cx="6377769" cy="383672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800" b="1" dirty="0"/>
              <a:t>KEY ELEMENTS OF ASSESSMENT FOR LEARNING</a:t>
            </a:r>
          </a:p>
          <a:p>
            <a:pPr marL="4572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Where are they now?</a:t>
            </a:r>
          </a:p>
          <a:p>
            <a:pPr marL="4572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Where are they going?</a:t>
            </a:r>
          </a:p>
          <a:p>
            <a:pPr marL="4572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How are they going to get there?</a:t>
            </a:r>
          </a:p>
          <a:p>
            <a:pPr marL="4572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228600">
              <a:lnSpc>
                <a:spcPct val="90000"/>
              </a:lnSpc>
              <a:spcAft>
                <a:spcPts val="600"/>
              </a:spcAft>
            </a:pPr>
            <a:r>
              <a:rPr lang="en-US" sz="2000" dirty="0"/>
              <a:t>How is it beneficial:</a:t>
            </a:r>
          </a:p>
          <a:p>
            <a:pPr marL="571500" indent="-3429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Comment not just a grade</a:t>
            </a:r>
          </a:p>
          <a:p>
            <a:pPr marL="571500" indent="-3429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Rewarded with frequent praise</a:t>
            </a:r>
          </a:p>
          <a:p>
            <a:pPr marL="571500" indent="-3429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Motivated learners</a:t>
            </a:r>
          </a:p>
          <a:p>
            <a:pPr marL="571500" indent="-3429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Build self-esteem</a:t>
            </a:r>
          </a:p>
          <a:p>
            <a:pPr marL="571500" indent="-3429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Reinforce the positive</a:t>
            </a:r>
          </a:p>
          <a:p>
            <a:pPr marL="571500" indent="-3429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Encouraging right from wrong</a:t>
            </a:r>
          </a:p>
          <a:p>
            <a:pPr marL="571500" indent="-3429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571500" indent="-3429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571500" indent="-3429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2D62C90-4E12-4E5C-A08C-9D0C4FE791A4}"/>
              </a:ext>
            </a:extLst>
          </p:cNvPr>
          <p:cNvSpPr txBox="1"/>
          <p:nvPr/>
        </p:nvSpPr>
        <p:spPr>
          <a:xfrm>
            <a:off x="10359136" y="6171122"/>
            <a:ext cx="3022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i="1" dirty="0"/>
              <a:t>(Hattie, 2011)</a:t>
            </a:r>
          </a:p>
        </p:txBody>
      </p:sp>
    </p:spTree>
    <p:extLst>
      <p:ext uri="{BB962C8B-B14F-4D97-AF65-F5344CB8AC3E}">
        <p14:creationId xmlns:p14="http://schemas.microsoft.com/office/powerpoint/2010/main" val="18969524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24">
            <a:extLst>
              <a:ext uri="{FF2B5EF4-FFF2-40B4-BE49-F238E27FC236}">
                <a16:creationId xmlns:a16="http://schemas.microsoft.com/office/drawing/2014/main" id="{6BDEE881-E8E3-4725-A31C-40F714E1FC3A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1732" y="4155753"/>
            <a:ext cx="4111054" cy="2380509"/>
          </a:xfrm>
          <a:prstGeom prst="rect">
            <a:avLst/>
          </a:prstGeom>
          <a:solidFill>
            <a:srgbClr val="FFFFFF"/>
          </a:solidFill>
          <a:ln w="15875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Rectangle 26">
            <a:extLst>
              <a:ext uri="{FF2B5EF4-FFF2-40B4-BE49-F238E27FC236}">
                <a16:creationId xmlns:a16="http://schemas.microsoft.com/office/drawing/2014/main" id="{FB202DE7-B82B-4D71-88F3-4363532A4BC9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79747" y="3509431"/>
            <a:ext cx="2766017" cy="3026832"/>
          </a:xfrm>
          <a:prstGeom prst="rect">
            <a:avLst/>
          </a:prstGeom>
          <a:solidFill>
            <a:srgbClr val="FFFFFF"/>
          </a:solidFill>
          <a:ln w="15875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Rectangle 28">
            <a:extLst>
              <a:ext uri="{FF2B5EF4-FFF2-40B4-BE49-F238E27FC236}">
                <a16:creationId xmlns:a16="http://schemas.microsoft.com/office/drawing/2014/main" id="{5EADE63F-FE89-4F18-B3CE-624078B381F4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79747" y="321732"/>
            <a:ext cx="2766017" cy="3026832"/>
          </a:xfrm>
          <a:prstGeom prst="rect">
            <a:avLst/>
          </a:prstGeom>
          <a:solidFill>
            <a:schemeClr val="tx1"/>
          </a:solidFill>
          <a:ln w="15875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Rectangle 30">
            <a:extLst>
              <a:ext uri="{FF2B5EF4-FFF2-40B4-BE49-F238E27FC236}">
                <a16:creationId xmlns:a16="http://schemas.microsoft.com/office/drawing/2014/main" id="{5E139927-0A6F-4AD3-91D3-B2A9E671595B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1732" y="321732"/>
            <a:ext cx="4111054" cy="3674848"/>
          </a:xfrm>
          <a:prstGeom prst="rect">
            <a:avLst/>
          </a:prstGeom>
          <a:solidFill>
            <a:schemeClr val="tx1"/>
          </a:solidFill>
          <a:ln w="15875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6AF87FB0-CB93-4F72-9279-BC4CE90B310E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653591" cy="6858000"/>
          </a:xfrm>
          <a:prstGeom prst="rect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 descr="A close up of a piece of paper&#10;&#10;Description generated with high confidence">
            <a:extLst>
              <a:ext uri="{FF2B5EF4-FFF2-40B4-BE49-F238E27FC236}">
                <a16:creationId xmlns:a16="http://schemas.microsoft.com/office/drawing/2014/main" id="{FA120167-EA01-454D-9D35-D35937AFC7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359" y="4318312"/>
            <a:ext cx="2791289" cy="2065554"/>
          </a:xfrm>
          <a:prstGeom prst="rect">
            <a:avLst/>
          </a:prstGeom>
        </p:spPr>
      </p:pic>
      <p:pic>
        <p:nvPicPr>
          <p:cNvPr id="5" name="Picture 4" descr="A picture containing text&#10;&#10;Description generated with high confidence">
            <a:extLst>
              <a:ext uri="{FF2B5EF4-FFF2-40B4-BE49-F238E27FC236}">
                <a16:creationId xmlns:a16="http://schemas.microsoft.com/office/drawing/2014/main" id="{3432D1C9-2926-4197-A6A4-832A91B39B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054" y="748402"/>
            <a:ext cx="3775899" cy="2813044"/>
          </a:xfrm>
          <a:prstGeom prst="rect">
            <a:avLst/>
          </a:prstGeom>
        </p:spPr>
      </p:pic>
      <p:pic>
        <p:nvPicPr>
          <p:cNvPr id="3" name="Picture 2" descr="A close up of text on a white background&#10;&#10;Description generated with high confidence">
            <a:extLst>
              <a:ext uri="{FF2B5EF4-FFF2-40B4-BE49-F238E27FC236}">
                <a16:creationId xmlns:a16="http://schemas.microsoft.com/office/drawing/2014/main" id="{9DDACEDF-6235-43E5-98EF-22936ECE7FE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1230" y="3865496"/>
            <a:ext cx="2438503" cy="232316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7AA51D0-5DAA-4622-AD0F-FDE5460A51E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1230" y="609019"/>
            <a:ext cx="2438503" cy="244802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D727621-1613-47CA-8E34-ACACCCB22988}"/>
              </a:ext>
            </a:extLst>
          </p:cNvPr>
          <p:cNvSpPr txBox="1"/>
          <p:nvPr/>
        </p:nvSpPr>
        <p:spPr>
          <a:xfrm>
            <a:off x="8177047" y="1162787"/>
            <a:ext cx="3375759" cy="286971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“WRITTEN &amp; ORAL”</a:t>
            </a:r>
          </a:p>
        </p:txBody>
      </p:sp>
    </p:spTree>
    <p:extLst>
      <p:ext uri="{BB962C8B-B14F-4D97-AF65-F5344CB8AC3E}">
        <p14:creationId xmlns:p14="http://schemas.microsoft.com/office/powerpoint/2010/main" val="139789423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 up of text on a black background&#10;&#10;Description generated with very high confidence">
            <a:extLst>
              <a:ext uri="{FF2B5EF4-FFF2-40B4-BE49-F238E27FC236}">
                <a16:creationId xmlns:a16="http://schemas.microsoft.com/office/drawing/2014/main" id="{73137850-0247-40F0-8287-17C11BE2B2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8714" y="649358"/>
            <a:ext cx="9515060" cy="5724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9138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phic 5">
            <a:extLst>
              <a:ext uri="{FF2B5EF4-FFF2-40B4-BE49-F238E27FC236}">
                <a16:creationId xmlns:a16="http://schemas.microsoft.com/office/drawing/2014/main" id="{87831798-8D36-4A4D-8EA8-0C53E115C4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571572" y="4648201"/>
            <a:ext cx="1632648" cy="1632648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1A882A9F-F4E9-4E23-8F0B-20B5DF42EAA9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19345" y="4521270"/>
            <a:ext cx="2115455" cy="1890204"/>
          </a:xfrm>
          <a:prstGeom prst="rect">
            <a:avLst/>
          </a:prstGeom>
          <a:solidFill>
            <a:schemeClr val="accent1">
              <a:alpha val="9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BE9F90C-C163-435B-9A68-D15C92D1CF2B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7200" y="4521269"/>
            <a:ext cx="6699246" cy="1877811"/>
          </a:xfrm>
          <a:prstGeom prst="rect">
            <a:avLst/>
          </a:prstGeom>
          <a:solidFill>
            <a:schemeClr val="accent3">
              <a:alpha val="9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DA1A2E9-63FE-408D-A803-8E306ECAB4B3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2058" y="450221"/>
            <a:ext cx="11272742" cy="3918123"/>
          </a:xfrm>
          <a:prstGeom prst="rect">
            <a:avLst/>
          </a:prstGeom>
          <a:solidFill>
            <a:srgbClr val="404040">
              <a:alpha val="9500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7CD2AEE-CE23-4FF3-BD5E-DB61D76E4222}"/>
              </a:ext>
            </a:extLst>
          </p:cNvPr>
          <p:cNvSpPr txBox="1"/>
          <p:nvPr/>
        </p:nvSpPr>
        <p:spPr>
          <a:xfrm>
            <a:off x="1100669" y="1111086"/>
            <a:ext cx="10011831" cy="2623885"/>
          </a:xfrm>
          <a:prstGeom prst="ellipse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7200" b="1" kern="1200" dirty="0">
                <a:solidFill>
                  <a:srgbClr val="FFFFFF"/>
                </a:solidFill>
                <a:ea typeface="+mj-ea"/>
                <a:cs typeface="+mj-cs"/>
              </a:rPr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42379827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921D7E8-AC94-49C5-AC02-1B930D031164}"/>
              </a:ext>
            </a:extLst>
          </p:cNvPr>
          <p:cNvSpPr txBox="1"/>
          <p:nvPr/>
        </p:nvSpPr>
        <p:spPr>
          <a:xfrm>
            <a:off x="209006" y="274320"/>
            <a:ext cx="11436894" cy="75405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/>
              <a:t>REFERENCES</a:t>
            </a:r>
          </a:p>
          <a:p>
            <a:endParaRPr lang="en-GB" sz="4400" b="1" dirty="0"/>
          </a:p>
          <a:p>
            <a:r>
              <a:rPr lang="en-GB" sz="1400" dirty="0"/>
              <a:t>Black, P., Williams, D. (1998). </a:t>
            </a:r>
            <a:r>
              <a:rPr lang="en-GB" sz="1400" i="1" dirty="0"/>
              <a:t>Assessment and Classroom Learning, Assessment in Education</a:t>
            </a:r>
            <a:r>
              <a:rPr lang="en-GB" sz="1400" dirty="0"/>
              <a:t>, pp 7-71.</a:t>
            </a:r>
          </a:p>
          <a:p>
            <a:endParaRPr lang="en-GB" sz="1400" dirty="0"/>
          </a:p>
          <a:p>
            <a:r>
              <a:rPr lang="en-GB" sz="1400" dirty="0"/>
              <a:t>Black, P., Williams, D. (2001). </a:t>
            </a:r>
            <a:r>
              <a:rPr lang="en-GB" sz="1400" i="1" dirty="0"/>
              <a:t>Inside the Black Box. Raising Standards Through Classroom Assessment Vol I</a:t>
            </a:r>
            <a:r>
              <a:rPr lang="en-GB" sz="1400" dirty="0"/>
              <a:t>. Nelson Publishing.</a:t>
            </a:r>
          </a:p>
          <a:p>
            <a:endParaRPr lang="en-GB" sz="1400" dirty="0"/>
          </a:p>
          <a:p>
            <a:r>
              <a:rPr lang="en-GB" sz="1400" dirty="0" err="1"/>
              <a:t>Boud</a:t>
            </a:r>
            <a:r>
              <a:rPr lang="en-GB" sz="1400" dirty="0"/>
              <a:t>, D. (1995) Enhancing Learning through Self- Assessment; Kogan Page; London.</a:t>
            </a:r>
          </a:p>
          <a:p>
            <a:endParaRPr lang="en-GB" sz="1400" dirty="0"/>
          </a:p>
          <a:p>
            <a:r>
              <a:rPr lang="en-GB" sz="1400" dirty="0"/>
              <a:t>Cambridge-Community.org.uk. (2018). Getting started with Assessment for learning. [online[ Available at: </a:t>
            </a:r>
            <a:r>
              <a:rPr lang="en-GB" sz="1400" dirty="0">
                <a:hlinkClick r:id="rId2"/>
              </a:rPr>
              <a:t>http://Cambridge.org.uk/professional-development/gswafl/index.html</a:t>
            </a:r>
            <a:r>
              <a:rPr lang="en-GB" sz="1400" dirty="0"/>
              <a:t> [Accessed 11 Feb. 2018]</a:t>
            </a:r>
          </a:p>
          <a:p>
            <a:endParaRPr lang="en-GB" sz="1400" dirty="0"/>
          </a:p>
          <a:p>
            <a:r>
              <a:rPr lang="en-GB" sz="1400" dirty="0"/>
              <a:t>Council for the curriculum, examinations and assessments,. (2000). Available at: </a:t>
            </a:r>
            <a:r>
              <a:rPr lang="en-GB" sz="1400" dirty="0">
                <a:hlinkClick r:id="rId3"/>
              </a:rPr>
              <a:t>http://ccea.org.uk/sites/default/files/docs/curriculum/assessment/</a:t>
            </a:r>
            <a:r>
              <a:rPr lang="en-GB" sz="1400" dirty="0" err="1">
                <a:hlinkClick r:id="rId3"/>
              </a:rPr>
              <a:t>assessment_for_learning</a:t>
            </a:r>
            <a:r>
              <a:rPr lang="en-GB" sz="1400" dirty="0">
                <a:hlinkClick r:id="rId3"/>
              </a:rPr>
              <a:t>/ks1_2_afl_guidanceb</a:t>
            </a:r>
            <a:r>
              <a:rPr lang="en-GB" sz="1400" dirty="0"/>
              <a:t>... [Accessed 12 Feb. 2018] </a:t>
            </a:r>
          </a:p>
          <a:p>
            <a:endParaRPr lang="en-GB" sz="1400" dirty="0"/>
          </a:p>
          <a:p>
            <a:r>
              <a:rPr lang="en-GB" sz="1400" dirty="0"/>
              <a:t>Hattie, J. (2011).  </a:t>
            </a:r>
            <a:r>
              <a:rPr lang="en-GB" sz="1400" i="1" dirty="0"/>
              <a:t>Visible Learning</a:t>
            </a:r>
            <a:r>
              <a:rPr lang="en-GB" sz="1400" dirty="0"/>
              <a:t>. London: Routledge</a:t>
            </a:r>
          </a:p>
          <a:p>
            <a:endParaRPr lang="en-GB" sz="1400" dirty="0"/>
          </a:p>
          <a:p>
            <a:r>
              <a:rPr lang="en-GB" sz="1400" dirty="0"/>
              <a:t>Partnership, G. (2015). Assessment Definition. [online] The Glossary of Education Reform. Available at: </a:t>
            </a:r>
            <a:r>
              <a:rPr lang="en-GB" sz="1400" dirty="0">
                <a:hlinkClick r:id="rId4"/>
              </a:rPr>
              <a:t>https://www.edglossary.org/assessment/</a:t>
            </a:r>
            <a:r>
              <a:rPr lang="en-GB" sz="1400" dirty="0"/>
              <a:t> [Accessed 10 Feb. 2018]</a:t>
            </a:r>
          </a:p>
          <a:p>
            <a:endParaRPr lang="en-GB" sz="1400" dirty="0"/>
          </a:p>
          <a:p>
            <a:r>
              <a:rPr lang="en-GB" sz="1400" dirty="0"/>
              <a:t>Pollard, A. (2014). Readings for Reflective Teaching in Schools. London: Bloomsbury.</a:t>
            </a:r>
          </a:p>
          <a:p>
            <a:endParaRPr lang="en-GB" sz="1400" dirty="0"/>
          </a:p>
          <a:p>
            <a:r>
              <a:rPr lang="en-GB" sz="1400" dirty="0"/>
              <a:t>University, C. (2016). </a:t>
            </a:r>
            <a:r>
              <a:rPr lang="en-GB" sz="1400" i="1" dirty="0"/>
              <a:t>Formative vs Summative Assessment - Eberly </a:t>
            </a:r>
            <a:r>
              <a:rPr lang="en-GB" sz="1400" i="1" dirty="0" err="1"/>
              <a:t>Center</a:t>
            </a:r>
            <a:r>
              <a:rPr lang="en-GB" sz="1400" i="1" dirty="0"/>
              <a:t> - Carnegie Mellon University</a:t>
            </a:r>
            <a:r>
              <a:rPr lang="en-GB" sz="1400" dirty="0"/>
              <a:t>. [online] Cmu.edu. Available at: https://www.cmu.edu/teaching/assessment/basics/formative-summative.html [Accessed 11 Feb. 2018].</a:t>
            </a:r>
          </a:p>
          <a:p>
            <a:endParaRPr lang="en-GB" sz="1400" dirty="0"/>
          </a:p>
          <a:p>
            <a:endParaRPr lang="en-GB" sz="4400" b="1" dirty="0"/>
          </a:p>
          <a:p>
            <a:endParaRPr lang="en-GB" sz="4400" b="1" dirty="0"/>
          </a:p>
        </p:txBody>
      </p:sp>
    </p:spTree>
    <p:extLst>
      <p:ext uri="{BB962C8B-B14F-4D97-AF65-F5344CB8AC3E}">
        <p14:creationId xmlns:p14="http://schemas.microsoft.com/office/powerpoint/2010/main" val="39390539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4872</TotalTime>
  <Words>1073</Words>
  <Application>Microsoft Office PowerPoint</Application>
  <PresentationFormat>Widescreen</PresentationFormat>
  <Paragraphs>199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ASSESSMENT FOR LEARNING</dc:title>
  <dc:creator>Jessica Ainsworth</dc:creator>
  <cp:lastModifiedBy>Jessica Ainsworth</cp:lastModifiedBy>
  <cp:revision>8</cp:revision>
  <dcterms:created xsi:type="dcterms:W3CDTF">2018-02-08T15:27:33Z</dcterms:created>
  <dcterms:modified xsi:type="dcterms:W3CDTF">2018-02-16T11:44:28Z</dcterms:modified>
</cp:coreProperties>
</file>