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7"/>
  </p:notesMasterIdLst>
  <p:sldIdLst>
    <p:sldId id="273" r:id="rId2"/>
    <p:sldId id="261" r:id="rId3"/>
    <p:sldId id="295" r:id="rId4"/>
    <p:sldId id="296" r:id="rId5"/>
    <p:sldId id="284" r:id="rId6"/>
    <p:sldId id="300" r:id="rId7"/>
    <p:sldId id="299" r:id="rId8"/>
    <p:sldId id="257" r:id="rId9"/>
    <p:sldId id="260" r:id="rId10"/>
    <p:sldId id="285" r:id="rId11"/>
    <p:sldId id="301" r:id="rId12"/>
    <p:sldId id="270" r:id="rId13"/>
    <p:sldId id="302" r:id="rId14"/>
    <p:sldId id="288" r:id="rId15"/>
    <p:sldId id="262" r:id="rId16"/>
    <p:sldId id="306" r:id="rId17"/>
    <p:sldId id="263" r:id="rId18"/>
    <p:sldId id="308" r:id="rId19"/>
    <p:sldId id="264" r:id="rId20"/>
    <p:sldId id="309" r:id="rId21"/>
    <p:sldId id="310" r:id="rId22"/>
    <p:sldId id="265" r:id="rId23"/>
    <p:sldId id="312" r:id="rId24"/>
    <p:sldId id="311" r:id="rId25"/>
    <p:sldId id="271" r:id="rId26"/>
    <p:sldId id="313" r:id="rId27"/>
    <p:sldId id="283" r:id="rId28"/>
    <p:sldId id="272" r:id="rId29"/>
    <p:sldId id="282" r:id="rId30"/>
    <p:sldId id="267" r:id="rId31"/>
    <p:sldId id="314" r:id="rId32"/>
    <p:sldId id="268" r:id="rId33"/>
    <p:sldId id="333" r:id="rId34"/>
    <p:sldId id="269" r:id="rId35"/>
    <p:sldId id="324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son Rees-Edwards" initials="ARE" lastIdx="1" clrIdx="0">
    <p:extLst>
      <p:ext uri="{19B8F6BF-5375-455C-9EA6-DF929625EA0E}">
        <p15:presenceInfo xmlns:p15="http://schemas.microsoft.com/office/powerpoint/2012/main" userId="S::A.Rees-Edwards@uwtsd.ac.uk::6ddc9a34-5fd4-438d-87b4-9c8b83b9751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A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60"/>
    <p:restoredTop sz="71445" autoAdjust="0"/>
  </p:normalViewPr>
  <p:slideViewPr>
    <p:cSldViewPr snapToGrid="0" snapToObjects="1">
      <p:cViewPr varScale="1">
        <p:scale>
          <a:sx n="81" d="100"/>
          <a:sy n="81" d="100"/>
        </p:scale>
        <p:origin x="213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Welcome to this Panopto recording for guidance for the ECEY6006 Supporting Children with Additional Learning Needs module.</a:t>
            </a:r>
          </a:p>
          <a:p>
            <a:endParaRPr lang="en-GB" dirty="0"/>
          </a:p>
          <a:p>
            <a:r>
              <a:rPr lang="en-GB" i="1" dirty="0" err="1"/>
              <a:t>Croeso</a:t>
            </a:r>
            <a:r>
              <a:rPr lang="en-GB" i="1" dirty="0"/>
              <a:t> </a:t>
            </a:r>
            <a:r>
              <a:rPr lang="en-GB" i="1" dirty="0" err="1"/>
              <a:t>i’r</a:t>
            </a:r>
            <a:r>
              <a:rPr lang="en-GB" i="1" dirty="0"/>
              <a:t> </a:t>
            </a:r>
            <a:r>
              <a:rPr lang="en-GB" i="1" dirty="0" err="1"/>
              <a:t>recordiad</a:t>
            </a:r>
            <a:r>
              <a:rPr lang="en-GB" i="1" dirty="0"/>
              <a:t> Panopto </a:t>
            </a:r>
            <a:r>
              <a:rPr lang="en-GB" i="1" dirty="0" err="1"/>
              <a:t>gyda</a:t>
            </a:r>
            <a:r>
              <a:rPr lang="en-GB" i="1" dirty="0"/>
              <a:t> </a:t>
            </a:r>
            <a:r>
              <a:rPr lang="en-GB" i="1" dirty="0" err="1"/>
              <a:t>chanlllawiau</a:t>
            </a:r>
            <a:r>
              <a:rPr lang="en-GB" i="1" dirty="0"/>
              <a:t> </a:t>
            </a:r>
            <a:r>
              <a:rPr lang="en-GB" i="1" dirty="0" err="1"/>
              <a:t>ar</a:t>
            </a:r>
            <a:r>
              <a:rPr lang="en-GB" i="1" dirty="0"/>
              <a:t> </a:t>
            </a:r>
            <a:r>
              <a:rPr lang="en-GB" i="1" dirty="0" err="1"/>
              <a:t>gyfer</a:t>
            </a:r>
            <a:r>
              <a:rPr lang="en-GB" i="1" dirty="0"/>
              <a:t> y </a:t>
            </a:r>
            <a:r>
              <a:rPr lang="en-GB" i="1" dirty="0" err="1"/>
              <a:t>modwl</a:t>
            </a:r>
            <a:r>
              <a:rPr lang="en-GB" i="1" dirty="0"/>
              <a:t> ECEY6006C </a:t>
            </a:r>
            <a:r>
              <a:rPr lang="en-GB" i="1" dirty="0" err="1"/>
              <a:t>Cynorthwyo</a:t>
            </a:r>
            <a:r>
              <a:rPr lang="en-GB" i="1" dirty="0"/>
              <a:t> Plant ag </a:t>
            </a:r>
            <a:r>
              <a:rPr lang="en-GB" i="1" dirty="0" err="1"/>
              <a:t>Anghenion</a:t>
            </a:r>
            <a:r>
              <a:rPr lang="en-GB" i="1" dirty="0"/>
              <a:t> </a:t>
            </a:r>
            <a:r>
              <a:rPr lang="en-GB" i="1" dirty="0" err="1"/>
              <a:t>Dysgu</a:t>
            </a:r>
            <a:r>
              <a:rPr lang="en-GB" i="1" dirty="0"/>
              <a:t> </a:t>
            </a:r>
            <a:r>
              <a:rPr lang="en-GB" i="1" dirty="0" err="1"/>
              <a:t>Ychwanegol</a:t>
            </a:r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02D7E-44A0-4F6E-B3E2-6D08B9FFA326}" type="slidenum">
              <a:rPr lang="en-GB" altLang="cy-GB" smtClean="0"/>
              <a:pPr>
                <a:defRPr/>
              </a:pPr>
              <a:t>1</a:t>
            </a:fld>
            <a:endParaRPr lang="en-GB" altLang="cy-GB"/>
          </a:p>
        </p:txBody>
      </p:sp>
    </p:spTree>
    <p:extLst>
      <p:ext uri="{BB962C8B-B14F-4D97-AF65-F5344CB8AC3E}">
        <p14:creationId xmlns:p14="http://schemas.microsoft.com/office/powerpoint/2010/main" val="25346307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Welsh-medium guidance</a:t>
            </a:r>
          </a:p>
          <a:p>
            <a:endParaRPr lang="en-GB" dirty="0"/>
          </a:p>
          <a:p>
            <a:r>
              <a:rPr lang="en-GB" dirty="0" err="1"/>
              <a:t>Amserau</a:t>
            </a:r>
            <a:r>
              <a:rPr lang="en-GB" dirty="0"/>
              <a:t> + 10%</a:t>
            </a:r>
          </a:p>
          <a:p>
            <a:endParaRPr lang="en-GB" dirty="0"/>
          </a:p>
          <a:p>
            <a:r>
              <a:rPr lang="en-GB" dirty="0"/>
              <a:t>3 </a:t>
            </a:r>
            <a:r>
              <a:rPr lang="en-GB" dirty="0" err="1"/>
              <a:t>aelod</a:t>
            </a:r>
            <a:r>
              <a:rPr lang="en-GB" dirty="0"/>
              <a:t> = 45 </a:t>
            </a:r>
            <a:r>
              <a:rPr lang="en-GB" dirty="0" err="1"/>
              <a:t>munud</a:t>
            </a:r>
            <a:r>
              <a:rPr lang="en-GB" dirty="0"/>
              <a:t>; </a:t>
            </a:r>
            <a:r>
              <a:rPr lang="en-GB" dirty="0" err="1"/>
              <a:t>gyda’r</a:t>
            </a:r>
            <a:r>
              <a:rPr lang="en-GB" dirty="0"/>
              <a:t> 10% = 49.5 </a:t>
            </a:r>
            <a:r>
              <a:rPr lang="en-GB" dirty="0" err="1"/>
              <a:t>munud</a:t>
            </a:r>
            <a:endParaRPr lang="en-GB" dirty="0"/>
          </a:p>
          <a:p>
            <a:r>
              <a:rPr lang="en-GB" dirty="0"/>
              <a:t>4 </a:t>
            </a:r>
            <a:r>
              <a:rPr lang="en-GB" dirty="0" err="1"/>
              <a:t>aelod</a:t>
            </a:r>
            <a:r>
              <a:rPr lang="en-GB" dirty="0"/>
              <a:t> = 1 </a:t>
            </a:r>
            <a:r>
              <a:rPr lang="en-GB" dirty="0" err="1"/>
              <a:t>awr</a:t>
            </a:r>
            <a:r>
              <a:rPr lang="en-GB" dirty="0"/>
              <a:t>; </a:t>
            </a:r>
            <a:r>
              <a:rPr lang="en-GB" dirty="0" err="1"/>
              <a:t>gyda’r</a:t>
            </a:r>
            <a:r>
              <a:rPr lang="en-GB" dirty="0"/>
              <a:t> 10% = 1 </a:t>
            </a:r>
            <a:r>
              <a:rPr lang="en-GB" dirty="0" err="1"/>
              <a:t>awr</a:t>
            </a:r>
            <a:r>
              <a:rPr lang="en-GB" dirty="0"/>
              <a:t> 6 </a:t>
            </a:r>
            <a:r>
              <a:rPr lang="en-GB" dirty="0" err="1"/>
              <a:t>munud</a:t>
            </a:r>
            <a:endParaRPr lang="en-GB" dirty="0"/>
          </a:p>
          <a:p>
            <a:r>
              <a:rPr lang="en-GB" dirty="0"/>
              <a:t>5 </a:t>
            </a:r>
            <a:r>
              <a:rPr lang="en-GB" dirty="0" err="1"/>
              <a:t>aelod</a:t>
            </a:r>
            <a:r>
              <a:rPr lang="en-GB" dirty="0"/>
              <a:t> = 1 </a:t>
            </a:r>
            <a:r>
              <a:rPr lang="en-GB" dirty="0" err="1"/>
              <a:t>awr</a:t>
            </a:r>
            <a:r>
              <a:rPr lang="en-GB" dirty="0"/>
              <a:t> 15 </a:t>
            </a:r>
            <a:r>
              <a:rPr lang="en-GB" dirty="0" err="1"/>
              <a:t>munud</a:t>
            </a:r>
            <a:r>
              <a:rPr lang="en-GB" dirty="0"/>
              <a:t>; </a:t>
            </a:r>
            <a:r>
              <a:rPr lang="en-GB" dirty="0" err="1"/>
              <a:t>gyda’r</a:t>
            </a:r>
            <a:r>
              <a:rPr lang="en-GB" dirty="0"/>
              <a:t> 10% = 1 </a:t>
            </a:r>
            <a:r>
              <a:rPr lang="en-GB" dirty="0" err="1"/>
              <a:t>awr</a:t>
            </a:r>
            <a:r>
              <a:rPr lang="en-GB" dirty="0"/>
              <a:t> 22.5 </a:t>
            </a:r>
            <a:r>
              <a:rPr lang="en-GB" dirty="0" err="1"/>
              <a:t>munud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6852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01683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1069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English-medium guidance</a:t>
            </a:r>
          </a:p>
          <a:p>
            <a:endParaRPr lang="en-GB" dirty="0"/>
          </a:p>
          <a:p>
            <a:r>
              <a:rPr lang="en-GB" dirty="0"/>
              <a:t>Timings + 10%</a:t>
            </a:r>
          </a:p>
          <a:p>
            <a:endParaRPr lang="en-GB" dirty="0"/>
          </a:p>
          <a:p>
            <a:r>
              <a:rPr lang="en-GB" dirty="0"/>
              <a:t>3 members = 45 minutes; with the 10% = 49.5 minutes</a:t>
            </a:r>
          </a:p>
          <a:p>
            <a:r>
              <a:rPr lang="en-GB" dirty="0"/>
              <a:t>4 members = 1 hour; with the 10% = 1 hour 6 minutes</a:t>
            </a:r>
          </a:p>
          <a:p>
            <a:r>
              <a:rPr lang="en-GB" dirty="0"/>
              <a:t>5 members – 1 hour 15 minutes; with the 10% = 1 hour 22.5 minutes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65815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English-medium guidance</a:t>
            </a:r>
          </a:p>
          <a:p>
            <a:endParaRPr lang="en-GB" dirty="0"/>
          </a:p>
          <a:p>
            <a:r>
              <a:rPr lang="en-GB" dirty="0"/>
              <a:t>Timings + 10%</a:t>
            </a:r>
          </a:p>
          <a:p>
            <a:endParaRPr lang="en-GB" dirty="0"/>
          </a:p>
          <a:p>
            <a:r>
              <a:rPr lang="en-GB" dirty="0"/>
              <a:t>3 members = 45 minutes; with the 10% = 49.5 minutes</a:t>
            </a:r>
          </a:p>
          <a:p>
            <a:r>
              <a:rPr lang="en-GB" dirty="0"/>
              <a:t>4 members = 1 hour; with the 10% = 1 hour 6 minutes</a:t>
            </a:r>
          </a:p>
          <a:p>
            <a:r>
              <a:rPr lang="en-GB" dirty="0"/>
              <a:t>5 members – 1 hour 15 minutes; with the 10% = 1 hour 22.5 minutes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56792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English-medium guidance</a:t>
            </a:r>
          </a:p>
          <a:p>
            <a:endParaRPr lang="en-GB" dirty="0"/>
          </a:p>
          <a:p>
            <a:r>
              <a:rPr lang="en-GB" dirty="0"/>
              <a:t>Timings + 10%</a:t>
            </a:r>
          </a:p>
          <a:p>
            <a:endParaRPr lang="en-GB" dirty="0"/>
          </a:p>
          <a:p>
            <a:r>
              <a:rPr lang="en-GB" dirty="0"/>
              <a:t>3 members = 45 minutes; with the 10% = 49.5 minutes</a:t>
            </a:r>
          </a:p>
          <a:p>
            <a:r>
              <a:rPr lang="en-GB" dirty="0"/>
              <a:t>4 members = 1 hour; with the 10% = 1 hour 6 minutes</a:t>
            </a:r>
          </a:p>
          <a:p>
            <a:r>
              <a:rPr lang="en-GB" dirty="0"/>
              <a:t>5 members – 1 hour 15 minutes; with the 10% = 1 hour 22.5 minutes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2900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are welcome to research other ALNs of interest; but take care with choosing something relatively newly discovered or rare as there may be a shortage of information to enable them to critique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23643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9041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9599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7793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018809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9037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99144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082031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34093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26325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23137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59969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0485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0051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Individual mark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86753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5a – Group mark</a:t>
            </a:r>
          </a:p>
          <a:p>
            <a:endParaRPr lang="en-GB" dirty="0"/>
          </a:p>
          <a:p>
            <a:r>
              <a:rPr lang="en-GB" dirty="0"/>
              <a:t>5b – Individual mark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91971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5a – Group mark</a:t>
            </a:r>
          </a:p>
          <a:p>
            <a:endParaRPr lang="en-GB" dirty="0"/>
          </a:p>
          <a:p>
            <a:r>
              <a:rPr lang="en-GB" dirty="0"/>
              <a:t>5b – Individual mark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0504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access the generic assessment criteria from the module handbook – this explains how marks are allocated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75890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Students are advised not to leave practising too late; issues with ICT can add to stress!</a:t>
            </a:r>
          </a:p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28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865995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are advised that lecturers cannot check work; lecturers can respond to questions</a:t>
            </a:r>
          </a:p>
          <a:p>
            <a:endParaRPr lang="en-GB" dirty="0"/>
          </a:p>
          <a:p>
            <a:r>
              <a:rPr lang="en-GB" dirty="0"/>
              <a:t>When booking a tutorial, please be prompt and cancel if the tutorial is no longer needed. Ensure that you are prepared, bringing questions with you to tutorials and recording responses</a:t>
            </a:r>
          </a:p>
          <a:p>
            <a:endParaRPr lang="en-GB" dirty="0"/>
          </a:p>
          <a:p>
            <a:r>
              <a:rPr lang="en-GB" dirty="0"/>
              <a:t>Lecturers’ ability to respond to emails varies according to when they access emails. Not all staff check emails during evenings and weekends. Staff taking annual leave – an automated message will tell you when they are back at work and will respond to emails as soon as they can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5368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23449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31337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150379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907058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100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03/04/2023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8323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4/3/2023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6B49D12-F332-DB2F-C3CF-F028B3EA26C4}"/>
              </a:ext>
            </a:extLst>
          </p:cNvPr>
          <p:cNvSpPr/>
          <p:nvPr/>
        </p:nvSpPr>
        <p:spPr>
          <a:xfrm>
            <a:off x="0" y="0"/>
            <a:ext cx="9144000" cy="5712031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ECEY6006C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ECEY6006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err="1">
                <a:latin typeface="Arial" panose="020B0604020202020204" pitchFamily="34" charset="0"/>
              </a:rPr>
              <a:t>Cyflwyniad</a:t>
            </a:r>
            <a:r>
              <a:rPr lang="en-GB" sz="4400" dirty="0">
                <a:latin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</a:rPr>
              <a:t>i’r</a:t>
            </a:r>
            <a:r>
              <a:rPr lang="en-GB" sz="4400" dirty="0">
                <a:latin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</a:rPr>
              <a:t>aseiniad</a:t>
            </a:r>
            <a:endParaRPr lang="en-GB" sz="44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rgbClr val="002060"/>
                </a:solidFill>
                <a:latin typeface="Arial" panose="020B0604020202020204" pitchFamily="34" charset="0"/>
              </a:rPr>
              <a:t>Introduction to the assignment</a:t>
            </a:r>
          </a:p>
        </p:txBody>
      </p:sp>
    </p:spTree>
    <p:extLst>
      <p:ext uri="{BB962C8B-B14F-4D97-AF65-F5344CB8AC3E}">
        <p14:creationId xmlns:p14="http://schemas.microsoft.com/office/powerpoint/2010/main" val="4158744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DBC7A78-8AA8-2AC9-9304-2D7EB17634B7}"/>
              </a:ext>
            </a:extLst>
          </p:cNvPr>
          <p:cNvSpPr/>
          <p:nvPr/>
        </p:nvSpPr>
        <p:spPr>
          <a:xfrm>
            <a:off x="0" y="0"/>
            <a:ext cx="9144000" cy="5676405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0100" y="1603169"/>
            <a:ext cx="7560129" cy="3914064"/>
          </a:xfrm>
        </p:spPr>
        <p:txBody>
          <a:bodyPr>
            <a:normAutofit/>
          </a:bodyPr>
          <a:lstStyle/>
          <a:p>
            <a:r>
              <a:rPr lang="cy-GB" b="1" dirty="0">
                <a:latin typeface="Arial" panose="020B0604020202020204" pitchFamily="34" charset="0"/>
              </a:rPr>
              <a:t>Yn unigol</a:t>
            </a:r>
            <a:r>
              <a:rPr lang="cy-GB" dirty="0">
                <a:latin typeface="Arial" panose="020B0604020202020204" pitchFamily="34" charset="0"/>
              </a:rPr>
              <a:t>, bydd angen i chi greu a chyflwyno poster academaidd sydd yn ffocysu ar blant ag anghenion ychwanegol.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• Amseriadau: 15 munud (13½ - 16½ munud).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557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85893F5-12E4-F765-483B-467DECB70E72}"/>
              </a:ext>
            </a:extLst>
          </p:cNvPr>
          <p:cNvSpPr/>
          <p:nvPr/>
        </p:nvSpPr>
        <p:spPr>
          <a:xfrm>
            <a:off x="0" y="0"/>
            <a:ext cx="9144000" cy="5723906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82535"/>
            <a:ext cx="8229600" cy="42346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• Dylai’r poster gynnwys: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a) gwerthusiad beirniadol o sut mae UN enghraifft o angen dysgu ychwanegol yn cael ei  adnabod a'i </a:t>
            </a:r>
            <a:r>
              <a:rPr lang="cy-GB" dirty="0" err="1">
                <a:latin typeface="Arial" panose="020B0604020202020204" pitchFamily="34" charset="0"/>
              </a:rPr>
              <a:t>ddiagnosio</a:t>
            </a:r>
            <a:r>
              <a:rPr lang="cy-GB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b) dadansoddiad o effaith rhwystrau ar yr UN enghraifft o angen dysgu ychwanegol;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c) archwiliad manwl i strategaeth gymorth briodol, eto ar gyfer yr UN angen dysgu ychwanegol.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3984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491D3CB-B784-9AC9-9022-C8118615683E}"/>
              </a:ext>
            </a:extLst>
          </p:cNvPr>
          <p:cNvSpPr/>
          <p:nvPr/>
        </p:nvSpPr>
        <p:spPr>
          <a:xfrm>
            <a:off x="0" y="0"/>
            <a:ext cx="9144000" cy="5700156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</a:rPr>
              <a:t>Cyfarwyddyd</a:t>
            </a:r>
            <a:r>
              <a:rPr lang="en-GB" dirty="0">
                <a:latin typeface="Arial" panose="020B0604020202020204" pitchFamily="34" charset="0"/>
              </a:rPr>
              <a:t>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4410"/>
            <a:ext cx="8229600" cy="42228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• Nifer o eiriau ar y poster - 1,000 o eiriau (lleiafswm o 900 gair; uchafswm o 1,100 o eiriau).</a:t>
            </a:r>
          </a:p>
          <a:p>
            <a:pPr marL="0" indent="0">
              <a:buNone/>
            </a:pPr>
            <a:endParaRPr lang="cy-GB" dirty="0">
              <a:latin typeface="Arial" panose="020B0604020202020204" pitchFamily="34" charset="0"/>
            </a:endParaRPr>
          </a:p>
          <a:p>
            <a:r>
              <a:rPr lang="cy-GB" dirty="0">
                <a:latin typeface="Arial" panose="020B0604020202020204" pitchFamily="34" charset="0"/>
              </a:rPr>
              <a:t>Poster (i'w gyflwyno ar </a:t>
            </a:r>
            <a:r>
              <a:rPr lang="cy-GB" dirty="0" err="1">
                <a:latin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</a:rPr>
              <a:t> erbyn y dyddiad cyflwyno).</a:t>
            </a:r>
          </a:p>
          <a:p>
            <a:endParaRPr lang="cy-GB" dirty="0">
              <a:latin typeface="Arial" panose="020B0604020202020204" pitchFamily="34" charset="0"/>
            </a:endParaRPr>
          </a:p>
          <a:p>
            <a:r>
              <a:rPr lang="cy-GB" b="1" dirty="0">
                <a:latin typeface="Arial" panose="020B0604020202020204" pitchFamily="34" charset="0"/>
              </a:rPr>
              <a:t>HEFYD, </a:t>
            </a:r>
            <a:r>
              <a:rPr lang="cy-GB" dirty="0">
                <a:latin typeface="Arial" panose="020B0604020202020204" pitchFamily="34" charset="0"/>
              </a:rPr>
              <a:t>mae angen i chi ddanfon 2 gwestiwn at Alison CYN eich cyflwyniad.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871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41E1263-A844-7964-DCC0-842ECD6D9597}"/>
              </a:ext>
            </a:extLst>
          </p:cNvPr>
          <p:cNvSpPr/>
          <p:nvPr/>
        </p:nvSpPr>
        <p:spPr>
          <a:xfrm>
            <a:off x="0" y="0"/>
            <a:ext cx="9144000" cy="5771408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Assignment brief - Webinar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5647" y="1638795"/>
            <a:ext cx="7469579" cy="42394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•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Individually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, you are required to create and present an academic poster that focuses on children with additional needs.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• Timings: 15 minutes (13½ - 16½ minutes)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20770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F6684B-714B-260C-26BB-9C99203BBFBB}"/>
              </a:ext>
            </a:extLst>
          </p:cNvPr>
          <p:cNvSpPr/>
          <p:nvPr/>
        </p:nvSpPr>
        <p:spPr>
          <a:xfrm>
            <a:off x="0" y="0"/>
            <a:ext cx="9144000" cy="5664530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630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Assignment brief - Webinar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318161"/>
            <a:ext cx="8870867" cy="45601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•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The poster should include: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a) a critical evaluation of how ONE example of an additional learning need is identified and diagnosed;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b) an analysis of the impact of barriers on the SAME example of additional learning need;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c) an in-depth exploration into an appropriate support strategy, again for the SAME additional learning need.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77389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0CA107F-1652-C800-6688-052BF4E8AE0C}"/>
              </a:ext>
            </a:extLst>
          </p:cNvPr>
          <p:cNvSpPr/>
          <p:nvPr/>
        </p:nvSpPr>
        <p:spPr>
          <a:xfrm>
            <a:off x="0" y="0"/>
            <a:ext cx="9144000" cy="5676405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570015"/>
            <a:ext cx="7886700" cy="55814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Assignment brief - Webinar</a:t>
            </a:r>
            <a:br>
              <a:rPr lang="en-GB" sz="2800" dirty="0"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629" y="1603169"/>
            <a:ext cx="8870867" cy="42751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• Word count of poster – 1,000 words (minimum of 900 words; maximum of 1,100 words)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Poster (To be submitted on Turnitin by submission date).</a:t>
            </a:r>
          </a:p>
          <a:p>
            <a:endParaRPr lang="en-GB" dirty="0"/>
          </a:p>
          <a:p>
            <a:r>
              <a:rPr lang="en-GB" b="1" dirty="0">
                <a:solidFill>
                  <a:srgbClr val="002060"/>
                </a:solidFill>
              </a:rPr>
              <a:t>ALSO, </a:t>
            </a:r>
            <a:r>
              <a:rPr lang="en-GB" dirty="0">
                <a:solidFill>
                  <a:srgbClr val="002060"/>
                </a:solidFill>
              </a:rPr>
              <a:t>you need to send 2 questions to Alison BEFORE your presentation.</a:t>
            </a:r>
          </a:p>
        </p:txBody>
      </p:sp>
    </p:spTree>
    <p:extLst>
      <p:ext uri="{BB962C8B-B14F-4D97-AF65-F5344CB8AC3E}">
        <p14:creationId xmlns:p14="http://schemas.microsoft.com/office/powerpoint/2010/main" val="38946505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17F3A00-FF69-55D5-6CA2-F08A0736B77A}"/>
              </a:ext>
            </a:extLst>
          </p:cNvPr>
          <p:cNvSpPr/>
          <p:nvPr/>
        </p:nvSpPr>
        <p:spPr>
          <a:xfrm>
            <a:off x="0" y="0"/>
            <a:ext cx="9144000" cy="5700156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29391"/>
            <a:ext cx="7886700" cy="434911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Ymchwil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Research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626919"/>
            <a:ext cx="4154495" cy="399011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latin typeface="Arial" panose="020B0604020202020204" pitchFamily="34" charset="0"/>
              </a:rPr>
              <a:t>Dewiswch ADY o </a:t>
            </a:r>
            <a:r>
              <a:rPr lang="en-GB" b="1" dirty="0" err="1">
                <a:latin typeface="Arial" panose="020B0604020202020204" pitchFamily="34" charset="0"/>
              </a:rPr>
              <a:t>ddiddordeb</a:t>
            </a:r>
            <a:r>
              <a:rPr lang="en-GB" b="1" dirty="0">
                <a:latin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</a:rPr>
              <a:t>i</a:t>
            </a:r>
            <a:r>
              <a:rPr lang="en-GB" b="1" dirty="0">
                <a:latin typeface="Arial" panose="020B0604020202020204" pitchFamily="34" charset="0"/>
              </a:rPr>
              <a:t> chi.</a:t>
            </a:r>
          </a:p>
          <a:p>
            <a:r>
              <a:rPr lang="en-GB" b="1" dirty="0" err="1">
                <a:latin typeface="Arial" panose="020B0604020202020204" pitchFamily="34" charset="0"/>
              </a:rPr>
              <a:t>Esiamplau</a:t>
            </a:r>
            <a:r>
              <a:rPr lang="en-GB" b="1" dirty="0">
                <a:latin typeface="Arial" panose="020B0604020202020204" pitchFamily="34" charset="0"/>
              </a:rPr>
              <a:t> – </a:t>
            </a:r>
            <a:r>
              <a:rPr lang="en-GB" dirty="0">
                <a:latin typeface="Arial" panose="020B0604020202020204" pitchFamily="34" charset="0"/>
              </a:rPr>
              <a:t>ADCG, </a:t>
            </a:r>
            <a:r>
              <a:rPr lang="en-GB" dirty="0" err="1">
                <a:latin typeface="Arial" panose="020B0604020202020204" pitchFamily="34" charset="0"/>
              </a:rPr>
              <a:t>Awtistiaeth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Dyslecsia</a:t>
            </a:r>
            <a:r>
              <a:rPr lang="en-GB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Epilepsi</a:t>
            </a:r>
            <a:r>
              <a:rPr lang="en-GB" dirty="0">
                <a:latin typeface="Arial" panose="020B0604020202020204" pitchFamily="34" charset="0"/>
              </a:rPr>
              <a:t>…</a:t>
            </a:r>
          </a:p>
          <a:p>
            <a:r>
              <a:rPr lang="en-GB" dirty="0" err="1">
                <a:latin typeface="Arial" panose="020B0604020202020204" pitchFamily="34" charset="0"/>
              </a:rPr>
              <a:t>Rydych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cael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unrhyw</a:t>
            </a:r>
            <a:r>
              <a:rPr lang="en-GB" dirty="0">
                <a:latin typeface="Arial" panose="020B0604020202020204" pitchFamily="34" charset="0"/>
              </a:rPr>
              <a:t> ADY </a:t>
            </a:r>
            <a:r>
              <a:rPr lang="en-GB" dirty="0" err="1">
                <a:latin typeface="Arial" panose="020B0604020202020204" pitchFamily="34" charset="0"/>
              </a:rPr>
              <a:t>sydd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ddiddordeb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chi, </a:t>
            </a:r>
            <a:r>
              <a:rPr lang="en-GB" b="1" dirty="0" err="1">
                <a:latin typeface="Arial" panose="020B0604020202020204" pitchFamily="34" charset="0"/>
              </a:rPr>
              <a:t>ond</a:t>
            </a:r>
            <a:r>
              <a:rPr lang="en-GB" b="1" dirty="0">
                <a:latin typeface="Arial" panose="020B0604020202020204" pitchFamily="34" charset="0"/>
              </a:rPr>
              <a:t>, </a:t>
            </a:r>
            <a:r>
              <a:rPr lang="en-GB" dirty="0" err="1">
                <a:latin typeface="Arial" panose="020B0604020202020204" pitchFamily="34" charset="0"/>
              </a:rPr>
              <a:t>sicrhewch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digon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wybodaeth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bod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medru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</a:rPr>
              <a:t>beirniadu</a:t>
            </a:r>
            <a:r>
              <a:rPr lang="en-GB" b="1" dirty="0">
                <a:latin typeface="Arial" panose="020B0604020202020204" pitchFamily="34" charset="0"/>
              </a:rPr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626919"/>
            <a:ext cx="4379717" cy="3796419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Choose an ALN of interest to you.</a:t>
            </a:r>
          </a:p>
          <a:p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Examples –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ADHD, ASC, Dyslexia, Epilepsy….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You can research any ALN that is of interest to you,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but, 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ensure that there is sufficient information to enable you to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critique.</a:t>
            </a:r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9EADDE4-4420-C1F9-2367-8AED47806991}"/>
              </a:ext>
            </a:extLst>
          </p:cNvPr>
          <p:cNvSpPr/>
          <p:nvPr/>
        </p:nvSpPr>
        <p:spPr>
          <a:xfrm>
            <a:off x="0" y="0"/>
            <a:ext cx="9144000" cy="5712031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27" y="239843"/>
            <a:ext cx="8925739" cy="824460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Ymgymrwch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mewn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annibynnol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Undertake independent research</a:t>
            </a:r>
            <a:br>
              <a:rPr lang="en-GB" sz="1600" b="1" dirty="0">
                <a:solidFill>
                  <a:srgbClr val="002060"/>
                </a:solidFill>
                <a:latin typeface="Arial" panose="020B0604020202020204" pitchFamily="34" charset="0"/>
              </a:rPr>
            </a:b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2434442"/>
            <a:ext cx="4154495" cy="318258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Papurau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ymchwil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sefydliadau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Rhaglenni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dogfen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Adroddiadau</a:t>
            </a:r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Llyfrau</a:t>
            </a:r>
            <a:r>
              <a:rPr lang="en-GB" dirty="0">
                <a:latin typeface="Arial" panose="020B0604020202020204" pitchFamily="34" charset="0"/>
              </a:rPr>
              <a:t>/E-</a:t>
            </a:r>
            <a:r>
              <a:rPr lang="en-GB" dirty="0" err="1">
                <a:latin typeface="Arial" panose="020B0604020202020204" pitchFamily="34" charset="0"/>
              </a:rPr>
              <a:t>lyfrau</a:t>
            </a:r>
            <a:endParaRPr lang="en-GB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2434442"/>
            <a:ext cx="4379717" cy="298889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Research papers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Organisations’ websites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Documentaries/Reports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Books/E-books</a:t>
            </a:r>
          </a:p>
        </p:txBody>
      </p:sp>
    </p:spTree>
    <p:extLst>
      <p:ext uri="{BB962C8B-B14F-4D97-AF65-F5344CB8AC3E}">
        <p14:creationId xmlns:p14="http://schemas.microsoft.com/office/powerpoint/2010/main" val="33244077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B30EB61-8FB6-D9E5-6FCB-7A92E705ED91}"/>
              </a:ext>
            </a:extLst>
          </p:cNvPr>
          <p:cNvSpPr/>
          <p:nvPr/>
        </p:nvSpPr>
        <p:spPr>
          <a:xfrm>
            <a:off x="1" y="0"/>
            <a:ext cx="9144000" cy="5657625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A7CC7-6315-4A6B-9745-AB7BDBD8F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41160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Ffocyswch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ar</a:t>
            </a:r>
            <a:r>
              <a:rPr lang="en-GB" sz="4000" dirty="0">
                <a:latin typeface="Arial" panose="020B0604020202020204" pitchFamily="34" charset="0"/>
              </a:rPr>
              <a:t>…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Focus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D569B-AB80-4933-A6E9-3709F0FC60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003" y="1674421"/>
            <a:ext cx="4419847" cy="4667002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Sut mae'r ADY a ddewiswyd yn cael ei nodi a'i </a:t>
            </a:r>
            <a:r>
              <a:rPr lang="cy-GB" dirty="0" err="1">
                <a:latin typeface="Arial" panose="020B0604020202020204" pitchFamily="34" charset="0"/>
              </a:rPr>
              <a:t>ddiagnosio</a:t>
            </a:r>
            <a:r>
              <a:rPr lang="cy-GB" dirty="0">
                <a:latin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- Materion/heriau/buddion;</a:t>
            </a:r>
          </a:p>
          <a:p>
            <a:r>
              <a:rPr lang="cy-GB" dirty="0">
                <a:latin typeface="Arial" panose="020B0604020202020204" pitchFamily="34" charset="0"/>
              </a:rPr>
              <a:t>Rhwystrau posib sy'n gysylltiedig â'r ADY dewiswyd: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- Effaith bosibl ar blant a’u teuluoedd;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6518B-AAE3-4068-8147-27070F2EF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674421"/>
            <a:ext cx="4217967" cy="3983204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How your chosen ALN is identified and diagnosed?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Issues/challenges/benefits;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Potential barriers linked to your chosen ALN: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Possible impact on children and their families;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9689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A16D64D-5F02-FB61-4717-62119A4F0AE6}"/>
              </a:ext>
            </a:extLst>
          </p:cNvPr>
          <p:cNvSpPr/>
          <p:nvPr/>
        </p:nvSpPr>
        <p:spPr>
          <a:xfrm>
            <a:off x="0" y="0"/>
            <a:ext cx="9144000" cy="5657625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A7CC7-6315-4A6B-9745-AB7BDBD8F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41160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Ffocyswch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ar</a:t>
            </a:r>
            <a:r>
              <a:rPr lang="en-GB" sz="4000" dirty="0">
                <a:latin typeface="Arial" panose="020B0604020202020204" pitchFamily="34" charset="0"/>
              </a:rPr>
              <a:t>…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Focus on…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D569B-AB80-4933-A6E9-3709F0FC60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3138" y="1852551"/>
            <a:ext cx="4051712" cy="448887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Un enghraifft o strategaeth a ddefnyddir i gefnogi'r ADY dewiswyd</a:t>
            </a:r>
          </a:p>
          <a:p>
            <a:pPr marL="0" indent="0">
              <a:buNone/>
            </a:pPr>
            <a:r>
              <a:rPr lang="cy-GB" dirty="0">
                <a:latin typeface="Arial" panose="020B0604020202020204" pitchFamily="34" charset="0"/>
              </a:rPr>
              <a:t>- Materion/ heriau /buddion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86518B-AAE3-4068-8147-27070F2EF8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49" y="1852551"/>
            <a:ext cx="4419848" cy="38050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One example of a strategy used to support your chosen ALN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Issues/challenges/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benefits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3400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C017946-44CD-00D5-0446-8D5FC3702109}"/>
              </a:ext>
            </a:extLst>
          </p:cNvPr>
          <p:cNvSpPr/>
          <p:nvPr/>
        </p:nvSpPr>
        <p:spPr>
          <a:xfrm>
            <a:off x="0" y="0"/>
            <a:ext cx="9144000" cy="5640778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59731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Poster academaidd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Academic poster</a:t>
            </a:r>
            <a:endParaRPr lang="en-GB" sz="4000" dirty="0">
              <a:solidFill>
                <a:srgbClr val="002060"/>
              </a:solidFill>
            </a:endParaRPr>
          </a:p>
        </p:txBody>
      </p:sp>
      <p:pic>
        <p:nvPicPr>
          <p:cNvPr id="8" name="Content Placeholder 7" descr="Text&#10;&#10;Description automatically generated">
            <a:extLst>
              <a:ext uri="{FF2B5EF4-FFF2-40B4-BE49-F238E27FC236}">
                <a16:creationId xmlns:a16="http://schemas.microsoft.com/office/drawing/2014/main" id="{9307208C-E487-46A7-B32B-0A463C32862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04800" y="1793173"/>
            <a:ext cx="4210050" cy="3847605"/>
          </a:xfrm>
        </p:spPr>
      </p:pic>
      <p:pic>
        <p:nvPicPr>
          <p:cNvPr id="10" name="Content Placeholder 9" descr="A picture containing text&#10;&#10;Description automatically generated">
            <a:extLst>
              <a:ext uri="{FF2B5EF4-FFF2-40B4-BE49-F238E27FC236}">
                <a16:creationId xmlns:a16="http://schemas.microsoft.com/office/drawing/2014/main" id="{2FF36026-6DFD-4FF2-870C-C312717FB3B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4629149" y="1793173"/>
            <a:ext cx="4340679" cy="3847605"/>
          </a:xfrm>
        </p:spPr>
      </p:pic>
    </p:spTree>
    <p:extLst>
      <p:ext uri="{BB962C8B-B14F-4D97-AF65-F5344CB8AC3E}">
        <p14:creationId xmlns:p14="http://schemas.microsoft.com/office/powerpoint/2010/main" val="5940330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B7033FE-70C9-D6CF-3C25-93A694CE5E0E}"/>
              </a:ext>
            </a:extLst>
          </p:cNvPr>
          <p:cNvSpPr/>
          <p:nvPr/>
        </p:nvSpPr>
        <p:spPr>
          <a:xfrm>
            <a:off x="0" y="0"/>
            <a:ext cx="9144000" cy="5634841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</a:rPr>
              <a:t>Turnitin</a:t>
            </a:r>
            <a:endParaRPr lang="en-GB" sz="4000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662545"/>
            <a:ext cx="4629150" cy="4502542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Dylid </a:t>
            </a:r>
            <a:r>
              <a:rPr lang="cy-GB" dirty="0" err="1">
                <a:latin typeface="Arial" panose="020B0604020202020204" pitchFamily="34" charset="0"/>
              </a:rPr>
              <a:t>lanlwytho</a:t>
            </a:r>
            <a:r>
              <a:rPr lang="cy-GB" dirty="0">
                <a:latin typeface="Arial" panose="020B0604020202020204" pitchFamily="34" charset="0"/>
              </a:rPr>
              <a:t> pob poster ar </a:t>
            </a:r>
            <a:r>
              <a:rPr lang="cy-GB" dirty="0" err="1">
                <a:latin typeface="Arial" panose="020B0604020202020204" pitchFamily="34" charset="0"/>
              </a:rPr>
              <a:t>Turnitin</a:t>
            </a:r>
            <a:r>
              <a:rPr lang="cy-GB" dirty="0">
                <a:latin typeface="Arial" panose="020B0604020202020204" pitchFamily="34" charset="0"/>
              </a:rPr>
              <a:t> </a:t>
            </a:r>
            <a:r>
              <a:rPr lang="cy-GB" b="1" dirty="0">
                <a:latin typeface="Arial" panose="020B0604020202020204" pitchFamily="34" charset="0"/>
              </a:rPr>
              <a:t>CYN</a:t>
            </a:r>
            <a:r>
              <a:rPr lang="cy-GB" dirty="0">
                <a:latin typeface="Arial" panose="020B0604020202020204" pitchFamily="34" charset="0"/>
              </a:rPr>
              <a:t> y gyflwyniad.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662545"/>
            <a:ext cx="4336720" cy="41563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Each poster should be uploaded onto Turnitin </a:t>
            </a: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BEFORE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 the presentation.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9867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39E2EA-4969-3D82-A215-FE95410BC156}"/>
              </a:ext>
            </a:extLst>
          </p:cNvPr>
          <p:cNvSpPr/>
          <p:nvPr/>
        </p:nvSpPr>
        <p:spPr>
          <a:xfrm>
            <a:off x="0" y="0"/>
            <a:ext cx="9144000" cy="5652655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AFAF0C-9430-41F9-80FF-52602A97E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56152"/>
          </a:xfrm>
        </p:spPr>
        <p:txBody>
          <a:bodyPr>
            <a:noAutofit/>
          </a:bodyPr>
          <a:lstStyle/>
          <a:p>
            <a:r>
              <a:rPr lang="en-GB" sz="4000" dirty="0" err="1">
                <a:latin typeface="Arial" panose="020B0604020202020204" pitchFamily="34" charset="0"/>
              </a:rPr>
              <a:t>Cwestiynau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41275F-B647-4D11-A81A-6E55DA74E3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436914"/>
            <a:ext cx="4159332" cy="4928259"/>
          </a:xfrm>
        </p:spPr>
        <p:txBody>
          <a:bodyPr>
            <a:no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Ar ôl eich cyflwyniad poster, bydd angen i chi wahodd cwestiynau o’r ‘gynulleidfa’. </a:t>
            </a:r>
            <a:endParaRPr lang="cy-GB" sz="26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2B9EB0-A61D-4967-842B-649C67DA0D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8245" y="1436913"/>
            <a:ext cx="4785756" cy="431074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After your poster presentation, you will need to invite questions from the ‘audience’.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86313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F6ECA85-4B94-C232-8AFF-13BE282FCE5D}"/>
              </a:ext>
            </a:extLst>
          </p:cNvPr>
          <p:cNvSpPr/>
          <p:nvPr/>
        </p:nvSpPr>
        <p:spPr>
          <a:xfrm>
            <a:off x="0" y="0"/>
            <a:ext cx="9144000" cy="5747657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1 – 10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1 – 10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603169"/>
            <a:ext cx="4154495" cy="40138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Tystiolaeth ymchwil, cyfeirnodi a rhestr o gyfeiriadau:</a:t>
            </a:r>
          </a:p>
          <a:p>
            <a:r>
              <a:rPr lang="cy-GB" dirty="0">
                <a:latin typeface="Arial" panose="020B0604020202020204" pitchFamily="34" charset="0"/>
              </a:rPr>
              <a:t>Cyfeirnodi cywir a chyson ar y poster;</a:t>
            </a:r>
          </a:p>
          <a:p>
            <a:r>
              <a:rPr lang="cy-GB" dirty="0">
                <a:latin typeface="Arial" panose="020B0604020202020204" pitchFamily="34" charset="0"/>
              </a:rPr>
              <a:t>Cyfeirnodi glir ar lafar;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03169"/>
            <a:ext cx="4127470" cy="38201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Evidence of research, referencing and reference list: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Correct and consistent referencing on the poster;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Clear verbal referencing;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99147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39F82B3-6B38-C63D-2EBC-EB6BE9FE5357}"/>
              </a:ext>
            </a:extLst>
          </p:cNvPr>
          <p:cNvSpPr/>
          <p:nvPr/>
        </p:nvSpPr>
        <p:spPr>
          <a:xfrm>
            <a:off x="0" y="0"/>
            <a:ext cx="9144000" cy="5783283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1 – 10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1 – 10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508165"/>
            <a:ext cx="4154495" cy="41088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Tystiolaeth ymchwil, cyfeirnodi a rhestr o gyfeiriadau:</a:t>
            </a:r>
          </a:p>
          <a:p>
            <a:r>
              <a:rPr lang="cy-GB" dirty="0">
                <a:latin typeface="Arial" panose="020B0604020202020204" pitchFamily="34" charset="0"/>
              </a:rPr>
              <a:t>Rhestr o gyfeiriadau wedi’i fformatio’n gywir; </a:t>
            </a:r>
          </a:p>
          <a:p>
            <a:r>
              <a:rPr lang="cy-GB" dirty="0">
                <a:latin typeface="Arial" panose="020B0604020202020204" pitchFamily="34" charset="0"/>
              </a:rPr>
              <a:t>Tua 30 ffynhonnell;</a:t>
            </a:r>
          </a:p>
          <a:p>
            <a:r>
              <a:rPr lang="cy-GB" dirty="0">
                <a:latin typeface="Arial" panose="020B0604020202020204" pitchFamily="34" charset="0"/>
              </a:rPr>
              <a:t>Defnydd eang o erthyglau academaidd.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08165"/>
            <a:ext cx="4127470" cy="39151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Evidence of research, referencing and reference list: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Correctly formatted reference list;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Approximately 30 sources;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Wide use of journal articles.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02362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461C8B3-30E5-3F54-0C2C-2C4E2C35F248}"/>
              </a:ext>
            </a:extLst>
          </p:cNvPr>
          <p:cNvSpPr/>
          <p:nvPr/>
        </p:nvSpPr>
        <p:spPr>
          <a:xfrm>
            <a:off x="0" y="0"/>
            <a:ext cx="9144000" cy="5793024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2 – 20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2 – 20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0355" y="1543791"/>
            <a:ext cx="4154495" cy="407323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Y gallu i archwilio’n fanwl strategaeth cymorth priodol i blant gyda’ch ADY dewisol:</a:t>
            </a:r>
          </a:p>
          <a:p>
            <a:r>
              <a:rPr lang="cy-GB" dirty="0">
                <a:latin typeface="Arial" panose="020B0604020202020204" pitchFamily="34" charset="0"/>
              </a:rPr>
              <a:t>Esboniad manwl o’r strategaeth o’ch dewis;</a:t>
            </a:r>
          </a:p>
          <a:p>
            <a:r>
              <a:rPr lang="cy-GB" dirty="0">
                <a:latin typeface="Arial" panose="020B0604020202020204" pitchFamily="34" charset="0"/>
              </a:rPr>
              <a:t>Ym mha ffordd mae’r strategaeth yn cefnogi’r ADY o’ch dewis?</a:t>
            </a:r>
          </a:p>
          <a:p>
            <a:r>
              <a:rPr lang="cy-GB" dirty="0">
                <a:latin typeface="Arial" panose="020B0604020202020204" pitchFamily="34" charset="0"/>
              </a:rPr>
              <a:t>Buddion?   Materion?   Heriau?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48789"/>
            <a:ext cx="4514850" cy="434423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Ability to demonstrate in-depth knowledge of an appropriate support strategy for your chosen ALN: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In-depth explanation of your chosen strategy;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In what way does the strategy support your chosen ALN?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Benefits?   Issues?    Challenges?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090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A92CBEF-903C-85A2-A8AA-3D34580397E8}"/>
              </a:ext>
            </a:extLst>
          </p:cNvPr>
          <p:cNvSpPr/>
          <p:nvPr/>
        </p:nvSpPr>
        <p:spPr>
          <a:xfrm>
            <a:off x="1" y="0"/>
            <a:ext cx="9143998" cy="5658787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2 – 20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2 – 20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" y="1199213"/>
            <a:ext cx="4514850" cy="44178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Y gallu i archwilio’n fanwl strategaeth cymorth priodol i blant gyda’ch ADY dewisol:</a:t>
            </a:r>
          </a:p>
          <a:p>
            <a:r>
              <a:rPr lang="cy-GB" dirty="0">
                <a:latin typeface="Arial" panose="020B0604020202020204" pitchFamily="34" charset="0"/>
              </a:rPr>
              <a:t>Cymharu a chyferbynnu canfyddiadau arfer/ymchwil;</a:t>
            </a:r>
          </a:p>
          <a:p>
            <a:r>
              <a:rPr lang="cy-GB" dirty="0">
                <a:latin typeface="Arial" panose="020B0604020202020204" pitchFamily="34" charset="0"/>
              </a:rPr>
              <a:t>Defnydd cyson o ‘Fodd bynnag…’;</a:t>
            </a:r>
          </a:p>
          <a:p>
            <a:r>
              <a:rPr lang="cy-GB" dirty="0">
                <a:latin typeface="Arial" panose="020B0604020202020204" pitchFamily="34" charset="0"/>
              </a:rPr>
              <a:t>Trafod pam mae safbwyntiau/canfyddiadau yn wahanol;</a:t>
            </a:r>
          </a:p>
          <a:p>
            <a:r>
              <a:rPr lang="cy-GB" dirty="0">
                <a:latin typeface="Arial" panose="020B0604020202020204" pitchFamily="34" charset="0"/>
              </a:rPr>
              <a:t>Cefnogi’r gwaith gyda chyfeirnodi.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59381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Ability to demonstrate in-depth knowledge of an appropriate support strategy for your chosen ALN: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Compare and contrast practice/research findings;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Consistent use of ‘However…’;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Discuss why perspectives/findings are different; 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54912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9EC9583-DFDE-5960-B25F-D6C7F234053D}"/>
              </a:ext>
            </a:extLst>
          </p:cNvPr>
          <p:cNvSpPr/>
          <p:nvPr/>
        </p:nvSpPr>
        <p:spPr>
          <a:xfrm>
            <a:off x="0" y="0"/>
            <a:ext cx="9144000" cy="5658787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3 – 40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3 – 40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y-GB" sz="5600" b="1" dirty="0">
                <a:latin typeface="Arial" panose="020B0604020202020204" pitchFamily="34" charset="0"/>
              </a:rPr>
              <a:t>Yn berthnasol gyda’ch ADY dewisol:</a:t>
            </a:r>
          </a:p>
          <a:p>
            <a:pPr marL="514350" indent="-514350">
              <a:buAutoNum type="alphaLcParenR"/>
            </a:pPr>
            <a:r>
              <a:rPr lang="cy-GB" sz="5600" b="1" dirty="0">
                <a:latin typeface="Arial" panose="020B0604020202020204" pitchFamily="34" charset="0"/>
              </a:rPr>
              <a:t>Y gallu i werthuso’n feirniadol y broses o adnabod a </a:t>
            </a:r>
            <a:r>
              <a:rPr lang="cy-GB" sz="5600" b="1" dirty="0" err="1">
                <a:latin typeface="Arial" panose="020B0604020202020204" pitchFamily="34" charset="0"/>
              </a:rPr>
              <a:t>diagnosio</a:t>
            </a:r>
            <a:r>
              <a:rPr lang="cy-GB" sz="5600" b="1" dirty="0">
                <a:latin typeface="Arial" panose="020B0604020202020204" pitchFamily="34" charset="0"/>
              </a:rPr>
              <a:t> /20</a:t>
            </a:r>
          </a:p>
          <a:p>
            <a:r>
              <a:rPr lang="cy-GB" sz="5600" dirty="0">
                <a:latin typeface="Arial" panose="020B0604020202020204" pitchFamily="34" charset="0"/>
              </a:rPr>
              <a:t>Ymwybyddiaeth ymarferwyr/rhieni am eich ADY dewisol;</a:t>
            </a:r>
          </a:p>
          <a:p>
            <a:r>
              <a:rPr lang="cy-GB" sz="5600" dirty="0">
                <a:latin typeface="Arial" panose="020B0604020202020204" pitchFamily="34" charset="0"/>
              </a:rPr>
              <a:t>Ystyriwch y broses o gael diagnosis;</a:t>
            </a:r>
          </a:p>
          <a:p>
            <a:r>
              <a:rPr lang="cy-GB" sz="5600" dirty="0">
                <a:latin typeface="Arial" panose="020B0604020202020204" pitchFamily="34" charset="0"/>
              </a:rPr>
              <a:t>Buddion?   Materion?   Heriau?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3"/>
            <a:ext cx="4370707" cy="441781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5600" b="1" dirty="0">
                <a:solidFill>
                  <a:srgbClr val="002060"/>
                </a:solidFill>
                <a:latin typeface="Arial" panose="020B0604020202020204" pitchFamily="34" charset="0"/>
              </a:rPr>
              <a:t>In relation to your chosen ALN:</a:t>
            </a:r>
          </a:p>
          <a:p>
            <a:pPr marL="514350" indent="-514350">
              <a:buAutoNum type="alphaLcParenR"/>
            </a:pPr>
            <a:r>
              <a:rPr lang="en-GB" sz="5600" b="1" dirty="0">
                <a:solidFill>
                  <a:srgbClr val="002060"/>
                </a:solidFill>
                <a:latin typeface="Arial" panose="020B0604020202020204" pitchFamily="34" charset="0"/>
              </a:rPr>
              <a:t>Ability to critically evaluate the process of identification and diagnosis /20</a:t>
            </a:r>
          </a:p>
          <a:p>
            <a:r>
              <a:rPr lang="en-GB" sz="5600" dirty="0">
                <a:solidFill>
                  <a:srgbClr val="002060"/>
                </a:solidFill>
                <a:latin typeface="Arial" panose="020B0604020202020204" pitchFamily="34" charset="0"/>
              </a:rPr>
              <a:t>Practitioners/Parents’ awareness of your chosen ALN;</a:t>
            </a:r>
          </a:p>
          <a:p>
            <a:r>
              <a:rPr lang="en-GB" sz="5600" dirty="0">
                <a:solidFill>
                  <a:srgbClr val="002060"/>
                </a:solidFill>
                <a:latin typeface="Arial" panose="020B0604020202020204" pitchFamily="34" charset="0"/>
              </a:rPr>
              <a:t>Consider the process of getting a diagnosis;</a:t>
            </a:r>
          </a:p>
          <a:p>
            <a:r>
              <a:rPr lang="en-GB" sz="5600" dirty="0">
                <a:solidFill>
                  <a:srgbClr val="002060"/>
                </a:solidFill>
                <a:latin typeface="Arial" panose="020B0604020202020204" pitchFamily="34" charset="0"/>
              </a:rPr>
              <a:t>Benefits?   Issues?   Challenges?</a:t>
            </a:r>
            <a:endParaRPr lang="en-GB" sz="5600" b="1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95630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AFAC948-719E-D3FE-FC01-472BFDB97245}"/>
              </a:ext>
            </a:extLst>
          </p:cNvPr>
          <p:cNvSpPr/>
          <p:nvPr/>
        </p:nvSpPr>
        <p:spPr>
          <a:xfrm>
            <a:off x="0" y="0"/>
            <a:ext cx="9144000" cy="5735782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3 – 40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3 – 40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365661"/>
            <a:ext cx="4485006" cy="425136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b) Y gallu i ddadansoddi effaith rhwystrau /20</a:t>
            </a:r>
          </a:p>
          <a:p>
            <a:r>
              <a:rPr lang="cy-GB" dirty="0">
                <a:latin typeface="Arial" panose="020B0604020202020204" pitchFamily="34" charset="0"/>
              </a:rPr>
              <a:t>Dewiswch UN neu DDAU rhwystr;</a:t>
            </a:r>
          </a:p>
          <a:p>
            <a:r>
              <a:rPr lang="cy-GB" dirty="0">
                <a:latin typeface="Arial" panose="020B0604020202020204" pitchFamily="34" charset="0"/>
              </a:rPr>
              <a:t>Effaith bosib ar blant?</a:t>
            </a:r>
          </a:p>
          <a:p>
            <a:r>
              <a:rPr lang="cy-GB" dirty="0">
                <a:latin typeface="Arial" panose="020B0604020202020204" pitchFamily="34" charset="0"/>
              </a:rPr>
              <a:t>Cymharu a chyferbynnu arfer/canfyddiadau ymchwil;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365661"/>
            <a:ext cx="4370707" cy="4251368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8600" b="1" dirty="0">
                <a:solidFill>
                  <a:srgbClr val="002060"/>
                </a:solidFill>
                <a:latin typeface="Arial" panose="020B0604020202020204" pitchFamily="34" charset="0"/>
              </a:rPr>
              <a:t>b) Ability to analyse the impact of barriers /20</a:t>
            </a:r>
          </a:p>
          <a:p>
            <a:r>
              <a:rPr lang="en-GB" sz="8600" dirty="0">
                <a:solidFill>
                  <a:srgbClr val="002060"/>
                </a:solidFill>
                <a:latin typeface="Arial" panose="020B0604020202020204" pitchFamily="34" charset="0"/>
              </a:rPr>
              <a:t>Choose ONE or TWO barriers;</a:t>
            </a:r>
          </a:p>
          <a:p>
            <a:r>
              <a:rPr lang="en-GB" sz="8600" dirty="0">
                <a:solidFill>
                  <a:srgbClr val="002060"/>
                </a:solidFill>
                <a:latin typeface="Arial" panose="020B0604020202020204" pitchFamily="34" charset="0"/>
              </a:rPr>
              <a:t>Possible impact on children?</a:t>
            </a:r>
          </a:p>
          <a:p>
            <a:r>
              <a:rPr lang="en-GB" sz="8600" dirty="0">
                <a:solidFill>
                  <a:srgbClr val="002060"/>
                </a:solidFill>
                <a:latin typeface="Arial" panose="020B0604020202020204" pitchFamily="34" charset="0"/>
              </a:rPr>
              <a:t>Compare and contrast practice/research findings;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66723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FD3A218-3BA0-ACD8-DCC5-C8F4F6B92FD9}"/>
              </a:ext>
            </a:extLst>
          </p:cNvPr>
          <p:cNvSpPr/>
          <p:nvPr/>
        </p:nvSpPr>
        <p:spPr>
          <a:xfrm>
            <a:off x="0" y="-1"/>
            <a:ext cx="9144000" cy="5747658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3 – 40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3 – 40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365661"/>
            <a:ext cx="4370708" cy="4251367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y-GB" sz="8600" b="1" dirty="0">
                <a:latin typeface="Arial" panose="020B0604020202020204" pitchFamily="34" charset="0"/>
              </a:rPr>
              <a:t>b) Y gallu i ddadansoddi effaith rhwystrau /20</a:t>
            </a:r>
          </a:p>
          <a:p>
            <a:r>
              <a:rPr lang="cy-GB" sz="8600" dirty="0">
                <a:latin typeface="Arial" panose="020B0604020202020204" pitchFamily="34" charset="0"/>
              </a:rPr>
              <a:t>Defnydd cyson o ‘Fodd bynnag....’;</a:t>
            </a:r>
          </a:p>
          <a:p>
            <a:r>
              <a:rPr lang="cy-GB" sz="8600" dirty="0">
                <a:latin typeface="Arial" panose="020B0604020202020204" pitchFamily="34" charset="0"/>
              </a:rPr>
              <a:t>Trafod pam fod safbwyntiau/canfyddiadau yn wahanol am sawl brawddeg;</a:t>
            </a:r>
          </a:p>
          <a:p>
            <a:r>
              <a:rPr lang="cy-GB" sz="8600" dirty="0">
                <a:latin typeface="Arial" panose="020B0604020202020204" pitchFamily="34" charset="0"/>
              </a:rPr>
              <a:t>Cefnogi’r gwaith gyda chyfeirnodi.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365661"/>
            <a:ext cx="4370707" cy="4251368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sz="8600" b="1" dirty="0">
                <a:solidFill>
                  <a:srgbClr val="002060"/>
                </a:solidFill>
                <a:latin typeface="Arial" panose="020B0604020202020204" pitchFamily="34" charset="0"/>
              </a:rPr>
              <a:t>b) Ability to analyse the impact of barriers /20</a:t>
            </a:r>
          </a:p>
          <a:p>
            <a:r>
              <a:rPr lang="en-GB" sz="8600" dirty="0">
                <a:solidFill>
                  <a:srgbClr val="002060"/>
                </a:solidFill>
                <a:latin typeface="Arial" panose="020B0604020202020204" pitchFamily="34" charset="0"/>
              </a:rPr>
              <a:t>Consistent use of ‘However…’;</a:t>
            </a:r>
          </a:p>
          <a:p>
            <a:r>
              <a:rPr lang="en-GB" sz="8600" dirty="0">
                <a:solidFill>
                  <a:srgbClr val="002060"/>
                </a:solidFill>
                <a:latin typeface="Arial" panose="020B0604020202020204" pitchFamily="34" charset="0"/>
              </a:rPr>
              <a:t>Discuss why perspectives/findings are different for several sentences;</a:t>
            </a:r>
          </a:p>
          <a:p>
            <a:r>
              <a:rPr lang="en-GB" sz="8600" dirty="0">
                <a:solidFill>
                  <a:srgbClr val="002060"/>
                </a:solidFill>
                <a:latin typeface="Arial" panose="020B0604020202020204" pitchFamily="34" charset="0"/>
              </a:rPr>
              <a:t>Support with references.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6105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80E4976-8964-1405-CEA2-CFE50BC7F090}"/>
              </a:ext>
            </a:extLst>
          </p:cNvPr>
          <p:cNvSpPr/>
          <p:nvPr/>
        </p:nvSpPr>
        <p:spPr>
          <a:xfrm>
            <a:off x="0" y="0"/>
            <a:ext cx="9144000" cy="5676405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4 – 10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4 – 10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771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400" b="1" dirty="0">
                <a:latin typeface="Arial" panose="020B0604020202020204" pitchFamily="34" charset="0"/>
              </a:rPr>
              <a:t>Y gallu i greu a chyflwyno poster academaidd:</a:t>
            </a:r>
          </a:p>
          <a:p>
            <a:r>
              <a:rPr lang="cy-GB" dirty="0">
                <a:latin typeface="Arial" panose="020B0604020202020204" pitchFamily="34" charset="0"/>
              </a:rPr>
              <a:t>Cydbwysedd priodol rhwng paragraffau a phwyntiau bwled;</a:t>
            </a:r>
          </a:p>
          <a:p>
            <a:r>
              <a:rPr lang="cy-GB" dirty="0">
                <a:latin typeface="Arial" panose="020B0604020202020204" pitchFamily="34" charset="0"/>
              </a:rPr>
              <a:t>Dewis priodol o ddelweddau (dim cartwnau);</a:t>
            </a:r>
          </a:p>
          <a:p>
            <a:r>
              <a:rPr lang="cy-GB" dirty="0">
                <a:latin typeface="Arial" panose="020B0604020202020204" pitchFamily="34" charset="0"/>
              </a:rPr>
              <a:t>Defnydd effeithiol o liw a ffont;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2"/>
            <a:ext cx="4323209" cy="46553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002060"/>
                </a:solidFill>
                <a:latin typeface="Arial" panose="020B0604020202020204" pitchFamily="34" charset="0"/>
              </a:rPr>
              <a:t>Ability to create and present an academic poster: 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Appropriate balance between paragraphs and bullet points;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Appropriate choice of images (no cartoons);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Effective use of colour and font;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4996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9ABCC1D-5C63-1E8F-B1B5-0762430DF060}"/>
              </a:ext>
            </a:extLst>
          </p:cNvPr>
          <p:cNvSpPr/>
          <p:nvPr/>
        </p:nvSpPr>
        <p:spPr>
          <a:xfrm>
            <a:off x="0" y="0"/>
            <a:ext cx="9144000" cy="5676405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4 – 10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4 – 10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567543"/>
            <a:ext cx="4370708" cy="41088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Y gallu i greu a chyflwyno poster academaidd: </a:t>
            </a:r>
          </a:p>
          <a:p>
            <a:r>
              <a:rPr lang="cy-GB" dirty="0">
                <a:latin typeface="Arial" panose="020B0604020202020204" pitchFamily="34" charset="0"/>
              </a:rPr>
              <a:t>Teitl clir;</a:t>
            </a:r>
          </a:p>
          <a:p>
            <a:r>
              <a:rPr lang="cy-GB" dirty="0">
                <a:latin typeface="Arial" panose="020B0604020202020204" pitchFamily="34" charset="0"/>
              </a:rPr>
              <a:t>Manylion myfyrwyr - cod modiwl a rhif myfyriwr;</a:t>
            </a:r>
          </a:p>
          <a:p>
            <a:r>
              <a:rPr lang="cy-GB" dirty="0">
                <a:latin typeface="Arial" panose="020B0604020202020204" pitchFamily="34" charset="0"/>
              </a:rPr>
              <a:t>Adrannau clir;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567543"/>
            <a:ext cx="4323209" cy="42869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Ability to create and present an academic poster: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Clear title;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Student details – module code and student number;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Clear sections;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340465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62DC9CF-F57F-4CDA-7BBB-BCC259112157}"/>
              </a:ext>
            </a:extLst>
          </p:cNvPr>
          <p:cNvSpPr/>
          <p:nvPr/>
        </p:nvSpPr>
        <p:spPr>
          <a:xfrm>
            <a:off x="0" y="0"/>
            <a:ext cx="9144000" cy="5676404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4 – 10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4 – 10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436913"/>
            <a:ext cx="4370708" cy="42394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2500" b="1" dirty="0">
                <a:latin typeface="Arial" panose="020B0604020202020204" pitchFamily="34" charset="0"/>
              </a:rPr>
              <a:t>Y gallu i greu a chyflwyno poster academaidd </a:t>
            </a:r>
          </a:p>
          <a:p>
            <a:r>
              <a:rPr lang="cy-GB" sz="2500" dirty="0">
                <a:latin typeface="Arial" panose="020B0604020202020204" pitchFamily="34" charset="0"/>
              </a:rPr>
              <a:t>Cyflwyniad a chasgliad clir;</a:t>
            </a:r>
          </a:p>
          <a:p>
            <a:r>
              <a:rPr lang="cy-GB" sz="2500" dirty="0">
                <a:latin typeface="Arial" panose="020B0604020202020204" pitchFamily="34" charset="0"/>
              </a:rPr>
              <a:t>Cymharu a chyferbynnu canfyddiadau arfer/ymchwil;</a:t>
            </a:r>
          </a:p>
          <a:p>
            <a:r>
              <a:rPr lang="cy-GB" sz="2500" dirty="0">
                <a:latin typeface="Arial" panose="020B0604020202020204" pitchFamily="34" charset="0"/>
              </a:rPr>
              <a:t>Defnydd cyson o ‘Fodd bynnag…’;</a:t>
            </a:r>
          </a:p>
          <a:p>
            <a:r>
              <a:rPr lang="cy-GB" sz="2500" dirty="0">
                <a:latin typeface="Arial" panose="020B0604020202020204" pitchFamily="34" charset="0"/>
              </a:rPr>
              <a:t>Cyfeiriadau cywir a chyson.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436913"/>
            <a:ext cx="4323209" cy="441762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900" b="1" dirty="0">
                <a:solidFill>
                  <a:srgbClr val="002060"/>
                </a:solidFill>
                <a:latin typeface="Arial" panose="020B0604020202020204" pitchFamily="34" charset="0"/>
              </a:rPr>
              <a:t>Ability to create and present an academic poster:</a:t>
            </a:r>
          </a:p>
          <a:p>
            <a:r>
              <a:rPr lang="en-GB" sz="2900" dirty="0">
                <a:solidFill>
                  <a:srgbClr val="002060"/>
                </a:solidFill>
                <a:latin typeface="Arial" panose="020B0604020202020204" pitchFamily="34" charset="0"/>
              </a:rPr>
              <a:t>Clear introduction and conclusion;</a:t>
            </a:r>
          </a:p>
          <a:p>
            <a:r>
              <a:rPr lang="en-GB" sz="2900" dirty="0">
                <a:solidFill>
                  <a:srgbClr val="002060"/>
                </a:solidFill>
                <a:latin typeface="Arial" panose="020B0604020202020204" pitchFamily="34" charset="0"/>
              </a:rPr>
              <a:t>Compare and contrast practice/research findings;</a:t>
            </a:r>
          </a:p>
          <a:p>
            <a:r>
              <a:rPr lang="en-GB" sz="2900" dirty="0">
                <a:solidFill>
                  <a:srgbClr val="002060"/>
                </a:solidFill>
                <a:latin typeface="Arial" panose="020B0604020202020204" pitchFamily="34" charset="0"/>
              </a:rPr>
              <a:t>Consistent use of ‘However…’;</a:t>
            </a:r>
          </a:p>
          <a:p>
            <a:r>
              <a:rPr lang="en-GB" sz="2900" dirty="0">
                <a:solidFill>
                  <a:srgbClr val="002060"/>
                </a:solidFill>
                <a:latin typeface="Arial" panose="020B0604020202020204" pitchFamily="34" charset="0"/>
              </a:rPr>
              <a:t>Correct and consistent referencing.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26179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3F6440D-4191-3FA7-ED4B-4DC05F46E3F7}"/>
              </a:ext>
            </a:extLst>
          </p:cNvPr>
          <p:cNvSpPr/>
          <p:nvPr/>
        </p:nvSpPr>
        <p:spPr>
          <a:xfrm>
            <a:off x="0" y="0"/>
            <a:ext cx="9144000" cy="5658787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5 – 20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5 – 20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674421"/>
            <a:ext cx="4370708" cy="394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a) Gallu i ymateb i gwestiynau /10:</a:t>
            </a:r>
          </a:p>
          <a:p>
            <a:r>
              <a:rPr lang="cy-GB" dirty="0">
                <a:latin typeface="Arial" panose="020B0604020202020204" pitchFamily="34" charset="0"/>
              </a:rPr>
              <a:t>Ymatebion o ddyfnder;</a:t>
            </a:r>
          </a:p>
          <a:p>
            <a:r>
              <a:rPr lang="cy-GB" dirty="0">
                <a:latin typeface="Arial" panose="020B0604020202020204" pitchFamily="34" charset="0"/>
              </a:rPr>
              <a:t>Defnydd o feirniadaeth;</a:t>
            </a:r>
          </a:p>
          <a:p>
            <a:r>
              <a:rPr lang="cy-GB" dirty="0">
                <a:latin typeface="Arial" panose="020B0604020202020204" pitchFamily="34" charset="0"/>
              </a:rPr>
              <a:t>Cyfeiriadau ar lafar i gefnogi;</a:t>
            </a:r>
          </a:p>
          <a:p>
            <a:r>
              <a:rPr lang="cy-GB" dirty="0">
                <a:latin typeface="Arial" panose="020B0604020202020204" pitchFamily="34" charset="0"/>
              </a:rPr>
              <a:t>Cysylltiadau gyda chynnwys eich poster.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74421"/>
            <a:ext cx="4127470" cy="39426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a) Ability to respond to questions /10: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Lengthy responses;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Use of critique;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Supported with verbal references;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Linked with the content of your poster.</a:t>
            </a:r>
          </a:p>
        </p:txBody>
      </p:sp>
    </p:spTree>
    <p:extLst>
      <p:ext uri="{BB962C8B-B14F-4D97-AF65-F5344CB8AC3E}">
        <p14:creationId xmlns:p14="http://schemas.microsoft.com/office/powerpoint/2010/main" val="33852471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C18FAE7-6CD9-4AAB-CE4B-946A8D045726}"/>
              </a:ext>
            </a:extLst>
          </p:cNvPr>
          <p:cNvSpPr/>
          <p:nvPr/>
        </p:nvSpPr>
        <p:spPr>
          <a:xfrm>
            <a:off x="0" y="0"/>
            <a:ext cx="9144000" cy="5759532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Maen prawf 5 – 20 marc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Marking criterion 5 – 20 marks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448789"/>
            <a:ext cx="4370708" cy="416823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y-GB" b="1" dirty="0">
                <a:latin typeface="Arial" panose="020B0604020202020204" pitchFamily="34" charset="0"/>
              </a:rPr>
              <a:t>b) Strwythur y cyflwyniad /10:</a:t>
            </a:r>
          </a:p>
          <a:p>
            <a:r>
              <a:rPr lang="cy-GB" dirty="0">
                <a:latin typeface="Arial" panose="020B0604020202020204" pitchFamily="34" charset="0"/>
              </a:rPr>
              <a:t>Strwythur y cyflwyniad (cyflwyniad, prif gorff, casgliad);</a:t>
            </a:r>
          </a:p>
          <a:p>
            <a:r>
              <a:rPr lang="cy-GB" dirty="0">
                <a:latin typeface="Arial" panose="020B0604020202020204" pitchFamily="34" charset="0"/>
              </a:rPr>
              <a:t>Goslef, cyflymder, llais;</a:t>
            </a:r>
          </a:p>
          <a:p>
            <a:r>
              <a:rPr lang="cy-GB" dirty="0">
                <a:latin typeface="Arial" panose="020B0604020202020204" pitchFamily="34" charset="0"/>
              </a:rPr>
              <a:t>Cyflwyniad proffesiynol;</a:t>
            </a:r>
          </a:p>
          <a:p>
            <a:r>
              <a:rPr lang="cy-GB" dirty="0">
                <a:latin typeface="Arial" panose="020B0604020202020204" pitchFamily="34" charset="0"/>
              </a:rPr>
              <a:t>Cywirdeb iaith ar lafar.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199213"/>
            <a:ext cx="4370707" cy="441781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002060"/>
                </a:solidFill>
                <a:latin typeface="Arial" panose="020B0604020202020204" pitchFamily="34" charset="0"/>
              </a:rPr>
              <a:t>b) Structure of presentation /10: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Structure of presentation (introduction, main body, conclusion);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Intonation, pace, volume;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Professional presentation;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Accuracy of spoken language.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5291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EAEE6002 HANDBOOK FTF 2021 [Compatibility Mode] - Word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703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98546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2AD4DF3-66F6-3979-D78C-4F9A8936A585}"/>
              </a:ext>
            </a:extLst>
          </p:cNvPr>
          <p:cNvSpPr/>
          <p:nvPr/>
        </p:nvSpPr>
        <p:spPr>
          <a:xfrm>
            <a:off x="0" y="0"/>
            <a:ext cx="9144000" cy="5676405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dirty="0">
                <a:latin typeface="Arial" panose="020B0604020202020204" pitchFamily="34" charset="0"/>
              </a:rPr>
              <a:t>Materion </a:t>
            </a:r>
            <a:r>
              <a:rPr lang="en-GB" sz="3600" dirty="0" err="1">
                <a:latin typeface="Arial" panose="020B0604020202020204" pitchFamily="34" charset="0"/>
              </a:rPr>
              <a:t>TGCh</a:t>
            </a:r>
            <a:r>
              <a:rPr lang="en-GB" sz="3600" dirty="0">
                <a:latin typeface="Arial" panose="020B0604020202020204" pitchFamily="34" charset="0"/>
              </a:rPr>
              <a:t>?</a:t>
            </a:r>
            <a:br>
              <a:rPr lang="en-GB" sz="3600" dirty="0">
                <a:latin typeface="Arial" panose="020B0604020202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Desg Gymorth TG</a:t>
            </a:r>
          </a:p>
          <a:p>
            <a:pPr>
              <a:defRPr/>
            </a:pPr>
            <a:r>
              <a:rPr lang="cy-GB" sz="2000" dirty="0">
                <a:latin typeface="Arial" panose="020B0604020202020204" pitchFamily="34" charset="0"/>
                <a:hlinkClick r:id="rId3"/>
              </a:rPr>
              <a:t>ITServiceDesk@uwtsd.ac.uk</a:t>
            </a:r>
            <a:r>
              <a:rPr lang="cy-GB" sz="2000" dirty="0">
                <a:latin typeface="Arial" panose="020B0604020202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cy-GB" dirty="0">
                <a:latin typeface="Arial" panose="020B0604020202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Arial" panose="020B0604020202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IT Service Desk</a:t>
            </a:r>
          </a:p>
          <a:p>
            <a:pPr>
              <a:defRPr/>
            </a:pPr>
            <a:r>
              <a:rPr lang="en-US" sz="2400" dirty="0">
                <a:solidFill>
                  <a:srgbClr val="002060"/>
                </a:solidFill>
                <a:hlinkClick r:id="rId3"/>
              </a:rPr>
              <a:t>ITServiceDesk@uwtsd.ac.uk</a:t>
            </a:r>
            <a:endParaRPr lang="en-US" sz="2400" dirty="0">
              <a:solidFill>
                <a:srgbClr val="00206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2060"/>
                </a:solidFill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81895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BB2415D9-4330-C9F2-C4B0-4F03691E6DE4}"/>
              </a:ext>
            </a:extLst>
          </p:cNvPr>
          <p:cNvSpPr/>
          <p:nvPr/>
        </p:nvSpPr>
        <p:spPr>
          <a:xfrm>
            <a:off x="0" y="0"/>
            <a:ext cx="9144000" cy="5735782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688011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Cymorth o’r tîm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Support from the team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7023" y="1374753"/>
            <a:ext cx="4287827" cy="4821128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Ailddarllenwch y canllawiau Sgiliau Academaidd (Moodle);</a:t>
            </a:r>
          </a:p>
          <a:p>
            <a:r>
              <a:rPr lang="cy-GB" dirty="0">
                <a:latin typeface="Arial" panose="020B0604020202020204" pitchFamily="34" charset="0"/>
              </a:rPr>
              <a:t>Paratowch ar gyfer tiwtorialau;</a:t>
            </a:r>
          </a:p>
          <a:p>
            <a:r>
              <a:rPr lang="cy-GB" dirty="0">
                <a:latin typeface="Arial" panose="020B0604020202020204" pitchFamily="34" charset="0"/>
              </a:rPr>
              <a:t>Ymatebion i e-byst o fewn 48 awr (fel arfer oriau gweithio, Dydd Llun – Dydd Gwener).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74753"/>
            <a:ext cx="4331970" cy="417470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Reread the Academic Skills guide (Moodle);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Prepare for tutorials;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Responses to emails within 48 hours (usually office hours, Monday – Friday).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72273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C18AB5A2-83A4-D1E9-9DC3-09C4472E752F}"/>
              </a:ext>
            </a:extLst>
          </p:cNvPr>
          <p:cNvSpPr/>
          <p:nvPr/>
        </p:nvSpPr>
        <p:spPr>
          <a:xfrm>
            <a:off x="0" y="0"/>
            <a:ext cx="9144000" cy="5747657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Ystyriaethau olaf...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Final considerations…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Manylion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– </a:t>
            </a:r>
            <a:r>
              <a:rPr lang="en-GB" dirty="0" err="1">
                <a:latin typeface="Arial" panose="020B0604020202020204" pitchFamily="34" charset="0"/>
              </a:rPr>
              <a:t>llawlyfr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modwl</a:t>
            </a:r>
            <a:r>
              <a:rPr lang="en-GB" dirty="0">
                <a:latin typeface="Arial" panose="020B0604020202020204" pitchFamily="34" charset="0"/>
              </a:rPr>
              <a:t>/Panopto/Teams;</a:t>
            </a:r>
          </a:p>
          <a:p>
            <a:r>
              <a:rPr lang="en-GB" dirty="0" err="1">
                <a:latin typeface="Arial" panose="020B0604020202020204" pitchFamily="34" charset="0"/>
              </a:rPr>
              <a:t>Ymchwiliwch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ffynonellau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academaidd</a:t>
            </a:r>
            <a:r>
              <a:rPr lang="en-GB" dirty="0">
                <a:latin typeface="Arial" panose="020B0604020202020204" pitchFamily="34" charset="0"/>
              </a:rPr>
              <a:t>; </a:t>
            </a:r>
            <a:r>
              <a:rPr lang="en-GB" dirty="0" err="1">
                <a:latin typeface="Arial" panose="020B0604020202020204" pitchFamily="34" charset="0"/>
              </a:rPr>
              <a:t>llai</a:t>
            </a:r>
            <a:r>
              <a:rPr lang="en-GB" dirty="0">
                <a:latin typeface="Arial" panose="020B0604020202020204" pitchFamily="34" charset="0"/>
              </a:rPr>
              <a:t>/dim </a:t>
            </a:r>
            <a:r>
              <a:rPr lang="en-GB" dirty="0" err="1">
                <a:latin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Anelwch</a:t>
            </a:r>
            <a:r>
              <a:rPr lang="en-GB" dirty="0">
                <a:latin typeface="Arial" panose="020B0604020202020204" pitchFamily="34" charset="0"/>
              </a:rPr>
              <a:t> am y 10% </a:t>
            </a:r>
            <a:r>
              <a:rPr lang="en-GB" dirty="0" err="1">
                <a:latin typeface="Arial" panose="020B0604020202020204" pitchFamily="34" charset="0"/>
              </a:rPr>
              <a:t>dros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nifer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eiriau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70119" y="1199213"/>
            <a:ext cx="4773881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Submission details – module handbook/Panopto/Teams;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Research from academic sources; less/no websites;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Aim for the 10% over the word count/timing;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69521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6C4DA8A-93FF-16B4-EA41-E401EA52A3D7}"/>
              </a:ext>
            </a:extLst>
          </p:cNvPr>
          <p:cNvSpPr/>
          <p:nvPr/>
        </p:nvSpPr>
        <p:spPr>
          <a:xfrm>
            <a:off x="0" y="0"/>
            <a:ext cx="9144000" cy="5700156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Ystyriaethau olaf...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Final considerations…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392903"/>
            <a:ext cx="4370708" cy="422412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Gwiriwch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tebygrwydd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Turnitin;</a:t>
            </a:r>
          </a:p>
          <a:p>
            <a:r>
              <a:rPr lang="en-GB" dirty="0" err="1">
                <a:latin typeface="Arial" panose="020B0604020202020204" pitchFamily="34" charset="0"/>
              </a:rPr>
              <a:t>Oes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yna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dadansoddi</a:t>
            </a:r>
            <a:r>
              <a:rPr lang="en-GB" dirty="0">
                <a:latin typeface="Arial" panose="020B0604020202020204" pitchFamily="34" charset="0"/>
              </a:rPr>
              <a:t>/</a:t>
            </a:r>
            <a:r>
              <a:rPr lang="en-GB" dirty="0" err="1">
                <a:latin typeface="Arial" panose="020B0604020202020204" pitchFamily="34" charset="0"/>
              </a:rPr>
              <a:t>gwerthuso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beirniadol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chysylltiadau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damcaniaethau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?</a:t>
            </a:r>
          </a:p>
          <a:p>
            <a:r>
              <a:rPr lang="en-GB" dirty="0" err="1">
                <a:latin typeface="Arial" panose="020B0604020202020204" pitchFamily="34" charset="0"/>
              </a:rPr>
              <a:t>Amodau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esgusodol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b="1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2903"/>
            <a:ext cx="4127470" cy="403043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Check your similarity on Turnitin;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Have you critically analysed/evaluated and made links with theory?</a:t>
            </a: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Extenuating circumstances.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05748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57631841-F7E1-B4E3-3720-01BFA491369E}"/>
              </a:ext>
            </a:extLst>
          </p:cNvPr>
          <p:cNvSpPr/>
          <p:nvPr/>
        </p:nvSpPr>
        <p:spPr>
          <a:xfrm>
            <a:off x="0" y="0"/>
            <a:ext cx="9144000" cy="5658787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Cyflwyniadau Hwyr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 Late Submissions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o </a:t>
            </a:r>
            <a:r>
              <a:rPr lang="en-GB" dirty="0" err="1">
                <a:latin typeface="Arial" panose="020B0604020202020204" pitchFamily="34" charset="0"/>
              </a:rPr>
              <a:t>fewn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wedi'i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gapio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40%;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</a:rPr>
              <a:t>Cyflwyno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ôl</a:t>
            </a:r>
            <a:r>
              <a:rPr lang="en-GB" dirty="0">
                <a:latin typeface="Arial" panose="020B0604020202020204" pitchFamily="34" charset="0"/>
              </a:rPr>
              <a:t> 7 </a:t>
            </a:r>
            <a:r>
              <a:rPr lang="en-GB" dirty="0" err="1">
                <a:latin typeface="Arial" panose="020B0604020202020204" pitchFamily="34" charset="0"/>
              </a:rPr>
              <a:t>diwrnod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gwaith</a:t>
            </a:r>
            <a:r>
              <a:rPr lang="en-GB" dirty="0">
                <a:latin typeface="Arial" panose="020B0604020202020204" pitchFamily="34" charset="0"/>
              </a:rPr>
              <a:t> – dim EC – </a:t>
            </a:r>
            <a:r>
              <a:rPr lang="en-GB" dirty="0" err="1">
                <a:latin typeface="Arial" panose="020B0604020202020204" pitchFamily="34" charset="0"/>
              </a:rPr>
              <a:t>ni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chaniateir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staff </a:t>
            </a:r>
            <a:r>
              <a:rPr lang="en-GB" dirty="0" err="1">
                <a:latin typeface="Arial" panose="020B0604020202020204" pitchFamily="34" charset="0"/>
              </a:rPr>
              <a:t>eich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asesu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Present within 7 working days – no EC – capped at 40%;</a:t>
            </a:r>
          </a:p>
          <a:p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Arial" panose="020B0604020202020204" pitchFamily="34" charset="0"/>
              </a:rPr>
              <a:t>Present after 7 working days – no EC – staff not permitted to assess.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35661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BA2A88B-07C1-6E36-DEF3-493D9CEB07B5}"/>
              </a:ext>
            </a:extLst>
          </p:cNvPr>
          <p:cNvSpPr/>
          <p:nvPr/>
        </p:nvSpPr>
        <p:spPr>
          <a:xfrm>
            <a:off x="0" y="0"/>
            <a:ext cx="9144000" cy="5638800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Autofit/>
          </a:bodyPr>
          <a:lstStyle/>
          <a:p>
            <a:pPr algn="ctr"/>
            <a:br>
              <a:rPr lang="en-GB" dirty="0">
                <a:latin typeface="Arial" panose="020B0604020202020204" pitchFamily="34" charset="0"/>
              </a:rPr>
            </a:br>
            <a:r>
              <a:rPr lang="en-GB" dirty="0" err="1">
                <a:latin typeface="Arial" panose="020B0604020202020204" pitchFamily="34" charset="0"/>
              </a:rPr>
              <a:t>Cwestiynau</a:t>
            </a:r>
            <a:r>
              <a:rPr lang="en-GB" dirty="0">
                <a:latin typeface="Arial" panose="020B0604020202020204" pitchFamily="34" charset="0"/>
              </a:rPr>
              <a:t> am yr </a:t>
            </a:r>
            <a:r>
              <a:rPr lang="en-GB" dirty="0" err="1">
                <a:latin typeface="Arial" panose="020B0604020202020204" pitchFamily="34" charset="0"/>
              </a:rPr>
              <a:t>aseiniad</a:t>
            </a:r>
            <a:r>
              <a:rPr lang="en-GB" dirty="0">
                <a:latin typeface="Arial" panose="020B0604020202020204" pitchFamily="34" charset="0"/>
              </a:rPr>
              <a:t>?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2286000"/>
            <a:ext cx="4407346" cy="3890963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</a:rPr>
              <a:t>PEIDIWCH</a:t>
            </a:r>
            <a:r>
              <a:rPr lang="en-GB" sz="2400" dirty="0">
                <a:latin typeface="Arial" panose="020B0604020202020204" pitchFamily="34" charset="0"/>
              </a:rPr>
              <a:t> Â DIBYNNU AR EICH FFRINDIAU/CYFOEDION.</a:t>
            </a:r>
          </a:p>
          <a:p>
            <a:endParaRPr lang="en-GB" sz="2400" dirty="0">
              <a:latin typeface="Arial" panose="020B0604020202020204" pitchFamily="34" charset="0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DO NOT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70C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RELY ON FRIENDS/PEERS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.</a:t>
            </a:r>
          </a:p>
          <a:p>
            <a:endParaRPr lang="en-GB" sz="2400" dirty="0">
              <a:latin typeface="Arial" panose="020B0604020202020204" pitchFamily="34" charset="0"/>
            </a:endParaRPr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AE74DD5A-AE9F-C32D-D29C-8A0CA91EF4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76800" y="2133600"/>
            <a:ext cx="3638550" cy="31242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AD471D-1450-48EC-A9F1-244D3AE4DFBD}"/>
              </a:ext>
            </a:extLst>
          </p:cNvPr>
          <p:cNvSpPr txBox="1"/>
          <p:nvPr/>
        </p:nvSpPr>
        <p:spPr>
          <a:xfrm>
            <a:off x="5257800" y="5334000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(Source: Facebook)</a:t>
            </a:r>
          </a:p>
        </p:txBody>
      </p:sp>
    </p:spTree>
    <p:extLst>
      <p:ext uri="{BB962C8B-B14F-4D97-AF65-F5344CB8AC3E}">
        <p14:creationId xmlns:p14="http://schemas.microsoft.com/office/powerpoint/2010/main" val="33230478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99077587-DDDA-FD70-1AB4-55A6FB8E5ABA}"/>
              </a:ext>
            </a:extLst>
          </p:cNvPr>
          <p:cNvSpPr/>
          <p:nvPr/>
        </p:nvSpPr>
        <p:spPr>
          <a:xfrm>
            <a:off x="0" y="0"/>
            <a:ext cx="9144000" cy="5723906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Problem/Cwestiwn?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2060"/>
                </a:solidFill>
                <a:latin typeface="Arial" panose="020B0604020202020204" pitchFamily="34" charset="0"/>
              </a:rPr>
              <a:t> Problem/Question?</a:t>
            </a:r>
            <a:endParaRPr lang="en-GB" sz="4000" dirty="0">
              <a:solidFill>
                <a:srgbClr val="002060"/>
              </a:solidFill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half" idx="1"/>
          </p:nvPr>
        </p:nvSpPr>
        <p:spPr>
          <a:xfrm>
            <a:off x="628649" y="1825625"/>
            <a:ext cx="5740619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Alison Rees Edwards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hlinkClick r:id="rId3"/>
              </a:rPr>
              <a:t>a.rees-edwards@uwtsd.ac.uk</a:t>
            </a:r>
            <a:r>
              <a:rPr lang="en-GB" dirty="0">
                <a:latin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7512695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DD78BCCB-7073-0079-2231-2E7B0A874DDD}"/>
              </a:ext>
            </a:extLst>
          </p:cNvPr>
          <p:cNvSpPr/>
          <p:nvPr/>
        </p:nvSpPr>
        <p:spPr>
          <a:xfrm>
            <a:off x="0" y="0"/>
            <a:ext cx="9144000" cy="5710645"/>
          </a:xfrm>
          <a:prstGeom prst="rect">
            <a:avLst/>
          </a:prstGeom>
          <a:solidFill>
            <a:srgbClr val="FFFAD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10124A-2272-48D8-931E-6BD092BB58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6136" y="932961"/>
            <a:ext cx="3665764" cy="1777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 dirty="0" err="1">
                <a:latin typeface="Arial" panose="020B0604020202020204" pitchFamily="34" charset="0"/>
              </a:rPr>
              <a:t>Pob</a:t>
            </a:r>
            <a:r>
              <a:rPr lang="en-US" sz="3500" dirty="0">
                <a:latin typeface="Arial" panose="020B0604020202020204" pitchFamily="34" charset="0"/>
              </a:rPr>
              <a:t> </a:t>
            </a:r>
            <a:r>
              <a:rPr lang="en-US" sz="3500" dirty="0" err="1">
                <a:latin typeface="Arial" panose="020B0604020202020204" pitchFamily="34" charset="0"/>
              </a:rPr>
              <a:t>lwc</a:t>
            </a:r>
            <a:r>
              <a:rPr lang="en-US" sz="3500" dirty="0">
                <a:latin typeface="Arial" panose="020B0604020202020204" pitchFamily="34" charset="0"/>
              </a:rPr>
              <a:t>!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2CC9FC-7B57-46BD-B428-00C6E166249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23966" r="31434" b="1"/>
          <a:stretch/>
        </p:blipFill>
        <p:spPr>
          <a:xfrm>
            <a:off x="293927" y="573678"/>
            <a:ext cx="3827404" cy="5710645"/>
          </a:xfrm>
          <a:prstGeom prst="rect">
            <a:avLst/>
          </a:prstGeo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BF0224-97BD-4746-B163-3760106980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16136" y="2894529"/>
            <a:ext cx="3665764" cy="32101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3500" dirty="0">
                <a:latin typeface="Arial" panose="020B0604020202020204" pitchFamily="34" charset="0"/>
              </a:rPr>
              <a:t>Good luck!</a:t>
            </a:r>
          </a:p>
        </p:txBody>
      </p:sp>
    </p:spTree>
    <p:extLst>
      <p:ext uri="{BB962C8B-B14F-4D97-AF65-F5344CB8AC3E}">
        <p14:creationId xmlns:p14="http://schemas.microsoft.com/office/powerpoint/2010/main" val="3226710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2378</Words>
  <Application>Microsoft Office PowerPoint</Application>
  <PresentationFormat>On-screen Show (4:3)</PresentationFormat>
  <Paragraphs>332</Paragraphs>
  <Slides>35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Myriad Pro</vt:lpstr>
      <vt:lpstr>Arial</vt:lpstr>
      <vt:lpstr>Calibri</vt:lpstr>
      <vt:lpstr>Calibri Light</vt:lpstr>
      <vt:lpstr>Times</vt:lpstr>
      <vt:lpstr>Office Theme</vt:lpstr>
      <vt:lpstr>ECEY6006C ECEY6006</vt:lpstr>
      <vt:lpstr>Cyfarwyddyd yr aseiniad </vt:lpstr>
      <vt:lpstr>Cyfarwyddyd yr aseiniad </vt:lpstr>
      <vt:lpstr>Cyfarwyddyd yr aseiniad </vt:lpstr>
      <vt:lpstr>Assignment brief - Webinar </vt:lpstr>
      <vt:lpstr>Assignment brief - Webinar </vt:lpstr>
      <vt:lpstr>Assignment brief - Webinar </vt:lpstr>
      <vt:lpstr>Ymchwil Research</vt:lpstr>
      <vt:lpstr>  Ymgymrwch mewn ymchwil annibynnol Undertake independent research </vt:lpstr>
      <vt:lpstr>Ffocyswch ar… Focus on…</vt:lpstr>
      <vt:lpstr>Ffocyswch ar… Focus on…</vt:lpstr>
      <vt:lpstr>Poster academaidd Academic poster</vt:lpstr>
      <vt:lpstr>Turnitin</vt:lpstr>
      <vt:lpstr>Cwestiynau Questions</vt:lpstr>
      <vt:lpstr>Maen prawf 1 – 10 marc Marking criterion 1 – 10 marks</vt:lpstr>
      <vt:lpstr>Maen prawf 1 – 10 marc Marking criterion 1 – 10 marks</vt:lpstr>
      <vt:lpstr>Maen prawf 2 – 20 marc Marking criterion 2 – 20 marks</vt:lpstr>
      <vt:lpstr>Maen prawf 2 – 20 marc Marking criterion 2 – 20 marks</vt:lpstr>
      <vt:lpstr>Maen prawf 3 – 40 marc Marking criterion 3 – 40 marks</vt:lpstr>
      <vt:lpstr>Maen prawf 3 – 40 marc Marking criterion 3 – 40 marks</vt:lpstr>
      <vt:lpstr>Maen prawf 3 – 40 marc Marking criterion 3 – 40 marks</vt:lpstr>
      <vt:lpstr>Maen prawf 4 – 10 marc Marking criterion 4 – 10 marks</vt:lpstr>
      <vt:lpstr>Maen prawf 4 – 10 marc Marking criterion 4 – 10 marks</vt:lpstr>
      <vt:lpstr>Maen prawf 4 – 10 marc Marking criterion 4 – 10 marks</vt:lpstr>
      <vt:lpstr>Maen prawf 5 – 20 marc Marking criterion 5 – 20 marks</vt:lpstr>
      <vt:lpstr>Maen prawf 5 – 20 marc Marking criterion 5 – 20 marks</vt:lpstr>
      <vt:lpstr>PowerPoint Presentation</vt:lpstr>
      <vt:lpstr>Materion TGCh? ICT issues?</vt:lpstr>
      <vt:lpstr>Cymorth o’r tîm Support from the team</vt:lpstr>
      <vt:lpstr>Ystyriaethau olaf... Final considerations…</vt:lpstr>
      <vt:lpstr>Ystyriaethau olaf... Final considerations…</vt:lpstr>
      <vt:lpstr>Cyflwyniadau Hwyr  Late Submissions</vt:lpstr>
      <vt:lpstr> Cwestiynau am yr aseiniad? Questions about the assignment?</vt:lpstr>
      <vt:lpstr>Problem/Cwestiwn?  Problem/Question?</vt:lpstr>
      <vt:lpstr>Pob lwc!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Alison Rees-Edwards</cp:lastModifiedBy>
  <cp:revision>43</cp:revision>
  <dcterms:created xsi:type="dcterms:W3CDTF">2017-02-08T11:33:06Z</dcterms:created>
  <dcterms:modified xsi:type="dcterms:W3CDTF">2023-04-03T07:34:34Z</dcterms:modified>
</cp:coreProperties>
</file>