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91" r:id="rId5"/>
  </p:sldMasterIdLst>
  <p:notesMasterIdLst>
    <p:notesMasterId r:id="rId33"/>
  </p:notesMasterIdLst>
  <p:sldIdLst>
    <p:sldId id="365" r:id="rId6"/>
    <p:sldId id="275" r:id="rId7"/>
    <p:sldId id="276" r:id="rId8"/>
    <p:sldId id="277" r:id="rId9"/>
    <p:sldId id="278" r:id="rId10"/>
    <p:sldId id="279" r:id="rId11"/>
    <p:sldId id="280" r:id="rId12"/>
    <p:sldId id="294" r:id="rId13"/>
    <p:sldId id="274" r:id="rId14"/>
    <p:sldId id="281" r:id="rId15"/>
    <p:sldId id="269" r:id="rId16"/>
    <p:sldId id="271" r:id="rId17"/>
    <p:sldId id="259" r:id="rId18"/>
    <p:sldId id="260" r:id="rId19"/>
    <p:sldId id="262" r:id="rId20"/>
    <p:sldId id="261" r:id="rId21"/>
    <p:sldId id="270" r:id="rId22"/>
    <p:sldId id="272" r:id="rId23"/>
    <p:sldId id="273" r:id="rId24"/>
    <p:sldId id="263" r:id="rId25"/>
    <p:sldId id="264" r:id="rId26"/>
    <p:sldId id="266" r:id="rId27"/>
    <p:sldId id="267" r:id="rId28"/>
    <p:sldId id="268" r:id="rId29"/>
    <p:sldId id="282" r:id="rId30"/>
    <p:sldId id="283" r:id="rId31"/>
    <p:sldId id="28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9D37B3-9F70-4B35-A596-9EA43D25653A}" type="doc">
      <dgm:prSet loTypeId="urn:microsoft.com/office/officeart/2005/8/layout/cycle1" loCatId="cycle" qsTypeId="urn:microsoft.com/office/officeart/2005/8/quickstyle/simple1" qsCatId="simple" csTypeId="urn:microsoft.com/office/officeart/2005/8/colors/accent1_2" csCatId="accent1"/>
      <dgm:spPr/>
    </dgm:pt>
    <dgm:pt modelId="{4A66BCB0-E1B0-4328-B15D-F979CE0F6FD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E8790E86-46B1-4AB0-8327-1C82B2F193E8}" type="parTrans" cxnId="{71395205-7842-4A3E-8E0E-F9233095AABB}">
      <dgm:prSet/>
      <dgm:spPr/>
    </dgm:pt>
    <dgm:pt modelId="{88CF65F1-6CCC-46C7-8C7C-F5059C9B6126}" type="sibTrans" cxnId="{71395205-7842-4A3E-8E0E-F9233095AABB}">
      <dgm:prSet/>
      <dgm:spPr/>
    </dgm:pt>
    <dgm:pt modelId="{6C1E8658-E9A1-40EC-84B6-F628FD35662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1C361737-1C71-4860-9070-C4BF40148B74}" type="parTrans" cxnId="{D2838EE7-9FD9-4A95-A1BB-7C3124B0C680}">
      <dgm:prSet/>
      <dgm:spPr/>
    </dgm:pt>
    <dgm:pt modelId="{8FDA344C-A2D0-496B-A0FF-AC2CCAD43B28}" type="sibTrans" cxnId="{D2838EE7-9FD9-4A95-A1BB-7C3124B0C680}">
      <dgm:prSet/>
      <dgm:spPr/>
    </dgm:pt>
    <dgm:pt modelId="{A0DB3A72-2C2A-44F2-9F3B-F127621A52E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0A25A31D-90FA-4D79-83BF-72C95BC79909}" type="parTrans" cxnId="{D5479D32-4B99-4AC7-B3A4-521DF2538DAA}">
      <dgm:prSet/>
      <dgm:spPr/>
    </dgm:pt>
    <dgm:pt modelId="{0BAE656B-8725-4476-B756-242B3FC13712}" type="sibTrans" cxnId="{D5479D32-4B99-4AC7-B3A4-521DF2538DAA}">
      <dgm:prSet/>
      <dgm:spPr/>
    </dgm:pt>
    <dgm:pt modelId="{07C2CD05-9929-4200-B847-20D51DD5154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F85F28BD-36B6-46BE-B1C4-FB22CDCE105F}" type="parTrans" cxnId="{89E2A054-41E4-4F74-8A7D-72D1518CBE0C}">
      <dgm:prSet/>
      <dgm:spPr/>
    </dgm:pt>
    <dgm:pt modelId="{689F726D-48B7-41B8-A826-3843F20CF01C}" type="sibTrans" cxnId="{89E2A054-41E4-4F74-8A7D-72D1518CBE0C}">
      <dgm:prSet/>
      <dgm:spPr/>
    </dgm:pt>
    <dgm:pt modelId="{5F4E6733-FFDC-4BF3-A792-BDC5D8836E56}" type="pres">
      <dgm:prSet presAssocID="{6A9D37B3-9F70-4B35-A596-9EA43D25653A}" presName="cycle" presStyleCnt="0">
        <dgm:presLayoutVars>
          <dgm:dir/>
          <dgm:resizeHandles val="exact"/>
        </dgm:presLayoutVars>
      </dgm:prSet>
      <dgm:spPr/>
    </dgm:pt>
    <dgm:pt modelId="{3FE07213-2E17-4CEC-B0C9-E7339005E2A0}" type="pres">
      <dgm:prSet presAssocID="{4A66BCB0-E1B0-4328-B15D-F979CE0F6FD2}" presName="dummy" presStyleCnt="0"/>
      <dgm:spPr/>
    </dgm:pt>
    <dgm:pt modelId="{E0121897-CC7B-4F47-9412-F4875096F6FE}" type="pres">
      <dgm:prSet presAssocID="{4A66BCB0-E1B0-4328-B15D-F979CE0F6FD2}" presName="node" presStyleLbl="revTx" presStyleIdx="0" presStyleCnt="4">
        <dgm:presLayoutVars>
          <dgm:bulletEnabled val="1"/>
        </dgm:presLayoutVars>
      </dgm:prSet>
      <dgm:spPr/>
    </dgm:pt>
    <dgm:pt modelId="{4164DE08-75BA-4C26-B91B-D21E702D6250}" type="pres">
      <dgm:prSet presAssocID="{88CF65F1-6CCC-46C7-8C7C-F5059C9B6126}" presName="sibTrans" presStyleLbl="node1" presStyleIdx="0" presStyleCnt="4"/>
      <dgm:spPr/>
    </dgm:pt>
    <dgm:pt modelId="{8DA601EF-B9F1-44CF-B3AA-2E1F25A5E478}" type="pres">
      <dgm:prSet presAssocID="{6C1E8658-E9A1-40EC-84B6-F628FD356620}" presName="dummy" presStyleCnt="0"/>
      <dgm:spPr/>
    </dgm:pt>
    <dgm:pt modelId="{CDD552EA-FB6E-4802-831E-4EDA874C4AD8}" type="pres">
      <dgm:prSet presAssocID="{6C1E8658-E9A1-40EC-84B6-F628FD356620}" presName="node" presStyleLbl="revTx" presStyleIdx="1" presStyleCnt="4">
        <dgm:presLayoutVars>
          <dgm:bulletEnabled val="1"/>
        </dgm:presLayoutVars>
      </dgm:prSet>
      <dgm:spPr/>
    </dgm:pt>
    <dgm:pt modelId="{C5DA7AEF-0137-46A6-876A-38C658489585}" type="pres">
      <dgm:prSet presAssocID="{8FDA344C-A2D0-496B-A0FF-AC2CCAD43B28}" presName="sibTrans" presStyleLbl="node1" presStyleIdx="1" presStyleCnt="4"/>
      <dgm:spPr/>
    </dgm:pt>
    <dgm:pt modelId="{1CC193C7-E361-40D3-98E3-6CCD5BA8FCBE}" type="pres">
      <dgm:prSet presAssocID="{A0DB3A72-2C2A-44F2-9F3B-F127621A52E5}" presName="dummy" presStyleCnt="0"/>
      <dgm:spPr/>
    </dgm:pt>
    <dgm:pt modelId="{04FE5BC4-14EE-41AD-9DD9-5499CCDE865D}" type="pres">
      <dgm:prSet presAssocID="{A0DB3A72-2C2A-44F2-9F3B-F127621A52E5}" presName="node" presStyleLbl="revTx" presStyleIdx="2" presStyleCnt="4">
        <dgm:presLayoutVars>
          <dgm:bulletEnabled val="1"/>
        </dgm:presLayoutVars>
      </dgm:prSet>
      <dgm:spPr/>
    </dgm:pt>
    <dgm:pt modelId="{4A041A9D-6914-4DD3-A1CD-A1BA70A9279A}" type="pres">
      <dgm:prSet presAssocID="{0BAE656B-8725-4476-B756-242B3FC13712}" presName="sibTrans" presStyleLbl="node1" presStyleIdx="2" presStyleCnt="4"/>
      <dgm:spPr/>
    </dgm:pt>
    <dgm:pt modelId="{C05BD713-8CBB-4F53-8EB6-D3F08252FA60}" type="pres">
      <dgm:prSet presAssocID="{07C2CD05-9929-4200-B847-20D51DD51548}" presName="dummy" presStyleCnt="0"/>
      <dgm:spPr/>
    </dgm:pt>
    <dgm:pt modelId="{B2343A9C-D649-4E05-AF67-45075D49A491}" type="pres">
      <dgm:prSet presAssocID="{07C2CD05-9929-4200-B847-20D51DD51548}" presName="node" presStyleLbl="revTx" presStyleIdx="3" presStyleCnt="4">
        <dgm:presLayoutVars>
          <dgm:bulletEnabled val="1"/>
        </dgm:presLayoutVars>
      </dgm:prSet>
      <dgm:spPr/>
    </dgm:pt>
    <dgm:pt modelId="{4ACD52BB-83F2-436E-B165-C60F4C58830E}" type="pres">
      <dgm:prSet presAssocID="{689F726D-48B7-41B8-A826-3843F20CF01C}" presName="sibTrans" presStyleLbl="node1" presStyleIdx="3" presStyleCnt="4"/>
      <dgm:spPr/>
    </dgm:pt>
  </dgm:ptLst>
  <dgm:cxnLst>
    <dgm:cxn modelId="{71395205-7842-4A3E-8E0E-F9233095AABB}" srcId="{6A9D37B3-9F70-4B35-A596-9EA43D25653A}" destId="{4A66BCB0-E1B0-4328-B15D-F979CE0F6FD2}" srcOrd="0" destOrd="0" parTransId="{E8790E86-46B1-4AB0-8327-1C82B2F193E8}" sibTransId="{88CF65F1-6CCC-46C7-8C7C-F5059C9B6126}"/>
    <dgm:cxn modelId="{CDAE6112-016D-4F88-897D-4F70E006ED90}" type="presOf" srcId="{4A66BCB0-E1B0-4328-B15D-F979CE0F6FD2}" destId="{E0121897-CC7B-4F47-9412-F4875096F6FE}" srcOrd="0" destOrd="0" presId="urn:microsoft.com/office/officeart/2005/8/layout/cycle1"/>
    <dgm:cxn modelId="{160E7B26-9DFC-49FA-8699-0FF705152A66}" type="presOf" srcId="{6C1E8658-E9A1-40EC-84B6-F628FD356620}" destId="{CDD552EA-FB6E-4802-831E-4EDA874C4AD8}" srcOrd="0" destOrd="0" presId="urn:microsoft.com/office/officeart/2005/8/layout/cycle1"/>
    <dgm:cxn modelId="{D5479D32-4B99-4AC7-B3A4-521DF2538DAA}" srcId="{6A9D37B3-9F70-4B35-A596-9EA43D25653A}" destId="{A0DB3A72-2C2A-44F2-9F3B-F127621A52E5}" srcOrd="2" destOrd="0" parTransId="{0A25A31D-90FA-4D79-83BF-72C95BC79909}" sibTransId="{0BAE656B-8725-4476-B756-242B3FC13712}"/>
    <dgm:cxn modelId="{3E737451-A0C1-4075-86CB-E7718A402B9E}" type="presOf" srcId="{88CF65F1-6CCC-46C7-8C7C-F5059C9B6126}" destId="{4164DE08-75BA-4C26-B91B-D21E702D6250}" srcOrd="0" destOrd="0" presId="urn:microsoft.com/office/officeart/2005/8/layout/cycle1"/>
    <dgm:cxn modelId="{89E2A054-41E4-4F74-8A7D-72D1518CBE0C}" srcId="{6A9D37B3-9F70-4B35-A596-9EA43D25653A}" destId="{07C2CD05-9929-4200-B847-20D51DD51548}" srcOrd="3" destOrd="0" parTransId="{F85F28BD-36B6-46BE-B1C4-FB22CDCE105F}" sibTransId="{689F726D-48B7-41B8-A826-3843F20CF01C}"/>
    <dgm:cxn modelId="{97FEE489-086B-4AC4-820C-00856BF32F42}" type="presOf" srcId="{8FDA344C-A2D0-496B-A0FF-AC2CCAD43B28}" destId="{C5DA7AEF-0137-46A6-876A-38C658489585}" srcOrd="0" destOrd="0" presId="urn:microsoft.com/office/officeart/2005/8/layout/cycle1"/>
    <dgm:cxn modelId="{741A9CA3-C061-4266-B149-C0F60CA399BA}" type="presOf" srcId="{6A9D37B3-9F70-4B35-A596-9EA43D25653A}" destId="{5F4E6733-FFDC-4BF3-A792-BDC5D8836E56}" srcOrd="0" destOrd="0" presId="urn:microsoft.com/office/officeart/2005/8/layout/cycle1"/>
    <dgm:cxn modelId="{1EF10FAE-6E23-4E79-8D20-2DC90D2FC422}" type="presOf" srcId="{689F726D-48B7-41B8-A826-3843F20CF01C}" destId="{4ACD52BB-83F2-436E-B165-C60F4C58830E}" srcOrd="0" destOrd="0" presId="urn:microsoft.com/office/officeart/2005/8/layout/cycle1"/>
    <dgm:cxn modelId="{C8E664B1-631A-401E-B16B-051326B27D8A}" type="presOf" srcId="{A0DB3A72-2C2A-44F2-9F3B-F127621A52E5}" destId="{04FE5BC4-14EE-41AD-9DD9-5499CCDE865D}" srcOrd="0" destOrd="0" presId="urn:microsoft.com/office/officeart/2005/8/layout/cycle1"/>
    <dgm:cxn modelId="{05F979E4-03D7-4A85-B484-2AEACA2A3F7B}" type="presOf" srcId="{07C2CD05-9929-4200-B847-20D51DD51548}" destId="{B2343A9C-D649-4E05-AF67-45075D49A491}" srcOrd="0" destOrd="0" presId="urn:microsoft.com/office/officeart/2005/8/layout/cycle1"/>
    <dgm:cxn modelId="{CB4F6DE7-4301-4BA5-BB21-D1BE340DEFCB}" type="presOf" srcId="{0BAE656B-8725-4476-B756-242B3FC13712}" destId="{4A041A9D-6914-4DD3-A1CD-A1BA70A9279A}" srcOrd="0" destOrd="0" presId="urn:microsoft.com/office/officeart/2005/8/layout/cycle1"/>
    <dgm:cxn modelId="{D2838EE7-9FD9-4A95-A1BB-7C3124B0C680}" srcId="{6A9D37B3-9F70-4B35-A596-9EA43D25653A}" destId="{6C1E8658-E9A1-40EC-84B6-F628FD356620}" srcOrd="1" destOrd="0" parTransId="{1C361737-1C71-4860-9070-C4BF40148B74}" sibTransId="{8FDA344C-A2D0-496B-A0FF-AC2CCAD43B28}"/>
    <dgm:cxn modelId="{397B4F42-EC07-48A5-BE36-EB26233951D0}" type="presParOf" srcId="{5F4E6733-FFDC-4BF3-A792-BDC5D8836E56}" destId="{3FE07213-2E17-4CEC-B0C9-E7339005E2A0}" srcOrd="0" destOrd="0" presId="urn:microsoft.com/office/officeart/2005/8/layout/cycle1"/>
    <dgm:cxn modelId="{7A6B228F-ABAC-4674-AB8A-33B0CFA89736}" type="presParOf" srcId="{5F4E6733-FFDC-4BF3-A792-BDC5D8836E56}" destId="{E0121897-CC7B-4F47-9412-F4875096F6FE}" srcOrd="1" destOrd="0" presId="urn:microsoft.com/office/officeart/2005/8/layout/cycle1"/>
    <dgm:cxn modelId="{BFA65D4D-1672-4688-BF0D-6ADC7FAB611F}" type="presParOf" srcId="{5F4E6733-FFDC-4BF3-A792-BDC5D8836E56}" destId="{4164DE08-75BA-4C26-B91B-D21E702D6250}" srcOrd="2" destOrd="0" presId="urn:microsoft.com/office/officeart/2005/8/layout/cycle1"/>
    <dgm:cxn modelId="{5336EB6A-2FD0-4B55-BF7A-03F57DDA8ABE}" type="presParOf" srcId="{5F4E6733-FFDC-4BF3-A792-BDC5D8836E56}" destId="{8DA601EF-B9F1-44CF-B3AA-2E1F25A5E478}" srcOrd="3" destOrd="0" presId="urn:microsoft.com/office/officeart/2005/8/layout/cycle1"/>
    <dgm:cxn modelId="{3316E6F2-19A6-4635-8402-00140CB7FE9A}" type="presParOf" srcId="{5F4E6733-FFDC-4BF3-A792-BDC5D8836E56}" destId="{CDD552EA-FB6E-4802-831E-4EDA874C4AD8}" srcOrd="4" destOrd="0" presId="urn:microsoft.com/office/officeart/2005/8/layout/cycle1"/>
    <dgm:cxn modelId="{072C4AE8-4D19-4B64-8FE1-FACBE06C3446}" type="presParOf" srcId="{5F4E6733-FFDC-4BF3-A792-BDC5D8836E56}" destId="{C5DA7AEF-0137-46A6-876A-38C658489585}" srcOrd="5" destOrd="0" presId="urn:microsoft.com/office/officeart/2005/8/layout/cycle1"/>
    <dgm:cxn modelId="{D94D1C4F-96C7-4A72-B517-7AFE121782F3}" type="presParOf" srcId="{5F4E6733-FFDC-4BF3-A792-BDC5D8836E56}" destId="{1CC193C7-E361-40D3-98E3-6CCD5BA8FCBE}" srcOrd="6" destOrd="0" presId="urn:microsoft.com/office/officeart/2005/8/layout/cycle1"/>
    <dgm:cxn modelId="{7BBB224A-DC83-404D-9D4D-169F248BACFB}" type="presParOf" srcId="{5F4E6733-FFDC-4BF3-A792-BDC5D8836E56}" destId="{04FE5BC4-14EE-41AD-9DD9-5499CCDE865D}" srcOrd="7" destOrd="0" presId="urn:microsoft.com/office/officeart/2005/8/layout/cycle1"/>
    <dgm:cxn modelId="{12A79B0A-8C0A-4239-AA2A-8A02E3CCAE2A}" type="presParOf" srcId="{5F4E6733-FFDC-4BF3-A792-BDC5D8836E56}" destId="{4A041A9D-6914-4DD3-A1CD-A1BA70A9279A}" srcOrd="8" destOrd="0" presId="urn:microsoft.com/office/officeart/2005/8/layout/cycle1"/>
    <dgm:cxn modelId="{1527AF5C-4F55-45C0-BF40-67EC162D6B02}" type="presParOf" srcId="{5F4E6733-FFDC-4BF3-A792-BDC5D8836E56}" destId="{C05BD713-8CBB-4F53-8EB6-D3F08252FA60}" srcOrd="9" destOrd="0" presId="urn:microsoft.com/office/officeart/2005/8/layout/cycle1"/>
    <dgm:cxn modelId="{07909F13-7501-4098-B928-DC6D7E6C8C3B}" type="presParOf" srcId="{5F4E6733-FFDC-4BF3-A792-BDC5D8836E56}" destId="{B2343A9C-D649-4E05-AF67-45075D49A491}" srcOrd="10" destOrd="0" presId="urn:microsoft.com/office/officeart/2005/8/layout/cycle1"/>
    <dgm:cxn modelId="{1891655E-4FDA-4FA9-A5E4-6A67F7E9CA8F}" type="presParOf" srcId="{5F4E6733-FFDC-4BF3-A792-BDC5D8836E56}" destId="{4ACD52BB-83F2-436E-B165-C60F4C58830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21897-CC7B-4F47-9412-F4875096F6FE}">
      <dsp:nvSpPr>
        <dsp:cNvPr id="0" name=""/>
        <dsp:cNvSpPr/>
      </dsp:nvSpPr>
      <dsp:spPr>
        <a:xfrm>
          <a:off x="2515035"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Becoming Aware</a:t>
          </a:r>
        </a:p>
      </dsp:txBody>
      <dsp:txXfrm>
        <a:off x="2515035" y="305682"/>
        <a:ext cx="1427432" cy="1427432"/>
      </dsp:txXfrm>
    </dsp:sp>
    <dsp:sp modelId="{4164DE08-75BA-4C26-B91B-D21E702D6250}">
      <dsp:nvSpPr>
        <dsp:cNvPr id="0" name=""/>
        <dsp:cNvSpPr/>
      </dsp:nvSpPr>
      <dsp:spPr>
        <a:xfrm>
          <a:off x="-333" y="215566"/>
          <a:ext cx="4032916" cy="4032916"/>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D552EA-FB6E-4802-831E-4EDA874C4AD8}">
      <dsp:nvSpPr>
        <dsp:cNvPr id="0" name=""/>
        <dsp:cNvSpPr/>
      </dsp:nvSpPr>
      <dsp:spPr>
        <a:xfrm>
          <a:off x="2515035"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Raising Questions</a:t>
          </a:r>
        </a:p>
      </dsp:txBody>
      <dsp:txXfrm>
        <a:off x="2515035" y="2730935"/>
        <a:ext cx="1427432" cy="1427432"/>
      </dsp:txXfrm>
    </dsp:sp>
    <dsp:sp modelId="{C5DA7AEF-0137-46A6-876A-38C658489585}">
      <dsp:nvSpPr>
        <dsp:cNvPr id="0" name=""/>
        <dsp:cNvSpPr/>
      </dsp:nvSpPr>
      <dsp:spPr>
        <a:xfrm>
          <a:off x="-333" y="215566"/>
          <a:ext cx="4032916" cy="4032916"/>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E5BC4-14EE-41AD-9DD9-5499CCDE865D}">
      <dsp:nvSpPr>
        <dsp:cNvPr id="0" name=""/>
        <dsp:cNvSpPr/>
      </dsp:nvSpPr>
      <dsp:spPr>
        <a:xfrm>
          <a:off x="89782"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Seeking Solutions</a:t>
          </a:r>
        </a:p>
      </dsp:txBody>
      <dsp:txXfrm>
        <a:off x="89782" y="2730935"/>
        <a:ext cx="1427432" cy="1427432"/>
      </dsp:txXfrm>
    </dsp:sp>
    <dsp:sp modelId="{4A041A9D-6914-4DD3-A1CD-A1BA70A9279A}">
      <dsp:nvSpPr>
        <dsp:cNvPr id="0" name=""/>
        <dsp:cNvSpPr/>
      </dsp:nvSpPr>
      <dsp:spPr>
        <a:xfrm>
          <a:off x="-333" y="215566"/>
          <a:ext cx="4032916" cy="4032916"/>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343A9C-D649-4E05-AF67-45075D49A491}">
      <dsp:nvSpPr>
        <dsp:cNvPr id="0" name=""/>
        <dsp:cNvSpPr/>
      </dsp:nvSpPr>
      <dsp:spPr>
        <a:xfrm>
          <a:off x="89782"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Taking Action</a:t>
          </a:r>
        </a:p>
      </dsp:txBody>
      <dsp:txXfrm>
        <a:off x="89782" y="305682"/>
        <a:ext cx="1427432" cy="1427432"/>
      </dsp:txXfrm>
    </dsp:sp>
    <dsp:sp modelId="{4ACD52BB-83F2-436E-B165-C60F4C58830E}">
      <dsp:nvSpPr>
        <dsp:cNvPr id="0" name=""/>
        <dsp:cNvSpPr/>
      </dsp:nvSpPr>
      <dsp:spPr>
        <a:xfrm>
          <a:off x="-333" y="215566"/>
          <a:ext cx="4032916" cy="4032916"/>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7580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80453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55128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59318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45420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3755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9777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27536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25917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078475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40538748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805144875"/>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1DD0E81E-951B-CDB0-D001-B9BB255B08A0}"/>
              </a:ext>
            </a:extLst>
          </p:cNvPr>
          <p:cNvSpPr>
            <a:spLocks noGrp="1" noChangeArrowheads="1"/>
          </p:cNvSpPr>
          <p:nvPr>
            <p:ph type="ctrTitle"/>
          </p:nvPr>
        </p:nvSpPr>
        <p:spPr/>
        <p:txBody>
          <a:bodyPr>
            <a:normAutofit/>
          </a:bodyPr>
          <a:lstStyle/>
          <a:p>
            <a:pPr>
              <a:defRPr/>
            </a:pPr>
            <a:r>
              <a:rPr lang="en-GB" altLang="en-US"/>
              <a:t>Planning a Youth Work Programme</a:t>
            </a:r>
          </a:p>
        </p:txBody>
      </p:sp>
      <p:sp>
        <p:nvSpPr>
          <p:cNvPr id="3075" name="Rectangle 3">
            <a:extLst>
              <a:ext uri="{FF2B5EF4-FFF2-40B4-BE49-F238E27FC236}">
                <a16:creationId xmlns:a16="http://schemas.microsoft.com/office/drawing/2014/main" id="{B2197479-F80D-3744-7071-81FCD6BA5960}"/>
              </a:ext>
            </a:extLst>
          </p:cNvPr>
          <p:cNvSpPr>
            <a:spLocks noGrp="1" noChangeArrowheads="1"/>
          </p:cNvSpPr>
          <p:nvPr>
            <p:ph type="subTitle" idx="1"/>
          </p:nvPr>
        </p:nvSpPr>
        <p:spPr>
          <a:xfrm>
            <a:off x="2895600" y="5157788"/>
            <a:ext cx="6400800" cy="481012"/>
          </a:xfrm>
        </p:spPr>
        <p:txBody>
          <a:bodyPr>
            <a:normAutofit/>
          </a:bodyPr>
          <a:lstStyle/>
          <a:p>
            <a:pPr>
              <a:defRPr/>
            </a:pPr>
            <a:r>
              <a:rPr lang="en-GB" altLang="en-US"/>
              <a:t>Deciding what to do and getting the balance right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D8894C1B-D621-7870-F3ED-96CADBF8FA54}"/>
              </a:ext>
            </a:extLst>
          </p:cNvPr>
          <p:cNvSpPr>
            <a:spLocks noGrp="1"/>
          </p:cNvSpPr>
          <p:nvPr>
            <p:ph type="title"/>
          </p:nvPr>
        </p:nvSpPr>
        <p:spPr>
          <a:xfrm>
            <a:off x="838200" y="365126"/>
            <a:ext cx="10515600" cy="854076"/>
          </a:xfrm>
        </p:spPr>
        <p:txBody>
          <a:bodyPr/>
          <a:lstStyle/>
          <a:p>
            <a:pPr eaLnBrk="1" hangingPunct="1"/>
            <a:r>
              <a:rPr lang="en-GB" altLang="en-US" dirty="0"/>
              <a:t>Planning</a:t>
            </a:r>
          </a:p>
        </p:txBody>
      </p:sp>
      <p:sp>
        <p:nvSpPr>
          <p:cNvPr id="20483" name="Content Placeholder 2">
            <a:extLst>
              <a:ext uri="{FF2B5EF4-FFF2-40B4-BE49-F238E27FC236}">
                <a16:creationId xmlns:a16="http://schemas.microsoft.com/office/drawing/2014/main" id="{3E8F2044-565B-7B97-0C81-66A9C926C236}"/>
              </a:ext>
            </a:extLst>
          </p:cNvPr>
          <p:cNvSpPr>
            <a:spLocks noGrp="1"/>
          </p:cNvSpPr>
          <p:nvPr>
            <p:ph idx="1"/>
          </p:nvPr>
        </p:nvSpPr>
        <p:spPr>
          <a:xfrm>
            <a:off x="1981200" y="1219201"/>
            <a:ext cx="8229600" cy="4937125"/>
          </a:xfrm>
        </p:spPr>
        <p:txBody>
          <a:bodyPr/>
          <a:lstStyle/>
          <a:p>
            <a:pPr eaLnBrk="1" hangingPunct="1"/>
            <a:r>
              <a:rPr lang="en-GB" altLang="en-US"/>
              <a:t>A good programme of work does not happen by accident, it has to be planned.</a:t>
            </a:r>
          </a:p>
          <a:p>
            <a:pPr eaLnBrk="1" hangingPunct="1"/>
            <a:r>
              <a:rPr lang="en-GB" altLang="en-US"/>
              <a:t>Planning skills are arguably the most important tools a youth worker can have.</a:t>
            </a:r>
          </a:p>
          <a:p>
            <a:pPr eaLnBrk="1" hangingPunct="1"/>
            <a:r>
              <a:rPr lang="en-GB" altLang="en-US"/>
              <a:t>Planning will suggest what needs to be done in order to pursue objectives, will indicate what resources are needed and where, and how performance is to be monitored.</a:t>
            </a:r>
          </a:p>
          <a:p>
            <a:pPr eaLnBrk="1" hangingPunct="1"/>
            <a:r>
              <a:rPr lang="en-GB" altLang="en-US"/>
              <a:t>An investment in initial planning will reap dividends late 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F849352-0526-FBC2-947E-9ED6E228C3DD}"/>
              </a:ext>
            </a:extLst>
          </p:cNvPr>
          <p:cNvSpPr>
            <a:spLocks noGrp="1"/>
          </p:cNvSpPr>
          <p:nvPr>
            <p:ph type="title"/>
          </p:nvPr>
        </p:nvSpPr>
        <p:spPr>
          <a:xfrm>
            <a:off x="778092" y="85193"/>
            <a:ext cx="10575708" cy="783771"/>
          </a:xfrm>
        </p:spPr>
        <p:txBody>
          <a:bodyPr>
            <a:normAutofit/>
          </a:bodyPr>
          <a:lstStyle/>
          <a:p>
            <a:pPr eaLnBrk="1" hangingPunct="1"/>
            <a:r>
              <a:rPr lang="en-GB" altLang="en-US" dirty="0"/>
              <a:t>Planning</a:t>
            </a:r>
          </a:p>
        </p:txBody>
      </p:sp>
      <p:sp>
        <p:nvSpPr>
          <p:cNvPr id="21507" name="Content Placeholder 2">
            <a:extLst>
              <a:ext uri="{FF2B5EF4-FFF2-40B4-BE49-F238E27FC236}">
                <a16:creationId xmlns:a16="http://schemas.microsoft.com/office/drawing/2014/main" id="{AE9DD966-3EF0-4B51-35C3-444276CA8943}"/>
              </a:ext>
            </a:extLst>
          </p:cNvPr>
          <p:cNvSpPr>
            <a:spLocks noGrp="1"/>
          </p:cNvSpPr>
          <p:nvPr>
            <p:ph idx="1"/>
          </p:nvPr>
        </p:nvSpPr>
        <p:spPr>
          <a:xfrm>
            <a:off x="692727" y="1350818"/>
            <a:ext cx="10730346" cy="4274127"/>
          </a:xfrm>
        </p:spPr>
        <p:txBody>
          <a:bodyPr>
            <a:normAutofit lnSpcReduction="10000"/>
          </a:bodyPr>
          <a:lstStyle/>
          <a:p>
            <a:pPr eaLnBrk="1" hangingPunct="1"/>
            <a:r>
              <a:rPr lang="en-GB" altLang="en-US" dirty="0"/>
              <a:t>Programme Planning involves making decision about:</a:t>
            </a:r>
          </a:p>
          <a:p>
            <a:pPr lvl="1" eaLnBrk="1" hangingPunct="1"/>
            <a:r>
              <a:rPr lang="en-GB" altLang="en-US" sz="2800" dirty="0"/>
              <a:t>What is to be achieved through the work – namely the aims, objectives ad outcomes,</a:t>
            </a:r>
          </a:p>
          <a:p>
            <a:pPr lvl="1" eaLnBrk="1" hangingPunct="1"/>
            <a:r>
              <a:rPr lang="en-GB" altLang="en-US" sz="2800" dirty="0"/>
              <a:t>How is it to be achieved, i.e. what methods are to be used;</a:t>
            </a:r>
          </a:p>
          <a:p>
            <a:pPr lvl="1" eaLnBrk="1" hangingPunct="1"/>
            <a:r>
              <a:rPr lang="en-GB" altLang="en-US" sz="2800" dirty="0"/>
              <a:t>What is the timescale of the work – this will entail the setting of targets;</a:t>
            </a:r>
          </a:p>
          <a:p>
            <a:pPr lvl="1" eaLnBrk="1" hangingPunct="1"/>
            <a:r>
              <a:rPr lang="en-GB" altLang="en-US" sz="2800" dirty="0"/>
              <a:t>What is going to give an indication of the effectiveness of the work’ namely the quality criteria and performance indicators;</a:t>
            </a:r>
          </a:p>
          <a:p>
            <a:pPr lvl="1" eaLnBrk="1" hangingPunct="1"/>
            <a:r>
              <a:rPr lang="en-GB" altLang="en-US" sz="2800" dirty="0"/>
              <a:t>What information and data is needed for the indicators; </a:t>
            </a:r>
          </a:p>
          <a:p>
            <a:pPr lvl="1" eaLnBrk="1" hangingPunct="1"/>
            <a:r>
              <a:rPr lang="en-GB" altLang="en-US" sz="2800" dirty="0"/>
              <a:t>The way in which that information is to be collected;</a:t>
            </a:r>
          </a:p>
          <a:p>
            <a:pPr lvl="1" eaLnBrk="1" hangingPunct="1"/>
            <a:endParaRPr lang="en-GB" altLang="en-US" dirty="0"/>
          </a:p>
          <a:p>
            <a:pPr lvl="1" eaLnBrk="1" hangingPunct="1"/>
            <a:endParaRPr lang="en-GB" altLang="en-US" dirty="0"/>
          </a:p>
          <a:p>
            <a:pPr lvl="1"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64072E1-B35B-5486-5898-39366914E916}"/>
              </a:ext>
            </a:extLst>
          </p:cNvPr>
          <p:cNvSpPr>
            <a:spLocks noGrp="1"/>
          </p:cNvSpPr>
          <p:nvPr>
            <p:ph type="title"/>
          </p:nvPr>
        </p:nvSpPr>
        <p:spPr>
          <a:xfrm>
            <a:off x="838200" y="365126"/>
            <a:ext cx="10515600" cy="725340"/>
          </a:xfrm>
        </p:spPr>
        <p:txBody>
          <a:bodyPr/>
          <a:lstStyle/>
          <a:p>
            <a:pPr eaLnBrk="1" hangingPunct="1"/>
            <a:r>
              <a:rPr lang="en-GB" altLang="en-US" dirty="0"/>
              <a:t>Planning</a:t>
            </a:r>
          </a:p>
        </p:txBody>
      </p:sp>
      <p:sp>
        <p:nvSpPr>
          <p:cNvPr id="22531" name="Content Placeholder 2">
            <a:extLst>
              <a:ext uri="{FF2B5EF4-FFF2-40B4-BE49-F238E27FC236}">
                <a16:creationId xmlns:a16="http://schemas.microsoft.com/office/drawing/2014/main" id="{3011CBF9-A734-7DAC-5481-7CF11E04397A}"/>
              </a:ext>
            </a:extLst>
          </p:cNvPr>
          <p:cNvSpPr>
            <a:spLocks noGrp="1"/>
          </p:cNvSpPr>
          <p:nvPr>
            <p:ph idx="1"/>
          </p:nvPr>
        </p:nvSpPr>
        <p:spPr>
          <a:xfrm>
            <a:off x="533399" y="1634836"/>
            <a:ext cx="10910455" cy="4010891"/>
          </a:xfrm>
        </p:spPr>
        <p:txBody>
          <a:bodyPr/>
          <a:lstStyle/>
          <a:p>
            <a:pPr eaLnBrk="1" hangingPunct="1"/>
            <a:r>
              <a:rPr lang="en-GB" altLang="en-US" dirty="0"/>
              <a:t>A well-planned youth work programme negotiated and agreed with young people is enjoyed by everyone because it recognises:</a:t>
            </a:r>
          </a:p>
          <a:p>
            <a:pPr lvl="1" eaLnBrk="1" hangingPunct="1"/>
            <a:r>
              <a:rPr lang="en-GB" altLang="en-US" dirty="0"/>
              <a:t>The needs and interests of the participants;</a:t>
            </a:r>
          </a:p>
          <a:p>
            <a:pPr lvl="1" eaLnBrk="1" hangingPunct="1"/>
            <a:r>
              <a:rPr lang="en-GB" altLang="en-US" dirty="0"/>
              <a:t>The level of existing skills, experience and abilities of the young people;</a:t>
            </a:r>
          </a:p>
          <a:p>
            <a:pPr lvl="1" eaLnBrk="1" hangingPunct="1"/>
            <a:r>
              <a:rPr lang="en-GB" altLang="en-US" dirty="0"/>
              <a:t>The internal and external influences on the group including age, race, class, disability, gender and sexuality;</a:t>
            </a:r>
          </a:p>
          <a:p>
            <a:pPr lvl="1" eaLnBrk="1" hangingPunct="1"/>
            <a:r>
              <a:rPr lang="en-GB" altLang="en-US" dirty="0"/>
              <a:t>The resources available to carry out the activity:</a:t>
            </a:r>
          </a:p>
          <a:p>
            <a:pPr lvl="1" eaLnBrk="1" hangingPunct="1"/>
            <a:r>
              <a:rPr lang="en-GB" altLang="en-US" dirty="0"/>
              <a:t>The provision of the appropriate environment and support for young people to develop as individuals.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784B7BB-B6D0-6DD5-090A-0928F567037B}"/>
              </a:ext>
            </a:extLst>
          </p:cNvPr>
          <p:cNvSpPr>
            <a:spLocks noGrp="1"/>
          </p:cNvSpPr>
          <p:nvPr>
            <p:ph type="title"/>
          </p:nvPr>
        </p:nvSpPr>
        <p:spPr>
          <a:xfrm>
            <a:off x="838200" y="365125"/>
            <a:ext cx="10515600" cy="819439"/>
          </a:xfrm>
        </p:spPr>
        <p:txBody>
          <a:bodyPr/>
          <a:lstStyle/>
          <a:p>
            <a:pPr eaLnBrk="1" hangingPunct="1"/>
            <a:r>
              <a:rPr lang="en-GB" altLang="en-US" dirty="0"/>
              <a:t>Planning </a:t>
            </a:r>
          </a:p>
        </p:txBody>
      </p:sp>
      <p:sp>
        <p:nvSpPr>
          <p:cNvPr id="3" name="Content Placeholder 2">
            <a:extLst>
              <a:ext uri="{FF2B5EF4-FFF2-40B4-BE49-F238E27FC236}">
                <a16:creationId xmlns:a16="http://schemas.microsoft.com/office/drawing/2014/main" id="{0DEFC7CC-B244-B734-D52E-AAB83F657FEF}"/>
              </a:ext>
            </a:extLst>
          </p:cNvPr>
          <p:cNvSpPr>
            <a:spLocks noGrp="1"/>
          </p:cNvSpPr>
          <p:nvPr>
            <p:ph idx="1"/>
          </p:nvPr>
        </p:nvSpPr>
        <p:spPr>
          <a:xfrm>
            <a:off x="782781" y="1551710"/>
            <a:ext cx="10411691" cy="3692236"/>
          </a:xfrm>
        </p:spPr>
        <p:txBody>
          <a:bodyPr>
            <a:normAutofit lnSpcReduction="10000"/>
          </a:bodyPr>
          <a:lstStyle/>
          <a:p>
            <a:pPr marL="274320" indent="-274320">
              <a:buFont typeface="Wingdings 3"/>
              <a:buChar char=""/>
              <a:defRPr/>
            </a:pPr>
            <a:r>
              <a:rPr lang="en-GB" dirty="0"/>
              <a:t>There have been many systems and methods described by eminent authors as aids to planning.</a:t>
            </a:r>
          </a:p>
          <a:p>
            <a:pPr marL="274320" indent="-274320">
              <a:buFont typeface="Wingdings 3"/>
              <a:buChar char=""/>
              <a:defRPr/>
            </a:pPr>
            <a:r>
              <a:rPr lang="en-GB" dirty="0"/>
              <a:t>The process can be as simple or as complex as you choose to make it, provided that the end result is a good programme of work.</a:t>
            </a:r>
          </a:p>
          <a:p>
            <a:pPr marL="274320" indent="-274320">
              <a:buFont typeface="Wingdings 3"/>
              <a:buChar char=""/>
              <a:defRPr/>
            </a:pPr>
            <a:r>
              <a:rPr lang="en-GB" dirty="0"/>
              <a:t>No other managerial skill is as important as the ability to plan; failure to achieve an objective can often be pinpointed to poor planning.</a:t>
            </a:r>
          </a:p>
          <a:p>
            <a:pPr marL="274320" indent="-274320">
              <a:buFont typeface="Wingdings 3"/>
              <a:buChar char=""/>
              <a:defRPr/>
            </a:pPr>
            <a:r>
              <a:rPr lang="en-GB" dirty="0"/>
              <a:t>The very basic model of planning illustrated has three distinct parts and assumes the involvement of young people as equal partners in the planning process at every stage.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CB616CD-4E40-6D25-7B5D-518F1972FB9F}"/>
              </a:ext>
            </a:extLst>
          </p:cNvPr>
          <p:cNvSpPr>
            <a:spLocks noGrp="1"/>
          </p:cNvSpPr>
          <p:nvPr>
            <p:ph type="title"/>
          </p:nvPr>
        </p:nvSpPr>
        <p:spPr>
          <a:xfrm>
            <a:off x="838200" y="365125"/>
            <a:ext cx="10515600" cy="701675"/>
          </a:xfrm>
        </p:spPr>
        <p:txBody>
          <a:bodyPr/>
          <a:lstStyle/>
          <a:p>
            <a:pPr eaLnBrk="1" hangingPunct="1"/>
            <a:r>
              <a:rPr lang="en-GB" altLang="en-US" dirty="0"/>
              <a:t>Planning</a:t>
            </a:r>
          </a:p>
        </p:txBody>
      </p:sp>
      <p:sp>
        <p:nvSpPr>
          <p:cNvPr id="24579" name="Content Placeholder 2">
            <a:extLst>
              <a:ext uri="{FF2B5EF4-FFF2-40B4-BE49-F238E27FC236}">
                <a16:creationId xmlns:a16="http://schemas.microsoft.com/office/drawing/2014/main" id="{4943EFEF-F553-14E1-455D-9A7F30EF7D29}"/>
              </a:ext>
            </a:extLst>
          </p:cNvPr>
          <p:cNvSpPr>
            <a:spLocks noGrp="1"/>
          </p:cNvSpPr>
          <p:nvPr>
            <p:ph idx="1"/>
          </p:nvPr>
        </p:nvSpPr>
        <p:spPr>
          <a:xfrm>
            <a:off x="1059873" y="1219201"/>
            <a:ext cx="10065327" cy="4937125"/>
          </a:xfrm>
        </p:spPr>
        <p:txBody>
          <a:bodyPr/>
          <a:lstStyle/>
          <a:p>
            <a:pPr eaLnBrk="1" hangingPunct="1"/>
            <a:r>
              <a:rPr lang="en-GB" altLang="en-US" dirty="0"/>
              <a:t>1. 	What – defining the need, what do the young people want to know more about? Why – is it an issue that concern/worries some or all of them, or one that they desire to explore and experience something new.</a:t>
            </a:r>
          </a:p>
          <a:p>
            <a:pPr lvl="1" eaLnBrk="1" hangingPunct="1"/>
            <a:r>
              <a:rPr lang="en-GB" altLang="en-US" dirty="0"/>
              <a:t>Together these questions help to define the aim which sets the context for the activity.</a:t>
            </a:r>
          </a:p>
          <a:p>
            <a:pPr eaLnBrk="1" hangingPunct="1"/>
            <a:endParaRPr lang="en-GB" altLang="en-US" dirty="0"/>
          </a:p>
          <a:p>
            <a:pPr eaLnBrk="1" hangingPunct="1"/>
            <a:r>
              <a:rPr lang="en-GB" altLang="en-US" dirty="0"/>
              <a:t>2.	What – defining what they want to achieve, in the form of a recognisable and measurable outcome.</a:t>
            </a:r>
          </a:p>
          <a:p>
            <a:pPr lvl="1" eaLnBrk="1" hangingPunct="1"/>
            <a:r>
              <a:rPr lang="en-GB" altLang="en-US" dirty="0"/>
              <a:t>This produces the objective of the plan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DAE4ADB-7597-A376-F477-809F5A79BD5D}"/>
              </a:ext>
            </a:extLst>
          </p:cNvPr>
          <p:cNvSpPr>
            <a:spLocks noGrp="1"/>
          </p:cNvSpPr>
          <p:nvPr>
            <p:ph type="title"/>
          </p:nvPr>
        </p:nvSpPr>
        <p:spPr/>
        <p:txBody>
          <a:bodyPr/>
          <a:lstStyle/>
          <a:p>
            <a:pPr eaLnBrk="1" hangingPunct="1"/>
            <a:r>
              <a:rPr lang="en-GB" altLang="en-US" dirty="0"/>
              <a:t>Planning</a:t>
            </a:r>
          </a:p>
        </p:txBody>
      </p:sp>
      <p:sp>
        <p:nvSpPr>
          <p:cNvPr id="25603" name="Content Placeholder 2">
            <a:extLst>
              <a:ext uri="{FF2B5EF4-FFF2-40B4-BE49-F238E27FC236}">
                <a16:creationId xmlns:a16="http://schemas.microsoft.com/office/drawing/2014/main" id="{9E4551E1-1F98-F88D-0285-573C2C8319AC}"/>
              </a:ext>
            </a:extLst>
          </p:cNvPr>
          <p:cNvSpPr>
            <a:spLocks noGrp="1"/>
          </p:cNvSpPr>
          <p:nvPr>
            <p:ph idx="1"/>
          </p:nvPr>
        </p:nvSpPr>
        <p:spPr>
          <a:xfrm>
            <a:off x="1052945" y="1939636"/>
            <a:ext cx="10300855" cy="4216690"/>
          </a:xfrm>
        </p:spPr>
        <p:txBody>
          <a:bodyPr/>
          <a:lstStyle/>
          <a:p>
            <a:pPr eaLnBrk="1" hangingPunct="1"/>
            <a:r>
              <a:rPr lang="en-GB" altLang="en-US" dirty="0"/>
              <a:t>3.	What – defining the action to be taken. How – specifying who will do what and when. Thus creating a specific target to be achieved by a defined method and in a finite time. </a:t>
            </a:r>
          </a:p>
          <a:p>
            <a:pPr eaLnBrk="1" hangingPunct="1"/>
            <a:endParaRPr lang="en-GB" altLang="en-US" dirty="0"/>
          </a:p>
          <a:p>
            <a:pPr eaLnBrk="1" hangingPunct="1"/>
            <a:r>
              <a:rPr lang="en-GB" altLang="en-US" dirty="0"/>
              <a:t>Other planning approaches?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3510635-F185-0496-A6F3-7753AC4BEBBE}"/>
              </a:ext>
            </a:extLst>
          </p:cNvPr>
          <p:cNvSpPr>
            <a:spLocks noGrp="1"/>
          </p:cNvSpPr>
          <p:nvPr>
            <p:ph type="title"/>
          </p:nvPr>
        </p:nvSpPr>
        <p:spPr/>
        <p:txBody>
          <a:bodyPr/>
          <a:lstStyle/>
          <a:p>
            <a:r>
              <a:rPr lang="en-GB" altLang="en-US" dirty="0"/>
              <a:t>Examples from the Group 15mins</a:t>
            </a:r>
          </a:p>
        </p:txBody>
      </p:sp>
      <p:sp>
        <p:nvSpPr>
          <p:cNvPr id="26627" name="Content Placeholder 2">
            <a:extLst>
              <a:ext uri="{FF2B5EF4-FFF2-40B4-BE49-F238E27FC236}">
                <a16:creationId xmlns:a16="http://schemas.microsoft.com/office/drawing/2014/main" id="{E7234A6B-8943-D91E-5E4D-927CC9D37C78}"/>
              </a:ext>
            </a:extLst>
          </p:cNvPr>
          <p:cNvSpPr>
            <a:spLocks noGrp="1"/>
          </p:cNvSpPr>
          <p:nvPr>
            <p:ph idx="1"/>
          </p:nvPr>
        </p:nvSpPr>
        <p:spPr>
          <a:xfrm>
            <a:off x="928255" y="2050473"/>
            <a:ext cx="10515600" cy="4105853"/>
          </a:xfrm>
        </p:spPr>
        <p:txBody>
          <a:bodyPr/>
          <a:lstStyle/>
          <a:p>
            <a:r>
              <a:rPr lang="en-GB" altLang="en-US" dirty="0"/>
              <a:t>With a partner discuss a programme that you have developed with young people?</a:t>
            </a:r>
          </a:p>
          <a:p>
            <a:r>
              <a:rPr lang="en-GB" altLang="en-US" dirty="0"/>
              <a:t>These can be short term-one off examples of activities you have arranged or longer-term projects.</a:t>
            </a:r>
          </a:p>
          <a:p>
            <a:endParaRPr lang="en-GB" altLang="en-US" dirty="0"/>
          </a:p>
          <a:p>
            <a:r>
              <a:rPr lang="en-GB" altLang="en-US" dirty="0"/>
              <a:t>What were your considerations?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B6FBB4F-9094-D731-FABE-26F788E3110C}"/>
              </a:ext>
            </a:extLst>
          </p:cNvPr>
          <p:cNvSpPr>
            <a:spLocks noGrp="1"/>
          </p:cNvSpPr>
          <p:nvPr>
            <p:ph type="title"/>
          </p:nvPr>
        </p:nvSpPr>
        <p:spPr>
          <a:xfrm>
            <a:off x="1981200" y="152401"/>
            <a:ext cx="8229600" cy="684213"/>
          </a:xfrm>
        </p:spPr>
        <p:txBody>
          <a:bodyPr>
            <a:normAutofit fontScale="90000"/>
          </a:bodyPr>
          <a:lstStyle/>
          <a:p>
            <a:pPr eaLnBrk="1" hangingPunct="1"/>
            <a:r>
              <a:rPr lang="en-GB" altLang="en-US"/>
              <a:t>Programme Planning</a:t>
            </a:r>
          </a:p>
        </p:txBody>
      </p:sp>
      <p:sp>
        <p:nvSpPr>
          <p:cNvPr id="3" name="Content Placeholder 2">
            <a:extLst>
              <a:ext uri="{FF2B5EF4-FFF2-40B4-BE49-F238E27FC236}">
                <a16:creationId xmlns:a16="http://schemas.microsoft.com/office/drawing/2014/main" id="{D03A63DB-F7F1-B367-3F1F-EC49A1623A6E}"/>
              </a:ext>
            </a:extLst>
          </p:cNvPr>
          <p:cNvSpPr>
            <a:spLocks noGrp="1"/>
          </p:cNvSpPr>
          <p:nvPr>
            <p:ph idx="1"/>
          </p:nvPr>
        </p:nvSpPr>
        <p:spPr>
          <a:xfrm>
            <a:off x="637309" y="1440873"/>
            <a:ext cx="10647218" cy="3823853"/>
          </a:xfrm>
        </p:spPr>
        <p:txBody>
          <a:bodyPr>
            <a:normAutofit/>
          </a:bodyPr>
          <a:lstStyle/>
          <a:p>
            <a:pPr marL="274320" indent="-274320">
              <a:buFont typeface="Wingdings 3"/>
              <a:buChar char=""/>
              <a:defRPr/>
            </a:pPr>
            <a:r>
              <a:rPr lang="en-GB" dirty="0"/>
              <a:t>In devising the programme of work particular attention has to be paid to the topics and issues of concern and interests to young people and which relate to the different aspects of a young person's experiences during the transition into adulthood. </a:t>
            </a:r>
          </a:p>
          <a:p>
            <a:pPr marL="274320" indent="-274320">
              <a:buFont typeface="Wingdings 3"/>
              <a:buChar char=""/>
              <a:defRPr/>
            </a:pPr>
            <a:endParaRPr lang="en-GB" dirty="0"/>
          </a:p>
          <a:p>
            <a:pPr marL="274320" indent="-274320">
              <a:buFont typeface="Wingdings 3"/>
              <a:buChar char=""/>
              <a:defRPr/>
            </a:pPr>
            <a:r>
              <a:rPr lang="en-GB" dirty="0"/>
              <a:t>One of the key task of youth work is to provide support for young people. </a:t>
            </a:r>
          </a:p>
          <a:p>
            <a:pPr marL="0" indent="0">
              <a:buNone/>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D6B89-54A1-581E-A755-60C1E7D293D5}"/>
              </a:ext>
            </a:extLst>
          </p:cNvPr>
          <p:cNvSpPr>
            <a:spLocks noGrp="1"/>
          </p:cNvSpPr>
          <p:nvPr>
            <p:ph type="title"/>
          </p:nvPr>
        </p:nvSpPr>
        <p:spPr>
          <a:xfrm>
            <a:off x="1981200" y="152401"/>
            <a:ext cx="8229600" cy="1331913"/>
          </a:xfrm>
        </p:spPr>
        <p:txBody>
          <a:bodyPr>
            <a:normAutofit fontScale="90000"/>
          </a:bodyPr>
          <a:lstStyle/>
          <a:p>
            <a:pPr>
              <a:defRPr/>
            </a:pPr>
            <a:r>
              <a:rPr lang="en-GB" dirty="0"/>
              <a:t>Support Themes</a:t>
            </a:r>
            <a:br>
              <a:rPr lang="en-GB" dirty="0"/>
            </a:br>
            <a:r>
              <a:rPr lang="en-GB" dirty="0"/>
              <a:t>Some of this support/areas around</a:t>
            </a:r>
            <a:br>
              <a:rPr lang="en-GB" dirty="0"/>
            </a:br>
            <a:endParaRPr lang="en-GB" dirty="0"/>
          </a:p>
        </p:txBody>
      </p:sp>
      <p:sp>
        <p:nvSpPr>
          <p:cNvPr id="3" name="Content Placeholder 2">
            <a:extLst>
              <a:ext uri="{FF2B5EF4-FFF2-40B4-BE49-F238E27FC236}">
                <a16:creationId xmlns:a16="http://schemas.microsoft.com/office/drawing/2014/main" id="{DE3A0833-D3D8-621C-50CE-16D50D9C8185}"/>
              </a:ext>
            </a:extLst>
          </p:cNvPr>
          <p:cNvSpPr>
            <a:spLocks noGrp="1"/>
          </p:cNvSpPr>
          <p:nvPr>
            <p:ph idx="1"/>
          </p:nvPr>
        </p:nvSpPr>
        <p:spPr>
          <a:xfrm>
            <a:off x="914400" y="1212272"/>
            <a:ext cx="10439400" cy="4468091"/>
          </a:xfrm>
        </p:spPr>
        <p:txBody>
          <a:bodyPr>
            <a:normAutofit lnSpcReduction="10000"/>
          </a:bodyPr>
          <a:lstStyle/>
          <a:p>
            <a:pPr marL="274320" indent="-274320">
              <a:buClr>
                <a:srgbClr val="727CA3"/>
              </a:buClr>
              <a:buFont typeface="Wingdings 3"/>
              <a:buChar char=""/>
              <a:defRPr/>
            </a:pPr>
            <a:endParaRPr lang="en-GB" dirty="0">
              <a:solidFill>
                <a:prstClr val="black"/>
              </a:solidFill>
            </a:endParaRPr>
          </a:p>
          <a:p>
            <a:pPr marL="548640" lvl="1" indent="-274320">
              <a:buClr>
                <a:srgbClr val="9FB8CD"/>
              </a:buClr>
              <a:buFont typeface="Wingdings 3"/>
              <a:buChar char=""/>
              <a:defRPr/>
            </a:pPr>
            <a:r>
              <a:rPr lang="en-GB" b="1" dirty="0">
                <a:solidFill>
                  <a:srgbClr val="464653"/>
                </a:solidFill>
              </a:rPr>
              <a:t>Education</a:t>
            </a:r>
            <a:r>
              <a:rPr lang="en-GB" dirty="0">
                <a:solidFill>
                  <a:srgbClr val="464653"/>
                </a:solidFill>
              </a:rPr>
              <a:t> (Basic Skills, College, Learning at home, School and Training Schemes) </a:t>
            </a:r>
          </a:p>
          <a:p>
            <a:pPr marL="548640" lvl="1" indent="-274320">
              <a:buClr>
                <a:srgbClr val="9FB8CD"/>
              </a:buClr>
              <a:buFont typeface="Wingdings 3"/>
              <a:buChar char=""/>
              <a:defRPr/>
            </a:pPr>
            <a:r>
              <a:rPr lang="en-GB" b="1" dirty="0">
                <a:solidFill>
                  <a:srgbClr val="464653"/>
                </a:solidFill>
              </a:rPr>
              <a:t>Employment and Training </a:t>
            </a:r>
            <a:r>
              <a:rPr lang="en-GB" dirty="0">
                <a:solidFill>
                  <a:srgbClr val="464653"/>
                </a:solidFill>
              </a:rPr>
              <a:t>(Careers, Being at work, Unemployment, Voluntary work)</a:t>
            </a:r>
          </a:p>
          <a:p>
            <a:pPr marL="548640" lvl="1" indent="-274320">
              <a:buClr>
                <a:srgbClr val="9FB8CD"/>
              </a:buClr>
              <a:buFont typeface="Wingdings 3"/>
              <a:buChar char=""/>
              <a:defRPr/>
            </a:pPr>
            <a:r>
              <a:rPr lang="en-GB" b="1" dirty="0">
                <a:solidFill>
                  <a:srgbClr val="464653"/>
                </a:solidFill>
              </a:rPr>
              <a:t>Environment</a:t>
            </a:r>
            <a:r>
              <a:rPr lang="en-GB" dirty="0">
                <a:solidFill>
                  <a:srgbClr val="464653"/>
                </a:solidFill>
              </a:rPr>
              <a:t> (Media, Fashion, World Issues, Local Action)</a:t>
            </a:r>
          </a:p>
          <a:p>
            <a:pPr marL="548640" lvl="1" indent="-274320">
              <a:buClr>
                <a:srgbClr val="9FB8CD"/>
              </a:buClr>
              <a:buFont typeface="Wingdings 3"/>
              <a:buChar char=""/>
              <a:defRPr/>
            </a:pPr>
            <a:r>
              <a:rPr lang="en-GB" b="1" dirty="0">
                <a:solidFill>
                  <a:srgbClr val="464653"/>
                </a:solidFill>
              </a:rPr>
              <a:t>Family and Relationships </a:t>
            </a:r>
            <a:r>
              <a:rPr lang="en-GB" dirty="0">
                <a:solidFill>
                  <a:srgbClr val="464653"/>
                </a:solidFill>
              </a:rPr>
              <a:t>(Abuse, Bullying, Love and Sex and Self-image)</a:t>
            </a:r>
          </a:p>
          <a:p>
            <a:pPr marL="548640" lvl="1" indent="-274320">
              <a:buClr>
                <a:srgbClr val="9FB8CD"/>
              </a:buClr>
              <a:buFont typeface="Wingdings 3"/>
              <a:buChar char=""/>
              <a:defRPr/>
            </a:pPr>
            <a:r>
              <a:rPr lang="en-GB" b="1" dirty="0">
                <a:solidFill>
                  <a:srgbClr val="464653"/>
                </a:solidFill>
              </a:rPr>
              <a:t>Health</a:t>
            </a:r>
            <a:r>
              <a:rPr lang="en-GB" dirty="0">
                <a:solidFill>
                  <a:srgbClr val="464653"/>
                </a:solidFill>
              </a:rPr>
              <a:t> (Diet and Exercise, Mental Health and Wellbeing and Sexual health)</a:t>
            </a:r>
          </a:p>
          <a:p>
            <a:pPr marL="548640" lvl="1" indent="-274320">
              <a:buClr>
                <a:srgbClr val="9FB8CD"/>
              </a:buClr>
              <a:buFont typeface="Wingdings 3"/>
              <a:buChar char=""/>
              <a:defRPr/>
            </a:pPr>
            <a:r>
              <a:rPr lang="en-GB" b="1" dirty="0">
                <a:solidFill>
                  <a:srgbClr val="464653"/>
                </a:solidFill>
              </a:rPr>
              <a:t>Housing </a:t>
            </a:r>
            <a:r>
              <a:rPr lang="en-GB" dirty="0">
                <a:solidFill>
                  <a:srgbClr val="464653"/>
                </a:solidFill>
              </a:rPr>
              <a:t>( Household bills, Leaving home, Young and Homeless)</a:t>
            </a:r>
          </a:p>
          <a:p>
            <a:pPr marL="548640" lvl="1" indent="-274320">
              <a:buClr>
                <a:srgbClr val="9FB8CD"/>
              </a:buClr>
              <a:buFont typeface="Wingdings 3"/>
              <a:buChar char=""/>
              <a:defRPr/>
            </a:pPr>
            <a:r>
              <a:rPr lang="en-GB" b="1" dirty="0">
                <a:solidFill>
                  <a:srgbClr val="464653"/>
                </a:solidFill>
              </a:rPr>
              <a:t>Justice and Equality </a:t>
            </a:r>
            <a:r>
              <a:rPr lang="en-GB" dirty="0">
                <a:solidFill>
                  <a:srgbClr val="464653"/>
                </a:solidFill>
              </a:rPr>
              <a:t>(Access to decision making, Crime, Prejudice)</a:t>
            </a:r>
          </a:p>
          <a:p>
            <a:pPr marL="548640" lvl="1" indent="-274320">
              <a:buClr>
                <a:srgbClr val="9FB8CD"/>
              </a:buClr>
              <a:buFont typeface="Wingdings 3"/>
              <a:buChar char=""/>
              <a:defRPr/>
            </a:pPr>
            <a:r>
              <a:rPr lang="en-GB" b="1" dirty="0">
                <a:solidFill>
                  <a:srgbClr val="464653"/>
                </a:solidFill>
              </a:rPr>
              <a:t>Money</a:t>
            </a:r>
            <a:r>
              <a:rPr lang="en-GB" dirty="0">
                <a:solidFill>
                  <a:srgbClr val="464653"/>
                </a:solidFill>
              </a:rPr>
              <a:t> (Benefits, managing money and fundraising)</a:t>
            </a:r>
          </a:p>
          <a:p>
            <a:pPr marL="548640" lvl="1" indent="-274320">
              <a:buClr>
                <a:srgbClr val="9FB8CD"/>
              </a:buClr>
              <a:buFont typeface="Wingdings 3"/>
              <a:buChar char=""/>
              <a:defRPr/>
            </a:pPr>
            <a:r>
              <a:rPr lang="en-GB" b="1" dirty="0">
                <a:solidFill>
                  <a:srgbClr val="464653"/>
                </a:solidFill>
              </a:rPr>
              <a:t>Sport,  Leisure and Travel </a:t>
            </a:r>
            <a:r>
              <a:rPr lang="en-GB" dirty="0">
                <a:solidFill>
                  <a:srgbClr val="464653"/>
                </a:solidFill>
              </a:rPr>
              <a:t>(Adventure,  Arts, Holidays, Leisure and Transport </a:t>
            </a:r>
          </a:p>
          <a:p>
            <a:pPr marL="274320" indent="-274320">
              <a:buFont typeface="Wingdings 3"/>
              <a:buChar char=""/>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82109BA-8388-F56F-23C9-1B70359CE152}"/>
              </a:ext>
            </a:extLst>
          </p:cNvPr>
          <p:cNvSpPr>
            <a:spLocks noGrp="1"/>
          </p:cNvSpPr>
          <p:nvPr>
            <p:ph type="title"/>
          </p:nvPr>
        </p:nvSpPr>
        <p:spPr/>
        <p:txBody>
          <a:bodyPr/>
          <a:lstStyle/>
          <a:p>
            <a:pPr eaLnBrk="1" hangingPunct="1"/>
            <a:r>
              <a:rPr lang="en-US" altLang="en-US"/>
              <a:t>Important Considerations </a:t>
            </a:r>
          </a:p>
        </p:txBody>
      </p:sp>
      <p:sp>
        <p:nvSpPr>
          <p:cNvPr id="29699" name="Content Placeholder 2">
            <a:extLst>
              <a:ext uri="{FF2B5EF4-FFF2-40B4-BE49-F238E27FC236}">
                <a16:creationId xmlns:a16="http://schemas.microsoft.com/office/drawing/2014/main" id="{06B36035-E291-609A-F222-4EC3E9D8377A}"/>
              </a:ext>
            </a:extLst>
          </p:cNvPr>
          <p:cNvSpPr>
            <a:spLocks noGrp="1"/>
          </p:cNvSpPr>
          <p:nvPr>
            <p:ph idx="1"/>
          </p:nvPr>
        </p:nvSpPr>
        <p:spPr>
          <a:xfrm>
            <a:off x="838200" y="1690688"/>
            <a:ext cx="10820400" cy="3941185"/>
          </a:xfrm>
        </p:spPr>
        <p:txBody>
          <a:bodyPr/>
          <a:lstStyle/>
          <a:p>
            <a:pPr eaLnBrk="1" hangingPunct="1"/>
            <a:r>
              <a:rPr lang="en-GB" altLang="en-US" dirty="0"/>
              <a:t>Understanding the policy, strategy and purpose of the organisation.</a:t>
            </a:r>
          </a:p>
          <a:p>
            <a:pPr eaLnBrk="1" hangingPunct="1"/>
            <a:r>
              <a:rPr lang="en-GB" altLang="en-US" dirty="0"/>
              <a:t>The needs, interests, passions and wants of young people.</a:t>
            </a:r>
          </a:p>
          <a:p>
            <a:pPr eaLnBrk="1" hangingPunct="1"/>
            <a:r>
              <a:rPr lang="en-GB" altLang="en-US" dirty="0"/>
              <a:t>The skills and interests of the worker.</a:t>
            </a:r>
          </a:p>
          <a:p>
            <a:pPr eaLnBrk="1" hangingPunct="1"/>
            <a:r>
              <a:rPr lang="en-GB" altLang="en-US" dirty="0"/>
              <a:t>The context of the work.</a:t>
            </a:r>
          </a:p>
          <a:p>
            <a:pPr eaLnBrk="1" hangingPunct="1"/>
            <a:r>
              <a:rPr lang="en-GB" altLang="en-US" dirty="0"/>
              <a:t>Other available support.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82B9FDC-FF21-8277-960D-8D2B3DC87BF0}"/>
              </a:ext>
            </a:extLst>
          </p:cNvPr>
          <p:cNvSpPr>
            <a:spLocks noGrp="1"/>
          </p:cNvSpPr>
          <p:nvPr>
            <p:ph type="title"/>
          </p:nvPr>
        </p:nvSpPr>
        <p:spPr/>
        <p:txBody>
          <a:bodyPr/>
          <a:lstStyle/>
          <a:p>
            <a:pPr eaLnBrk="1" hangingPunct="1"/>
            <a:r>
              <a:rPr lang="en-GB" altLang="en-US"/>
              <a:t>Important Considerations </a:t>
            </a:r>
          </a:p>
        </p:txBody>
      </p:sp>
      <p:sp>
        <p:nvSpPr>
          <p:cNvPr id="30723" name="Content Placeholder 2">
            <a:extLst>
              <a:ext uri="{FF2B5EF4-FFF2-40B4-BE49-F238E27FC236}">
                <a16:creationId xmlns:a16="http://schemas.microsoft.com/office/drawing/2014/main" id="{9695A513-4E82-A5CB-E677-E1DB6C666A00}"/>
              </a:ext>
            </a:extLst>
          </p:cNvPr>
          <p:cNvSpPr>
            <a:spLocks noGrp="1"/>
          </p:cNvSpPr>
          <p:nvPr>
            <p:ph idx="1"/>
          </p:nvPr>
        </p:nvSpPr>
        <p:spPr>
          <a:xfrm>
            <a:off x="623455" y="1641764"/>
            <a:ext cx="10730345" cy="4052454"/>
          </a:xfrm>
        </p:spPr>
        <p:txBody>
          <a:bodyPr>
            <a:normAutofit/>
          </a:bodyPr>
          <a:lstStyle/>
          <a:p>
            <a:pPr eaLnBrk="1" hangingPunct="1"/>
            <a:r>
              <a:rPr lang="en-GB" altLang="en-US" sz="3600" dirty="0"/>
              <a:t>How Young People Learn?</a:t>
            </a:r>
          </a:p>
          <a:p>
            <a:pPr lvl="1" eaLnBrk="1" hangingPunct="1"/>
            <a:r>
              <a:rPr lang="en-GB" altLang="en-US" sz="3200" dirty="0"/>
              <a:t>Planning a programme which is progressive and differentiated means we need an idea of how young people learn. The ways in which people learn have been described by many different educationalists. </a:t>
            </a:r>
          </a:p>
          <a:p>
            <a:pPr lvl="1" eaLnBrk="1" hangingPunct="1"/>
            <a:r>
              <a:rPr lang="en-GB" altLang="en-US" sz="3200" dirty="0"/>
              <a:t>Youth workers have, however, found Kolb’s work on learning through experience useful in other contexts.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4B523E4-E31E-60FF-EDB2-1AA8846F1223}"/>
              </a:ext>
            </a:extLst>
          </p:cNvPr>
          <p:cNvSpPr>
            <a:spLocks noGrp="1"/>
          </p:cNvSpPr>
          <p:nvPr>
            <p:ph type="title"/>
          </p:nvPr>
        </p:nvSpPr>
        <p:spPr/>
        <p:txBody>
          <a:bodyPr/>
          <a:lstStyle/>
          <a:p>
            <a:pPr eaLnBrk="1" hangingPunct="1"/>
            <a:r>
              <a:rPr lang="en-GB" altLang="en-US"/>
              <a:t>Experiential Learning Approach</a:t>
            </a:r>
          </a:p>
        </p:txBody>
      </p:sp>
      <p:sp>
        <p:nvSpPr>
          <p:cNvPr id="31747" name="Rectangle 3">
            <a:extLst>
              <a:ext uri="{FF2B5EF4-FFF2-40B4-BE49-F238E27FC236}">
                <a16:creationId xmlns:a16="http://schemas.microsoft.com/office/drawing/2014/main" id="{30F592FF-EE51-FB98-EBCB-10F3EC718D24}"/>
              </a:ext>
            </a:extLst>
          </p:cNvPr>
          <p:cNvSpPr>
            <a:spLocks noGrp="1"/>
          </p:cNvSpPr>
          <p:nvPr>
            <p:ph idx="1"/>
          </p:nvPr>
        </p:nvSpPr>
        <p:spPr>
          <a:xfrm>
            <a:off x="651164" y="1530927"/>
            <a:ext cx="11055927" cy="4156364"/>
          </a:xfrm>
        </p:spPr>
        <p:txBody>
          <a:bodyPr>
            <a:normAutofit lnSpcReduction="10000"/>
          </a:bodyPr>
          <a:lstStyle/>
          <a:p>
            <a:pPr eaLnBrk="1" hangingPunct="1">
              <a:lnSpc>
                <a:spcPct val="90000"/>
              </a:lnSpc>
            </a:pPr>
            <a:r>
              <a:rPr lang="en-GB" altLang="en-US" sz="2400" dirty="0"/>
              <a:t>From the age of 11 to 15 young people are acquiring the ability of abstract thought.  They will still use concrete experiences in order to develop knowledge.  However, some young people remain stuck at the stage where learning needs to be based on concrete evidence.</a:t>
            </a:r>
          </a:p>
          <a:p>
            <a:pPr eaLnBrk="1" hangingPunct="1">
              <a:lnSpc>
                <a:spcPct val="90000"/>
              </a:lnSpc>
              <a:buFontTx/>
              <a:buNone/>
            </a:pPr>
            <a:endParaRPr lang="en-GB" altLang="en-US" sz="2400" dirty="0"/>
          </a:p>
          <a:p>
            <a:pPr eaLnBrk="1" hangingPunct="1">
              <a:lnSpc>
                <a:spcPct val="90000"/>
              </a:lnSpc>
            </a:pPr>
            <a:r>
              <a:rPr lang="en-GB" altLang="en-US" sz="2400" dirty="0"/>
              <a:t>In these circumstances the youth worker should use an </a:t>
            </a:r>
            <a:endParaRPr lang="en-GB" altLang="en-US" sz="2400" b="1" dirty="0"/>
          </a:p>
          <a:p>
            <a:pPr lvl="1" eaLnBrk="1" hangingPunct="1">
              <a:lnSpc>
                <a:spcPct val="90000"/>
              </a:lnSpc>
            </a:pPr>
            <a:r>
              <a:rPr lang="en-GB" altLang="en-US" sz="2000" b="1" dirty="0"/>
              <a:t>Experiential learning approach.  </a:t>
            </a:r>
          </a:p>
          <a:p>
            <a:pPr lvl="1" eaLnBrk="1" hangingPunct="1">
              <a:lnSpc>
                <a:spcPct val="90000"/>
              </a:lnSpc>
              <a:buFontTx/>
              <a:buNone/>
            </a:pPr>
            <a:endParaRPr lang="en-GB" altLang="en-US" sz="2000" dirty="0"/>
          </a:p>
          <a:p>
            <a:pPr eaLnBrk="1" hangingPunct="1">
              <a:lnSpc>
                <a:spcPct val="90000"/>
              </a:lnSpc>
            </a:pPr>
            <a:r>
              <a:rPr lang="en-GB" altLang="en-US" sz="2400" dirty="0"/>
              <a:t>This model encourages development of </a:t>
            </a:r>
            <a:endParaRPr lang="en-GB" altLang="en-US" sz="2400" b="1" dirty="0"/>
          </a:p>
          <a:p>
            <a:pPr lvl="1" eaLnBrk="1" hangingPunct="1">
              <a:lnSpc>
                <a:spcPct val="90000"/>
              </a:lnSpc>
            </a:pPr>
            <a:r>
              <a:rPr lang="en-GB" altLang="en-US" sz="2000" b="1" dirty="0"/>
              <a:t>Motivation and shared understanding, </a:t>
            </a:r>
          </a:p>
          <a:p>
            <a:pPr lvl="1" eaLnBrk="1" hangingPunct="1">
              <a:lnSpc>
                <a:spcPct val="90000"/>
              </a:lnSpc>
            </a:pPr>
            <a:r>
              <a:rPr lang="en-GB" altLang="en-US" sz="2000" b="1" dirty="0"/>
              <a:t>Practical abilities and </a:t>
            </a:r>
          </a:p>
          <a:p>
            <a:pPr lvl="1" eaLnBrk="1" hangingPunct="1">
              <a:lnSpc>
                <a:spcPct val="90000"/>
              </a:lnSpc>
            </a:pPr>
            <a:r>
              <a:rPr lang="en-GB" altLang="en-US" sz="2000" b="1" dirty="0"/>
              <a:t>Sound reasoning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a:extLst>
              <a:ext uri="{FF2B5EF4-FFF2-40B4-BE49-F238E27FC236}">
                <a16:creationId xmlns:a16="http://schemas.microsoft.com/office/drawing/2014/main" id="{F8D656FC-A2B4-33C1-A7EE-D1B85AEAC102}"/>
              </a:ext>
            </a:extLst>
          </p:cNvPr>
          <p:cNvSpPr>
            <a:spLocks noGrp="1"/>
          </p:cNvSpPr>
          <p:nvPr>
            <p:ph type="title"/>
          </p:nvPr>
        </p:nvSpPr>
        <p:spPr>
          <a:xfrm>
            <a:off x="1992313" y="188913"/>
            <a:ext cx="8229600" cy="1008062"/>
          </a:xfrm>
        </p:spPr>
        <p:txBody>
          <a:bodyPr/>
          <a:lstStyle/>
          <a:p>
            <a:pPr eaLnBrk="1" hangingPunct="1"/>
            <a:r>
              <a:rPr lang="en-GB" altLang="en-US"/>
              <a:t>Becoming Aware</a:t>
            </a:r>
          </a:p>
        </p:txBody>
      </p:sp>
      <p:sp>
        <p:nvSpPr>
          <p:cNvPr id="1037" name="Rectangle 5">
            <a:extLst>
              <a:ext uri="{FF2B5EF4-FFF2-40B4-BE49-F238E27FC236}">
                <a16:creationId xmlns:a16="http://schemas.microsoft.com/office/drawing/2014/main" id="{0D73AA47-1811-3BAC-F6A1-FC083DD95A52}"/>
              </a:ext>
            </a:extLst>
          </p:cNvPr>
          <p:cNvSpPr>
            <a:spLocks noGrp="1"/>
          </p:cNvSpPr>
          <p:nvPr>
            <p:ph sz="half" idx="1"/>
          </p:nvPr>
        </p:nvSpPr>
        <p:spPr>
          <a:xfrm>
            <a:off x="1004456" y="1341438"/>
            <a:ext cx="4443846" cy="4162001"/>
          </a:xfrm>
        </p:spPr>
        <p:txBody>
          <a:bodyPr/>
          <a:lstStyle/>
          <a:p>
            <a:pPr eaLnBrk="1" hangingPunct="1">
              <a:lnSpc>
                <a:spcPct val="90000"/>
              </a:lnSpc>
            </a:pPr>
            <a:r>
              <a:rPr lang="en-GB" altLang="en-US" sz="2300" dirty="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7A880A3F-D04D-8129-856C-A98427584B32}"/>
              </a:ext>
            </a:extLst>
          </p:cNvPr>
          <p:cNvGraphicFramePr/>
          <p:nvPr/>
        </p:nvGraphicFramePr>
        <p:xfrm>
          <a:off x="6929900" y="808037"/>
          <a:ext cx="4032250"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30EAC6D-E9E6-415B-5DE4-A4B5E83FB492}"/>
              </a:ext>
            </a:extLst>
          </p:cNvPr>
          <p:cNvSpPr>
            <a:spLocks noGrp="1" noChangeArrowheads="1"/>
          </p:cNvSpPr>
          <p:nvPr>
            <p:ph type="title"/>
          </p:nvPr>
        </p:nvSpPr>
        <p:spPr>
          <a:xfrm>
            <a:off x="1981200" y="476251"/>
            <a:ext cx="8229600" cy="1152525"/>
          </a:xfrm>
        </p:spPr>
        <p:txBody>
          <a:bodyPr>
            <a:normAutofit fontScale="90000"/>
          </a:bodyPr>
          <a:lstStyle/>
          <a:p>
            <a:pPr>
              <a:defRPr/>
            </a:pPr>
            <a:br>
              <a:rPr lang="en-GB" altLang="en-US" sz="4000" b="1" i="1" dirty="0"/>
            </a:br>
            <a:r>
              <a:rPr lang="en-GB" altLang="en-US" sz="4000" b="1" i="1" dirty="0"/>
              <a:t>Different Learning Styles</a:t>
            </a:r>
            <a:br>
              <a:rPr lang="en-GB" altLang="en-US" sz="4000" b="1" i="1" dirty="0"/>
            </a:br>
            <a:endParaRPr lang="en-GB" altLang="en-US" sz="4000" b="1" i="1" dirty="0"/>
          </a:p>
        </p:txBody>
      </p:sp>
      <p:sp>
        <p:nvSpPr>
          <p:cNvPr id="32771" name="Rectangle 3">
            <a:extLst>
              <a:ext uri="{FF2B5EF4-FFF2-40B4-BE49-F238E27FC236}">
                <a16:creationId xmlns:a16="http://schemas.microsoft.com/office/drawing/2014/main" id="{84926DC9-6139-6A19-F25D-991E610F0D8D}"/>
              </a:ext>
            </a:extLst>
          </p:cNvPr>
          <p:cNvSpPr>
            <a:spLocks noGrp="1"/>
          </p:cNvSpPr>
          <p:nvPr>
            <p:ph idx="1"/>
          </p:nvPr>
        </p:nvSpPr>
        <p:spPr>
          <a:xfrm>
            <a:off x="732656" y="1700213"/>
            <a:ext cx="10376452" cy="4041765"/>
          </a:xfrm>
        </p:spPr>
        <p:txBody>
          <a:bodyPr/>
          <a:lstStyle/>
          <a:p>
            <a:pPr eaLnBrk="1" hangingPunct="1"/>
            <a:r>
              <a:rPr lang="en-GB" altLang="en-US" dirty="0"/>
              <a:t>The Activist, wants to know what works and want to have a go</a:t>
            </a:r>
          </a:p>
          <a:p>
            <a:pPr eaLnBrk="1" hangingPunct="1"/>
            <a:r>
              <a:rPr lang="en-GB" altLang="en-US" dirty="0"/>
              <a:t>The Reflector, who wants to know why something works and likes to review the issues and problems in depth</a:t>
            </a:r>
          </a:p>
          <a:p>
            <a:pPr eaLnBrk="1" hangingPunct="1"/>
            <a:r>
              <a:rPr lang="en-GB" altLang="en-US" dirty="0"/>
              <a:t>The Theorist, who wants to know ‘how something works’ and prefers to use concepts as tools</a:t>
            </a:r>
          </a:p>
          <a:p>
            <a:pPr eaLnBrk="1" hangingPunct="1"/>
            <a:r>
              <a:rPr lang="en-GB" altLang="en-US" dirty="0"/>
              <a:t>The pragmatist, who wants to know whether something works and needs evidence.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47C2CAC9-7534-FB99-FAA5-D79DC79B41AC}"/>
              </a:ext>
            </a:extLst>
          </p:cNvPr>
          <p:cNvSpPr>
            <a:spLocks noGrp="1"/>
          </p:cNvSpPr>
          <p:nvPr>
            <p:ph type="title"/>
          </p:nvPr>
        </p:nvSpPr>
        <p:spPr>
          <a:xfrm>
            <a:off x="1919288" y="476250"/>
            <a:ext cx="8229600" cy="1143000"/>
          </a:xfrm>
        </p:spPr>
        <p:txBody>
          <a:bodyPr/>
          <a:lstStyle/>
          <a:p>
            <a:pPr eaLnBrk="1" hangingPunct="1"/>
            <a:r>
              <a:rPr lang="en-GB" altLang="en-US" sz="2800"/>
              <a:t>Components of a good quality programme of work</a:t>
            </a:r>
            <a:br>
              <a:rPr lang="en-GB" altLang="en-US" sz="2800"/>
            </a:br>
            <a:endParaRPr lang="en-GB" altLang="en-US" sz="2800"/>
          </a:p>
        </p:txBody>
      </p:sp>
      <p:sp>
        <p:nvSpPr>
          <p:cNvPr id="9219" name="Rectangle 3">
            <a:extLst>
              <a:ext uri="{FF2B5EF4-FFF2-40B4-BE49-F238E27FC236}">
                <a16:creationId xmlns:a16="http://schemas.microsoft.com/office/drawing/2014/main" id="{0DE5AAA4-0A50-6DEE-D193-053F0994DA84}"/>
              </a:ext>
            </a:extLst>
          </p:cNvPr>
          <p:cNvSpPr>
            <a:spLocks noGrp="1" noChangeArrowheads="1"/>
          </p:cNvSpPr>
          <p:nvPr>
            <p:ph idx="1"/>
          </p:nvPr>
        </p:nvSpPr>
        <p:spPr>
          <a:xfrm>
            <a:off x="584989" y="1412877"/>
            <a:ext cx="10859209" cy="4005370"/>
          </a:xfrm>
        </p:spPr>
        <p:txBody>
          <a:bodyPr>
            <a:normAutofit fontScale="92500" lnSpcReduction="20000"/>
          </a:bodyPr>
          <a:lstStyle/>
          <a:p>
            <a:pPr marL="274320" indent="-274320">
              <a:lnSpc>
                <a:spcPct val="80000"/>
              </a:lnSpc>
              <a:buFont typeface="Wingdings 3"/>
              <a:buChar char=""/>
              <a:defRPr/>
            </a:pPr>
            <a:r>
              <a:rPr lang="en-GB" altLang="en-US" dirty="0"/>
              <a:t>The voluntary nature of youth work means that young people choose when and how to become involved, and how far their interest will take them.  To stimulate young people’s interest, we should deliver programmes which are:</a:t>
            </a:r>
          </a:p>
          <a:p>
            <a:pPr marL="274320" indent="-274320">
              <a:lnSpc>
                <a:spcPct val="80000"/>
              </a:lnSpc>
              <a:buFont typeface="Wingdings 3"/>
              <a:buChar char=""/>
              <a:defRPr/>
            </a:pPr>
            <a:endParaRPr lang="en-GB" altLang="en-US" dirty="0"/>
          </a:p>
          <a:p>
            <a:pPr marL="274320" indent="-274320">
              <a:lnSpc>
                <a:spcPct val="80000"/>
              </a:lnSpc>
              <a:buFont typeface="Wingdings 3"/>
              <a:buChar char=""/>
              <a:defRPr/>
            </a:pPr>
            <a:r>
              <a:rPr lang="en-GB" altLang="en-US" dirty="0"/>
              <a:t>Various things determine this:</a:t>
            </a:r>
          </a:p>
          <a:p>
            <a:pPr marL="274320" indent="-274320">
              <a:lnSpc>
                <a:spcPct val="80000"/>
              </a:lnSpc>
              <a:buNone/>
              <a:defRPr/>
            </a:pPr>
            <a:endParaRPr lang="en-GB" altLang="en-US" sz="1200" b="1" dirty="0"/>
          </a:p>
          <a:p>
            <a:pPr marL="548640" lvl="1" indent="-274320">
              <a:lnSpc>
                <a:spcPct val="80000"/>
              </a:lnSpc>
              <a:buFont typeface="Wingdings 3"/>
              <a:buChar char=""/>
              <a:defRPr/>
            </a:pPr>
            <a:r>
              <a:rPr lang="en-GB" altLang="en-US" dirty="0"/>
              <a:t>The interest a young person holds;</a:t>
            </a:r>
          </a:p>
          <a:p>
            <a:pPr marL="548640" lvl="1" indent="-274320">
              <a:lnSpc>
                <a:spcPct val="80000"/>
              </a:lnSpc>
              <a:buFont typeface="Wingdings 3"/>
              <a:buChar char=""/>
              <a:defRPr/>
            </a:pPr>
            <a:r>
              <a:rPr lang="en-GB" altLang="en-US" dirty="0"/>
              <a:t>Its relevance at the time;</a:t>
            </a:r>
          </a:p>
          <a:p>
            <a:pPr marL="548640" lvl="1" indent="-274320">
              <a:lnSpc>
                <a:spcPct val="80000"/>
              </a:lnSpc>
              <a:buFont typeface="Wingdings 3"/>
              <a:buChar char=""/>
              <a:defRPr/>
            </a:pPr>
            <a:r>
              <a:rPr lang="en-GB" altLang="en-US" dirty="0"/>
              <a:t>The ability of a young person to relate to the way a topic is presented;</a:t>
            </a:r>
          </a:p>
          <a:p>
            <a:pPr marL="548640" lvl="1" indent="-274320">
              <a:lnSpc>
                <a:spcPct val="80000"/>
              </a:lnSpc>
              <a:buFont typeface="Wingdings 3"/>
              <a:buChar char=""/>
              <a:defRPr/>
            </a:pPr>
            <a:r>
              <a:rPr lang="en-GB" altLang="en-US" dirty="0"/>
              <a:t>A young person’s previous experience, confidence and self esteem;</a:t>
            </a:r>
          </a:p>
          <a:p>
            <a:pPr marL="548640" lvl="1" indent="-274320">
              <a:lnSpc>
                <a:spcPct val="80000"/>
              </a:lnSpc>
              <a:buFont typeface="Wingdings 3"/>
              <a:buChar char=""/>
              <a:defRPr/>
            </a:pPr>
            <a:r>
              <a:rPr lang="en-GB" altLang="en-US" dirty="0"/>
              <a:t>Appropriate</a:t>
            </a:r>
          </a:p>
          <a:p>
            <a:pPr marL="548640" lvl="1" indent="-274320">
              <a:lnSpc>
                <a:spcPct val="80000"/>
              </a:lnSpc>
              <a:buFont typeface="Wingdings 3"/>
              <a:buChar char=""/>
              <a:defRPr/>
            </a:pPr>
            <a:r>
              <a:rPr lang="en-GB" altLang="en-US" dirty="0"/>
              <a:t>Correct level of challenge</a:t>
            </a:r>
          </a:p>
          <a:p>
            <a:pPr marL="548640" lvl="1" indent="-274320">
              <a:lnSpc>
                <a:spcPct val="80000"/>
              </a:lnSpc>
              <a:buFont typeface="Wingdings 3"/>
              <a:buChar char=""/>
              <a:defRPr/>
            </a:pPr>
            <a:r>
              <a:rPr lang="en-GB" altLang="en-US" dirty="0"/>
              <a:t>Mindful of issues around peer pressure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9219">
                                            <p:txEl>
                                              <p:pRg st="4" end="4"/>
                                            </p:txEl>
                                          </p:spTgt>
                                        </p:tgtEl>
                                        <p:attrNameLst>
                                          <p:attrName>style.visibility</p:attrName>
                                        </p:attrNameLst>
                                      </p:cBhvr>
                                      <p:to>
                                        <p:strVal val="visible"/>
                                      </p:to>
                                    </p:set>
                                    <p:anim calcmode="lin" valueType="num">
                                      <p:cBhvr additive="base">
                                        <p:cTn id="7"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219">
                                            <p:txEl>
                                              <p:pRg st="5" end="5"/>
                                            </p:txEl>
                                          </p:spTgt>
                                        </p:tgtEl>
                                        <p:attrNameLst>
                                          <p:attrName>style.visibility</p:attrName>
                                        </p:attrNameLst>
                                      </p:cBhvr>
                                      <p:to>
                                        <p:strVal val="visible"/>
                                      </p:to>
                                    </p:set>
                                    <p:anim calcmode="lin" valueType="num">
                                      <p:cBhvr additive="base">
                                        <p:cTn id="11"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219">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219">
                                            <p:txEl>
                                              <p:pRg st="6" end="6"/>
                                            </p:txEl>
                                          </p:spTgt>
                                        </p:tgtEl>
                                        <p:attrNameLst>
                                          <p:attrName>style.visibility</p:attrName>
                                        </p:attrNameLst>
                                      </p:cBhvr>
                                      <p:to>
                                        <p:strVal val="visible"/>
                                      </p:to>
                                    </p:set>
                                    <p:anim calcmode="lin" valueType="num">
                                      <p:cBhvr additive="base">
                                        <p:cTn id="1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219">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219">
                                            <p:txEl>
                                              <p:pRg st="7" end="7"/>
                                            </p:txEl>
                                          </p:spTgt>
                                        </p:tgtEl>
                                        <p:attrNameLst>
                                          <p:attrName>style.visibility</p:attrName>
                                        </p:attrNameLst>
                                      </p:cBhvr>
                                      <p:to>
                                        <p:strVal val="visible"/>
                                      </p:to>
                                    </p:set>
                                    <p:anim calcmode="lin" valueType="num">
                                      <p:cBhvr additive="base">
                                        <p:cTn id="19"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anim calcmode="lin" valueType="num">
                                      <p:cBhvr additive="base">
                                        <p:cTn id="23"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219">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219">
                                            <p:txEl>
                                              <p:pRg st="9" end="9"/>
                                            </p:txEl>
                                          </p:spTgt>
                                        </p:tgtEl>
                                        <p:attrNameLst>
                                          <p:attrName>style.visibility</p:attrName>
                                        </p:attrNameLst>
                                      </p:cBhvr>
                                      <p:to>
                                        <p:strVal val="visible"/>
                                      </p:to>
                                    </p:set>
                                    <p:anim calcmode="lin" valueType="num">
                                      <p:cBhvr additive="base">
                                        <p:cTn id="27" dur="500" fill="hold"/>
                                        <p:tgtEl>
                                          <p:spTgt spid="9219">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219">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219">
                                            <p:txEl>
                                              <p:pRg st="10" end="10"/>
                                            </p:txEl>
                                          </p:spTgt>
                                        </p:tgtEl>
                                        <p:attrNameLst>
                                          <p:attrName>style.visibility</p:attrName>
                                        </p:attrNameLst>
                                      </p:cBhvr>
                                      <p:to>
                                        <p:strVal val="visible"/>
                                      </p:to>
                                    </p:set>
                                    <p:anim calcmode="lin" valueType="num">
                                      <p:cBhvr additive="base">
                                        <p:cTn id="31" dur="500" fill="hold"/>
                                        <p:tgtEl>
                                          <p:spTgt spid="9219">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9B31A-3C6E-3ED5-BB20-DA38C615B422}"/>
              </a:ext>
            </a:extLst>
          </p:cNvPr>
          <p:cNvSpPr>
            <a:spLocks noGrp="1"/>
          </p:cNvSpPr>
          <p:nvPr>
            <p:ph type="title"/>
          </p:nvPr>
        </p:nvSpPr>
        <p:spPr/>
        <p:txBody>
          <a:bodyPr>
            <a:normAutofit/>
          </a:bodyPr>
          <a:lstStyle/>
          <a:p>
            <a:pPr>
              <a:defRPr/>
            </a:pPr>
            <a:r>
              <a:rPr lang="en-GB" altLang="en-US" dirty="0"/>
              <a:t>Components of a good quality programme of work</a:t>
            </a:r>
            <a:endParaRPr lang="en-GB" dirty="0"/>
          </a:p>
        </p:txBody>
      </p:sp>
      <p:sp>
        <p:nvSpPr>
          <p:cNvPr id="34819" name="Content Placeholder 2">
            <a:extLst>
              <a:ext uri="{FF2B5EF4-FFF2-40B4-BE49-F238E27FC236}">
                <a16:creationId xmlns:a16="http://schemas.microsoft.com/office/drawing/2014/main" id="{9918FF37-65C1-502A-DFD0-625C2646EE05}"/>
              </a:ext>
            </a:extLst>
          </p:cNvPr>
          <p:cNvSpPr>
            <a:spLocks noGrp="1"/>
          </p:cNvSpPr>
          <p:nvPr>
            <p:ph idx="1"/>
          </p:nvPr>
        </p:nvSpPr>
        <p:spPr>
          <a:xfrm>
            <a:off x="838200" y="1743608"/>
            <a:ext cx="10679832" cy="3634882"/>
          </a:xfrm>
        </p:spPr>
        <p:txBody>
          <a:bodyPr>
            <a:normAutofit/>
          </a:bodyPr>
          <a:lstStyle/>
          <a:p>
            <a:pPr eaLnBrk="1" hangingPunct="1"/>
            <a:r>
              <a:rPr lang="en-GB" altLang="en-US" dirty="0"/>
              <a:t>To make learning interesting and appropriate for young people, youth workers have to take into account of their different needs, interests and choices and plan a programme which is differentiated.</a:t>
            </a:r>
          </a:p>
          <a:p>
            <a:pPr eaLnBrk="1" hangingPunct="1"/>
            <a:r>
              <a:rPr lang="en-GB" altLang="en-US" dirty="0"/>
              <a:t>Experiences are offered in different ways at the same time.</a:t>
            </a:r>
          </a:p>
          <a:p>
            <a:pPr eaLnBrk="1" hangingPunct="1"/>
            <a:r>
              <a:rPr lang="en-GB" altLang="en-US" dirty="0"/>
              <a:t>Through a variety of methods and activities some young people gain an interest and become aware of the topic, other might already be asking questions or seeking solutions.</a:t>
            </a:r>
          </a:p>
          <a:p>
            <a:pPr eaLnBrk="1" hangingPunct="1"/>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88DE6486-2E4F-1EE1-376B-9082797AD1A5}"/>
              </a:ext>
            </a:extLst>
          </p:cNvPr>
          <p:cNvSpPr>
            <a:spLocks noGrp="1"/>
          </p:cNvSpPr>
          <p:nvPr>
            <p:ph type="title"/>
          </p:nvPr>
        </p:nvSpPr>
        <p:spPr/>
        <p:txBody>
          <a:bodyPr/>
          <a:lstStyle/>
          <a:p>
            <a:pPr eaLnBrk="1" hangingPunct="1"/>
            <a:r>
              <a:rPr lang="en-GB" altLang="en-US"/>
              <a:t>Youth Work Methods</a:t>
            </a:r>
          </a:p>
        </p:txBody>
      </p:sp>
      <p:sp>
        <p:nvSpPr>
          <p:cNvPr id="35843" name="Content Placeholder 2">
            <a:extLst>
              <a:ext uri="{FF2B5EF4-FFF2-40B4-BE49-F238E27FC236}">
                <a16:creationId xmlns:a16="http://schemas.microsoft.com/office/drawing/2014/main" id="{300B02F3-E781-B88E-1673-5F6D80302511}"/>
              </a:ext>
            </a:extLst>
          </p:cNvPr>
          <p:cNvSpPr>
            <a:spLocks noGrp="1"/>
          </p:cNvSpPr>
          <p:nvPr>
            <p:ph idx="1"/>
          </p:nvPr>
        </p:nvSpPr>
        <p:spPr>
          <a:xfrm>
            <a:off x="630425" y="1690688"/>
            <a:ext cx="10859210" cy="4108085"/>
          </a:xfrm>
        </p:spPr>
        <p:txBody>
          <a:bodyPr/>
          <a:lstStyle/>
          <a:p>
            <a:pPr eaLnBrk="1" hangingPunct="1"/>
            <a:r>
              <a:rPr lang="en-GB" altLang="en-US" dirty="0"/>
              <a:t>Methods, as used in this context, refers primarily to the interventions and techniques which youth workers apply in the delivery of their programme.</a:t>
            </a:r>
          </a:p>
          <a:p>
            <a:pPr eaLnBrk="1" hangingPunct="1"/>
            <a:r>
              <a:rPr lang="en-GB" altLang="en-US" dirty="0"/>
              <a:t>Youth workers use a range of methods in their delivery of the youth work programme.</a:t>
            </a:r>
          </a:p>
          <a:p>
            <a:pPr eaLnBrk="1" hangingPunct="1"/>
            <a:r>
              <a:rPr lang="en-GB" altLang="en-US" dirty="0"/>
              <a:t>The method used will determine whether a learning experience is fun and whether the learning offered is both accepted ad internalised.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BE47F60-518B-FCEE-7AE9-09C5D85A1585}"/>
              </a:ext>
            </a:extLst>
          </p:cNvPr>
          <p:cNvSpPr>
            <a:spLocks noGrp="1"/>
          </p:cNvSpPr>
          <p:nvPr>
            <p:ph type="title"/>
          </p:nvPr>
        </p:nvSpPr>
        <p:spPr/>
        <p:txBody>
          <a:bodyPr/>
          <a:lstStyle/>
          <a:p>
            <a:pPr eaLnBrk="1" hangingPunct="1"/>
            <a:r>
              <a:rPr lang="en-GB" altLang="en-US"/>
              <a:t>Youth Work Methods</a:t>
            </a:r>
          </a:p>
        </p:txBody>
      </p:sp>
      <p:sp>
        <p:nvSpPr>
          <p:cNvPr id="36867" name="Content Placeholder 2">
            <a:extLst>
              <a:ext uri="{FF2B5EF4-FFF2-40B4-BE49-F238E27FC236}">
                <a16:creationId xmlns:a16="http://schemas.microsoft.com/office/drawing/2014/main" id="{B7EECB66-811F-286A-6E6F-B74ED9FE4607}"/>
              </a:ext>
            </a:extLst>
          </p:cNvPr>
          <p:cNvSpPr>
            <a:spLocks noGrp="1"/>
          </p:cNvSpPr>
          <p:nvPr>
            <p:ph idx="1"/>
          </p:nvPr>
        </p:nvSpPr>
        <p:spPr>
          <a:xfrm>
            <a:off x="744015" y="1857198"/>
            <a:ext cx="10887607" cy="3862062"/>
          </a:xfrm>
        </p:spPr>
        <p:txBody>
          <a:bodyPr/>
          <a:lstStyle/>
          <a:p>
            <a:pPr eaLnBrk="1" hangingPunct="1"/>
            <a:r>
              <a:rPr lang="en-GB" altLang="en-US" dirty="0"/>
              <a:t>In order to ensure that young people derive the maximum benefit, the methods used in the delivery of the curriculum should be varied and, where feasible, more than one method should be used in the delivery of any one area of experience.  </a:t>
            </a:r>
          </a:p>
          <a:p>
            <a:pPr eaLnBrk="1" hangingPunct="1"/>
            <a:r>
              <a:rPr lang="en-GB" altLang="en-US" dirty="0"/>
              <a:t>Using different methods will help to provide a differentiated programme.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CB88619-5133-3E72-8558-94C2B784453A}"/>
              </a:ext>
            </a:extLst>
          </p:cNvPr>
          <p:cNvSpPr>
            <a:spLocks noGrp="1" noChangeArrowheads="1"/>
          </p:cNvSpPr>
          <p:nvPr>
            <p:ph type="title"/>
          </p:nvPr>
        </p:nvSpPr>
        <p:spPr>
          <a:xfrm>
            <a:off x="352129" y="365125"/>
            <a:ext cx="11001671" cy="890045"/>
          </a:xfrm>
        </p:spPr>
        <p:txBody>
          <a:bodyPr>
            <a:normAutofit fontScale="90000"/>
          </a:bodyPr>
          <a:lstStyle/>
          <a:p>
            <a:pPr>
              <a:defRPr/>
            </a:pPr>
            <a:r>
              <a:rPr lang="en-GB" altLang="en-US" b="1" i="1" dirty="0"/>
              <a:t>What methods can be used to take into account the learning styles?</a:t>
            </a:r>
          </a:p>
        </p:txBody>
      </p:sp>
      <p:sp>
        <p:nvSpPr>
          <p:cNvPr id="8196" name="Text Box 6">
            <a:extLst>
              <a:ext uri="{FF2B5EF4-FFF2-40B4-BE49-F238E27FC236}">
                <a16:creationId xmlns:a16="http://schemas.microsoft.com/office/drawing/2014/main" id="{B1A5873E-E8F2-F76B-2998-15CC59DFB879}"/>
              </a:ext>
            </a:extLst>
          </p:cNvPr>
          <p:cNvSpPr>
            <a:spLocks noGrp="1" noChangeArrowheads="1"/>
          </p:cNvSpPr>
          <p:nvPr>
            <p:ph sz="half" idx="1"/>
          </p:nvPr>
        </p:nvSpPr>
        <p:spPr>
          <a:xfrm>
            <a:off x="686027" y="1838918"/>
            <a:ext cx="4038600" cy="4525963"/>
          </a:xfrm>
        </p:spPr>
        <p:txBody>
          <a:bodyPr>
            <a:normAutofit fontScale="92500" lnSpcReduction="10000"/>
          </a:bodyPr>
          <a:lstStyle/>
          <a:p>
            <a:pPr marL="274320" indent="-274320">
              <a:lnSpc>
                <a:spcPct val="80000"/>
              </a:lnSpc>
              <a:buFont typeface="Wingdings 3"/>
              <a:buChar char=""/>
              <a:defRPr/>
            </a:pPr>
            <a:r>
              <a:rPr lang="en-GB" altLang="en-US" sz="2000" dirty="0"/>
              <a:t>Action in the community –</a:t>
            </a:r>
          </a:p>
          <a:p>
            <a:pPr marL="274320" indent="-274320">
              <a:lnSpc>
                <a:spcPct val="80000"/>
              </a:lnSpc>
              <a:buNone/>
              <a:defRPr/>
            </a:pPr>
            <a:endParaRPr lang="en-GB" altLang="en-US" sz="2000" dirty="0"/>
          </a:p>
          <a:p>
            <a:pPr marL="822960" lvl="2">
              <a:lnSpc>
                <a:spcPct val="80000"/>
              </a:lnSpc>
              <a:buClr>
                <a:schemeClr val="bg1">
                  <a:shade val="50000"/>
                </a:schemeClr>
              </a:buClr>
              <a:buFont typeface="Wingdings 3"/>
              <a:buChar char=""/>
              <a:defRPr/>
            </a:pPr>
            <a:r>
              <a:rPr lang="en-GB" altLang="en-US" dirty="0"/>
              <a:t>Events</a:t>
            </a:r>
          </a:p>
          <a:p>
            <a:pPr marL="822960" lvl="2">
              <a:lnSpc>
                <a:spcPct val="80000"/>
              </a:lnSpc>
              <a:buClr>
                <a:schemeClr val="bg1">
                  <a:shade val="50000"/>
                </a:schemeClr>
              </a:buClr>
              <a:buFont typeface="Wingdings 3"/>
              <a:buChar char=""/>
              <a:defRPr/>
            </a:pPr>
            <a:r>
              <a:rPr lang="en-GB" altLang="en-US" dirty="0"/>
              <a:t>Fundraising</a:t>
            </a:r>
          </a:p>
          <a:p>
            <a:pPr marL="822960" lvl="2">
              <a:lnSpc>
                <a:spcPct val="80000"/>
              </a:lnSpc>
              <a:buClr>
                <a:schemeClr val="bg1">
                  <a:shade val="50000"/>
                </a:schemeClr>
              </a:buClr>
              <a:buFont typeface="Wingdings 3"/>
              <a:buChar char=""/>
              <a:defRPr/>
            </a:pPr>
            <a:r>
              <a:rPr lang="en-GB" altLang="en-US" dirty="0"/>
              <a:t>Lobbying and campaigning, </a:t>
            </a:r>
          </a:p>
          <a:p>
            <a:pPr marL="822960" lvl="2">
              <a:lnSpc>
                <a:spcPct val="80000"/>
              </a:lnSpc>
              <a:buClr>
                <a:schemeClr val="bg1">
                  <a:shade val="50000"/>
                </a:schemeClr>
              </a:buClr>
              <a:buFont typeface="Wingdings 3"/>
              <a:buChar char=""/>
              <a:defRPr/>
            </a:pPr>
            <a:r>
              <a:rPr lang="en-GB" altLang="en-US" dirty="0"/>
              <a:t>Youth Exchanges</a:t>
            </a:r>
          </a:p>
          <a:p>
            <a:pPr marL="274320" indent="-274320">
              <a:lnSpc>
                <a:spcPct val="80000"/>
              </a:lnSpc>
              <a:buFont typeface="Wingdings 3"/>
              <a:buChar char=""/>
              <a:defRPr/>
            </a:pPr>
            <a:endParaRPr lang="en-GB" altLang="en-US" sz="2000" dirty="0"/>
          </a:p>
          <a:p>
            <a:pPr marL="274320" indent="-274320">
              <a:lnSpc>
                <a:spcPct val="80000"/>
              </a:lnSpc>
              <a:buFont typeface="Wingdings 3"/>
              <a:buChar char=""/>
              <a:defRPr/>
            </a:pPr>
            <a:r>
              <a:rPr lang="en-GB" altLang="en-US" sz="2000" dirty="0"/>
              <a:t>Association – </a:t>
            </a:r>
          </a:p>
          <a:p>
            <a:pPr marL="822960" lvl="2">
              <a:lnSpc>
                <a:spcPct val="80000"/>
              </a:lnSpc>
              <a:buClr>
                <a:schemeClr val="bg1">
                  <a:shade val="50000"/>
                </a:schemeClr>
              </a:buClr>
              <a:buNone/>
              <a:defRPr/>
            </a:pPr>
            <a:endParaRPr lang="en-GB" altLang="en-US" dirty="0"/>
          </a:p>
          <a:p>
            <a:pPr marL="822960" lvl="2">
              <a:lnSpc>
                <a:spcPct val="80000"/>
              </a:lnSpc>
              <a:buClr>
                <a:schemeClr val="bg1">
                  <a:shade val="50000"/>
                </a:schemeClr>
              </a:buClr>
              <a:buFont typeface="Wingdings 3"/>
              <a:buChar char=""/>
              <a:defRPr/>
            </a:pPr>
            <a:r>
              <a:rPr lang="en-GB" altLang="en-US" dirty="0"/>
              <a:t>Discussion and debates</a:t>
            </a:r>
          </a:p>
          <a:p>
            <a:pPr marL="822960" lvl="2">
              <a:lnSpc>
                <a:spcPct val="80000"/>
              </a:lnSpc>
              <a:buClr>
                <a:schemeClr val="bg1">
                  <a:shade val="50000"/>
                </a:schemeClr>
              </a:buClr>
              <a:buFont typeface="Wingdings 3"/>
              <a:buChar char=""/>
              <a:defRPr/>
            </a:pPr>
            <a:r>
              <a:rPr lang="en-GB" altLang="en-US" dirty="0"/>
              <a:t>Group work and </a:t>
            </a:r>
          </a:p>
          <a:p>
            <a:pPr marL="822960" lvl="2">
              <a:lnSpc>
                <a:spcPct val="80000"/>
              </a:lnSpc>
              <a:buClr>
                <a:schemeClr val="bg1">
                  <a:shade val="50000"/>
                </a:schemeClr>
              </a:buClr>
              <a:buFont typeface="Wingdings 3"/>
              <a:buChar char=""/>
              <a:defRPr/>
            </a:pPr>
            <a:r>
              <a:rPr lang="en-GB" altLang="en-US" dirty="0"/>
              <a:t>Residentials</a:t>
            </a:r>
          </a:p>
          <a:p>
            <a:pPr marL="822960" lvl="2">
              <a:lnSpc>
                <a:spcPct val="80000"/>
              </a:lnSpc>
              <a:buClr>
                <a:schemeClr val="bg1">
                  <a:shade val="50000"/>
                </a:schemeClr>
              </a:buClr>
              <a:buFont typeface="Wingdings 3"/>
              <a:buChar char=""/>
              <a:defRPr/>
            </a:pPr>
            <a:endParaRPr lang="en-GB" altLang="en-US" dirty="0"/>
          </a:p>
          <a:p>
            <a:pPr marL="274320" indent="-274320">
              <a:lnSpc>
                <a:spcPct val="80000"/>
              </a:lnSpc>
              <a:spcBef>
                <a:spcPct val="0"/>
              </a:spcBef>
              <a:buNone/>
              <a:defRPr/>
            </a:pPr>
            <a:endParaRPr lang="en-GB" altLang="en-US" sz="1200" dirty="0"/>
          </a:p>
        </p:txBody>
      </p:sp>
      <p:sp>
        <p:nvSpPr>
          <p:cNvPr id="8195" name="Rectangle 5">
            <a:extLst>
              <a:ext uri="{FF2B5EF4-FFF2-40B4-BE49-F238E27FC236}">
                <a16:creationId xmlns:a16="http://schemas.microsoft.com/office/drawing/2014/main" id="{A5AE51C5-534B-2F8C-7B5E-1E350671B979}"/>
              </a:ext>
            </a:extLst>
          </p:cNvPr>
          <p:cNvSpPr>
            <a:spLocks noGrp="1" noChangeArrowheads="1"/>
          </p:cNvSpPr>
          <p:nvPr>
            <p:ph sz="half" idx="2"/>
          </p:nvPr>
        </p:nvSpPr>
        <p:spPr>
          <a:xfrm>
            <a:off x="7184571" y="1690688"/>
            <a:ext cx="4890053" cy="4011533"/>
          </a:xfrm>
        </p:spPr>
        <p:txBody>
          <a:bodyPr>
            <a:normAutofit fontScale="92500" lnSpcReduction="10000"/>
          </a:bodyPr>
          <a:lstStyle/>
          <a:p>
            <a:pPr marL="274320" indent="-274320">
              <a:lnSpc>
                <a:spcPct val="80000"/>
              </a:lnSpc>
              <a:buFont typeface="Wingdings 3"/>
              <a:buChar char=""/>
              <a:defRPr/>
            </a:pPr>
            <a:r>
              <a:rPr lang="en-GB" altLang="en-US" sz="1800" dirty="0"/>
              <a:t>Activities -</a:t>
            </a:r>
          </a:p>
          <a:p>
            <a:pPr marL="274320" indent="-274320">
              <a:lnSpc>
                <a:spcPct val="80000"/>
              </a:lnSpc>
              <a:buNone/>
              <a:defRPr/>
            </a:pPr>
            <a:r>
              <a:rPr lang="en-GB" altLang="en-US" sz="1100" dirty="0"/>
              <a:t>	</a:t>
            </a:r>
          </a:p>
          <a:p>
            <a:pPr marL="822960" lvl="2">
              <a:lnSpc>
                <a:spcPct val="80000"/>
              </a:lnSpc>
              <a:buClr>
                <a:schemeClr val="bg1">
                  <a:shade val="50000"/>
                </a:schemeClr>
              </a:buClr>
              <a:buFont typeface="Wingdings 3"/>
              <a:buChar char=""/>
              <a:defRPr/>
            </a:pPr>
            <a:r>
              <a:rPr lang="en-GB" altLang="en-US" sz="1800" dirty="0"/>
              <a:t>Creative activities</a:t>
            </a:r>
          </a:p>
          <a:p>
            <a:pPr marL="822960" lvl="2">
              <a:lnSpc>
                <a:spcPct val="80000"/>
              </a:lnSpc>
              <a:buClr>
                <a:schemeClr val="bg1">
                  <a:shade val="50000"/>
                </a:schemeClr>
              </a:buClr>
              <a:buFont typeface="Wingdings 3"/>
              <a:buChar char=""/>
              <a:defRPr/>
            </a:pPr>
            <a:r>
              <a:rPr lang="en-GB" altLang="en-US" sz="1800" dirty="0"/>
              <a:t>Games and exercises </a:t>
            </a:r>
          </a:p>
          <a:p>
            <a:pPr marL="822960" lvl="2">
              <a:lnSpc>
                <a:spcPct val="80000"/>
              </a:lnSpc>
              <a:buClr>
                <a:schemeClr val="bg1">
                  <a:shade val="50000"/>
                </a:schemeClr>
              </a:buClr>
              <a:buFont typeface="Wingdings 3"/>
              <a:buChar char=""/>
              <a:defRPr/>
            </a:pPr>
            <a:r>
              <a:rPr lang="en-GB" altLang="en-US" sz="1800" dirty="0"/>
              <a:t>Outdoor activities and camping</a:t>
            </a:r>
          </a:p>
          <a:p>
            <a:pPr marL="822960" lvl="2">
              <a:lnSpc>
                <a:spcPct val="80000"/>
              </a:lnSpc>
              <a:buClr>
                <a:schemeClr val="bg1">
                  <a:shade val="50000"/>
                </a:schemeClr>
              </a:buClr>
              <a:buFont typeface="Wingdings 3"/>
              <a:buChar char=""/>
              <a:defRPr/>
            </a:pPr>
            <a:r>
              <a:rPr lang="en-GB" altLang="en-US" sz="1800" dirty="0"/>
              <a:t>Trips</a:t>
            </a:r>
          </a:p>
          <a:p>
            <a:pPr marL="822960" lvl="2">
              <a:lnSpc>
                <a:spcPct val="80000"/>
              </a:lnSpc>
              <a:buClr>
                <a:schemeClr val="bg1">
                  <a:shade val="50000"/>
                </a:schemeClr>
              </a:buClr>
              <a:buFont typeface="Wingdings 3"/>
              <a:buChar char=""/>
              <a:defRPr/>
            </a:pPr>
            <a:r>
              <a:rPr lang="en-GB" altLang="en-US" sz="1800" dirty="0"/>
              <a:t>Competition and quizzes</a:t>
            </a:r>
          </a:p>
          <a:p>
            <a:pPr marL="822960" lvl="2">
              <a:lnSpc>
                <a:spcPct val="80000"/>
              </a:lnSpc>
              <a:buClr>
                <a:schemeClr val="bg1">
                  <a:shade val="50000"/>
                </a:schemeClr>
              </a:buClr>
              <a:buNone/>
              <a:defRPr/>
            </a:pPr>
            <a:endParaRPr lang="en-GB" altLang="en-US" sz="1100" dirty="0"/>
          </a:p>
          <a:p>
            <a:pPr marL="274320" indent="-274320">
              <a:lnSpc>
                <a:spcPct val="80000"/>
              </a:lnSpc>
              <a:buFont typeface="Wingdings 3"/>
              <a:buChar char=""/>
              <a:defRPr/>
            </a:pPr>
            <a:r>
              <a:rPr lang="en-GB" altLang="en-US" sz="1800" dirty="0"/>
              <a:t>Advice – </a:t>
            </a:r>
          </a:p>
          <a:p>
            <a:pPr marL="822960" lvl="2">
              <a:lnSpc>
                <a:spcPct val="80000"/>
              </a:lnSpc>
              <a:buClr>
                <a:schemeClr val="bg1">
                  <a:shade val="50000"/>
                </a:schemeClr>
              </a:buClr>
              <a:buFont typeface="Wingdings 3"/>
              <a:buChar char=""/>
              <a:defRPr/>
            </a:pPr>
            <a:r>
              <a:rPr lang="en-GB" altLang="en-US" sz="1800" dirty="0"/>
              <a:t>Counselling</a:t>
            </a:r>
          </a:p>
          <a:p>
            <a:pPr marL="822960" lvl="2">
              <a:lnSpc>
                <a:spcPct val="80000"/>
              </a:lnSpc>
              <a:buClr>
                <a:schemeClr val="bg1">
                  <a:shade val="50000"/>
                </a:schemeClr>
              </a:buClr>
              <a:buFont typeface="Wingdings 3"/>
              <a:buChar char=""/>
              <a:defRPr/>
            </a:pPr>
            <a:r>
              <a:rPr lang="en-GB" altLang="en-US" sz="1800" dirty="0"/>
              <a:t>Information and advice</a:t>
            </a:r>
          </a:p>
          <a:p>
            <a:pPr marL="822960" lvl="2">
              <a:lnSpc>
                <a:spcPct val="80000"/>
              </a:lnSpc>
              <a:buClr>
                <a:schemeClr val="bg1">
                  <a:shade val="50000"/>
                </a:schemeClr>
              </a:buClr>
              <a:buNone/>
              <a:defRPr/>
            </a:pPr>
            <a:endParaRPr lang="en-GB" altLang="en-US" sz="1100" dirty="0"/>
          </a:p>
          <a:p>
            <a:pPr marL="274320" indent="-274320">
              <a:lnSpc>
                <a:spcPct val="80000"/>
              </a:lnSpc>
              <a:buFont typeface="Wingdings 3"/>
              <a:buChar char=""/>
              <a:defRPr/>
            </a:pPr>
            <a:r>
              <a:rPr lang="en-GB" altLang="en-US" sz="1800" dirty="0"/>
              <a:t>Access to life and vocational skills – </a:t>
            </a:r>
          </a:p>
          <a:p>
            <a:pPr marL="822960" lvl="2">
              <a:lnSpc>
                <a:spcPct val="80000"/>
              </a:lnSpc>
              <a:buClr>
                <a:schemeClr val="bg1">
                  <a:shade val="50000"/>
                </a:schemeClr>
              </a:buClr>
              <a:buFont typeface="Wingdings 3"/>
              <a:buChar char=""/>
              <a:defRPr/>
            </a:pPr>
            <a:r>
              <a:rPr lang="en-GB" altLang="en-US" sz="1600" dirty="0"/>
              <a:t>Peer education, </a:t>
            </a:r>
          </a:p>
          <a:p>
            <a:pPr marL="822960" lvl="2">
              <a:lnSpc>
                <a:spcPct val="80000"/>
              </a:lnSpc>
              <a:buClr>
                <a:schemeClr val="bg1">
                  <a:shade val="50000"/>
                </a:schemeClr>
              </a:buClr>
              <a:buFont typeface="Wingdings 3"/>
              <a:buChar char=""/>
              <a:defRPr/>
            </a:pPr>
            <a:r>
              <a:rPr lang="en-GB" altLang="en-US" sz="1600" dirty="0"/>
              <a:t>Skills training and </a:t>
            </a:r>
          </a:p>
          <a:p>
            <a:pPr marL="822960" lvl="2">
              <a:lnSpc>
                <a:spcPct val="80000"/>
              </a:lnSpc>
              <a:buClr>
                <a:schemeClr val="bg1">
                  <a:shade val="50000"/>
                </a:schemeClr>
              </a:buClr>
              <a:buFont typeface="Wingdings 3"/>
              <a:buChar char=""/>
              <a:defRPr/>
            </a:pPr>
            <a:r>
              <a:rPr lang="en-GB" altLang="en-US" sz="1600" dirty="0"/>
              <a:t>Volunteering</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3234856-4FDC-421E-C66E-B4A2424AC1A2}"/>
              </a:ext>
            </a:extLst>
          </p:cNvPr>
          <p:cNvSpPr>
            <a:spLocks noGrp="1" noChangeArrowheads="1"/>
          </p:cNvSpPr>
          <p:nvPr>
            <p:ph type="title"/>
          </p:nvPr>
        </p:nvSpPr>
        <p:spPr/>
        <p:txBody>
          <a:bodyPr>
            <a:normAutofit/>
          </a:bodyPr>
          <a:lstStyle/>
          <a:p>
            <a:pPr>
              <a:defRPr/>
            </a:pPr>
            <a:r>
              <a:rPr lang="en-GB" altLang="en-US" sz="3600" b="1" i="1" dirty="0"/>
              <a:t>How should you start off planning your work programme?</a:t>
            </a:r>
          </a:p>
        </p:txBody>
      </p:sp>
      <p:sp>
        <p:nvSpPr>
          <p:cNvPr id="13315" name="Rectangle 3">
            <a:extLst>
              <a:ext uri="{FF2B5EF4-FFF2-40B4-BE49-F238E27FC236}">
                <a16:creationId xmlns:a16="http://schemas.microsoft.com/office/drawing/2014/main" id="{7D95BEDF-94EE-FA60-B399-D1E575951F54}"/>
              </a:ext>
            </a:extLst>
          </p:cNvPr>
          <p:cNvSpPr>
            <a:spLocks noGrp="1" noChangeArrowheads="1"/>
          </p:cNvSpPr>
          <p:nvPr>
            <p:ph idx="1"/>
          </p:nvPr>
        </p:nvSpPr>
        <p:spPr>
          <a:xfrm>
            <a:off x="838200" y="1700214"/>
            <a:ext cx="10696871" cy="4115597"/>
          </a:xfrm>
        </p:spPr>
        <p:txBody>
          <a:bodyPr>
            <a:normAutofit fontScale="92500" lnSpcReduction="10000"/>
          </a:bodyPr>
          <a:lstStyle/>
          <a:p>
            <a:pPr marL="274320" indent="-274320">
              <a:buFont typeface="Wingdings 3"/>
              <a:buChar char=""/>
              <a:defRPr/>
            </a:pPr>
            <a:r>
              <a:rPr lang="en-GB" altLang="en-US" sz="2400" dirty="0"/>
              <a:t>Everything should be built on your relationship with young people:</a:t>
            </a:r>
          </a:p>
          <a:p>
            <a:pPr marL="274320" indent="-274320">
              <a:buNone/>
              <a:defRPr/>
            </a:pPr>
            <a:endParaRPr lang="en-GB" altLang="en-US" sz="1400" dirty="0"/>
          </a:p>
          <a:p>
            <a:pPr marL="548640" lvl="1" indent="-274320">
              <a:buFont typeface="Wingdings 3"/>
              <a:buChar char=""/>
              <a:defRPr/>
            </a:pPr>
            <a:r>
              <a:rPr lang="en-GB" altLang="en-US" sz="2000" dirty="0"/>
              <a:t>Build Rapport</a:t>
            </a:r>
          </a:p>
          <a:p>
            <a:pPr marL="548640" lvl="1" indent="-274320">
              <a:buNone/>
              <a:defRPr/>
            </a:pPr>
            <a:endParaRPr lang="en-GB" altLang="en-US" sz="1400" dirty="0"/>
          </a:p>
          <a:p>
            <a:pPr marL="548640" lvl="1" indent="-274320">
              <a:buFont typeface="Wingdings 3"/>
              <a:buChar char=""/>
              <a:defRPr/>
            </a:pPr>
            <a:r>
              <a:rPr lang="en-GB" altLang="en-US" sz="2000" dirty="0"/>
              <a:t>Encourage openness</a:t>
            </a:r>
          </a:p>
          <a:p>
            <a:pPr marL="548640" lvl="1" indent="-274320">
              <a:buNone/>
              <a:defRPr/>
            </a:pPr>
            <a:endParaRPr lang="en-GB" altLang="en-US" sz="1400" dirty="0"/>
          </a:p>
          <a:p>
            <a:pPr marL="548640" lvl="1" indent="-274320">
              <a:buFont typeface="Wingdings 3"/>
              <a:buChar char=""/>
              <a:defRPr/>
            </a:pPr>
            <a:r>
              <a:rPr lang="en-GB" altLang="en-US" sz="2000" dirty="0"/>
              <a:t>Clarify feelings</a:t>
            </a:r>
          </a:p>
          <a:p>
            <a:pPr marL="548640" lvl="1" indent="-274320">
              <a:buNone/>
              <a:defRPr/>
            </a:pPr>
            <a:endParaRPr lang="en-GB" altLang="en-US" sz="1400" dirty="0"/>
          </a:p>
          <a:p>
            <a:pPr marL="548640" lvl="1" indent="-274320">
              <a:buFont typeface="Wingdings 3"/>
              <a:buChar char=""/>
              <a:defRPr/>
            </a:pPr>
            <a:r>
              <a:rPr lang="en-GB" altLang="en-US" sz="2000" dirty="0"/>
              <a:t>Challenge negativity</a:t>
            </a:r>
          </a:p>
          <a:p>
            <a:pPr marL="548640" lvl="1" indent="-274320">
              <a:buNone/>
              <a:defRPr/>
            </a:pPr>
            <a:endParaRPr lang="en-GB" altLang="en-US" sz="1400" dirty="0"/>
          </a:p>
          <a:p>
            <a:pPr marL="548640" lvl="1" indent="-274320">
              <a:buFont typeface="Wingdings 3"/>
              <a:buChar char=""/>
              <a:defRPr/>
            </a:pPr>
            <a:r>
              <a:rPr lang="en-GB" altLang="en-US" sz="2000" dirty="0"/>
              <a:t>Open doors</a:t>
            </a:r>
          </a:p>
          <a:p>
            <a:pPr marL="548640" lvl="1" indent="-274320">
              <a:buNone/>
              <a:defRPr/>
            </a:pPr>
            <a:endParaRPr lang="en-GB" altLang="en-US" sz="1200" dirty="0"/>
          </a:p>
          <a:p>
            <a:pPr marL="548640" lvl="1" indent="-274320">
              <a:buFont typeface="Wingdings 3"/>
              <a:buChar char=""/>
              <a:defRPr/>
            </a:pPr>
            <a:r>
              <a:rPr lang="en-GB" altLang="en-US" sz="2000" dirty="0"/>
              <a:t>Consolidate progress</a:t>
            </a:r>
          </a:p>
          <a:p>
            <a:pPr marL="548640" lvl="1" indent="-274320">
              <a:buNone/>
              <a:defRPr/>
            </a:pPr>
            <a:endParaRPr lang="en-GB" altLang="en-US" sz="1200" dirty="0"/>
          </a:p>
          <a:p>
            <a:pPr marL="548640" lvl="1" indent="-274320">
              <a:buFont typeface="Wingdings 3"/>
              <a:buChar char=""/>
              <a:defRPr/>
            </a:pPr>
            <a:r>
              <a:rPr lang="en-GB" altLang="en-US" sz="2000" dirty="0"/>
              <a:t>Review learning and then progress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2000"/>
                                        <p:tgtEl>
                                          <p:spTgt spid="133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3315">
                                            <p:txEl>
                                              <p:pRg st="2" end="2"/>
                                            </p:txEl>
                                          </p:spTgt>
                                        </p:tgtEl>
                                        <p:attrNameLst>
                                          <p:attrName>style.visibility</p:attrName>
                                        </p:attrNameLst>
                                      </p:cBhvr>
                                      <p:to>
                                        <p:strVal val="visible"/>
                                      </p:to>
                                    </p:set>
                                    <p:animEffect transition="in" filter="fade">
                                      <p:cBhvr>
                                        <p:cTn id="10" dur="2000"/>
                                        <p:tgtEl>
                                          <p:spTgt spid="13315">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3315">
                                            <p:txEl>
                                              <p:pRg st="4" end="4"/>
                                            </p:txEl>
                                          </p:spTgt>
                                        </p:tgtEl>
                                        <p:attrNameLst>
                                          <p:attrName>style.visibility</p:attrName>
                                        </p:attrNameLst>
                                      </p:cBhvr>
                                      <p:to>
                                        <p:strVal val="visible"/>
                                      </p:to>
                                    </p:set>
                                    <p:animEffect transition="in" filter="fade">
                                      <p:cBhvr>
                                        <p:cTn id="13" dur="2000"/>
                                        <p:tgtEl>
                                          <p:spTgt spid="13315">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3315">
                                            <p:txEl>
                                              <p:pRg st="6" end="6"/>
                                            </p:txEl>
                                          </p:spTgt>
                                        </p:tgtEl>
                                        <p:attrNameLst>
                                          <p:attrName>style.visibility</p:attrName>
                                        </p:attrNameLst>
                                      </p:cBhvr>
                                      <p:to>
                                        <p:strVal val="visible"/>
                                      </p:to>
                                    </p:set>
                                    <p:animEffect transition="in" filter="fade">
                                      <p:cBhvr>
                                        <p:cTn id="16" dur="2000"/>
                                        <p:tgtEl>
                                          <p:spTgt spid="13315">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3315">
                                            <p:txEl>
                                              <p:pRg st="8" end="8"/>
                                            </p:txEl>
                                          </p:spTgt>
                                        </p:tgtEl>
                                        <p:attrNameLst>
                                          <p:attrName>style.visibility</p:attrName>
                                        </p:attrNameLst>
                                      </p:cBhvr>
                                      <p:to>
                                        <p:strVal val="visible"/>
                                      </p:to>
                                    </p:set>
                                    <p:animEffect transition="in" filter="fade">
                                      <p:cBhvr>
                                        <p:cTn id="19" dur="2000"/>
                                        <p:tgtEl>
                                          <p:spTgt spid="13315">
                                            <p:txEl>
                                              <p:pRg st="8" end="8"/>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3315">
                                            <p:txEl>
                                              <p:pRg st="10" end="10"/>
                                            </p:txEl>
                                          </p:spTgt>
                                        </p:tgtEl>
                                        <p:attrNameLst>
                                          <p:attrName>style.visibility</p:attrName>
                                        </p:attrNameLst>
                                      </p:cBhvr>
                                      <p:to>
                                        <p:strVal val="visible"/>
                                      </p:to>
                                    </p:set>
                                    <p:animEffect transition="in" filter="fade">
                                      <p:cBhvr>
                                        <p:cTn id="22" dur="2000"/>
                                        <p:tgtEl>
                                          <p:spTgt spid="13315">
                                            <p:txEl>
                                              <p:pRg st="10" end="1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3315">
                                            <p:txEl>
                                              <p:pRg st="12" end="12"/>
                                            </p:txEl>
                                          </p:spTgt>
                                        </p:tgtEl>
                                        <p:attrNameLst>
                                          <p:attrName>style.visibility</p:attrName>
                                        </p:attrNameLst>
                                      </p:cBhvr>
                                      <p:to>
                                        <p:strVal val="visible"/>
                                      </p:to>
                                    </p:set>
                                    <p:animEffect transition="in" filter="fade">
                                      <p:cBhvr>
                                        <p:cTn id="25" dur="2000"/>
                                        <p:tgtEl>
                                          <p:spTgt spid="13315">
                                            <p:txEl>
                                              <p:pRg st="12" end="1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3315">
                                            <p:txEl>
                                              <p:pRg st="14" end="14"/>
                                            </p:txEl>
                                          </p:spTgt>
                                        </p:tgtEl>
                                        <p:attrNameLst>
                                          <p:attrName>style.visibility</p:attrName>
                                        </p:attrNameLst>
                                      </p:cBhvr>
                                      <p:to>
                                        <p:strVal val="visible"/>
                                      </p:to>
                                    </p:set>
                                    <p:animEffect transition="in" filter="fade">
                                      <p:cBhvr>
                                        <p:cTn id="28" dur="2000"/>
                                        <p:tgtEl>
                                          <p:spTgt spid="1331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D708053-88CF-3F44-D19C-B17F56CB7C1F}"/>
              </a:ext>
            </a:extLst>
          </p:cNvPr>
          <p:cNvSpPr>
            <a:spLocks noGrp="1" noChangeArrowheads="1"/>
          </p:cNvSpPr>
          <p:nvPr>
            <p:ph type="title"/>
          </p:nvPr>
        </p:nvSpPr>
        <p:spPr>
          <a:xfrm>
            <a:off x="187424" y="365125"/>
            <a:ext cx="11166376" cy="759417"/>
          </a:xfrm>
        </p:spPr>
        <p:txBody>
          <a:bodyPr>
            <a:normAutofit/>
          </a:bodyPr>
          <a:lstStyle/>
          <a:p>
            <a:pPr>
              <a:defRPr/>
            </a:pPr>
            <a:r>
              <a:rPr lang="en-US" altLang="en-US" dirty="0"/>
              <a:t>What makes an interesting Work Programme?</a:t>
            </a:r>
            <a:r>
              <a:rPr lang="en-GB" altLang="en-US" sz="4000" dirty="0"/>
              <a:t> </a:t>
            </a:r>
          </a:p>
        </p:txBody>
      </p:sp>
      <p:sp>
        <p:nvSpPr>
          <p:cNvPr id="39939" name="Rectangle 3">
            <a:extLst>
              <a:ext uri="{FF2B5EF4-FFF2-40B4-BE49-F238E27FC236}">
                <a16:creationId xmlns:a16="http://schemas.microsoft.com/office/drawing/2014/main" id="{AA480E08-DCF4-A4EB-3037-35E3A1575D1D}"/>
              </a:ext>
            </a:extLst>
          </p:cNvPr>
          <p:cNvSpPr>
            <a:spLocks noGrp="1"/>
          </p:cNvSpPr>
          <p:nvPr>
            <p:ph idx="1"/>
          </p:nvPr>
        </p:nvSpPr>
        <p:spPr>
          <a:xfrm>
            <a:off x="715617" y="1408517"/>
            <a:ext cx="10183349" cy="4214191"/>
          </a:xfrm>
        </p:spPr>
        <p:txBody>
          <a:bodyPr>
            <a:normAutofit lnSpcReduction="10000"/>
          </a:bodyPr>
          <a:lstStyle/>
          <a:p>
            <a:pPr eaLnBrk="1" hangingPunct="1">
              <a:lnSpc>
                <a:spcPct val="80000"/>
              </a:lnSpc>
            </a:pPr>
            <a:r>
              <a:rPr lang="en-GB" altLang="en-US" dirty="0"/>
              <a:t>At the face-to-face level, a challenging programme of work should have:</a:t>
            </a:r>
          </a:p>
          <a:p>
            <a:pPr eaLnBrk="1" hangingPunct="1">
              <a:lnSpc>
                <a:spcPct val="80000"/>
              </a:lnSpc>
              <a:buFontTx/>
              <a:buNone/>
            </a:pPr>
            <a:endParaRPr lang="en-GB" altLang="en-US" dirty="0"/>
          </a:p>
          <a:p>
            <a:pPr lvl="1" eaLnBrk="1" hangingPunct="1">
              <a:lnSpc>
                <a:spcPct val="80000"/>
              </a:lnSpc>
            </a:pPr>
            <a:r>
              <a:rPr lang="en-GB" altLang="en-US" dirty="0"/>
              <a:t>Breadth</a:t>
            </a:r>
          </a:p>
          <a:p>
            <a:pPr lvl="1" eaLnBrk="1" hangingPunct="1">
              <a:lnSpc>
                <a:spcPct val="80000"/>
              </a:lnSpc>
              <a:buFontTx/>
              <a:buNone/>
            </a:pPr>
            <a:endParaRPr lang="en-GB" altLang="en-US" dirty="0"/>
          </a:p>
          <a:p>
            <a:pPr lvl="1" eaLnBrk="1" hangingPunct="1">
              <a:lnSpc>
                <a:spcPct val="80000"/>
              </a:lnSpc>
            </a:pPr>
            <a:r>
              <a:rPr lang="en-GB" altLang="en-US" dirty="0"/>
              <a:t>Balance</a:t>
            </a:r>
          </a:p>
          <a:p>
            <a:pPr lvl="1" eaLnBrk="1" hangingPunct="1">
              <a:lnSpc>
                <a:spcPct val="80000"/>
              </a:lnSpc>
              <a:buFontTx/>
              <a:buNone/>
            </a:pPr>
            <a:endParaRPr lang="en-GB" altLang="en-US" dirty="0"/>
          </a:p>
          <a:p>
            <a:pPr lvl="1" eaLnBrk="1" hangingPunct="1">
              <a:lnSpc>
                <a:spcPct val="80000"/>
              </a:lnSpc>
            </a:pPr>
            <a:r>
              <a:rPr lang="en-GB" altLang="en-US" dirty="0"/>
              <a:t>Relevance</a:t>
            </a:r>
          </a:p>
          <a:p>
            <a:pPr lvl="1" eaLnBrk="1" hangingPunct="1">
              <a:lnSpc>
                <a:spcPct val="80000"/>
              </a:lnSpc>
              <a:buFontTx/>
              <a:buNone/>
            </a:pPr>
            <a:endParaRPr lang="en-GB" altLang="en-US" dirty="0"/>
          </a:p>
          <a:p>
            <a:pPr lvl="1" eaLnBrk="1" hangingPunct="1">
              <a:lnSpc>
                <a:spcPct val="80000"/>
              </a:lnSpc>
            </a:pPr>
            <a:r>
              <a:rPr lang="en-GB" altLang="en-US" dirty="0"/>
              <a:t>Differentiation</a:t>
            </a:r>
          </a:p>
          <a:p>
            <a:pPr lvl="1" eaLnBrk="1" hangingPunct="1">
              <a:lnSpc>
                <a:spcPct val="80000"/>
              </a:lnSpc>
              <a:buFontTx/>
              <a:buNone/>
            </a:pPr>
            <a:endParaRPr lang="en-US" altLang="en-US" dirty="0"/>
          </a:p>
          <a:p>
            <a:pPr lvl="1" eaLnBrk="1" hangingPunct="1">
              <a:lnSpc>
                <a:spcPct val="80000"/>
              </a:lnSpc>
            </a:pPr>
            <a:r>
              <a:rPr lang="en-US" altLang="en-US" dirty="0"/>
              <a:t>Progression</a:t>
            </a:r>
            <a:r>
              <a:rPr lang="en-GB" altLang="en-US" dirty="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387E565-01FE-300A-D849-F365A9324F9F}"/>
              </a:ext>
            </a:extLst>
          </p:cNvPr>
          <p:cNvSpPr>
            <a:spLocks noGrp="1" noChangeArrowheads="1"/>
          </p:cNvSpPr>
          <p:nvPr>
            <p:ph type="title"/>
          </p:nvPr>
        </p:nvSpPr>
        <p:spPr>
          <a:xfrm>
            <a:off x="1919288" y="549275"/>
            <a:ext cx="8229600" cy="1143000"/>
          </a:xfrm>
        </p:spPr>
        <p:txBody>
          <a:bodyPr>
            <a:normAutofit fontScale="90000"/>
          </a:bodyPr>
          <a:lstStyle/>
          <a:p>
            <a:pPr>
              <a:defRPr/>
            </a:pPr>
            <a:r>
              <a:rPr lang="en-US" altLang="en-US" sz="4000" b="1" i="1" dirty="0"/>
              <a:t>Before starting a </a:t>
            </a:r>
            <a:r>
              <a:rPr lang="en-US" altLang="en-US" sz="4000" b="1" i="1" dirty="0" err="1"/>
              <a:t>programme</a:t>
            </a:r>
            <a:r>
              <a:rPr lang="en-US" altLang="en-US" sz="4000" b="1" i="1" dirty="0"/>
              <a:t> of work, Youth Workers should</a:t>
            </a:r>
            <a:br>
              <a:rPr lang="en-GB" altLang="en-US" sz="4000" b="1" i="1" dirty="0"/>
            </a:br>
            <a:endParaRPr lang="en-GB" altLang="en-US" sz="4000" b="1" i="1" dirty="0"/>
          </a:p>
        </p:txBody>
      </p:sp>
      <p:sp>
        <p:nvSpPr>
          <p:cNvPr id="40963" name="Rectangle 4">
            <a:extLst>
              <a:ext uri="{FF2B5EF4-FFF2-40B4-BE49-F238E27FC236}">
                <a16:creationId xmlns:a16="http://schemas.microsoft.com/office/drawing/2014/main" id="{18269FCC-8342-CDE6-D1EA-4DE12E4AA7EC}"/>
              </a:ext>
            </a:extLst>
          </p:cNvPr>
          <p:cNvSpPr>
            <a:spLocks noGrp="1"/>
          </p:cNvSpPr>
          <p:nvPr>
            <p:ph sz="half" idx="1"/>
          </p:nvPr>
        </p:nvSpPr>
        <p:spPr>
          <a:xfrm>
            <a:off x="708745" y="1492547"/>
            <a:ext cx="4038600" cy="4525963"/>
          </a:xfrm>
        </p:spPr>
        <p:txBody>
          <a:bodyPr/>
          <a:lstStyle/>
          <a:p>
            <a:pPr eaLnBrk="1" hangingPunct="1"/>
            <a:r>
              <a:rPr lang="en-US" altLang="en-US" sz="2400" dirty="0"/>
              <a:t>Assess the learning environment</a:t>
            </a:r>
          </a:p>
          <a:p>
            <a:pPr eaLnBrk="1" hangingPunct="1"/>
            <a:r>
              <a:rPr lang="en-US" altLang="en-US" sz="2400" dirty="0"/>
              <a:t>Identify risks and challenges and resulting actions</a:t>
            </a:r>
          </a:p>
          <a:p>
            <a:pPr eaLnBrk="1" hangingPunct="1"/>
            <a:r>
              <a:rPr lang="en-US" altLang="en-US" sz="2400" dirty="0"/>
              <a:t>Identify those who can support you</a:t>
            </a:r>
          </a:p>
          <a:p>
            <a:pPr eaLnBrk="1" hangingPunct="1"/>
            <a:r>
              <a:rPr lang="en-US" altLang="en-US" sz="2400" dirty="0"/>
              <a:t>Agree a </a:t>
            </a:r>
            <a:r>
              <a:rPr lang="en-US" altLang="en-US" sz="2400" dirty="0" err="1"/>
              <a:t>programme</a:t>
            </a:r>
            <a:r>
              <a:rPr lang="en-US" altLang="en-US" sz="2400" dirty="0"/>
              <a:t> with young people and others</a:t>
            </a:r>
          </a:p>
          <a:p>
            <a:pPr eaLnBrk="1" hangingPunct="1"/>
            <a:r>
              <a:rPr lang="en-US" altLang="en-US" sz="2400" dirty="0"/>
              <a:t>Review process against your objectives</a:t>
            </a:r>
          </a:p>
        </p:txBody>
      </p:sp>
      <p:sp>
        <p:nvSpPr>
          <p:cNvPr id="40964" name="Rectangle 5">
            <a:extLst>
              <a:ext uri="{FF2B5EF4-FFF2-40B4-BE49-F238E27FC236}">
                <a16:creationId xmlns:a16="http://schemas.microsoft.com/office/drawing/2014/main" id="{C9E39F98-8EBE-F5BE-8913-4F18E0856653}"/>
              </a:ext>
            </a:extLst>
          </p:cNvPr>
          <p:cNvSpPr>
            <a:spLocks noGrp="1"/>
          </p:cNvSpPr>
          <p:nvPr>
            <p:ph sz="half" idx="2"/>
          </p:nvPr>
        </p:nvSpPr>
        <p:spPr>
          <a:xfrm>
            <a:off x="7132953" y="1492547"/>
            <a:ext cx="4038600" cy="4525963"/>
          </a:xfrm>
        </p:spPr>
        <p:txBody>
          <a:bodyPr/>
          <a:lstStyle/>
          <a:p>
            <a:pPr eaLnBrk="1" hangingPunct="1"/>
            <a:r>
              <a:rPr lang="en-US" altLang="en-US" sz="2400" dirty="0"/>
              <a:t>Establish efficient recording and measuring tools</a:t>
            </a:r>
          </a:p>
          <a:p>
            <a:pPr eaLnBrk="1" hangingPunct="1"/>
            <a:r>
              <a:rPr lang="en-US" altLang="en-US" sz="2400" dirty="0"/>
              <a:t>Communicate the outcomes</a:t>
            </a:r>
          </a:p>
          <a:p>
            <a:pPr eaLnBrk="1" hangingPunct="1"/>
            <a:r>
              <a:rPr lang="en-US" altLang="en-US" sz="2400" dirty="0"/>
              <a:t>Ensure the content is relevant</a:t>
            </a:r>
          </a:p>
          <a:p>
            <a:pPr eaLnBrk="1" hangingPunct="1"/>
            <a:r>
              <a:rPr lang="en-US" altLang="en-US" sz="2400" dirty="0"/>
              <a:t>Develop your own ground rules and think about a learning contract</a:t>
            </a:r>
            <a:endParaRPr lang="en-GB" altLang="en-US" sz="2400" dirty="0"/>
          </a:p>
          <a:p>
            <a:pPr eaLnBrk="1" hangingPunct="1"/>
            <a:endParaRPr lang="en-GB"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2604453-94C6-32D3-A6CC-652CFD4539C5}"/>
              </a:ext>
            </a:extLst>
          </p:cNvPr>
          <p:cNvSpPr>
            <a:spLocks noGrp="1"/>
          </p:cNvSpPr>
          <p:nvPr>
            <p:ph type="title"/>
          </p:nvPr>
        </p:nvSpPr>
        <p:spPr/>
        <p:txBody>
          <a:bodyPr/>
          <a:lstStyle/>
          <a:p>
            <a:pPr eaLnBrk="1" hangingPunct="1"/>
            <a:r>
              <a:rPr lang="en-US" altLang="en-US" sz="3600" b="1" i="1" dirty="0"/>
              <a:t>To Sum Up: Programme Planning</a:t>
            </a:r>
            <a:endParaRPr lang="en-GB" altLang="en-US" sz="3600" b="1" i="1" dirty="0"/>
          </a:p>
        </p:txBody>
      </p:sp>
      <p:sp>
        <p:nvSpPr>
          <p:cNvPr id="41987" name="Rectangle 14">
            <a:extLst>
              <a:ext uri="{FF2B5EF4-FFF2-40B4-BE49-F238E27FC236}">
                <a16:creationId xmlns:a16="http://schemas.microsoft.com/office/drawing/2014/main" id="{6452D280-2706-64CF-865F-B2D64E3D32AC}"/>
              </a:ext>
            </a:extLst>
          </p:cNvPr>
          <p:cNvSpPr>
            <a:spLocks noGrp="1"/>
          </p:cNvSpPr>
          <p:nvPr>
            <p:ph idx="1"/>
          </p:nvPr>
        </p:nvSpPr>
        <p:spPr>
          <a:xfrm>
            <a:off x="1357401" y="1561863"/>
            <a:ext cx="9649476" cy="3958614"/>
          </a:xfrm>
        </p:spPr>
        <p:txBody>
          <a:bodyPr/>
          <a:lstStyle/>
          <a:p>
            <a:pPr eaLnBrk="1" hangingPunct="1">
              <a:lnSpc>
                <a:spcPct val="90000"/>
              </a:lnSpc>
            </a:pPr>
            <a:r>
              <a:rPr lang="en-GB" altLang="en-US" dirty="0"/>
              <a:t>The what and the why – what do young people want or need to know more about? </a:t>
            </a:r>
          </a:p>
          <a:p>
            <a:pPr eaLnBrk="1" hangingPunct="1">
              <a:lnSpc>
                <a:spcPct val="90000"/>
              </a:lnSpc>
              <a:buFontTx/>
              <a:buNone/>
            </a:pPr>
            <a:endParaRPr lang="en-GB" altLang="en-US" dirty="0"/>
          </a:p>
          <a:p>
            <a:pPr eaLnBrk="1" hangingPunct="1">
              <a:lnSpc>
                <a:spcPct val="90000"/>
              </a:lnSpc>
            </a:pPr>
            <a:r>
              <a:rPr lang="en-GB" altLang="en-US" dirty="0"/>
              <a:t>The what – defining what they want to achieve in the form of recognisable and measurable outcomes!</a:t>
            </a:r>
          </a:p>
          <a:p>
            <a:pPr eaLnBrk="1" hangingPunct="1">
              <a:lnSpc>
                <a:spcPct val="90000"/>
              </a:lnSpc>
              <a:buFontTx/>
              <a:buNone/>
            </a:pPr>
            <a:endParaRPr lang="en-GB" altLang="en-US" dirty="0"/>
          </a:p>
          <a:p>
            <a:pPr eaLnBrk="1" hangingPunct="1">
              <a:lnSpc>
                <a:spcPct val="90000"/>
              </a:lnSpc>
            </a:pPr>
            <a:r>
              <a:rPr lang="en-GB" altLang="en-US" dirty="0"/>
              <a:t>The What and the How, defining the subsequent action and progression, specifying who will do what and when!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88DC6384-6CE2-8F18-ADF3-15B53B82B87D}"/>
              </a:ext>
            </a:extLst>
          </p:cNvPr>
          <p:cNvSpPr>
            <a:spLocks noGrp="1"/>
          </p:cNvSpPr>
          <p:nvPr>
            <p:ph type="title"/>
          </p:nvPr>
        </p:nvSpPr>
        <p:spPr>
          <a:xfrm>
            <a:off x="838200" y="365126"/>
            <a:ext cx="10515600" cy="674224"/>
          </a:xfrm>
        </p:spPr>
        <p:txBody>
          <a:bodyPr>
            <a:normAutofit fontScale="90000"/>
          </a:bodyPr>
          <a:lstStyle/>
          <a:p>
            <a:pPr eaLnBrk="1" hangingPunct="1"/>
            <a:r>
              <a:rPr lang="en-GB" altLang="en-US" dirty="0"/>
              <a:t>Directed study.</a:t>
            </a:r>
          </a:p>
        </p:txBody>
      </p:sp>
      <p:sp>
        <p:nvSpPr>
          <p:cNvPr id="32771" name="Content Placeholder 2">
            <a:extLst>
              <a:ext uri="{FF2B5EF4-FFF2-40B4-BE49-F238E27FC236}">
                <a16:creationId xmlns:a16="http://schemas.microsoft.com/office/drawing/2014/main" id="{44FCBA28-8305-6ADF-C50E-10CDE14DD313}"/>
              </a:ext>
            </a:extLst>
          </p:cNvPr>
          <p:cNvSpPr>
            <a:spLocks noGrp="1"/>
          </p:cNvSpPr>
          <p:nvPr>
            <p:ph idx="1"/>
          </p:nvPr>
        </p:nvSpPr>
        <p:spPr>
          <a:xfrm>
            <a:off x="761053" y="1143000"/>
            <a:ext cx="10813774" cy="4303643"/>
          </a:xfrm>
        </p:spPr>
        <p:txBody>
          <a:bodyPr>
            <a:normAutofit lnSpcReduction="10000"/>
          </a:bodyPr>
          <a:lstStyle/>
          <a:p>
            <a:pPr eaLnBrk="1" hangingPunct="1">
              <a:defRPr/>
            </a:pPr>
            <a:r>
              <a:rPr lang="en-GB" altLang="en-US" sz="2400" dirty="0"/>
              <a:t>Consider the Assessment Component - </a:t>
            </a:r>
            <a:r>
              <a:rPr lang="en-GB" sz="2400" dirty="0"/>
              <a:t>An in-depth analysis of a piece of work planned and developed by the student, demonstrating its links to policy required for the portfolio.</a:t>
            </a:r>
            <a:endParaRPr lang="en-GB" altLang="en-US" sz="2400" dirty="0"/>
          </a:p>
          <a:p>
            <a:pPr eaLnBrk="1" hangingPunct="1">
              <a:defRPr/>
            </a:pPr>
            <a:r>
              <a:rPr lang="en-GB" altLang="en-US" sz="2400" dirty="0"/>
              <a:t>Prepare a detailed account of your piece of work or programme and outline the planning process, your step-by-step process for your programme of work.</a:t>
            </a:r>
          </a:p>
          <a:p>
            <a:pPr marL="0" indent="0">
              <a:buNone/>
              <a:defRPr/>
            </a:pPr>
            <a:r>
              <a:rPr lang="en-GB" altLang="en-US" sz="2400" dirty="0"/>
              <a:t>You may like to reflect on:</a:t>
            </a:r>
          </a:p>
          <a:p>
            <a:pPr lvl="1" eaLnBrk="1" hangingPunct="1">
              <a:defRPr/>
            </a:pPr>
            <a:r>
              <a:rPr lang="en-GB" altLang="en-US" sz="2000" dirty="0"/>
              <a:t>The needs and interests of the participants;</a:t>
            </a:r>
          </a:p>
          <a:p>
            <a:pPr lvl="1" eaLnBrk="1" hangingPunct="1">
              <a:defRPr/>
            </a:pPr>
            <a:r>
              <a:rPr lang="en-GB" altLang="en-US" sz="2000" dirty="0"/>
              <a:t>The level of existing skills, experience and abilities of the young people;</a:t>
            </a:r>
          </a:p>
          <a:p>
            <a:pPr lvl="1" eaLnBrk="1" hangingPunct="1">
              <a:defRPr/>
            </a:pPr>
            <a:r>
              <a:rPr lang="en-GB" altLang="en-US" sz="2000" dirty="0"/>
              <a:t>The internal and external influences on the group including age, race, class, disability, gender and sexuality;</a:t>
            </a:r>
          </a:p>
          <a:p>
            <a:pPr lvl="1" eaLnBrk="1" hangingPunct="1">
              <a:defRPr/>
            </a:pPr>
            <a:r>
              <a:rPr lang="en-GB" altLang="en-US" sz="2000" dirty="0"/>
              <a:t>The resources available to carry out the activity or programme:</a:t>
            </a:r>
          </a:p>
          <a:p>
            <a:pPr lvl="1" eaLnBrk="1" hangingPunct="1">
              <a:defRPr/>
            </a:pPr>
            <a:r>
              <a:rPr lang="en-GB" altLang="en-US" sz="2000" dirty="0"/>
              <a:t>The provision of the appropriate environment and support for young people to develop as individuals.</a:t>
            </a:r>
          </a:p>
          <a:p>
            <a:pPr lvl="1" eaLnBrk="1" hangingPunct="1">
              <a:defRPr/>
            </a:pPr>
            <a:endParaRPr lang="en-GB" altLang="en-US" dirty="0"/>
          </a:p>
          <a:p>
            <a:pPr eaLnBrk="1" hangingPunct="1">
              <a:defRPr/>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415484A-AA1C-C217-1DCC-F76E28A2166C}"/>
              </a:ext>
            </a:extLst>
          </p:cNvPr>
          <p:cNvSpPr>
            <a:spLocks noGrp="1"/>
          </p:cNvSpPr>
          <p:nvPr>
            <p:ph type="title"/>
          </p:nvPr>
        </p:nvSpPr>
        <p:spPr>
          <a:xfrm>
            <a:off x="838200" y="365125"/>
            <a:ext cx="10515600" cy="640147"/>
          </a:xfrm>
        </p:spPr>
        <p:txBody>
          <a:bodyPr>
            <a:normAutofit fontScale="90000"/>
          </a:bodyPr>
          <a:lstStyle/>
          <a:p>
            <a:pPr eaLnBrk="1" hangingPunct="1"/>
            <a:r>
              <a:rPr lang="en-GB" altLang="en-US" dirty="0"/>
              <a:t>Other Reflection Points:</a:t>
            </a:r>
          </a:p>
        </p:txBody>
      </p:sp>
      <p:sp>
        <p:nvSpPr>
          <p:cNvPr id="44035" name="Content Placeholder 2">
            <a:extLst>
              <a:ext uri="{FF2B5EF4-FFF2-40B4-BE49-F238E27FC236}">
                <a16:creationId xmlns:a16="http://schemas.microsoft.com/office/drawing/2014/main" id="{23380B41-4875-057E-C2B8-01D93622555B}"/>
              </a:ext>
            </a:extLst>
          </p:cNvPr>
          <p:cNvSpPr>
            <a:spLocks noGrp="1"/>
          </p:cNvSpPr>
          <p:nvPr>
            <p:ph idx="1"/>
          </p:nvPr>
        </p:nvSpPr>
        <p:spPr>
          <a:xfrm>
            <a:off x="761053" y="1806082"/>
            <a:ext cx="11120467" cy="4350244"/>
          </a:xfrm>
        </p:spPr>
        <p:txBody>
          <a:bodyPr/>
          <a:lstStyle/>
          <a:p>
            <a:pPr eaLnBrk="1" hangingPunct="1"/>
            <a:r>
              <a:rPr lang="en-GB" altLang="en-US" dirty="0"/>
              <a:t>An assessment of the learning environment – how conducive is the location/setting of the work to young people’s learning.</a:t>
            </a:r>
          </a:p>
          <a:p>
            <a:pPr eaLnBrk="1" hangingPunct="1"/>
            <a:r>
              <a:rPr lang="en-GB" altLang="en-US" dirty="0"/>
              <a:t>A risk assessment identifying any risks or challenges and resulting actions. </a:t>
            </a:r>
          </a:p>
          <a:p>
            <a:pPr eaLnBrk="1" hangingPunct="1"/>
            <a:r>
              <a:rPr lang="en-GB" altLang="en-US" dirty="0"/>
              <a:t>A demonstration of your knowledge and understanding of the different learning styles and how you will consider this in your work with young people.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36B85647-6172-18EF-D7EB-EB90035C7046}"/>
              </a:ext>
            </a:extLst>
          </p:cNvPr>
          <p:cNvSpPr>
            <a:spLocks noGrp="1"/>
          </p:cNvSpPr>
          <p:nvPr>
            <p:ph type="title"/>
          </p:nvPr>
        </p:nvSpPr>
        <p:spPr/>
        <p:txBody>
          <a:bodyPr/>
          <a:lstStyle/>
          <a:p>
            <a:pPr eaLnBrk="1" hangingPunct="1"/>
            <a:r>
              <a:rPr lang="en-GB" altLang="en-US"/>
              <a:t>Any Questions</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15</TotalTime>
  <Words>1839</Words>
  <Application>Microsoft Office PowerPoint</Application>
  <PresentationFormat>Widescreen</PresentationFormat>
  <Paragraphs>199</Paragraphs>
  <Slides>27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Arial</vt:lpstr>
      <vt:lpstr>Calibri</vt:lpstr>
      <vt:lpstr>Calibri Light</vt:lpstr>
      <vt:lpstr>Wingdings 3</vt:lpstr>
      <vt:lpstr>Holding PAge</vt:lpstr>
      <vt:lpstr>Accessible 2</vt:lpstr>
      <vt:lpstr>Planning a Youth Work Programme</vt:lpstr>
      <vt:lpstr>Planning</vt:lpstr>
      <vt:lpstr>Planning</vt:lpstr>
      <vt:lpstr>Planning</vt:lpstr>
      <vt:lpstr>Planning </vt:lpstr>
      <vt:lpstr>Planning</vt:lpstr>
      <vt:lpstr>Planning</vt:lpstr>
      <vt:lpstr>Examples from the Group 15mins</vt:lpstr>
      <vt:lpstr>Programme Planning</vt:lpstr>
      <vt:lpstr>Support Themes Some of this support/areas around </vt:lpstr>
      <vt:lpstr>Important Considerations </vt:lpstr>
      <vt:lpstr>Important Considerations </vt:lpstr>
      <vt:lpstr>Experiential Learning Approach</vt:lpstr>
      <vt:lpstr>Becoming Aware</vt:lpstr>
      <vt:lpstr> Different Learning Styles </vt:lpstr>
      <vt:lpstr>Components of a good quality programme of work </vt:lpstr>
      <vt:lpstr>Components of a good quality programme of work</vt:lpstr>
      <vt:lpstr>Youth Work Methods</vt:lpstr>
      <vt:lpstr>Youth Work Methods</vt:lpstr>
      <vt:lpstr>What methods can be used to take into account the learning styles?</vt:lpstr>
      <vt:lpstr>How should you start off planning your work programme?</vt:lpstr>
      <vt:lpstr>What makes an interesting Work Programme? </vt:lpstr>
      <vt:lpstr>Before starting a programme of work, Youth Workers should </vt:lpstr>
      <vt:lpstr>To Sum Up: Programme Planning</vt:lpstr>
      <vt:lpstr>Directed study.</vt:lpstr>
      <vt:lpstr>Other Reflection Points: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2024-09-10T10:49:12Z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