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theme/theme14.xml" ContentType="application/vnd.openxmlformats-officedocument.theme+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theme/theme16.xml" ContentType="application/vnd.openxmlformats-officedocument.theme+xml"/>
  <Override PartName="/ppt/slideLayouts/slideLayout36.xml" ContentType="application/vnd.openxmlformats-officedocument.presentationml.slideLayout+xml"/>
  <Override PartName="/ppt/theme/theme17.xml" ContentType="application/vnd.openxmlformats-officedocument.theme+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94" r:id="rId1"/>
    <p:sldMasterId id="2147484401" r:id="rId2"/>
    <p:sldMasterId id="2147484403" r:id="rId3"/>
    <p:sldMasterId id="2147484405" r:id="rId4"/>
    <p:sldMasterId id="2147484407" r:id="rId5"/>
    <p:sldMasterId id="2147484409" r:id="rId6"/>
    <p:sldMasterId id="2147484412" r:id="rId7"/>
    <p:sldMasterId id="2147484415" r:id="rId8"/>
    <p:sldMasterId id="2147484422" r:id="rId9"/>
    <p:sldMasterId id="2147484428" r:id="rId10"/>
    <p:sldMasterId id="2147484433" r:id="rId11"/>
    <p:sldMasterId id="2147484435" r:id="rId12"/>
    <p:sldMasterId id="2147484437" r:id="rId13"/>
    <p:sldMasterId id="2147484439" r:id="rId14"/>
    <p:sldMasterId id="2147484441" r:id="rId15"/>
    <p:sldMasterId id="2147484443" r:id="rId16"/>
    <p:sldMasterId id="2147484445" r:id="rId17"/>
    <p:sldMasterId id="2147484447" r:id="rId18"/>
    <p:sldMasterId id="2147484449" r:id="rId19"/>
  </p:sldMasterIdLst>
  <p:notesMasterIdLst>
    <p:notesMasterId r:id="rId57"/>
  </p:notesMasterIdLst>
  <p:handoutMasterIdLst>
    <p:handoutMasterId r:id="rId58"/>
  </p:handoutMasterIdLst>
  <p:sldIdLst>
    <p:sldId id="353" r:id="rId20"/>
    <p:sldId id="313" r:id="rId21"/>
    <p:sldId id="329" r:id="rId22"/>
    <p:sldId id="336" r:id="rId23"/>
    <p:sldId id="330" r:id="rId24"/>
    <p:sldId id="314" r:id="rId25"/>
    <p:sldId id="340" r:id="rId26"/>
    <p:sldId id="354" r:id="rId27"/>
    <p:sldId id="355" r:id="rId28"/>
    <p:sldId id="356" r:id="rId29"/>
    <p:sldId id="357" r:id="rId30"/>
    <p:sldId id="326" r:id="rId31"/>
    <p:sldId id="337" r:id="rId32"/>
    <p:sldId id="348" r:id="rId33"/>
    <p:sldId id="358" r:id="rId34"/>
    <p:sldId id="349" r:id="rId35"/>
    <p:sldId id="359" r:id="rId36"/>
    <p:sldId id="315" r:id="rId37"/>
    <p:sldId id="343" r:id="rId38"/>
    <p:sldId id="360" r:id="rId39"/>
    <p:sldId id="327" r:id="rId40"/>
    <p:sldId id="316" r:id="rId41"/>
    <p:sldId id="317" r:id="rId42"/>
    <p:sldId id="318" r:id="rId43"/>
    <p:sldId id="319" r:id="rId44"/>
    <p:sldId id="320" r:id="rId45"/>
    <p:sldId id="321" r:id="rId46"/>
    <p:sldId id="324" r:id="rId47"/>
    <p:sldId id="345" r:id="rId48"/>
    <p:sldId id="323" r:id="rId49"/>
    <p:sldId id="344" r:id="rId50"/>
    <p:sldId id="346" r:id="rId51"/>
    <p:sldId id="351" r:id="rId52"/>
    <p:sldId id="338" r:id="rId53"/>
    <p:sldId id="347" r:id="rId54"/>
    <p:sldId id="328" r:id="rId55"/>
    <p:sldId id="352" r:id="rId56"/>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6FA93-0B9E-40C4-9723-6372AF34C38B}" v="144" dt="2024-06-10T08:51:00.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76" autoAdjust="0"/>
    <p:restoredTop sz="73903" autoAdjust="0"/>
  </p:normalViewPr>
  <p:slideViewPr>
    <p:cSldViewPr>
      <p:cViewPr varScale="1">
        <p:scale>
          <a:sx n="71" d="100"/>
          <a:sy n="71" d="100"/>
        </p:scale>
        <p:origin x="1853"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handoutMaster" Target="handoutMasters/handoutMaster1.xml"/><Relationship Id="rId5" Type="http://schemas.openxmlformats.org/officeDocument/2006/relationships/slideMaster" Target="slideMasters/slideMaster5.xml"/><Relationship Id="rId61" Type="http://schemas.openxmlformats.org/officeDocument/2006/relationships/theme" Target="theme/theme1.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microsoft.com/office/2015/10/relationships/revisionInfo" Target="revisionInfo.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notesMaster" Target="notesMasters/notesMaster1.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73A6B8BE-6ED8-4E00-9858-BA4E9B603AF7}"/>
    <pc:docChg chg="custSel addSld modSld">
      <pc:chgData name="Bee B" userId="8940502075193e3a" providerId="LiveId" clId="{73A6B8BE-6ED8-4E00-9858-BA4E9B603AF7}" dt="2024-05-05T20:48:27.822" v="3206" actId="20577"/>
      <pc:docMkLst>
        <pc:docMk/>
      </pc:docMkLst>
      <pc:sldChg chg="modSp mod">
        <pc:chgData name="Bee B" userId="8940502075193e3a" providerId="LiveId" clId="{73A6B8BE-6ED8-4E00-9858-BA4E9B603AF7}" dt="2024-05-05T20:25:34.363" v="24" actId="20577"/>
        <pc:sldMkLst>
          <pc:docMk/>
          <pc:sldMk cId="0" sldId="313"/>
        </pc:sldMkLst>
        <pc:spChg chg="mod">
          <ac:chgData name="Bee B" userId="8940502075193e3a" providerId="LiveId" clId="{73A6B8BE-6ED8-4E00-9858-BA4E9B603AF7}" dt="2024-05-05T20:25:34.363" v="24" actId="20577"/>
          <ac:spMkLst>
            <pc:docMk/>
            <pc:sldMk cId="0" sldId="313"/>
            <ac:spMk id="16386" creationId="{D208DE86-ECF2-4022-A697-68B88E307B34}"/>
          </ac:spMkLst>
        </pc:spChg>
      </pc:sldChg>
      <pc:sldChg chg="addSp modSp mod">
        <pc:chgData name="Bee B" userId="8940502075193e3a" providerId="LiveId" clId="{73A6B8BE-6ED8-4E00-9858-BA4E9B603AF7}" dt="2024-05-05T20:28:13.140" v="67" actId="1076"/>
        <pc:sldMkLst>
          <pc:docMk/>
          <pc:sldMk cId="0" sldId="314"/>
        </pc:sldMkLst>
        <pc:spChg chg="mod">
          <ac:chgData name="Bee B" userId="8940502075193e3a" providerId="LiveId" clId="{73A6B8BE-6ED8-4E00-9858-BA4E9B603AF7}" dt="2024-05-05T20:27:41.752" v="63" actId="1076"/>
          <ac:spMkLst>
            <pc:docMk/>
            <pc:sldMk cId="0" sldId="314"/>
            <ac:spMk id="17410" creationId="{1D96BA6A-21C9-4CBE-BC68-55B10F0340A1}"/>
          </ac:spMkLst>
        </pc:spChg>
        <pc:spChg chg="mod">
          <ac:chgData name="Bee B" userId="8940502075193e3a" providerId="LiveId" clId="{73A6B8BE-6ED8-4E00-9858-BA4E9B603AF7}" dt="2024-05-05T20:27:18.863" v="56" actId="14100"/>
          <ac:spMkLst>
            <pc:docMk/>
            <pc:sldMk cId="0" sldId="314"/>
            <ac:spMk id="17411" creationId="{DF198A6A-33E9-468B-9407-E05864C85C9B}"/>
          </ac:spMkLst>
        </pc:spChg>
        <pc:picChg chg="add mod">
          <ac:chgData name="Bee B" userId="8940502075193e3a" providerId="LiveId" clId="{73A6B8BE-6ED8-4E00-9858-BA4E9B603AF7}" dt="2024-05-05T20:28:13.140" v="67" actId="1076"/>
          <ac:picMkLst>
            <pc:docMk/>
            <pc:sldMk cId="0" sldId="314"/>
            <ac:picMk id="1026" creationId="{5AD07FFB-531B-255B-C768-A5AAE0986008}"/>
          </ac:picMkLst>
        </pc:picChg>
      </pc:sldChg>
      <pc:sldChg chg="addSp delSp modSp mod">
        <pc:chgData name="Bee B" userId="8940502075193e3a" providerId="LiveId" clId="{73A6B8BE-6ED8-4E00-9858-BA4E9B603AF7}" dt="2024-05-05T20:46:00.875" v="3186" actId="404"/>
        <pc:sldMkLst>
          <pc:docMk/>
          <pc:sldMk cId="0" sldId="326"/>
        </pc:sldMkLst>
        <pc:spChg chg="mod">
          <ac:chgData name="Bee B" userId="8940502075193e3a" providerId="LiveId" clId="{73A6B8BE-6ED8-4E00-9858-BA4E9B603AF7}" dt="2024-05-05T20:44:48.161" v="3156" actId="207"/>
          <ac:spMkLst>
            <pc:docMk/>
            <pc:sldMk cId="0" sldId="326"/>
            <ac:spMk id="20482" creationId="{A7FBDED5-A634-4D7E-9EC5-F1670288F470}"/>
          </ac:spMkLst>
        </pc:spChg>
        <pc:spChg chg="del">
          <ac:chgData name="Bee B" userId="8940502075193e3a" providerId="LiveId" clId="{73A6B8BE-6ED8-4E00-9858-BA4E9B603AF7}" dt="2024-05-05T20:44:50.467" v="3157" actId="478"/>
          <ac:spMkLst>
            <pc:docMk/>
            <pc:sldMk cId="0" sldId="326"/>
            <ac:spMk id="20483" creationId="{9F4A7103-509F-4B73-B4DF-91AB90408E2F}"/>
          </ac:spMkLst>
        </pc:spChg>
        <pc:spChg chg="mod">
          <ac:chgData name="Bee B" userId="8940502075193e3a" providerId="LiveId" clId="{73A6B8BE-6ED8-4E00-9858-BA4E9B603AF7}" dt="2024-05-05T20:46:00.875" v="3186" actId="404"/>
          <ac:spMkLst>
            <pc:docMk/>
            <pc:sldMk cId="0" sldId="326"/>
            <ac:spMk id="20484" creationId="{16AC7BF5-7493-4325-9001-0A1190DA34A3}"/>
          </ac:spMkLst>
        </pc:spChg>
        <pc:picChg chg="add mod">
          <ac:chgData name="Bee B" userId="8940502075193e3a" providerId="LiveId" clId="{73A6B8BE-6ED8-4E00-9858-BA4E9B603AF7}" dt="2024-05-05T20:45:52.908" v="3183" actId="14100"/>
          <ac:picMkLst>
            <pc:docMk/>
            <pc:sldMk cId="0" sldId="326"/>
            <ac:picMk id="2050" creationId="{4A633E65-49D8-7DDA-4D96-1D500BFD1322}"/>
          </ac:picMkLst>
        </pc:picChg>
      </pc:sldChg>
      <pc:sldChg chg="addSp delSp modSp mod">
        <pc:chgData name="Bee B" userId="8940502075193e3a" providerId="LiveId" clId="{73A6B8BE-6ED8-4E00-9858-BA4E9B603AF7}" dt="2024-05-05T20:26:18.242" v="32" actId="1076"/>
        <pc:sldMkLst>
          <pc:docMk/>
          <pc:sldMk cId="0" sldId="329"/>
        </pc:sldMkLst>
        <pc:spChg chg="mod">
          <ac:chgData name="Bee B" userId="8940502075193e3a" providerId="LiveId" clId="{73A6B8BE-6ED8-4E00-9858-BA4E9B603AF7}" dt="2024-05-05T20:25:42.198" v="26" actId="1076"/>
          <ac:spMkLst>
            <pc:docMk/>
            <pc:sldMk cId="0" sldId="329"/>
            <ac:spMk id="2" creationId="{C8F0DCD7-2CC2-457D-ACBD-91C1415B9F2D}"/>
          </ac:spMkLst>
        </pc:spChg>
        <pc:spChg chg="add del mod">
          <ac:chgData name="Bee B" userId="8940502075193e3a" providerId="LiveId" clId="{73A6B8BE-6ED8-4E00-9858-BA4E9B603AF7}" dt="2024-05-05T20:25:47.079" v="28" actId="478"/>
          <ac:spMkLst>
            <pc:docMk/>
            <pc:sldMk cId="0" sldId="329"/>
            <ac:spMk id="4" creationId="{8AAF3D9B-7201-6B31-4ABA-91003F20AC5C}"/>
          </ac:spMkLst>
        </pc:spChg>
        <pc:spChg chg="del">
          <ac:chgData name="Bee B" userId="8940502075193e3a" providerId="LiveId" clId="{73A6B8BE-6ED8-4E00-9858-BA4E9B603AF7}" dt="2024-05-05T20:25:44.700" v="27" actId="478"/>
          <ac:spMkLst>
            <pc:docMk/>
            <pc:sldMk cId="0" sldId="329"/>
            <ac:spMk id="11267" creationId="{3A96C35A-27CD-492B-B869-A5C3EDECCB76}"/>
          </ac:spMkLst>
        </pc:spChg>
        <pc:spChg chg="mod">
          <ac:chgData name="Bee B" userId="8940502075193e3a" providerId="LiveId" clId="{73A6B8BE-6ED8-4E00-9858-BA4E9B603AF7}" dt="2024-05-05T20:25:52.486" v="30" actId="14100"/>
          <ac:spMkLst>
            <pc:docMk/>
            <pc:sldMk cId="0" sldId="329"/>
            <ac:spMk id="11268" creationId="{C24BB3BB-977F-4AE0-B6FD-63EC5AA034C1}"/>
          </ac:spMkLst>
        </pc:spChg>
        <pc:picChg chg="add mod">
          <ac:chgData name="Bee B" userId="8940502075193e3a" providerId="LiveId" clId="{73A6B8BE-6ED8-4E00-9858-BA4E9B603AF7}" dt="2024-05-05T20:26:18.242" v="32" actId="1076"/>
          <ac:picMkLst>
            <pc:docMk/>
            <pc:sldMk cId="0" sldId="329"/>
            <ac:picMk id="5" creationId="{898AA70A-FC04-30FA-3DB3-3CC7DD7C734E}"/>
          </ac:picMkLst>
        </pc:picChg>
      </pc:sldChg>
      <pc:sldChg chg="addSp delSp modSp mod">
        <pc:chgData name="Bee B" userId="8940502075193e3a" providerId="LiveId" clId="{73A6B8BE-6ED8-4E00-9858-BA4E9B603AF7}" dt="2024-05-05T20:26:53.216" v="44" actId="14100"/>
        <pc:sldMkLst>
          <pc:docMk/>
          <pc:sldMk cId="0" sldId="330"/>
        </pc:sldMkLst>
        <pc:spChg chg="mod">
          <ac:chgData name="Bee B" userId="8940502075193e3a" providerId="LiveId" clId="{73A6B8BE-6ED8-4E00-9858-BA4E9B603AF7}" dt="2024-05-05T20:26:41.402" v="40" actId="113"/>
          <ac:spMkLst>
            <pc:docMk/>
            <pc:sldMk cId="0" sldId="330"/>
            <ac:spMk id="2" creationId="{68296BD1-C3CA-4F2D-9DC4-3D553F6D354A}"/>
          </ac:spMkLst>
        </pc:spChg>
        <pc:spChg chg="add del mod">
          <ac:chgData name="Bee B" userId="8940502075193e3a" providerId="LiveId" clId="{73A6B8BE-6ED8-4E00-9858-BA4E9B603AF7}" dt="2024-05-05T20:26:47.771" v="42" actId="478"/>
          <ac:spMkLst>
            <pc:docMk/>
            <pc:sldMk cId="0" sldId="330"/>
            <ac:spMk id="4" creationId="{B491CC60-D8A5-8667-8525-E39406B39C53}"/>
          </ac:spMkLst>
        </pc:spChg>
        <pc:spChg chg="del">
          <ac:chgData name="Bee B" userId="8940502075193e3a" providerId="LiveId" clId="{73A6B8BE-6ED8-4E00-9858-BA4E9B603AF7}" dt="2024-05-05T20:26:43.854" v="41" actId="478"/>
          <ac:spMkLst>
            <pc:docMk/>
            <pc:sldMk cId="0" sldId="330"/>
            <ac:spMk id="15363" creationId="{22BAD873-01EF-47B9-8411-7046AAA1207F}"/>
          </ac:spMkLst>
        </pc:spChg>
        <pc:spChg chg="mod">
          <ac:chgData name="Bee B" userId="8940502075193e3a" providerId="LiveId" clId="{73A6B8BE-6ED8-4E00-9858-BA4E9B603AF7}" dt="2024-05-05T20:26:53.216" v="44" actId="14100"/>
          <ac:spMkLst>
            <pc:docMk/>
            <pc:sldMk cId="0" sldId="330"/>
            <ac:spMk id="15364" creationId="{89D00BEF-1B7B-47A4-B889-041CABFE7653}"/>
          </ac:spMkLst>
        </pc:spChg>
      </pc:sldChg>
      <pc:sldChg chg="addSp delSp modSp mod">
        <pc:chgData name="Bee B" userId="8940502075193e3a" providerId="LiveId" clId="{73A6B8BE-6ED8-4E00-9858-BA4E9B603AF7}" dt="2024-05-05T20:26:34.292" v="38" actId="2710"/>
        <pc:sldMkLst>
          <pc:docMk/>
          <pc:sldMk cId="0" sldId="336"/>
        </pc:sldMkLst>
        <pc:spChg chg="add del mod">
          <ac:chgData name="Bee B" userId="8940502075193e3a" providerId="LiveId" clId="{73A6B8BE-6ED8-4E00-9858-BA4E9B603AF7}" dt="2024-05-05T20:26:26.913" v="36" actId="478"/>
          <ac:spMkLst>
            <pc:docMk/>
            <pc:sldMk cId="0" sldId="336"/>
            <ac:spMk id="3" creationId="{A21FF7BA-2E3D-91B5-FC3D-19CBD3E109DA}"/>
          </ac:spMkLst>
        </pc:spChg>
        <pc:spChg chg="mod">
          <ac:chgData name="Bee B" userId="8940502075193e3a" providerId="LiveId" clId="{73A6B8BE-6ED8-4E00-9858-BA4E9B603AF7}" dt="2024-05-05T20:26:22.685" v="34" actId="6549"/>
          <ac:spMkLst>
            <pc:docMk/>
            <pc:sldMk cId="0" sldId="336"/>
            <ac:spMk id="13314" creationId="{0AD3AF2C-6BF0-4403-8F1B-2AE235FBCF97}"/>
          </ac:spMkLst>
        </pc:spChg>
        <pc:spChg chg="del">
          <ac:chgData name="Bee B" userId="8940502075193e3a" providerId="LiveId" clId="{73A6B8BE-6ED8-4E00-9858-BA4E9B603AF7}" dt="2024-05-05T20:26:25.912" v="35" actId="478"/>
          <ac:spMkLst>
            <pc:docMk/>
            <pc:sldMk cId="0" sldId="336"/>
            <ac:spMk id="13315" creationId="{12ACF1C8-719C-4DDB-BA83-C59A1A64A103}"/>
          </ac:spMkLst>
        </pc:spChg>
        <pc:spChg chg="mod">
          <ac:chgData name="Bee B" userId="8940502075193e3a" providerId="LiveId" clId="{73A6B8BE-6ED8-4E00-9858-BA4E9B603AF7}" dt="2024-05-05T20:26:34.292" v="38" actId="2710"/>
          <ac:spMkLst>
            <pc:docMk/>
            <pc:sldMk cId="0" sldId="336"/>
            <ac:spMk id="13316" creationId="{D0CB2B16-9B1C-479F-951C-C26F0F3D5E39}"/>
          </ac:spMkLst>
        </pc:spChg>
      </pc:sldChg>
      <pc:sldChg chg="modSp mod">
        <pc:chgData name="Bee B" userId="8940502075193e3a" providerId="LiveId" clId="{73A6B8BE-6ED8-4E00-9858-BA4E9B603AF7}" dt="2024-05-05T20:47:12.972" v="3192" actId="20577"/>
        <pc:sldMkLst>
          <pc:docMk/>
          <pc:sldMk cId="0" sldId="337"/>
        </pc:sldMkLst>
        <pc:spChg chg="mod">
          <ac:chgData name="Bee B" userId="8940502075193e3a" providerId="LiveId" clId="{73A6B8BE-6ED8-4E00-9858-BA4E9B603AF7}" dt="2024-05-05T20:46:24.856" v="3187" actId="207"/>
          <ac:spMkLst>
            <pc:docMk/>
            <pc:sldMk cId="0" sldId="337"/>
            <ac:spMk id="22530" creationId="{45048C5F-5E5E-46BF-B72C-86A84AFCB33E}"/>
          </ac:spMkLst>
        </pc:spChg>
        <pc:spChg chg="mod">
          <ac:chgData name="Bee B" userId="8940502075193e3a" providerId="LiveId" clId="{73A6B8BE-6ED8-4E00-9858-BA4E9B603AF7}" dt="2024-05-05T20:47:12.972" v="3192" actId="20577"/>
          <ac:spMkLst>
            <pc:docMk/>
            <pc:sldMk cId="0" sldId="337"/>
            <ac:spMk id="22533" creationId="{22BE5F5D-3310-461B-AE4A-23209CDFA647}"/>
          </ac:spMkLst>
        </pc:spChg>
      </pc:sldChg>
      <pc:sldChg chg="modSp mod modNotesTx">
        <pc:chgData name="Bee B" userId="8940502075193e3a" providerId="LiveId" clId="{73A6B8BE-6ED8-4E00-9858-BA4E9B603AF7}" dt="2024-05-05T20:43:12.374" v="2904" actId="20577"/>
        <pc:sldMkLst>
          <pc:docMk/>
          <pc:sldMk cId="0" sldId="340"/>
        </pc:sldMkLst>
        <pc:spChg chg="mod">
          <ac:chgData name="Bee B" userId="8940502075193e3a" providerId="LiveId" clId="{73A6B8BE-6ED8-4E00-9858-BA4E9B603AF7}" dt="2024-05-05T20:32:44.001" v="454" actId="27636"/>
          <ac:spMkLst>
            <pc:docMk/>
            <pc:sldMk cId="0" sldId="340"/>
            <ac:spMk id="3" creationId="{15D03F24-7EFB-44A5-9CCB-206A792F83B8}"/>
          </ac:spMkLst>
        </pc:spChg>
        <pc:spChg chg="mod">
          <ac:chgData name="Bee B" userId="8940502075193e3a" providerId="LiveId" clId="{73A6B8BE-6ED8-4E00-9858-BA4E9B603AF7}" dt="2024-05-05T20:29:41.077" v="116" actId="403"/>
          <ac:spMkLst>
            <pc:docMk/>
            <pc:sldMk cId="0" sldId="340"/>
            <ac:spMk id="19458" creationId="{D70BE50E-339C-41BA-B293-20599278029B}"/>
          </ac:spMkLst>
        </pc:spChg>
      </pc:sldChg>
      <pc:sldChg chg="addSp delSp modSp mod modNotesTx">
        <pc:chgData name="Bee B" userId="8940502075193e3a" providerId="LiveId" clId="{73A6B8BE-6ED8-4E00-9858-BA4E9B603AF7}" dt="2024-05-05T20:48:27.822" v="3206" actId="20577"/>
        <pc:sldMkLst>
          <pc:docMk/>
          <pc:sldMk cId="3377973975" sldId="348"/>
        </pc:sldMkLst>
        <pc:spChg chg="mod">
          <ac:chgData name="Bee B" userId="8940502075193e3a" providerId="LiveId" clId="{73A6B8BE-6ED8-4E00-9858-BA4E9B603AF7}" dt="2024-05-05T20:47:35.629" v="3198" actId="1076"/>
          <ac:spMkLst>
            <pc:docMk/>
            <pc:sldMk cId="3377973975" sldId="348"/>
            <ac:spMk id="18434" creationId="{7829B2B3-CD6C-62AF-CF31-52025CD193D3}"/>
          </ac:spMkLst>
        </pc:spChg>
        <pc:spChg chg="del">
          <ac:chgData name="Bee B" userId="8940502075193e3a" providerId="LiveId" clId="{73A6B8BE-6ED8-4E00-9858-BA4E9B603AF7}" dt="2024-05-05T20:47:27.710" v="3195" actId="478"/>
          <ac:spMkLst>
            <pc:docMk/>
            <pc:sldMk cId="3377973975" sldId="348"/>
            <ac:spMk id="18435" creationId="{F94A6CB6-093E-E1CB-AE20-3B95A6AC0397}"/>
          </ac:spMkLst>
        </pc:spChg>
        <pc:spChg chg="mod">
          <ac:chgData name="Bee B" userId="8940502075193e3a" providerId="LiveId" clId="{73A6B8BE-6ED8-4E00-9858-BA4E9B603AF7}" dt="2024-05-05T20:47:55.607" v="3201" actId="2710"/>
          <ac:spMkLst>
            <pc:docMk/>
            <pc:sldMk cId="3377973975" sldId="348"/>
            <ac:spMk id="18436" creationId="{2E56DA4C-2807-9638-AA65-7C818B6C6873}"/>
          </ac:spMkLst>
        </pc:spChg>
        <pc:picChg chg="add mod">
          <ac:chgData name="Bee B" userId="8940502075193e3a" providerId="LiveId" clId="{73A6B8BE-6ED8-4E00-9858-BA4E9B603AF7}" dt="2024-05-05T20:48:17.590" v="3204" actId="1076"/>
          <ac:picMkLst>
            <pc:docMk/>
            <pc:sldMk cId="3377973975" sldId="348"/>
            <ac:picMk id="3074" creationId="{7CFA657F-57A2-3969-D6FD-D9170369A24A}"/>
          </ac:picMkLst>
        </pc:picChg>
      </pc:sldChg>
      <pc:sldChg chg="modSp add mod modNotesTx">
        <pc:chgData name="Bee B" userId="8940502075193e3a" providerId="LiveId" clId="{73A6B8BE-6ED8-4E00-9858-BA4E9B603AF7}" dt="2024-05-05T20:43:16.066" v="2905" actId="20577"/>
        <pc:sldMkLst>
          <pc:docMk/>
          <pc:sldMk cId="4291262695" sldId="354"/>
        </pc:sldMkLst>
        <pc:spChg chg="mod">
          <ac:chgData name="Bee B" userId="8940502075193e3a" providerId="LiveId" clId="{73A6B8BE-6ED8-4E00-9858-BA4E9B603AF7}" dt="2024-05-05T20:35:22.825" v="1161" actId="20577"/>
          <ac:spMkLst>
            <pc:docMk/>
            <pc:sldMk cId="4291262695" sldId="354"/>
            <ac:spMk id="3" creationId="{15D03F24-7EFB-44A5-9CCB-206A792F83B8}"/>
          </ac:spMkLst>
        </pc:spChg>
      </pc:sldChg>
      <pc:sldChg chg="modSp add mod modNotesTx">
        <pc:chgData name="Bee B" userId="8940502075193e3a" providerId="LiveId" clId="{73A6B8BE-6ED8-4E00-9858-BA4E9B603AF7}" dt="2024-05-05T20:43:19.246" v="2906" actId="20577"/>
        <pc:sldMkLst>
          <pc:docMk/>
          <pc:sldMk cId="2588292860" sldId="355"/>
        </pc:sldMkLst>
        <pc:spChg chg="mod">
          <ac:chgData name="Bee B" userId="8940502075193e3a" providerId="LiveId" clId="{73A6B8BE-6ED8-4E00-9858-BA4E9B603AF7}" dt="2024-05-05T20:38:20.093" v="1922" actId="20577"/>
          <ac:spMkLst>
            <pc:docMk/>
            <pc:sldMk cId="2588292860" sldId="355"/>
            <ac:spMk id="3" creationId="{15D03F24-7EFB-44A5-9CCB-206A792F83B8}"/>
          </ac:spMkLst>
        </pc:spChg>
      </pc:sldChg>
      <pc:sldChg chg="modSp add mod modNotesTx">
        <pc:chgData name="Bee B" userId="8940502075193e3a" providerId="LiveId" clId="{73A6B8BE-6ED8-4E00-9858-BA4E9B603AF7}" dt="2024-05-05T20:43:24.891" v="2908" actId="20577"/>
        <pc:sldMkLst>
          <pc:docMk/>
          <pc:sldMk cId="2212073569" sldId="356"/>
        </pc:sldMkLst>
        <pc:spChg chg="mod">
          <ac:chgData name="Bee B" userId="8940502075193e3a" providerId="LiveId" clId="{73A6B8BE-6ED8-4E00-9858-BA4E9B603AF7}" dt="2024-05-05T20:43:00.716" v="2903" actId="20577"/>
          <ac:spMkLst>
            <pc:docMk/>
            <pc:sldMk cId="2212073569" sldId="356"/>
            <ac:spMk id="3" creationId="{15D03F24-7EFB-44A5-9CCB-206A792F83B8}"/>
          </ac:spMkLst>
        </pc:spChg>
      </pc:sldChg>
      <pc:sldChg chg="modSp add mod modNotesTx">
        <pc:chgData name="Bee B" userId="8940502075193e3a" providerId="LiveId" clId="{73A6B8BE-6ED8-4E00-9858-BA4E9B603AF7}" dt="2024-05-05T20:44:42.844" v="3154" actId="20577"/>
        <pc:sldMkLst>
          <pc:docMk/>
          <pc:sldMk cId="2602503157" sldId="357"/>
        </pc:sldMkLst>
        <pc:spChg chg="mod">
          <ac:chgData name="Bee B" userId="8940502075193e3a" providerId="LiveId" clId="{73A6B8BE-6ED8-4E00-9858-BA4E9B603AF7}" dt="2024-05-05T20:44:40.688" v="3153" actId="403"/>
          <ac:spMkLst>
            <pc:docMk/>
            <pc:sldMk cId="2602503157" sldId="357"/>
            <ac:spMk id="3" creationId="{15D03F24-7EFB-44A5-9CCB-206A792F83B8}"/>
          </ac:spMkLst>
        </pc:spChg>
      </pc:sldChg>
      <pc:sldChg chg="add">
        <pc:chgData name="Bee B" userId="8940502075193e3a" providerId="LiveId" clId="{73A6B8BE-6ED8-4E00-9858-BA4E9B603AF7}" dt="2024-05-05T20:48:23.370" v="3205" actId="2890"/>
        <pc:sldMkLst>
          <pc:docMk/>
          <pc:sldMk cId="180367555" sldId="358"/>
        </pc:sldMkLst>
      </pc:sldChg>
    </pc:docChg>
  </pc:docChgLst>
  <pc:docChgLst>
    <pc:chgData name="Bee B" userId="8940502075193e3a" providerId="LiveId" clId="{1DE6FA93-0B9E-40C4-9723-6372AF34C38B}"/>
    <pc:docChg chg="undo custSel addSld modSld">
      <pc:chgData name="Bee B" userId="8940502075193e3a" providerId="LiveId" clId="{1DE6FA93-0B9E-40C4-9723-6372AF34C38B}" dt="2024-06-10T08:52:27.348" v="2622" actId="20577"/>
      <pc:docMkLst>
        <pc:docMk/>
      </pc:docMkLst>
      <pc:sldChg chg="addSp delSp modSp mod modNotesTx">
        <pc:chgData name="Bee B" userId="8940502075193e3a" providerId="LiveId" clId="{1DE6FA93-0B9E-40C4-9723-6372AF34C38B}" dt="2024-06-09T18:12:19.020" v="1091" actId="20577"/>
        <pc:sldMkLst>
          <pc:docMk/>
          <pc:sldMk cId="0" sldId="315"/>
        </pc:sldMkLst>
        <pc:spChg chg="mod">
          <ac:chgData name="Bee B" userId="8940502075193e3a" providerId="LiveId" clId="{1DE6FA93-0B9E-40C4-9723-6372AF34C38B}" dt="2024-06-09T18:11:02.440" v="938" actId="20577"/>
          <ac:spMkLst>
            <pc:docMk/>
            <pc:sldMk cId="0" sldId="315"/>
            <ac:spMk id="24578" creationId="{DB6A012A-C40B-4415-B368-F1A80F6B6BB5}"/>
          </ac:spMkLst>
        </pc:spChg>
        <pc:spChg chg="del">
          <ac:chgData name="Bee B" userId="8940502075193e3a" providerId="LiveId" clId="{1DE6FA93-0B9E-40C4-9723-6372AF34C38B}" dt="2024-06-09T18:10:24.608" v="919" actId="478"/>
          <ac:spMkLst>
            <pc:docMk/>
            <pc:sldMk cId="0" sldId="315"/>
            <ac:spMk id="24579" creationId="{1977A573-7C7F-48D8-A507-A428307690DD}"/>
          </ac:spMkLst>
        </pc:spChg>
        <pc:spChg chg="mod">
          <ac:chgData name="Bee B" userId="8940502075193e3a" providerId="LiveId" clId="{1DE6FA93-0B9E-40C4-9723-6372AF34C38B}" dt="2024-06-09T18:12:13.962" v="1090" actId="20577"/>
          <ac:spMkLst>
            <pc:docMk/>
            <pc:sldMk cId="0" sldId="315"/>
            <ac:spMk id="24580" creationId="{FE8FB3A7-291D-4B04-A8AB-113D8B46A971}"/>
          </ac:spMkLst>
        </pc:spChg>
        <pc:picChg chg="add mod">
          <ac:chgData name="Bee B" userId="8940502075193e3a" providerId="LiveId" clId="{1DE6FA93-0B9E-40C4-9723-6372AF34C38B}" dt="2024-06-09T18:11:41.790" v="943" actId="1076"/>
          <ac:picMkLst>
            <pc:docMk/>
            <pc:sldMk cId="0" sldId="315"/>
            <ac:picMk id="2050" creationId="{569FBCCA-C5BD-E885-1BAA-C39BC0C23726}"/>
          </ac:picMkLst>
        </pc:picChg>
      </pc:sldChg>
      <pc:sldChg chg="modSp mod">
        <pc:chgData name="Bee B" userId="8940502075193e3a" providerId="LiveId" clId="{1DE6FA93-0B9E-40C4-9723-6372AF34C38B}" dt="2024-06-10T08:05:05.650" v="1384" actId="1076"/>
        <pc:sldMkLst>
          <pc:docMk/>
          <pc:sldMk cId="0" sldId="316"/>
        </pc:sldMkLst>
        <pc:spChg chg="mod">
          <ac:chgData name="Bee B" userId="8940502075193e3a" providerId="LiveId" clId="{1DE6FA93-0B9E-40C4-9723-6372AF34C38B}" dt="2024-06-10T08:05:05.650" v="1384" actId="1076"/>
          <ac:spMkLst>
            <pc:docMk/>
            <pc:sldMk cId="0" sldId="316"/>
            <ac:spMk id="30723" creationId="{7BA2F234-F083-4891-9B73-CB41B32931A6}"/>
          </ac:spMkLst>
        </pc:spChg>
        <pc:spChg chg="mod">
          <ac:chgData name="Bee B" userId="8940502075193e3a" providerId="LiveId" clId="{1DE6FA93-0B9E-40C4-9723-6372AF34C38B}" dt="2024-06-10T08:04:59.850" v="1382" actId="14100"/>
          <ac:spMkLst>
            <pc:docMk/>
            <pc:sldMk cId="0" sldId="316"/>
            <ac:spMk id="30724" creationId="{DE2FD58F-55B9-4171-A02D-AC8B8288B7D4}"/>
          </ac:spMkLst>
        </pc:spChg>
        <pc:spChg chg="mod">
          <ac:chgData name="Bee B" userId="8940502075193e3a" providerId="LiveId" clId="{1DE6FA93-0B9E-40C4-9723-6372AF34C38B}" dt="2024-06-10T08:05:02.938" v="1383" actId="1076"/>
          <ac:spMkLst>
            <pc:docMk/>
            <pc:sldMk cId="0" sldId="316"/>
            <ac:spMk id="30727" creationId="{0D98E6D3-F6A6-43B2-9DD3-EB4F103E94F5}"/>
          </ac:spMkLst>
        </pc:spChg>
        <pc:grpChg chg="mod">
          <ac:chgData name="Bee B" userId="8940502075193e3a" providerId="LiveId" clId="{1DE6FA93-0B9E-40C4-9723-6372AF34C38B}" dt="2024-06-10T08:05:02.938" v="1383" actId="1076"/>
          <ac:grpSpMkLst>
            <pc:docMk/>
            <pc:sldMk cId="0" sldId="316"/>
            <ac:grpSpMk id="30725" creationId="{3470B4A6-4BC6-447C-9485-27EA6924AEC5}"/>
          </ac:grpSpMkLst>
        </pc:grpChg>
        <pc:picChg chg="mod">
          <ac:chgData name="Bee B" userId="8940502075193e3a" providerId="LiveId" clId="{1DE6FA93-0B9E-40C4-9723-6372AF34C38B}" dt="2024-06-10T08:05:02.938" v="1383" actId="1076"/>
          <ac:picMkLst>
            <pc:docMk/>
            <pc:sldMk cId="0" sldId="316"/>
            <ac:picMk id="30726" creationId="{40081856-489B-4791-AF2B-72A230D3938C}"/>
          </ac:picMkLst>
        </pc:picChg>
      </pc:sldChg>
      <pc:sldChg chg="addSp delSp modSp mod">
        <pc:chgData name="Bee B" userId="8940502075193e3a" providerId="LiveId" clId="{1DE6FA93-0B9E-40C4-9723-6372AF34C38B}" dt="2024-06-10T08:29:27.402" v="1790" actId="478"/>
        <pc:sldMkLst>
          <pc:docMk/>
          <pc:sldMk cId="0" sldId="317"/>
        </pc:sldMkLst>
        <pc:spChg chg="mod">
          <ac:chgData name="Bee B" userId="8940502075193e3a" providerId="LiveId" clId="{1DE6FA93-0B9E-40C4-9723-6372AF34C38B}" dt="2024-06-10T08:06:17.586" v="1400" actId="1076"/>
          <ac:spMkLst>
            <pc:docMk/>
            <pc:sldMk cId="0" sldId="317"/>
            <ac:spMk id="32770" creationId="{A3FA43C8-7804-4F20-B70C-F8101CC6ACA3}"/>
          </ac:spMkLst>
        </pc:spChg>
        <pc:spChg chg="del mod">
          <ac:chgData name="Bee B" userId="8940502075193e3a" providerId="LiveId" clId="{1DE6FA93-0B9E-40C4-9723-6372AF34C38B}" dt="2024-06-10T08:05:51.603" v="1391" actId="478"/>
          <ac:spMkLst>
            <pc:docMk/>
            <pc:sldMk cId="0" sldId="317"/>
            <ac:spMk id="32771" creationId="{330AC5FA-0062-4949-AEF7-10AE103AD64D}"/>
          </ac:spMkLst>
        </pc:spChg>
        <pc:spChg chg="mod">
          <ac:chgData name="Bee B" userId="8940502075193e3a" providerId="LiveId" clId="{1DE6FA93-0B9E-40C4-9723-6372AF34C38B}" dt="2024-06-10T08:06:13.066" v="1399" actId="403"/>
          <ac:spMkLst>
            <pc:docMk/>
            <pc:sldMk cId="0" sldId="317"/>
            <ac:spMk id="32772" creationId="{D226397F-4163-463C-8B04-50638D7B22B9}"/>
          </ac:spMkLst>
        </pc:spChg>
        <pc:picChg chg="add del mod">
          <ac:chgData name="Bee B" userId="8940502075193e3a" providerId="LiveId" clId="{1DE6FA93-0B9E-40C4-9723-6372AF34C38B}" dt="2024-06-10T08:29:27.402" v="1790" actId="478"/>
          <ac:picMkLst>
            <pc:docMk/>
            <pc:sldMk cId="0" sldId="317"/>
            <ac:picMk id="5122" creationId="{F688C2CC-B73C-CA08-68B8-99B3F2B2F7C9}"/>
          </ac:picMkLst>
        </pc:picChg>
      </pc:sldChg>
      <pc:sldChg chg="modSp mod modNotesTx">
        <pc:chgData name="Bee B" userId="8940502075193e3a" providerId="LiveId" clId="{1DE6FA93-0B9E-40C4-9723-6372AF34C38B}" dt="2024-06-10T08:09:26.837" v="1446" actId="1076"/>
        <pc:sldMkLst>
          <pc:docMk/>
          <pc:sldMk cId="0" sldId="318"/>
        </pc:sldMkLst>
        <pc:spChg chg="mod">
          <ac:chgData name="Bee B" userId="8940502075193e3a" providerId="LiveId" clId="{1DE6FA93-0B9E-40C4-9723-6372AF34C38B}" dt="2024-06-10T08:07:25.581" v="1408" actId="1076"/>
          <ac:spMkLst>
            <pc:docMk/>
            <pc:sldMk cId="0" sldId="318"/>
            <ac:spMk id="34818" creationId="{01A71CB2-1560-4E8F-908D-435A4E6A73EC}"/>
          </ac:spMkLst>
        </pc:spChg>
        <pc:spChg chg="mod">
          <ac:chgData name="Bee B" userId="8940502075193e3a" providerId="LiveId" clId="{1DE6FA93-0B9E-40C4-9723-6372AF34C38B}" dt="2024-06-10T08:09:21.581" v="1445" actId="20577"/>
          <ac:spMkLst>
            <pc:docMk/>
            <pc:sldMk cId="0" sldId="318"/>
            <ac:spMk id="34819" creationId="{F0E456D8-BD02-4ACF-9FAE-6EB1DDD32131}"/>
          </ac:spMkLst>
        </pc:spChg>
        <pc:spChg chg="mod">
          <ac:chgData name="Bee B" userId="8940502075193e3a" providerId="LiveId" clId="{1DE6FA93-0B9E-40C4-9723-6372AF34C38B}" dt="2024-06-10T08:09:26.837" v="1446" actId="1076"/>
          <ac:spMkLst>
            <pc:docMk/>
            <pc:sldMk cId="0" sldId="318"/>
            <ac:spMk id="34822" creationId="{FA7294C3-D293-4BE2-B2D8-3D8AE8ADE2D5}"/>
          </ac:spMkLst>
        </pc:spChg>
        <pc:grpChg chg="mod">
          <ac:chgData name="Bee B" userId="8940502075193e3a" providerId="LiveId" clId="{1DE6FA93-0B9E-40C4-9723-6372AF34C38B}" dt="2024-06-10T08:09:26.837" v="1446" actId="1076"/>
          <ac:grpSpMkLst>
            <pc:docMk/>
            <pc:sldMk cId="0" sldId="318"/>
            <ac:grpSpMk id="34820" creationId="{4F06AB6C-4ADC-4AA1-BB5F-348F5D10F39D}"/>
          </ac:grpSpMkLst>
        </pc:grpChg>
        <pc:picChg chg="mod">
          <ac:chgData name="Bee B" userId="8940502075193e3a" providerId="LiveId" clId="{1DE6FA93-0B9E-40C4-9723-6372AF34C38B}" dt="2024-06-10T08:09:26.837" v="1446" actId="1076"/>
          <ac:picMkLst>
            <pc:docMk/>
            <pc:sldMk cId="0" sldId="318"/>
            <ac:picMk id="34821" creationId="{4E56945D-24BB-4709-B7DE-AA09F6A02699}"/>
          </ac:picMkLst>
        </pc:picChg>
      </pc:sldChg>
      <pc:sldChg chg="addSp delSp modSp mod modNotesTx">
        <pc:chgData name="Bee B" userId="8940502075193e3a" providerId="LiveId" clId="{1DE6FA93-0B9E-40C4-9723-6372AF34C38B}" dt="2024-06-10T08:12:30.051" v="1503" actId="1076"/>
        <pc:sldMkLst>
          <pc:docMk/>
          <pc:sldMk cId="0" sldId="319"/>
        </pc:sldMkLst>
        <pc:spChg chg="mod">
          <ac:chgData name="Bee B" userId="8940502075193e3a" providerId="LiveId" clId="{1DE6FA93-0B9E-40C4-9723-6372AF34C38B}" dt="2024-06-10T08:12:08.598" v="1498" actId="1076"/>
          <ac:spMkLst>
            <pc:docMk/>
            <pc:sldMk cId="0" sldId="319"/>
            <ac:spMk id="36866" creationId="{B64638B8-E122-4E29-8098-EBE7D5A3587D}"/>
          </ac:spMkLst>
        </pc:spChg>
        <pc:spChg chg="mod">
          <ac:chgData name="Bee B" userId="8940502075193e3a" providerId="LiveId" clId="{1DE6FA93-0B9E-40C4-9723-6372AF34C38B}" dt="2024-06-10T08:11:58.362" v="1497" actId="20577"/>
          <ac:spMkLst>
            <pc:docMk/>
            <pc:sldMk cId="0" sldId="319"/>
            <ac:spMk id="46083" creationId="{370032CE-553C-4883-B6C6-B3834E9A9BA5}"/>
          </ac:spMkLst>
        </pc:spChg>
        <pc:spChg chg="del">
          <ac:chgData name="Bee B" userId="8940502075193e3a" providerId="LiveId" clId="{1DE6FA93-0B9E-40C4-9723-6372AF34C38B}" dt="2024-06-10T08:10:11.620" v="1456" actId="478"/>
          <ac:spMkLst>
            <pc:docMk/>
            <pc:sldMk cId="0" sldId="319"/>
            <ac:spMk id="46084" creationId="{58FEABF5-8815-4E99-9E28-D27C56A347E9}"/>
          </ac:spMkLst>
        </pc:spChg>
        <pc:picChg chg="add mod">
          <ac:chgData name="Bee B" userId="8940502075193e3a" providerId="LiveId" clId="{1DE6FA93-0B9E-40C4-9723-6372AF34C38B}" dt="2024-06-10T08:12:30.051" v="1503" actId="1076"/>
          <ac:picMkLst>
            <pc:docMk/>
            <pc:sldMk cId="0" sldId="319"/>
            <ac:picMk id="6146" creationId="{48FC58BA-5594-838D-1E03-EEAD42A4E1C1}"/>
          </ac:picMkLst>
        </pc:picChg>
      </pc:sldChg>
      <pc:sldChg chg="addSp delSp modSp mod modNotesTx">
        <pc:chgData name="Bee B" userId="8940502075193e3a" providerId="LiveId" clId="{1DE6FA93-0B9E-40C4-9723-6372AF34C38B}" dt="2024-06-10T08:14:17.391" v="1535" actId="1076"/>
        <pc:sldMkLst>
          <pc:docMk/>
          <pc:sldMk cId="0" sldId="320"/>
        </pc:sldMkLst>
        <pc:spChg chg="mod">
          <ac:chgData name="Bee B" userId="8940502075193e3a" providerId="LiveId" clId="{1DE6FA93-0B9E-40C4-9723-6372AF34C38B}" dt="2024-06-10T08:14:17.391" v="1535" actId="1076"/>
          <ac:spMkLst>
            <pc:docMk/>
            <pc:sldMk cId="0" sldId="320"/>
            <ac:spMk id="38914" creationId="{91DD94C6-F7E1-454A-9A22-4DECC4C81469}"/>
          </ac:spMkLst>
        </pc:spChg>
        <pc:spChg chg="del">
          <ac:chgData name="Bee B" userId="8940502075193e3a" providerId="LiveId" clId="{1DE6FA93-0B9E-40C4-9723-6372AF34C38B}" dt="2024-06-10T08:12:47.238" v="1506" actId="478"/>
          <ac:spMkLst>
            <pc:docMk/>
            <pc:sldMk cId="0" sldId="320"/>
            <ac:spMk id="38915" creationId="{12AFFE7A-1230-4F64-B322-E0CF965BB1C1}"/>
          </ac:spMkLst>
        </pc:spChg>
        <pc:spChg chg="mod">
          <ac:chgData name="Bee B" userId="8940502075193e3a" providerId="LiveId" clId="{1DE6FA93-0B9E-40C4-9723-6372AF34C38B}" dt="2024-06-10T08:13:48.825" v="1525" actId="14100"/>
          <ac:spMkLst>
            <pc:docMk/>
            <pc:sldMk cId="0" sldId="320"/>
            <ac:spMk id="38916" creationId="{795D4BFF-02A6-4AC0-B1FD-AE4EE6E59938}"/>
          </ac:spMkLst>
        </pc:spChg>
        <pc:picChg chg="add mod">
          <ac:chgData name="Bee B" userId="8940502075193e3a" providerId="LiveId" clId="{1DE6FA93-0B9E-40C4-9723-6372AF34C38B}" dt="2024-06-10T08:14:07.595" v="1529" actId="14100"/>
          <ac:picMkLst>
            <pc:docMk/>
            <pc:sldMk cId="0" sldId="320"/>
            <ac:picMk id="2" creationId="{44B1421F-C927-0CFE-1137-DBDAE03AA7B1}"/>
          </ac:picMkLst>
        </pc:picChg>
      </pc:sldChg>
      <pc:sldChg chg="delSp modSp mod modNotesTx">
        <pc:chgData name="Bee B" userId="8940502075193e3a" providerId="LiveId" clId="{1DE6FA93-0B9E-40C4-9723-6372AF34C38B}" dt="2024-06-10T08:34:27.223" v="1842" actId="207"/>
        <pc:sldMkLst>
          <pc:docMk/>
          <pc:sldMk cId="0" sldId="321"/>
        </pc:sldMkLst>
        <pc:spChg chg="mod">
          <ac:chgData name="Bee B" userId="8940502075193e3a" providerId="LiveId" clId="{1DE6FA93-0B9E-40C4-9723-6372AF34C38B}" dt="2024-06-10T08:29:56.808" v="1799" actId="1076"/>
          <ac:spMkLst>
            <pc:docMk/>
            <pc:sldMk cId="0" sldId="321"/>
            <ac:spMk id="40962" creationId="{BD053FCE-C712-43C0-9FF6-B9AAE5AA8CBD}"/>
          </ac:spMkLst>
        </pc:spChg>
        <pc:spChg chg="del">
          <ac:chgData name="Bee B" userId="8940502075193e3a" providerId="LiveId" clId="{1DE6FA93-0B9E-40C4-9723-6372AF34C38B}" dt="2024-06-10T08:29:59.080" v="1800" actId="478"/>
          <ac:spMkLst>
            <pc:docMk/>
            <pc:sldMk cId="0" sldId="321"/>
            <ac:spMk id="50179" creationId="{0416649D-846C-44F7-A629-ABDF3166A0D0}"/>
          </ac:spMkLst>
        </pc:spChg>
        <pc:spChg chg="mod">
          <ac:chgData name="Bee B" userId="8940502075193e3a" providerId="LiveId" clId="{1DE6FA93-0B9E-40C4-9723-6372AF34C38B}" dt="2024-06-10T08:34:27.223" v="1842" actId="207"/>
          <ac:spMkLst>
            <pc:docMk/>
            <pc:sldMk cId="0" sldId="321"/>
            <ac:spMk id="50180" creationId="{69D41DC4-09F1-419B-959C-7A32DC451377}"/>
          </ac:spMkLst>
        </pc:spChg>
      </pc:sldChg>
      <pc:sldChg chg="addSp delSp modSp mod modNotesTx">
        <pc:chgData name="Bee B" userId="8940502075193e3a" providerId="LiveId" clId="{1DE6FA93-0B9E-40C4-9723-6372AF34C38B}" dt="2024-06-10T08:29:46.129" v="1795" actId="1076"/>
        <pc:sldMkLst>
          <pc:docMk/>
          <pc:sldMk cId="0" sldId="323"/>
        </pc:sldMkLst>
        <pc:spChg chg="mod">
          <ac:chgData name="Bee B" userId="8940502075193e3a" providerId="LiveId" clId="{1DE6FA93-0B9E-40C4-9723-6372AF34C38B}" dt="2024-06-10T08:25:01.853" v="1788" actId="1076"/>
          <ac:spMkLst>
            <pc:docMk/>
            <pc:sldMk cId="0" sldId="323"/>
            <ac:spMk id="47106" creationId="{21589ECC-10BE-4172-93F6-3E5FADD28C35}"/>
          </ac:spMkLst>
        </pc:spChg>
        <pc:spChg chg="del mod">
          <ac:chgData name="Bee B" userId="8940502075193e3a" providerId="LiveId" clId="{1DE6FA93-0B9E-40C4-9723-6372AF34C38B}" dt="2024-06-10T08:23:17.110" v="1762" actId="478"/>
          <ac:spMkLst>
            <pc:docMk/>
            <pc:sldMk cId="0" sldId="323"/>
            <ac:spMk id="47107" creationId="{323A3DD9-F2C8-416F-BFDB-456C2A03C301}"/>
          </ac:spMkLst>
        </pc:spChg>
        <pc:spChg chg="mod">
          <ac:chgData name="Bee B" userId="8940502075193e3a" providerId="LiveId" clId="{1DE6FA93-0B9E-40C4-9723-6372AF34C38B}" dt="2024-06-10T08:24:53.739" v="1787" actId="404"/>
          <ac:spMkLst>
            <pc:docMk/>
            <pc:sldMk cId="0" sldId="323"/>
            <ac:spMk id="47108" creationId="{EBDE3EDC-4650-4923-BEFF-BAA4342D14A2}"/>
          </ac:spMkLst>
        </pc:spChg>
        <pc:picChg chg="add mod">
          <ac:chgData name="Bee B" userId="8940502075193e3a" providerId="LiveId" clId="{1DE6FA93-0B9E-40C4-9723-6372AF34C38B}" dt="2024-06-10T08:29:46.129" v="1795" actId="1076"/>
          <ac:picMkLst>
            <pc:docMk/>
            <pc:sldMk cId="0" sldId="323"/>
            <ac:picMk id="7170" creationId="{A6D79A47-7804-DAAF-FFA3-7B43BCF8894C}"/>
          </ac:picMkLst>
        </pc:picChg>
      </pc:sldChg>
      <pc:sldChg chg="modSp mod">
        <pc:chgData name="Bee B" userId="8940502075193e3a" providerId="LiveId" clId="{1DE6FA93-0B9E-40C4-9723-6372AF34C38B}" dt="2024-06-10T08:20:17.377" v="1623" actId="20577"/>
        <pc:sldMkLst>
          <pc:docMk/>
          <pc:sldMk cId="0" sldId="324"/>
        </pc:sldMkLst>
        <pc:spChg chg="mod">
          <ac:chgData name="Bee B" userId="8940502075193e3a" providerId="LiveId" clId="{1DE6FA93-0B9E-40C4-9723-6372AF34C38B}" dt="2024-06-10T08:17:58.866" v="1543" actId="207"/>
          <ac:spMkLst>
            <pc:docMk/>
            <pc:sldMk cId="0" sldId="324"/>
            <ac:spMk id="43010" creationId="{A81B2FD9-993D-4945-8AF5-C038EEA75A9D}"/>
          </ac:spMkLst>
        </pc:spChg>
        <pc:spChg chg="mod">
          <ac:chgData name="Bee B" userId="8940502075193e3a" providerId="LiveId" clId="{1DE6FA93-0B9E-40C4-9723-6372AF34C38B}" dt="2024-06-10T08:17:56.688" v="1542" actId="1076"/>
          <ac:spMkLst>
            <pc:docMk/>
            <pc:sldMk cId="0" sldId="324"/>
            <ac:spMk id="43014" creationId="{B210B477-F89B-4927-B775-65943376F2D9}"/>
          </ac:spMkLst>
        </pc:spChg>
        <pc:spChg chg="mod">
          <ac:chgData name="Bee B" userId="8940502075193e3a" providerId="LiveId" clId="{1DE6FA93-0B9E-40C4-9723-6372AF34C38B}" dt="2024-06-10T08:20:17.377" v="1623" actId="20577"/>
          <ac:spMkLst>
            <pc:docMk/>
            <pc:sldMk cId="0" sldId="324"/>
            <ac:spMk id="52227" creationId="{E4728A2A-3804-47DE-BEB9-00F89352652E}"/>
          </ac:spMkLst>
        </pc:spChg>
        <pc:grpChg chg="mod">
          <ac:chgData name="Bee B" userId="8940502075193e3a" providerId="LiveId" clId="{1DE6FA93-0B9E-40C4-9723-6372AF34C38B}" dt="2024-06-10T08:17:56.688" v="1542" actId="1076"/>
          <ac:grpSpMkLst>
            <pc:docMk/>
            <pc:sldMk cId="0" sldId="324"/>
            <ac:grpSpMk id="43012" creationId="{444A0813-910A-44B5-BBE6-89D48CD4DB80}"/>
          </ac:grpSpMkLst>
        </pc:grpChg>
        <pc:picChg chg="mod">
          <ac:chgData name="Bee B" userId="8940502075193e3a" providerId="LiveId" clId="{1DE6FA93-0B9E-40C4-9723-6372AF34C38B}" dt="2024-06-10T08:17:56.688" v="1542" actId="1076"/>
          <ac:picMkLst>
            <pc:docMk/>
            <pc:sldMk cId="0" sldId="324"/>
            <ac:picMk id="43013" creationId="{5CB627BD-AE30-410C-BB9A-0996DDC7DAD4}"/>
          </ac:picMkLst>
        </pc:picChg>
      </pc:sldChg>
      <pc:sldChg chg="addSp modSp mod modNotesTx">
        <pc:chgData name="Bee B" userId="8940502075193e3a" providerId="LiveId" clId="{1DE6FA93-0B9E-40C4-9723-6372AF34C38B}" dt="2024-06-10T08:01:18.262" v="1274" actId="14100"/>
        <pc:sldMkLst>
          <pc:docMk/>
          <pc:sldMk cId="0" sldId="327"/>
        </pc:sldMkLst>
        <pc:spChg chg="mod">
          <ac:chgData name="Bee B" userId="8940502075193e3a" providerId="LiveId" clId="{1DE6FA93-0B9E-40C4-9723-6372AF34C38B}" dt="2024-06-10T08:01:13.094" v="1272" actId="1076"/>
          <ac:spMkLst>
            <pc:docMk/>
            <pc:sldMk cId="0" sldId="327"/>
            <ac:spMk id="28674" creationId="{FF28D3B2-E18D-4D20-ABE5-CBB6718F0434}"/>
          </ac:spMkLst>
        </pc:spChg>
        <pc:spChg chg="mod">
          <ac:chgData name="Bee B" userId="8940502075193e3a" providerId="LiveId" clId="{1DE6FA93-0B9E-40C4-9723-6372AF34C38B}" dt="2024-06-10T07:58:26.026" v="1253" actId="14100"/>
          <ac:spMkLst>
            <pc:docMk/>
            <pc:sldMk cId="0" sldId="327"/>
            <ac:spMk id="28676" creationId="{8D2B8AA2-8F26-43C5-8191-B183CC89AC13}"/>
          </ac:spMkLst>
        </pc:spChg>
        <pc:spChg chg="mod">
          <ac:chgData name="Bee B" userId="8940502075193e3a" providerId="LiveId" clId="{1DE6FA93-0B9E-40C4-9723-6372AF34C38B}" dt="2024-06-10T07:59:15.193" v="1266" actId="14100"/>
          <ac:spMkLst>
            <pc:docMk/>
            <pc:sldMk cId="0" sldId="327"/>
            <ac:spMk id="37891" creationId="{5A00211F-9ECE-4DC0-8394-0A576A337680}"/>
          </ac:spMkLst>
        </pc:spChg>
        <pc:picChg chg="add mod">
          <ac:chgData name="Bee B" userId="8940502075193e3a" providerId="LiveId" clId="{1DE6FA93-0B9E-40C4-9723-6372AF34C38B}" dt="2024-06-10T08:01:18.262" v="1274" actId="14100"/>
          <ac:picMkLst>
            <pc:docMk/>
            <pc:sldMk cId="0" sldId="327"/>
            <ac:picMk id="4098" creationId="{165890B1-B2DD-4871-60EB-F7DA67F607BB}"/>
          </ac:picMkLst>
        </pc:picChg>
      </pc:sldChg>
      <pc:sldChg chg="modSp mod">
        <pc:chgData name="Bee B" userId="8940502075193e3a" providerId="LiveId" clId="{1DE6FA93-0B9E-40C4-9723-6372AF34C38B}" dt="2024-06-10T08:51:25.745" v="2544" actId="6549"/>
        <pc:sldMkLst>
          <pc:docMk/>
          <pc:sldMk cId="0" sldId="328"/>
        </pc:sldMkLst>
        <pc:spChg chg="mod">
          <ac:chgData name="Bee B" userId="8940502075193e3a" providerId="LiveId" clId="{1DE6FA93-0B9E-40C4-9723-6372AF34C38B}" dt="2024-06-10T08:51:25.745" v="2544" actId="6549"/>
          <ac:spMkLst>
            <pc:docMk/>
            <pc:sldMk cId="0" sldId="328"/>
            <ac:spMk id="57346" creationId="{60B571B0-34F6-4853-9BAE-74A7D5596E2D}"/>
          </ac:spMkLst>
        </pc:spChg>
        <pc:spChg chg="mod">
          <ac:chgData name="Bee B" userId="8940502075193e3a" providerId="LiveId" clId="{1DE6FA93-0B9E-40C4-9723-6372AF34C38B}" dt="2024-06-10T08:51:20.936" v="2543" actId="207"/>
          <ac:spMkLst>
            <pc:docMk/>
            <pc:sldMk cId="0" sldId="328"/>
            <ac:spMk id="57347" creationId="{A59D18D5-A4B7-42E6-9FA9-29E0BD22E72E}"/>
          </ac:spMkLst>
        </pc:spChg>
      </pc:sldChg>
      <pc:sldChg chg="modNotesTx">
        <pc:chgData name="Bee B" userId="8940502075193e3a" providerId="LiveId" clId="{1DE6FA93-0B9E-40C4-9723-6372AF34C38B}" dt="2024-06-10T08:46:08.518" v="2476" actId="20577"/>
        <pc:sldMkLst>
          <pc:docMk/>
          <pc:sldMk cId="0" sldId="338"/>
        </pc:sldMkLst>
      </pc:sldChg>
      <pc:sldChg chg="addSp delSp modSp mod modNotesTx">
        <pc:chgData name="Bee B" userId="8940502075193e3a" providerId="LiveId" clId="{1DE6FA93-0B9E-40C4-9723-6372AF34C38B}" dt="2024-06-10T07:57:21.788" v="1234" actId="14100"/>
        <pc:sldMkLst>
          <pc:docMk/>
          <pc:sldMk cId="0" sldId="343"/>
        </pc:sldMkLst>
        <pc:spChg chg="add del mod">
          <ac:chgData name="Bee B" userId="8940502075193e3a" providerId="LiveId" clId="{1DE6FA93-0B9E-40C4-9723-6372AF34C38B}" dt="2024-06-09T18:12:35.218" v="1095" actId="478"/>
          <ac:spMkLst>
            <pc:docMk/>
            <pc:sldMk cId="0" sldId="343"/>
            <ac:spMk id="3" creationId="{A8730E24-077B-B52A-0ED5-A313BC94EE94}"/>
          </ac:spMkLst>
        </pc:spChg>
        <pc:spChg chg="mod">
          <ac:chgData name="Bee B" userId="8940502075193e3a" providerId="LiveId" clId="{1DE6FA93-0B9E-40C4-9723-6372AF34C38B}" dt="2024-06-09T18:12:28.575" v="1093" actId="1076"/>
          <ac:spMkLst>
            <pc:docMk/>
            <pc:sldMk cId="0" sldId="343"/>
            <ac:spMk id="26626" creationId="{0CA67C5C-1D87-4EBF-9D51-607E155E7512}"/>
          </ac:spMkLst>
        </pc:spChg>
        <pc:spChg chg="del">
          <ac:chgData name="Bee B" userId="8940502075193e3a" providerId="LiveId" clId="{1DE6FA93-0B9E-40C4-9723-6372AF34C38B}" dt="2024-06-09T18:12:31.160" v="1094" actId="478"/>
          <ac:spMkLst>
            <pc:docMk/>
            <pc:sldMk cId="0" sldId="343"/>
            <ac:spMk id="26627" creationId="{8DD5B794-1DFA-4B3C-9E11-1AC5A8DFD9CA}"/>
          </ac:spMkLst>
        </pc:spChg>
        <pc:spChg chg="mod">
          <ac:chgData name="Bee B" userId="8940502075193e3a" providerId="LiveId" clId="{1DE6FA93-0B9E-40C4-9723-6372AF34C38B}" dt="2024-06-10T07:57:21.788" v="1234" actId="14100"/>
          <ac:spMkLst>
            <pc:docMk/>
            <pc:sldMk cId="0" sldId="343"/>
            <ac:spMk id="26628" creationId="{4B571E96-E3A2-4D09-93B9-6D2C3DFBC034}"/>
          </ac:spMkLst>
        </pc:spChg>
        <pc:picChg chg="add mod">
          <ac:chgData name="Bee B" userId="8940502075193e3a" providerId="LiveId" clId="{1DE6FA93-0B9E-40C4-9723-6372AF34C38B}" dt="2024-06-10T07:55:03.214" v="1192" actId="1076"/>
          <ac:picMkLst>
            <pc:docMk/>
            <pc:sldMk cId="0" sldId="343"/>
            <ac:picMk id="3074" creationId="{97927D6E-0604-1D35-65B8-353EB5919A81}"/>
          </ac:picMkLst>
        </pc:picChg>
      </pc:sldChg>
      <pc:sldChg chg="addSp delSp modSp mod modNotesTx">
        <pc:chgData name="Bee B" userId="8940502075193e3a" providerId="LiveId" clId="{1DE6FA93-0B9E-40C4-9723-6372AF34C38B}" dt="2024-06-10T08:37:48.389" v="2246" actId="1076"/>
        <pc:sldMkLst>
          <pc:docMk/>
          <pc:sldMk cId="0" sldId="344"/>
        </pc:sldMkLst>
        <pc:spChg chg="mod">
          <ac:chgData name="Bee B" userId="8940502075193e3a" providerId="LiveId" clId="{1DE6FA93-0B9E-40C4-9723-6372AF34C38B}" dt="2024-06-10T08:37:40.432" v="2244" actId="1076"/>
          <ac:spMkLst>
            <pc:docMk/>
            <pc:sldMk cId="0" sldId="344"/>
            <ac:spMk id="2" creationId="{7C779B89-4565-4B09-902D-CC1A8A836D05}"/>
          </ac:spMkLst>
        </pc:spChg>
        <pc:spChg chg="add del mod">
          <ac:chgData name="Bee B" userId="8940502075193e3a" providerId="LiveId" clId="{1DE6FA93-0B9E-40C4-9723-6372AF34C38B}" dt="2024-06-10T08:34:49.996" v="1846" actId="478"/>
          <ac:spMkLst>
            <pc:docMk/>
            <pc:sldMk cId="0" sldId="344"/>
            <ac:spMk id="4" creationId="{59E70B6D-D0FE-907A-FE3D-3C7707E636C8}"/>
          </ac:spMkLst>
        </pc:spChg>
        <pc:spChg chg="del">
          <ac:chgData name="Bee B" userId="8940502075193e3a" providerId="LiveId" clId="{1DE6FA93-0B9E-40C4-9723-6372AF34C38B}" dt="2024-06-10T08:34:45.648" v="1845" actId="478"/>
          <ac:spMkLst>
            <pc:docMk/>
            <pc:sldMk cId="0" sldId="344"/>
            <ac:spMk id="49155" creationId="{90CB2853-229C-4A1C-8887-8C5032E3FD05}"/>
          </ac:spMkLst>
        </pc:spChg>
        <pc:spChg chg="mod">
          <ac:chgData name="Bee B" userId="8940502075193e3a" providerId="LiveId" clId="{1DE6FA93-0B9E-40C4-9723-6372AF34C38B}" dt="2024-06-10T08:37:35.628" v="2243" actId="27636"/>
          <ac:spMkLst>
            <pc:docMk/>
            <pc:sldMk cId="0" sldId="344"/>
            <ac:spMk id="49156" creationId="{BD335E35-EBAC-4C3B-9CE0-6AD755F4EEB9}"/>
          </ac:spMkLst>
        </pc:spChg>
        <pc:picChg chg="add mod">
          <ac:chgData name="Bee B" userId="8940502075193e3a" providerId="LiveId" clId="{1DE6FA93-0B9E-40C4-9723-6372AF34C38B}" dt="2024-06-10T08:37:48.389" v="2246" actId="1076"/>
          <ac:picMkLst>
            <pc:docMk/>
            <pc:sldMk cId="0" sldId="344"/>
            <ac:picMk id="5" creationId="{DE48494A-B4F6-F169-F6B2-67804ABE3201}"/>
          </ac:picMkLst>
        </pc:picChg>
      </pc:sldChg>
      <pc:sldChg chg="modSp mod modNotesTx">
        <pc:chgData name="Bee B" userId="8940502075193e3a" providerId="LiveId" clId="{1DE6FA93-0B9E-40C4-9723-6372AF34C38B}" dt="2024-06-10T08:22:43.264" v="1757" actId="20577"/>
        <pc:sldMkLst>
          <pc:docMk/>
          <pc:sldMk cId="0" sldId="345"/>
        </pc:sldMkLst>
        <pc:spChg chg="mod">
          <ac:chgData name="Bee B" userId="8940502075193e3a" providerId="LiveId" clId="{1DE6FA93-0B9E-40C4-9723-6372AF34C38B}" dt="2024-06-10T08:20:30.333" v="1625" actId="1076"/>
          <ac:spMkLst>
            <pc:docMk/>
            <pc:sldMk cId="0" sldId="345"/>
            <ac:spMk id="45058" creationId="{05FC9458-0DB4-4FD8-93A3-30139A10D512}"/>
          </ac:spMkLst>
        </pc:spChg>
        <pc:spChg chg="mod">
          <ac:chgData name="Bee B" userId="8940502075193e3a" providerId="LiveId" clId="{1DE6FA93-0B9E-40C4-9723-6372AF34C38B}" dt="2024-06-10T08:22:43.264" v="1757" actId="20577"/>
          <ac:spMkLst>
            <pc:docMk/>
            <pc:sldMk cId="0" sldId="345"/>
            <ac:spMk id="45059" creationId="{42C3865A-26EA-45D3-B489-F48217DA5D51}"/>
          </ac:spMkLst>
        </pc:spChg>
        <pc:picChg chg="mod">
          <ac:chgData name="Bee B" userId="8940502075193e3a" providerId="LiveId" clId="{1DE6FA93-0B9E-40C4-9723-6372AF34C38B}" dt="2024-06-10T08:22:23.268" v="1747" actId="1076"/>
          <ac:picMkLst>
            <pc:docMk/>
            <pc:sldMk cId="0" sldId="345"/>
            <ac:picMk id="45060" creationId="{059D256F-6DA8-4129-A295-8A546240EB12}"/>
          </ac:picMkLst>
        </pc:picChg>
      </pc:sldChg>
      <pc:sldChg chg="addSp delSp modSp mod modNotesTx">
        <pc:chgData name="Bee B" userId="8940502075193e3a" providerId="LiveId" clId="{1DE6FA93-0B9E-40C4-9723-6372AF34C38B}" dt="2024-06-10T08:40:25.444" v="2405" actId="27636"/>
        <pc:sldMkLst>
          <pc:docMk/>
          <pc:sldMk cId="0" sldId="346"/>
        </pc:sldMkLst>
        <pc:spChg chg="add del mod">
          <ac:chgData name="Bee B" userId="8940502075193e3a" providerId="LiveId" clId="{1DE6FA93-0B9E-40C4-9723-6372AF34C38B}" dt="2024-06-10T08:38:05.842" v="2250" actId="478"/>
          <ac:spMkLst>
            <pc:docMk/>
            <pc:sldMk cId="0" sldId="346"/>
            <ac:spMk id="3" creationId="{ABEAEAD5-73DB-41AB-7B91-0B8BD748997B}"/>
          </ac:spMkLst>
        </pc:spChg>
        <pc:spChg chg="mod">
          <ac:chgData name="Bee B" userId="8940502075193e3a" providerId="LiveId" clId="{1DE6FA93-0B9E-40C4-9723-6372AF34C38B}" dt="2024-06-10T08:37:59.543" v="2248" actId="1076"/>
          <ac:spMkLst>
            <pc:docMk/>
            <pc:sldMk cId="0" sldId="346"/>
            <ac:spMk id="51202" creationId="{814C8F74-E14A-4CEE-8E3C-C069B917C9D2}"/>
          </ac:spMkLst>
        </pc:spChg>
        <pc:spChg chg="del">
          <ac:chgData name="Bee B" userId="8940502075193e3a" providerId="LiveId" clId="{1DE6FA93-0B9E-40C4-9723-6372AF34C38B}" dt="2024-06-10T08:38:02.437" v="2249" actId="478"/>
          <ac:spMkLst>
            <pc:docMk/>
            <pc:sldMk cId="0" sldId="346"/>
            <ac:spMk id="51203" creationId="{4F8F06E5-81EA-4122-B5AE-65A1261F3CE7}"/>
          </ac:spMkLst>
        </pc:spChg>
        <pc:spChg chg="mod">
          <ac:chgData name="Bee B" userId="8940502075193e3a" providerId="LiveId" clId="{1DE6FA93-0B9E-40C4-9723-6372AF34C38B}" dt="2024-06-10T08:40:25.444" v="2405" actId="27636"/>
          <ac:spMkLst>
            <pc:docMk/>
            <pc:sldMk cId="0" sldId="346"/>
            <ac:spMk id="51204" creationId="{C3DBB1E2-7FB3-4AF8-9E28-35C501C94694}"/>
          </ac:spMkLst>
        </pc:spChg>
      </pc:sldChg>
      <pc:sldChg chg="addSp modSp mod modNotesTx">
        <pc:chgData name="Bee B" userId="8940502075193e3a" providerId="LiveId" clId="{1DE6FA93-0B9E-40C4-9723-6372AF34C38B}" dt="2024-06-10T08:50:53.462" v="2537" actId="20577"/>
        <pc:sldMkLst>
          <pc:docMk/>
          <pc:sldMk cId="0" sldId="347"/>
        </pc:sldMkLst>
        <pc:spChg chg="add mod">
          <ac:chgData name="Bee B" userId="8940502075193e3a" providerId="LiveId" clId="{1DE6FA93-0B9E-40C4-9723-6372AF34C38B}" dt="2024-06-10T08:49:30.408" v="2533" actId="1076"/>
          <ac:spMkLst>
            <pc:docMk/>
            <pc:sldMk cId="0" sldId="347"/>
            <ac:spMk id="2" creationId="{1EB8639A-B602-2DEE-AFFB-BEE457C71636}"/>
          </ac:spMkLst>
        </pc:spChg>
        <pc:spChg chg="add mod">
          <ac:chgData name="Bee B" userId="8940502075193e3a" providerId="LiveId" clId="{1DE6FA93-0B9E-40C4-9723-6372AF34C38B}" dt="2024-06-10T08:49:12.168" v="2527" actId="403"/>
          <ac:spMkLst>
            <pc:docMk/>
            <pc:sldMk cId="0" sldId="347"/>
            <ac:spMk id="3" creationId="{3583EE31-C279-CE15-AFA9-EAAA7C6C8926}"/>
          </ac:spMkLst>
        </pc:spChg>
        <pc:spChg chg="add mod">
          <ac:chgData name="Bee B" userId="8940502075193e3a" providerId="LiveId" clId="{1DE6FA93-0B9E-40C4-9723-6372AF34C38B}" dt="2024-06-10T08:50:11.773" v="2536" actId="20577"/>
          <ac:spMkLst>
            <pc:docMk/>
            <pc:sldMk cId="0" sldId="347"/>
            <ac:spMk id="4" creationId="{83CF0767-AF5B-21A2-E2DE-73FC3ADA0B01}"/>
          </ac:spMkLst>
        </pc:spChg>
        <pc:spChg chg="mod">
          <ac:chgData name="Bee B" userId="8940502075193e3a" providerId="LiveId" clId="{1DE6FA93-0B9E-40C4-9723-6372AF34C38B}" dt="2024-06-10T08:42:54.089" v="2462" actId="20577"/>
          <ac:spMkLst>
            <pc:docMk/>
            <pc:sldMk cId="0" sldId="347"/>
            <ac:spMk id="55298" creationId="{CA5CC1C3-3242-4542-95AB-B3D8929A8946}"/>
          </ac:spMkLst>
        </pc:spChg>
        <pc:picChg chg="mod">
          <ac:chgData name="Bee B" userId="8940502075193e3a" providerId="LiveId" clId="{1DE6FA93-0B9E-40C4-9723-6372AF34C38B}" dt="2024-06-10T08:48:00.633" v="2508" actId="1076"/>
          <ac:picMkLst>
            <pc:docMk/>
            <pc:sldMk cId="0" sldId="347"/>
            <ac:picMk id="55299" creationId="{81F40A0F-3B42-46AE-8BD6-2AF8BD297E7F}"/>
          </ac:picMkLst>
        </pc:picChg>
        <pc:picChg chg="mod">
          <ac:chgData name="Bee B" userId="8940502075193e3a" providerId="LiveId" clId="{1DE6FA93-0B9E-40C4-9723-6372AF34C38B}" dt="2024-06-10T08:48:24.094" v="2515" actId="1076"/>
          <ac:picMkLst>
            <pc:docMk/>
            <pc:sldMk cId="0" sldId="347"/>
            <ac:picMk id="55300" creationId="{F92BAF09-5923-49A5-A175-A377E692F263}"/>
          </ac:picMkLst>
        </pc:picChg>
        <pc:picChg chg="mod">
          <ac:chgData name="Bee B" userId="8940502075193e3a" providerId="LiveId" clId="{1DE6FA93-0B9E-40C4-9723-6372AF34C38B}" dt="2024-06-10T08:48:59.005" v="2523" actId="14100"/>
          <ac:picMkLst>
            <pc:docMk/>
            <pc:sldMk cId="0" sldId="347"/>
            <ac:picMk id="55301" creationId="{D85D9126-D417-4927-88F2-E27CA2710328}"/>
          </ac:picMkLst>
        </pc:picChg>
      </pc:sldChg>
      <pc:sldChg chg="delSp modSp mod modNotesTx">
        <pc:chgData name="Bee B" userId="8940502075193e3a" providerId="LiveId" clId="{1DE6FA93-0B9E-40C4-9723-6372AF34C38B}" dt="2024-06-09T18:09:00.553" v="800" actId="20577"/>
        <pc:sldMkLst>
          <pc:docMk/>
          <pc:sldMk cId="2847901539" sldId="349"/>
        </pc:sldMkLst>
        <pc:spChg chg="mod">
          <ac:chgData name="Bee B" userId="8940502075193e3a" providerId="LiveId" clId="{1DE6FA93-0B9E-40C4-9723-6372AF34C38B}" dt="2024-06-09T18:08:44.051" v="796" actId="1076"/>
          <ac:spMkLst>
            <pc:docMk/>
            <pc:sldMk cId="2847901539" sldId="349"/>
            <ac:spMk id="20482" creationId="{7C5DED92-DB7F-0C32-F423-A1E07F65D589}"/>
          </ac:spMkLst>
        </pc:spChg>
        <pc:spChg chg="del mod">
          <ac:chgData name="Bee B" userId="8940502075193e3a" providerId="LiveId" clId="{1DE6FA93-0B9E-40C4-9723-6372AF34C38B}" dt="2024-06-09T18:03:53.965" v="196" actId="478"/>
          <ac:spMkLst>
            <pc:docMk/>
            <pc:sldMk cId="2847901539" sldId="349"/>
            <ac:spMk id="20483" creationId="{5EAE2C1A-903D-11DD-C699-AECFD6F677FA}"/>
          </ac:spMkLst>
        </pc:spChg>
        <pc:spChg chg="mod">
          <ac:chgData name="Bee B" userId="8940502075193e3a" providerId="LiveId" clId="{1DE6FA93-0B9E-40C4-9723-6372AF34C38B}" dt="2024-06-09T18:08:57.014" v="799" actId="255"/>
          <ac:spMkLst>
            <pc:docMk/>
            <pc:sldMk cId="2847901539" sldId="349"/>
            <ac:spMk id="20484" creationId="{1130F7DD-2CA0-B0F7-FCF1-E5A078106271}"/>
          </ac:spMkLst>
        </pc:spChg>
      </pc:sldChg>
      <pc:sldChg chg="addSp delSp modSp mod modNotesTx">
        <pc:chgData name="Bee B" userId="8940502075193e3a" providerId="LiveId" clId="{1DE6FA93-0B9E-40C4-9723-6372AF34C38B}" dt="2024-06-10T08:42:11.492" v="2461" actId="20577"/>
        <pc:sldMkLst>
          <pc:docMk/>
          <pc:sldMk cId="502010045" sldId="351"/>
        </pc:sldMkLst>
        <pc:spChg chg="mod">
          <ac:chgData name="Bee B" userId="8940502075193e3a" providerId="LiveId" clId="{1DE6FA93-0B9E-40C4-9723-6372AF34C38B}" dt="2024-06-10T08:41:06.586" v="2408" actId="1076"/>
          <ac:spMkLst>
            <pc:docMk/>
            <pc:sldMk cId="502010045" sldId="351"/>
            <ac:spMk id="2" creationId="{9F36DBF7-F9CD-A363-BDA8-08B257A1934E}"/>
          </ac:spMkLst>
        </pc:spChg>
        <pc:spChg chg="del">
          <ac:chgData name="Bee B" userId="8940502075193e3a" providerId="LiveId" clId="{1DE6FA93-0B9E-40C4-9723-6372AF34C38B}" dt="2024-06-10T08:41:09.760" v="2409" actId="478"/>
          <ac:spMkLst>
            <pc:docMk/>
            <pc:sldMk cId="502010045" sldId="351"/>
            <ac:spMk id="3" creationId="{AF42C440-2079-DABC-A641-D022A87FDDB7}"/>
          </ac:spMkLst>
        </pc:spChg>
        <pc:spChg chg="mod">
          <ac:chgData name="Bee B" userId="8940502075193e3a" providerId="LiveId" clId="{1DE6FA93-0B9E-40C4-9723-6372AF34C38B}" dt="2024-06-10T08:42:11.492" v="2461" actId="20577"/>
          <ac:spMkLst>
            <pc:docMk/>
            <pc:sldMk cId="502010045" sldId="351"/>
            <ac:spMk id="4" creationId="{188D3109-FE96-2405-2D97-84944355E83E}"/>
          </ac:spMkLst>
        </pc:spChg>
        <pc:spChg chg="add del mod">
          <ac:chgData name="Bee B" userId="8940502075193e3a" providerId="LiveId" clId="{1DE6FA93-0B9E-40C4-9723-6372AF34C38B}" dt="2024-06-10T08:41:10.851" v="2410" actId="478"/>
          <ac:spMkLst>
            <pc:docMk/>
            <pc:sldMk cId="502010045" sldId="351"/>
            <ac:spMk id="6" creationId="{DC4A4A07-AEDE-7A9C-468F-B7EA34CA9DBB}"/>
          </ac:spMkLst>
        </pc:spChg>
      </pc:sldChg>
      <pc:sldChg chg="modSp mod">
        <pc:chgData name="Bee B" userId="8940502075193e3a" providerId="LiveId" clId="{1DE6FA93-0B9E-40C4-9723-6372AF34C38B}" dt="2024-06-10T08:52:27.348" v="2622" actId="20577"/>
        <pc:sldMkLst>
          <pc:docMk/>
          <pc:sldMk cId="3993411016" sldId="352"/>
        </pc:sldMkLst>
        <pc:spChg chg="mod">
          <ac:chgData name="Bee B" userId="8940502075193e3a" providerId="LiveId" clId="{1DE6FA93-0B9E-40C4-9723-6372AF34C38B}" dt="2024-06-10T08:51:33.022" v="2546" actId="122"/>
          <ac:spMkLst>
            <pc:docMk/>
            <pc:sldMk cId="3993411016" sldId="352"/>
            <ac:spMk id="2" creationId="{09F23267-B7B1-F753-D16A-55077593DF1C}"/>
          </ac:spMkLst>
        </pc:spChg>
        <pc:spChg chg="mod">
          <ac:chgData name="Bee B" userId="8940502075193e3a" providerId="LiveId" clId="{1DE6FA93-0B9E-40C4-9723-6372AF34C38B}" dt="2024-06-10T08:52:27.348" v="2622" actId="20577"/>
          <ac:spMkLst>
            <pc:docMk/>
            <pc:sldMk cId="3993411016" sldId="352"/>
            <ac:spMk id="3" creationId="{6A27E83B-CD63-70A0-D231-EC2D0CE9363E}"/>
          </ac:spMkLst>
        </pc:spChg>
      </pc:sldChg>
      <pc:sldChg chg="delSp modSp mod modNotesTx">
        <pc:chgData name="Bee B" userId="8940502075193e3a" providerId="LiveId" clId="{1DE6FA93-0B9E-40C4-9723-6372AF34C38B}" dt="2024-06-09T18:03:33.492" v="192" actId="20577"/>
        <pc:sldMkLst>
          <pc:docMk/>
          <pc:sldMk cId="180367555" sldId="358"/>
        </pc:sldMkLst>
        <pc:spChg chg="mod">
          <ac:chgData name="Bee B" userId="8940502075193e3a" providerId="LiveId" clId="{1DE6FA93-0B9E-40C4-9723-6372AF34C38B}" dt="2024-06-09T18:00:27.873" v="10" actId="1076"/>
          <ac:spMkLst>
            <pc:docMk/>
            <pc:sldMk cId="180367555" sldId="358"/>
            <ac:spMk id="18434" creationId="{7829B2B3-CD6C-62AF-CF31-52025CD193D3}"/>
          </ac:spMkLst>
        </pc:spChg>
        <pc:spChg chg="mod">
          <ac:chgData name="Bee B" userId="8940502075193e3a" providerId="LiveId" clId="{1DE6FA93-0B9E-40C4-9723-6372AF34C38B}" dt="2024-06-09T18:03:33.492" v="192" actId="20577"/>
          <ac:spMkLst>
            <pc:docMk/>
            <pc:sldMk cId="180367555" sldId="358"/>
            <ac:spMk id="18436" creationId="{2E56DA4C-2807-9638-AA65-7C818B6C6873}"/>
          </ac:spMkLst>
        </pc:spChg>
        <pc:picChg chg="del">
          <ac:chgData name="Bee B" userId="8940502075193e3a" providerId="LiveId" clId="{1DE6FA93-0B9E-40C4-9723-6372AF34C38B}" dt="2024-06-09T17:59:34.277" v="0" actId="478"/>
          <ac:picMkLst>
            <pc:docMk/>
            <pc:sldMk cId="180367555" sldId="358"/>
            <ac:picMk id="3074" creationId="{7CFA657F-57A2-3969-D6FD-D9170369A24A}"/>
          </ac:picMkLst>
        </pc:picChg>
      </pc:sldChg>
      <pc:sldChg chg="addSp modSp add mod modNotesTx">
        <pc:chgData name="Bee B" userId="8940502075193e3a" providerId="LiveId" clId="{1DE6FA93-0B9E-40C4-9723-6372AF34C38B}" dt="2024-06-09T18:10:14.593" v="915" actId="1076"/>
        <pc:sldMkLst>
          <pc:docMk/>
          <pc:sldMk cId="1655579232" sldId="359"/>
        </pc:sldMkLst>
        <pc:spChg chg="mod">
          <ac:chgData name="Bee B" userId="8940502075193e3a" providerId="LiveId" clId="{1DE6FA93-0B9E-40C4-9723-6372AF34C38B}" dt="2024-06-09T18:10:14.593" v="915" actId="1076"/>
          <ac:spMkLst>
            <pc:docMk/>
            <pc:sldMk cId="1655579232" sldId="359"/>
            <ac:spMk id="20482" creationId="{7C5DED92-DB7F-0C32-F423-A1E07F65D589}"/>
          </ac:spMkLst>
        </pc:spChg>
        <pc:spChg chg="mod">
          <ac:chgData name="Bee B" userId="8940502075193e3a" providerId="LiveId" clId="{1DE6FA93-0B9E-40C4-9723-6372AF34C38B}" dt="2024-06-09T18:10:09.933" v="914" actId="1076"/>
          <ac:spMkLst>
            <pc:docMk/>
            <pc:sldMk cId="1655579232" sldId="359"/>
            <ac:spMk id="20484" creationId="{1130F7DD-2CA0-B0F7-FCF1-E5A078106271}"/>
          </ac:spMkLst>
        </pc:spChg>
        <pc:picChg chg="add mod">
          <ac:chgData name="Bee B" userId="8940502075193e3a" providerId="LiveId" clId="{1DE6FA93-0B9E-40C4-9723-6372AF34C38B}" dt="2024-06-09T18:09:56.392" v="909" actId="1076"/>
          <ac:picMkLst>
            <pc:docMk/>
            <pc:sldMk cId="1655579232" sldId="359"/>
            <ac:picMk id="1026" creationId="{DFFC018D-1638-EB69-76C2-E89C3476DF8F}"/>
          </ac:picMkLst>
        </pc:picChg>
      </pc:sldChg>
      <pc:sldChg chg="modSp add mod modNotesTx">
        <pc:chgData name="Bee B" userId="8940502075193e3a" providerId="LiveId" clId="{1DE6FA93-0B9E-40C4-9723-6372AF34C38B}" dt="2024-06-10T07:57:05.751" v="1230" actId="20577"/>
        <pc:sldMkLst>
          <pc:docMk/>
          <pc:sldMk cId="497829227" sldId="360"/>
        </pc:sldMkLst>
        <pc:spChg chg="mod">
          <ac:chgData name="Bee B" userId="8940502075193e3a" providerId="LiveId" clId="{1DE6FA93-0B9E-40C4-9723-6372AF34C38B}" dt="2024-06-10T07:56:55.601" v="1228" actId="207"/>
          <ac:spMkLst>
            <pc:docMk/>
            <pc:sldMk cId="497829227" sldId="360"/>
            <ac:spMk id="26628" creationId="{4B571E96-E3A2-4D09-93B9-6D2C3DFBC03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DEFE403-E668-420F-8C43-4BF196CCC95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161D17CF-D5E7-4501-B8F5-78E78A498CA7}"/>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5450BB3F-410E-4A81-BF5F-472CCCAF9E94}"/>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5FF23FE3-F1F0-49BC-A837-DF632B2E3B1F}"/>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B65B5047-DD6F-461F-8A3D-ED2612B57DA8}"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93BCB10-625F-439E-8A26-99A2A60A2763}"/>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1EAF830B-CF93-4E58-9694-A222D5F4C814}"/>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7172" name="Rectangle 4">
            <a:extLst>
              <a:ext uri="{FF2B5EF4-FFF2-40B4-BE49-F238E27FC236}">
                <a16:creationId xmlns:a16="http://schemas.microsoft.com/office/drawing/2014/main" id="{FCBBD138-7A5A-460C-9725-8EC2293DA95C}"/>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3F1F6CF-7A21-4D51-9DA5-35629D6E6DD4}"/>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2D1FA62-B374-47D7-81A3-C70091FF8AB7}"/>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A19B0389-2C13-4E8B-A034-6A463DE59AB2}"/>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E3BC9985-B68B-48F2-8D21-4034C6435DA7}"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en.wikipedia.org/wiki/Australia" TargetMode="External"/><Relationship Id="rId13" Type="http://schemas.openxmlformats.org/officeDocument/2006/relationships/hyperlink" Target="https://en.wikipedia.org/wiki/Shilling" TargetMode="External"/><Relationship Id="rId3" Type="http://schemas.openxmlformats.org/officeDocument/2006/relationships/hyperlink" Target="https://en.wikipedia.org/wiki/Nottingham" TargetMode="External"/><Relationship Id="rId7" Type="http://schemas.openxmlformats.org/officeDocument/2006/relationships/hyperlink" Target="https://en.wikipedia.org/wiki/Home_Children" TargetMode="External"/><Relationship Id="rId12" Type="http://schemas.openxmlformats.org/officeDocument/2006/relationships/hyperlink" Target="https://en.wikipedia.org/wiki/Commonwealth_of_Nations"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en.wikipedia.org/wiki/Hyson_Green" TargetMode="External"/><Relationship Id="rId11" Type="http://schemas.openxmlformats.org/officeDocument/2006/relationships/hyperlink" Target="https://en.wikipedia.org/wiki/Rhodesia" TargetMode="External"/><Relationship Id="rId5" Type="http://schemas.openxmlformats.org/officeDocument/2006/relationships/hyperlink" Target="https://en.wikipedia.org/wiki/Radford,_Nottingham" TargetMode="External"/><Relationship Id="rId10" Type="http://schemas.openxmlformats.org/officeDocument/2006/relationships/hyperlink" Target="https://en.wikipedia.org/wiki/New_Zealand" TargetMode="External"/><Relationship Id="rId4" Type="http://schemas.openxmlformats.org/officeDocument/2006/relationships/hyperlink" Target="https://en.wikipedia.org/wiki/Nottinghamshire_County_Council" TargetMode="External"/><Relationship Id="rId9" Type="http://schemas.openxmlformats.org/officeDocument/2006/relationships/hyperlink" Target="https://en.wikipedia.org/wiki/Canada"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F813EC39-1171-4F48-9BD6-B7D81639765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D577ABBF-1F87-4FEB-BCF8-D88AE36FD8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244" name="Slide Number Placeholder 3">
            <a:extLst>
              <a:ext uri="{FF2B5EF4-FFF2-40B4-BE49-F238E27FC236}">
                <a16:creationId xmlns:a16="http://schemas.microsoft.com/office/drawing/2014/main" id="{DBE97AB1-77FF-4418-BDC4-DD6377A8BA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16AC1D-4AEB-46F6-9305-5DE8216B545B}"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B92E6285-6A9F-42C4-B03F-0E581C1A59ED}"/>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6F8EA0CD-33B4-49B0-B9F9-68A785F86C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12292" name="Slide Number Placeholder 3">
            <a:extLst>
              <a:ext uri="{FF2B5EF4-FFF2-40B4-BE49-F238E27FC236}">
                <a16:creationId xmlns:a16="http://schemas.microsoft.com/office/drawing/2014/main" id="{A0E5D45E-565F-4F9B-ACCE-936B7D63DD7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E74A423-0BCE-4BE2-BF5C-4927A87F857C}"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2E0BDCDA-9C58-4C76-A467-D06F0CDE530F}"/>
              </a:ext>
            </a:extLst>
          </p:cNvPr>
          <p:cNvSpPr>
            <a:spLocks noGrp="1" noRot="1" noChangeAspect="1" noChangeArrowheads="1" noTextEdit="1"/>
          </p:cNvSpPr>
          <p:nvPr>
            <p:ph type="sldImg"/>
          </p:nvPr>
        </p:nvSpPr>
        <p:spPr>
          <a:xfrm>
            <a:off x="917575" y="744538"/>
            <a:ext cx="4962525" cy="3722687"/>
          </a:xfrm>
          <a:ln/>
        </p:spPr>
      </p:sp>
      <p:sp>
        <p:nvSpPr>
          <p:cNvPr id="14339" name="Notes Placeholder 2">
            <a:extLst>
              <a:ext uri="{FF2B5EF4-FFF2-40B4-BE49-F238E27FC236}">
                <a16:creationId xmlns:a16="http://schemas.microsoft.com/office/drawing/2014/main" id="{EBAF5736-31AB-4110-B448-75050F326A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0168F0ED-0010-4B0D-A525-CB1EF2F29D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F5A7CB3-EC13-41CD-AB3E-0FEB15B778B9}"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AAE5BA9-3DB9-4AE2-8B7A-773728D70EFD}"/>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A68B99CE-F8A3-4EEB-A7FF-B9D310720C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4F1EC283-DFF5-4A0B-9CCF-12CF5629E1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7C1850B-EB8D-478B-B356-46B5529979A1}"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80D2D9B-7095-4C95-B538-DA451E278046}"/>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BD788613-960A-4CF8-8F69-311FC0C4BFD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In this lecture we are going to look at these case studies which directly influenced legislation which governs the way that we undertake safeguarding with the children in our care today.</a:t>
            </a:r>
            <a:endParaRPr lang="en-US" altLang="en-US" b="1" i="1"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DDE65D7C-F544-4BEA-B656-56F05EF637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1C6778E-45B9-4CC4-9B80-22E8D48B4137}"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7</a:t>
            </a:fld>
            <a:endParaRPr lang="cy-GB" altLang="en-US"/>
          </a:p>
        </p:txBody>
      </p:sp>
    </p:spTree>
    <p:extLst>
      <p:ext uri="{BB962C8B-B14F-4D97-AF65-F5344CB8AC3E}">
        <p14:creationId xmlns:p14="http://schemas.microsoft.com/office/powerpoint/2010/main" val="75414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8</a:t>
            </a:fld>
            <a:endParaRPr lang="cy-GB" altLang="en-US"/>
          </a:p>
        </p:txBody>
      </p:sp>
    </p:spTree>
    <p:extLst>
      <p:ext uri="{BB962C8B-B14F-4D97-AF65-F5344CB8AC3E}">
        <p14:creationId xmlns:p14="http://schemas.microsoft.com/office/powerpoint/2010/main" val="1584381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9</a:t>
            </a:fld>
            <a:endParaRPr lang="cy-GB" altLang="en-US"/>
          </a:p>
        </p:txBody>
      </p:sp>
    </p:spTree>
    <p:extLst>
      <p:ext uri="{BB962C8B-B14F-4D97-AF65-F5344CB8AC3E}">
        <p14:creationId xmlns:p14="http://schemas.microsoft.com/office/powerpoint/2010/main" val="10595840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10</a:t>
            </a:fld>
            <a:endParaRPr lang="cy-GB" altLang="en-US"/>
          </a:p>
        </p:txBody>
      </p:sp>
    </p:spTree>
    <p:extLst>
      <p:ext uri="{BB962C8B-B14F-4D97-AF65-F5344CB8AC3E}">
        <p14:creationId xmlns:p14="http://schemas.microsoft.com/office/powerpoint/2010/main" val="4884895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11</a:t>
            </a:fld>
            <a:endParaRPr lang="cy-GB" altLang="en-US"/>
          </a:p>
        </p:txBody>
      </p:sp>
    </p:spTree>
    <p:extLst>
      <p:ext uri="{BB962C8B-B14F-4D97-AF65-F5344CB8AC3E}">
        <p14:creationId xmlns:p14="http://schemas.microsoft.com/office/powerpoint/2010/main" val="30550506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D496FE46-E498-4AA1-A622-C24640F8DE4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30A398BC-857D-46B5-AD3D-E6A5E717A5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829" algn="l"/>
                <a:tab pos="1795245" algn="l"/>
                <a:tab pos="2692073" algn="l"/>
                <a:tab pos="3590488" algn="l"/>
                <a:tab pos="4487317" algn="l"/>
                <a:tab pos="5385733" algn="l"/>
                <a:tab pos="6284149" algn="l"/>
                <a:tab pos="7180977" algn="l"/>
                <a:tab pos="8079393" algn="l"/>
                <a:tab pos="8976222" algn="l"/>
                <a:tab pos="9874637" algn="l"/>
              </a:tabLst>
            </a:pPr>
            <a:r>
              <a:rPr lang="en-GB" altLang="en-US" dirty="0">
                <a:latin typeface="Arial"/>
                <a:ea typeface="MS PGothic"/>
                <a:cs typeface="Arial"/>
              </a:rPr>
              <a:t>Lorraine Fox Harding – Key Author</a:t>
            </a:r>
          </a:p>
          <a:p>
            <a:pPr>
              <a:tabLst>
                <a:tab pos="0" algn="l"/>
                <a:tab pos="896829" algn="l"/>
                <a:tab pos="1795245" algn="l"/>
                <a:tab pos="2692073" algn="l"/>
                <a:tab pos="3590488" algn="l"/>
                <a:tab pos="4487317" algn="l"/>
                <a:tab pos="5385733" algn="l"/>
                <a:tab pos="6284149" algn="l"/>
                <a:tab pos="7180977" algn="l"/>
                <a:tab pos="8079393" algn="l"/>
                <a:tab pos="8976222" algn="l"/>
                <a:tab pos="9874637" algn="l"/>
              </a:tabLst>
            </a:pPr>
            <a:r>
              <a:rPr lang="en-GB" altLang="en-US" dirty="0">
                <a:latin typeface="Arial"/>
                <a:ea typeface="MS PGothic"/>
                <a:cs typeface="Arial"/>
              </a:rPr>
              <a:t>Looked at the childcare law and policy, and generated new perceptions. Considering how and when it was appropriate to intervene. She looked at historical perspectives and influences.</a:t>
            </a: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21508" name="Slide Number Placeholder 3">
            <a:extLst>
              <a:ext uri="{FF2B5EF4-FFF2-40B4-BE49-F238E27FC236}">
                <a16:creationId xmlns:a16="http://schemas.microsoft.com/office/drawing/2014/main" id="{33DB5075-7375-4788-B431-ED1F628F8D3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39338-2413-4BF6-987C-76DF57C69269}"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302D2E4F-DF8D-45C1-A713-81886DF053A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8A9EEF9C-F871-42BB-87B3-E8F8D469844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1" i="0" dirty="0">
                <a:solidFill>
                  <a:srgbClr val="202122"/>
                </a:solidFill>
                <a:effectLst/>
                <a:latin typeface="Arial" panose="020B0604020202020204" pitchFamily="34" charset="0"/>
              </a:rPr>
              <a:t>Margaret Humphreys</a:t>
            </a:r>
            <a:r>
              <a:rPr lang="en-GB" b="0" i="0" dirty="0">
                <a:solidFill>
                  <a:srgbClr val="202122"/>
                </a:solidFill>
                <a:effectLst/>
                <a:latin typeface="Arial" panose="020B0604020202020204" pitchFamily="34" charset="0"/>
              </a:rPr>
              <a:t>, is a British social worker and author from </a:t>
            </a:r>
            <a:r>
              <a:rPr lang="en-GB" b="0" i="0" u="none" strike="noStrike" dirty="0">
                <a:solidFill>
                  <a:srgbClr val="0645AD"/>
                </a:solidFill>
                <a:effectLst/>
                <a:latin typeface="Arial" panose="020B0604020202020204" pitchFamily="34" charset="0"/>
                <a:hlinkClick r:id="rId3" tooltip="Nottingham"/>
              </a:rPr>
              <a:t>Nottingham</a:t>
            </a:r>
            <a:r>
              <a:rPr lang="en-GB" b="0" i="0" dirty="0">
                <a:solidFill>
                  <a:srgbClr val="202122"/>
                </a:solidFill>
                <a:effectLst/>
                <a:latin typeface="Arial" panose="020B0604020202020204" pitchFamily="34" charset="0"/>
              </a:rPr>
              <a:t>, England. She worked for </a:t>
            </a:r>
            <a:r>
              <a:rPr lang="en-GB" b="0" i="0" u="sng" dirty="0">
                <a:solidFill>
                  <a:srgbClr val="FAA700"/>
                </a:solidFill>
                <a:effectLst/>
                <a:latin typeface="Arial" panose="020B0604020202020204" pitchFamily="34" charset="0"/>
                <a:hlinkClick r:id="rId4"/>
              </a:rPr>
              <a:t>Nottinghamshire County Council</a:t>
            </a:r>
            <a:r>
              <a:rPr lang="en-GB" b="0" i="0" dirty="0">
                <a:solidFill>
                  <a:srgbClr val="202122"/>
                </a:solidFill>
                <a:effectLst/>
                <a:latin typeface="Arial" panose="020B0604020202020204" pitchFamily="34" charset="0"/>
              </a:rPr>
              <a:t> operating around </a:t>
            </a:r>
            <a:r>
              <a:rPr lang="en-GB" b="0" i="0" u="none" strike="noStrike" dirty="0">
                <a:solidFill>
                  <a:srgbClr val="0645AD"/>
                </a:solidFill>
                <a:effectLst/>
                <a:latin typeface="Arial" panose="020B0604020202020204" pitchFamily="34" charset="0"/>
                <a:hlinkClick r:id="rId5" tooltip="Radford, Nottingham"/>
              </a:rPr>
              <a:t>Radford, Nottingham</a:t>
            </a:r>
            <a:r>
              <a:rPr lang="en-GB" b="0" i="0" dirty="0">
                <a:solidFill>
                  <a:srgbClr val="202122"/>
                </a:solidFill>
                <a:effectLst/>
                <a:latin typeface="Arial" panose="020B0604020202020204" pitchFamily="34" charset="0"/>
              </a:rPr>
              <a:t> and </a:t>
            </a:r>
            <a:r>
              <a:rPr lang="en-GB" b="0" i="0" u="none" strike="noStrike" dirty="0">
                <a:solidFill>
                  <a:srgbClr val="0645AD"/>
                </a:solidFill>
                <a:effectLst/>
                <a:latin typeface="Arial" panose="020B0604020202020204" pitchFamily="34" charset="0"/>
                <a:hlinkClick r:id="rId6" tooltip="Hyson Green"/>
              </a:rPr>
              <a:t>Hyson Green</a:t>
            </a:r>
            <a:r>
              <a:rPr lang="en-GB" b="0" i="0" dirty="0">
                <a:solidFill>
                  <a:srgbClr val="202122"/>
                </a:solidFill>
                <a:effectLst/>
                <a:latin typeface="Arial" panose="020B0604020202020204" pitchFamily="34" charset="0"/>
              </a:rPr>
              <a:t> in child protection and adoption services. In 1986 she received a letter from a woman in Australia who, believing she was an orphan, was looking to locate her birth certificate so she could get married.</a:t>
            </a:r>
          </a:p>
          <a:p>
            <a:pPr algn="l"/>
            <a:r>
              <a:rPr lang="en-GB" b="0" i="0" dirty="0">
                <a:solidFill>
                  <a:srgbClr val="202122"/>
                </a:solidFill>
                <a:effectLst/>
                <a:latin typeface="Arial" panose="020B0604020202020204" pitchFamily="34" charset="0"/>
              </a:rPr>
              <a:t>In 1987, she investigated and brought to public attention the British government programme of </a:t>
            </a:r>
            <a:r>
              <a:rPr lang="en-GB" b="0" i="0" u="none" strike="noStrike" dirty="0">
                <a:solidFill>
                  <a:srgbClr val="0645AD"/>
                </a:solidFill>
                <a:effectLst/>
                <a:latin typeface="Arial" panose="020B0604020202020204" pitchFamily="34" charset="0"/>
                <a:hlinkClick r:id="rId7" tooltip="Home Children"/>
              </a:rPr>
              <a:t>Home Children</a:t>
            </a:r>
            <a:r>
              <a:rPr lang="en-GB" b="0" i="0" dirty="0">
                <a:solidFill>
                  <a:srgbClr val="202122"/>
                </a:solidFill>
                <a:effectLst/>
                <a:latin typeface="Arial" panose="020B0604020202020204" pitchFamily="34" charset="0"/>
              </a:rPr>
              <a:t>. This involved forcibly relocating poor British children to </a:t>
            </a:r>
            <a:r>
              <a:rPr lang="en-GB" b="0" i="0" u="none" strike="noStrike" dirty="0">
                <a:solidFill>
                  <a:srgbClr val="0645AD"/>
                </a:solidFill>
                <a:effectLst/>
                <a:latin typeface="Arial" panose="020B0604020202020204" pitchFamily="34" charset="0"/>
                <a:hlinkClick r:id="rId8" tooltip="Australia"/>
              </a:rPr>
              <a:t>Australia</a:t>
            </a:r>
            <a:r>
              <a:rPr lang="en-GB" b="0" i="0" dirty="0">
                <a:solidFill>
                  <a:srgbClr val="202122"/>
                </a:solidFill>
                <a:effectLst/>
                <a:latin typeface="Arial" panose="020B0604020202020204" pitchFamily="34" charset="0"/>
              </a:rPr>
              <a:t>, </a:t>
            </a:r>
            <a:r>
              <a:rPr lang="en-GB" b="0" i="0" u="none" strike="noStrike" dirty="0">
                <a:solidFill>
                  <a:srgbClr val="0645AD"/>
                </a:solidFill>
                <a:effectLst/>
                <a:latin typeface="Arial" panose="020B0604020202020204" pitchFamily="34" charset="0"/>
                <a:hlinkClick r:id="rId9" tooltip="Canada"/>
              </a:rPr>
              <a:t>Canada</a:t>
            </a:r>
            <a:r>
              <a:rPr lang="en-GB" b="0" i="0" dirty="0">
                <a:solidFill>
                  <a:srgbClr val="202122"/>
                </a:solidFill>
                <a:effectLst/>
                <a:latin typeface="Arial" panose="020B0604020202020204" pitchFamily="34" charset="0"/>
              </a:rPr>
              <a:t>, </a:t>
            </a:r>
            <a:r>
              <a:rPr lang="en-GB" b="0" i="0" u="none" strike="noStrike" dirty="0">
                <a:solidFill>
                  <a:srgbClr val="0645AD"/>
                </a:solidFill>
                <a:effectLst/>
                <a:latin typeface="Arial" panose="020B0604020202020204" pitchFamily="34" charset="0"/>
                <a:hlinkClick r:id="rId10" tooltip="New Zealand"/>
              </a:rPr>
              <a:t>New Zealand</a:t>
            </a:r>
            <a:r>
              <a:rPr lang="en-GB" b="0" i="0" dirty="0">
                <a:solidFill>
                  <a:srgbClr val="202122"/>
                </a:solidFill>
                <a:effectLst/>
                <a:latin typeface="Arial" panose="020B0604020202020204" pitchFamily="34" charset="0"/>
              </a:rPr>
              <a:t>, the former </a:t>
            </a:r>
            <a:r>
              <a:rPr lang="en-GB" b="0" i="0" u="none" strike="noStrike" dirty="0">
                <a:solidFill>
                  <a:srgbClr val="0645AD"/>
                </a:solidFill>
                <a:effectLst/>
                <a:latin typeface="Arial" panose="020B0604020202020204" pitchFamily="34" charset="0"/>
                <a:hlinkClick r:id="rId11" tooltip="Rhodesia"/>
              </a:rPr>
              <a:t>Rhodesia</a:t>
            </a:r>
            <a:r>
              <a:rPr lang="en-GB" b="0" i="0" dirty="0">
                <a:solidFill>
                  <a:srgbClr val="202122"/>
                </a:solidFill>
                <a:effectLst/>
                <a:latin typeface="Arial" panose="020B0604020202020204" pitchFamily="34" charset="0"/>
              </a:rPr>
              <a:t> and other parts of the </a:t>
            </a:r>
            <a:r>
              <a:rPr lang="en-GB" b="0" i="0" u="none" strike="noStrike" dirty="0">
                <a:solidFill>
                  <a:srgbClr val="0645AD"/>
                </a:solidFill>
                <a:effectLst/>
                <a:latin typeface="Arial" panose="020B0604020202020204" pitchFamily="34" charset="0"/>
                <a:hlinkClick r:id="rId12" tooltip="Commonwealth of Nations"/>
              </a:rPr>
              <a:t>Commonwealth of Nations</a:t>
            </a:r>
            <a:r>
              <a:rPr lang="en-GB" b="0" i="0" u="none" strike="noStrike" dirty="0">
                <a:solidFill>
                  <a:srgbClr val="202122"/>
                </a:solidFill>
                <a:effectLst/>
                <a:latin typeface="Arial" panose="020B0604020202020204" pitchFamily="34" charset="0"/>
              </a:rPr>
              <a:t>, </a:t>
            </a:r>
            <a:r>
              <a:rPr lang="en-GB" b="0" i="0" dirty="0">
                <a:solidFill>
                  <a:srgbClr val="202122"/>
                </a:solidFill>
                <a:effectLst/>
                <a:latin typeface="Arial" panose="020B0604020202020204" pitchFamily="34" charset="0"/>
              </a:rPr>
              <a:t>often without their parents' knowledge. Children were often told their parents had died, and parents were told their children had been placed for adoption elsewhere in the UK. According to Humphreys, up to 150,000 children are believed to have been resettled under the scheme, some as young as three,</a:t>
            </a:r>
            <a:r>
              <a:rPr lang="en-GB" b="0" i="0" u="none" strike="noStrike" baseline="30000" dirty="0">
                <a:solidFill>
                  <a:srgbClr val="0645AD"/>
                </a:solidFill>
                <a:effectLst/>
                <a:latin typeface="Arial" panose="020B0604020202020204" pitchFamily="34" charset="0"/>
              </a:rPr>
              <a:t> </a:t>
            </a:r>
            <a:r>
              <a:rPr lang="en-GB" b="0" i="0" dirty="0">
                <a:solidFill>
                  <a:srgbClr val="202122"/>
                </a:solidFill>
                <a:effectLst/>
                <a:latin typeface="Arial" panose="020B0604020202020204" pitchFamily="34" charset="0"/>
              </a:rPr>
              <a:t>about 7,000 of whom were sent to Australia.</a:t>
            </a:r>
          </a:p>
          <a:p>
            <a:pPr algn="l"/>
            <a:r>
              <a:rPr lang="en-GB" b="0" i="0" dirty="0">
                <a:solidFill>
                  <a:srgbClr val="202122"/>
                </a:solidFill>
                <a:effectLst/>
                <a:latin typeface="Arial" panose="020B0604020202020204" pitchFamily="34" charset="0"/>
              </a:rPr>
              <a:t>Saving money was one of the motives behind this policy. The children were allegedly deported because it was cheaper to care for them overseas. It cost an estimated £5 per day to keep a child on welfare in a British institution, but only 10% of that, ten </a:t>
            </a:r>
            <a:r>
              <a:rPr lang="en-GB" b="0" i="0" u="none" strike="noStrike" dirty="0">
                <a:solidFill>
                  <a:srgbClr val="0645AD"/>
                </a:solidFill>
                <a:effectLst/>
                <a:latin typeface="Arial" panose="020B0604020202020204" pitchFamily="34" charset="0"/>
                <a:hlinkClick r:id="rId13" tooltip="Shilling"/>
              </a:rPr>
              <a:t>shillings</a:t>
            </a:r>
            <a:r>
              <a:rPr lang="en-GB" b="0" i="0" dirty="0">
                <a:solidFill>
                  <a:srgbClr val="202122"/>
                </a:solidFill>
                <a:effectLst/>
                <a:latin typeface="Arial" panose="020B0604020202020204" pitchFamily="34" charset="0"/>
              </a:rPr>
              <a:t>, in an Australian one.</a:t>
            </a:r>
          </a:p>
          <a:p>
            <a:endParaRPr lang="en-GB" altLang="en-US" dirty="0">
              <a:latin typeface="Arial" panose="020B0604020202020204" pitchFamily="34" charset="0"/>
              <a:cs typeface="Arial"/>
            </a:endParaRPr>
          </a:p>
        </p:txBody>
      </p:sp>
      <p:sp>
        <p:nvSpPr>
          <p:cNvPr id="23556" name="Slide Number Placeholder 3">
            <a:extLst>
              <a:ext uri="{FF2B5EF4-FFF2-40B4-BE49-F238E27FC236}">
                <a16:creationId xmlns:a16="http://schemas.microsoft.com/office/drawing/2014/main" id="{0F58D52A-5881-42F8-BAB9-9420F2486C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548CE14-1B0B-490D-A7A0-1937AE1B578C}"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C541D2EC-5700-F3DB-130A-023640EB8ACA}"/>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06393185-38BF-F966-F9AC-09CA469318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9460" name="Slide Number Placeholder 3">
            <a:extLst>
              <a:ext uri="{FF2B5EF4-FFF2-40B4-BE49-F238E27FC236}">
                <a16:creationId xmlns:a16="http://schemas.microsoft.com/office/drawing/2014/main" id="{AECF8F5D-C482-6309-40FF-781B3116EA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3A3262D-D339-4BFF-B0EF-67B60E1F18A2}"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C541D2EC-5700-F3DB-130A-023640EB8ACA}"/>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06393185-38BF-F966-F9AC-09CA469318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9460" name="Slide Number Placeholder 3">
            <a:extLst>
              <a:ext uri="{FF2B5EF4-FFF2-40B4-BE49-F238E27FC236}">
                <a16:creationId xmlns:a16="http://schemas.microsoft.com/office/drawing/2014/main" id="{AECF8F5D-C482-6309-40FF-781B3116EA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3A3262D-D339-4BFF-B0EF-67B60E1F18A2}"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29959393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A036206-4106-E5CB-B42F-2CC1981AD61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B9786639-E02B-E77C-8121-816F5D9AE3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Children should be aware of their rights, ask students if their settings educate children on their rights?</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endParaRPr lang="en-GB" dirty="0">
              <a:cs typeface="Arial"/>
            </a:endParaRPr>
          </a:p>
        </p:txBody>
      </p:sp>
      <p:sp>
        <p:nvSpPr>
          <p:cNvPr id="21508" name="Slide Number Placeholder 3">
            <a:extLst>
              <a:ext uri="{FF2B5EF4-FFF2-40B4-BE49-F238E27FC236}">
                <a16:creationId xmlns:a16="http://schemas.microsoft.com/office/drawing/2014/main" id="{504F5440-1064-AED3-0067-BAECEC606F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11A8-3049-4666-898A-A3AF6C047079}"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A036206-4106-E5CB-B42F-2CC1981AD61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B9786639-E02B-E77C-8121-816F5D9AE3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p:txBody>
      </p:sp>
      <p:sp>
        <p:nvSpPr>
          <p:cNvPr id="21508" name="Slide Number Placeholder 3">
            <a:extLst>
              <a:ext uri="{FF2B5EF4-FFF2-40B4-BE49-F238E27FC236}">
                <a16:creationId xmlns:a16="http://schemas.microsoft.com/office/drawing/2014/main" id="{504F5440-1064-AED3-0067-BAECEC606F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11A8-3049-4666-898A-A3AF6C047079}"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extLst>
      <p:ext uri="{BB962C8B-B14F-4D97-AF65-F5344CB8AC3E}">
        <p14:creationId xmlns:p14="http://schemas.microsoft.com/office/powerpoint/2010/main" val="2536948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E5C6518-D2C3-426A-BD96-D1ACF115E927}"/>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699A35B5-32B3-434F-B9B4-6D4376FE4B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25604" name="Slide Number Placeholder 3">
            <a:extLst>
              <a:ext uri="{FF2B5EF4-FFF2-40B4-BE49-F238E27FC236}">
                <a16:creationId xmlns:a16="http://schemas.microsoft.com/office/drawing/2014/main" id="{12568EA1-F054-4B41-B18D-42980B3F07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D64124E-F8B4-4F41-8C4D-68D43453C33B}"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C86654E8-46AA-49B2-800D-D452CF5E018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E119BF48-B410-4BE6-A2DE-7A2DBB090802}"/>
              </a:ext>
            </a:extLst>
          </p:cNvPr>
          <p:cNvSpPr>
            <a:spLocks noGrp="1"/>
          </p:cNvSpPr>
          <p:nvPr>
            <p:ph type="body" idx="1"/>
          </p:nvPr>
        </p:nvSpPr>
        <p:spPr/>
        <p:txBody>
          <a:bodyPr/>
          <a:lstStyle/>
          <a:p>
            <a:pPr algn="l" rtl="0" fontAlgn="base"/>
            <a:endParaRPr lang="en-GB" b="0" i="0" dirty="0">
              <a:solidFill>
                <a:srgbClr val="444444"/>
              </a:solidFill>
              <a:effectLst/>
              <a:latin typeface="Calibri" panose="020F0502020204030204" pitchFamily="34" charset="0"/>
            </a:endParaRPr>
          </a:p>
        </p:txBody>
      </p:sp>
      <p:sp>
        <p:nvSpPr>
          <p:cNvPr id="27652" name="Slide Number Placeholder 3">
            <a:extLst>
              <a:ext uri="{FF2B5EF4-FFF2-40B4-BE49-F238E27FC236}">
                <a16:creationId xmlns:a16="http://schemas.microsoft.com/office/drawing/2014/main" id="{B45332FF-738E-4886-B06F-BFBEA7FA71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E0A0-0589-4CB0-89B5-13B1354B83FF}"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C86654E8-46AA-49B2-800D-D452CF5E018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E119BF48-B410-4BE6-A2DE-7A2DBB090802}"/>
              </a:ext>
            </a:extLst>
          </p:cNvPr>
          <p:cNvSpPr>
            <a:spLocks noGrp="1"/>
          </p:cNvSpPr>
          <p:nvPr>
            <p:ph type="body" idx="1"/>
          </p:nvPr>
        </p:nvSpPr>
        <p:spPr/>
        <p:txBody>
          <a:bodyPr/>
          <a:lstStyle/>
          <a:p>
            <a:pPr>
              <a:defRPr/>
            </a:pPr>
            <a:endParaRPr lang="en-GB" dirty="0"/>
          </a:p>
        </p:txBody>
      </p:sp>
      <p:sp>
        <p:nvSpPr>
          <p:cNvPr id="27652" name="Slide Number Placeholder 3">
            <a:extLst>
              <a:ext uri="{FF2B5EF4-FFF2-40B4-BE49-F238E27FC236}">
                <a16:creationId xmlns:a16="http://schemas.microsoft.com/office/drawing/2014/main" id="{B45332FF-738E-4886-B06F-BFBEA7FA71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E0A0-0589-4CB0-89B5-13B1354B83FF}"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extLst>
      <p:ext uri="{BB962C8B-B14F-4D97-AF65-F5344CB8AC3E}">
        <p14:creationId xmlns:p14="http://schemas.microsoft.com/office/powerpoint/2010/main" val="41231630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0B47C6A-F451-40A9-A491-9A9A0232E2AA}"/>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ADE776BA-905D-4C7D-961B-76771F90B04D}"/>
              </a:ext>
            </a:extLst>
          </p:cNvPr>
          <p:cNvSpPr>
            <a:spLocks noGrp="1"/>
          </p:cNvSpPr>
          <p:nvPr>
            <p:ph type="body" idx="1"/>
          </p:nvPr>
        </p:nvSpPr>
        <p:spPr>
          <a:ln/>
        </p:spPr>
        <p:txBody>
          <a:bodyPr/>
          <a:lstStyle/>
          <a:p>
            <a:pPr>
              <a:defRPr/>
            </a:pPr>
            <a:endParaRPr lang="en-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E67D6777-429D-431F-80E1-79D13823AE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B26FD2-8B2B-478D-B491-1CFB350D5816}"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DAA01279-716F-4F33-8F84-CCE85F3CB211}"/>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EAFCFB65-5AC6-49D6-BB28-707AAB9BD204}"/>
              </a:ext>
            </a:extLst>
          </p:cNvPr>
          <p:cNvSpPr>
            <a:spLocks noGrp="1"/>
          </p:cNvSpPr>
          <p:nvPr>
            <p:ph type="body" idx="1"/>
          </p:nvPr>
        </p:nvSpPr>
        <p:spPr>
          <a:ln/>
        </p:spPr>
        <p:txBody>
          <a:bodyPr/>
          <a:lstStyle/>
          <a:p>
            <a:pPr algn="l" rtl="0" fontAlgn="base"/>
            <a:r>
              <a:rPr lang="en-GB" sz="1800" b="0" i="0" u="none" strike="noStrike" dirty="0">
                <a:solidFill>
                  <a:srgbClr val="000000"/>
                </a:solidFill>
                <a:effectLst/>
                <a:latin typeface="Calibri" panose="020F0502020204030204" pitchFamily="34" charset="0"/>
              </a:rPr>
              <a:t>Maria Colwell</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In 1973 Brighton, at the age of 7, Maria Colwell was killed by her stepfather after being returned to the family home from foster care.  Maria was born in 1965, a short time later her father died. In 1966 Maria was placed with foster parents (her aunt and uncle) where she was to be very happy and well cared for. In 1971, Maria was returned to her biological mother and William </a:t>
            </a:r>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(her mothers new partner. William </a:t>
            </a:r>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had children of his own and the couple favoured the other children over Maria, treating Maria poorly. Neighbours and teachers voiced their concerns to various agencies, and despite the fact that Maria was described as a ‘walking skeleton’, she was allowed to remain with the pair. One night when </a:t>
            </a:r>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returned home intoxicated, to find Maria still up, he responded angrily by repeatedly kicker her, causing both internal and external injuries, he then went to bed. The following morning, he wheeled Maria to the hospital in a pram, She died shortly after arrival with a variety of injuries, including brain damage, fractured ribs and black eyes, her stomach was completely empty when she died. </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Calibri" panose="020F0502020204030204" pitchFamily="34" charset="0"/>
              </a:rPr>
              <a:t>Kepple</a:t>
            </a:r>
            <a:r>
              <a:rPr lang="en-GB" sz="1800" b="0" i="0" u="none" strike="noStrike" dirty="0">
                <a:solidFill>
                  <a:srgbClr val="000000"/>
                </a:solidFill>
                <a:effectLst/>
                <a:latin typeface="Calibri" panose="020F0502020204030204" pitchFamily="34" charset="0"/>
              </a:rPr>
              <a:t> was found guilty of manslaughter, he was sentenced to 8 years in prison, but served half on appeal.</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A public inquiry was set up. 3 main contributing factors were identified in Maria’s death, lack of communication between the agencies who were involved with Maria, inadequate training for social workers charged with children at risk, and changes in the make up of society. </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Maria’s case influenced the Children Act 1975.</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sz="2800" b="0" i="0" dirty="0">
              <a:solidFill>
                <a:srgbClr val="444444"/>
              </a:solidFill>
              <a:effectLst/>
              <a:latin typeface="Calibri" panose="020F0502020204030204" pitchFamily="34" charset="0"/>
            </a:endParaRPr>
          </a:p>
          <a:p>
            <a:pPr>
              <a:lnSpc>
                <a:spcPct val="107000"/>
              </a:lnSpc>
              <a:spcAft>
                <a:spcPts val="800"/>
              </a:spcAft>
              <a:defRPr/>
            </a:pPr>
            <a:endParaRPr lang="en-GB" sz="1800" dirty="0">
              <a:highlight>
                <a:srgbClr val="FFFF00"/>
              </a:highlight>
              <a:latin typeface="Calibri" panose="020F0502020204030204" pitchFamily="34" charset="0"/>
              <a:ea typeface="DengXian" panose="02010600030101010101" pitchFamily="2" charset="-122"/>
              <a:cs typeface="Calibri"/>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92AD5368-775E-4A6F-A243-48AB77C926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D003BBB-CCAF-43C2-BB31-F90D39CA7CF6}"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8B611008-DB32-4AF5-976F-B016C9A5F8FE}"/>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8DACE6FA-B683-4EC3-A6F8-18E7938E20A5}"/>
              </a:ext>
            </a:extLst>
          </p:cNvPr>
          <p:cNvSpPr>
            <a:spLocks noGrp="1"/>
          </p:cNvSpPr>
          <p:nvPr>
            <p:ph type="body" idx="1"/>
          </p:nvPr>
        </p:nvSpPr>
        <p:spPr>
          <a:ln/>
        </p:spPr>
        <p:txBody>
          <a:bodyPr/>
          <a:lstStyle/>
          <a:p>
            <a:pPr algn="l" rtl="0" fontAlgn="base"/>
            <a:r>
              <a:rPr lang="en-GB" sz="1800" b="0" i="0" u="none" strike="noStrike" dirty="0">
                <a:solidFill>
                  <a:srgbClr val="000000"/>
                </a:solidFill>
                <a:effectLst/>
                <a:latin typeface="Calibri" panose="020F0502020204030204" pitchFamily="34" charset="0"/>
              </a:rPr>
              <a:t>Children Act 1975</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Calibri" panose="020F0502020204030204" pitchFamily="34" charset="0"/>
              </a:rPr>
              <a:t>Some of the main points to come from this legislation was the setting up of the Area Child Protection Committees (ACPC’s) – which are a multi-agency group to re-write policies and procedures.</a:t>
            </a:r>
            <a:r>
              <a:rPr lang="en-GB" sz="1800" b="0" i="0" u="none" strike="noStrike" dirty="0">
                <a:solidFill>
                  <a:srgbClr val="0000FF"/>
                </a:solidFill>
                <a:effectLst/>
                <a:latin typeface="Calibri" panose="020F0502020204030204" pitchFamily="34" charset="0"/>
              </a:rPr>
              <a:t> These were later replaced by Local Safeguarding Children Boards (</a:t>
            </a:r>
            <a:r>
              <a:rPr lang="en-US" sz="1800" b="0" i="0" u="none" strike="noStrike" dirty="0">
                <a:solidFill>
                  <a:srgbClr val="000000"/>
                </a:solidFill>
                <a:effectLst/>
                <a:latin typeface="Calibri" panose="020F0502020204030204" pitchFamily="34" charset="0"/>
              </a:rPr>
              <a:t>LSCB’s). It also introduced the concept of inter agency child protection conferences for very specific cases.</a:t>
            </a:r>
            <a:r>
              <a:rPr lang="en-GB" sz="1800" b="0" i="0" dirty="0">
                <a:solidFill>
                  <a:srgbClr val="444444"/>
                </a:solidFill>
                <a:effectLst/>
                <a:latin typeface="Calibri" panose="020F0502020204030204" pitchFamily="34" charset="0"/>
              </a:rPr>
              <a:t>​</a:t>
            </a:r>
            <a:endParaRPr lang="en-GB" sz="2800" b="0" i="0" dirty="0">
              <a:solidFill>
                <a:srgbClr val="444444"/>
              </a:solidFill>
              <a:effectLst/>
              <a:latin typeface="Calibri" panose="020F0502020204030204" pitchFamily="34" charset="0"/>
            </a:endParaRPr>
          </a:p>
          <a:p>
            <a:pPr>
              <a:lnSpc>
                <a:spcPct val="107000"/>
              </a:lnSpc>
              <a:spcAft>
                <a:spcPts val="800"/>
              </a:spcAft>
              <a:defRPr/>
            </a:pPr>
            <a:endParaRPr lang="en-GB" sz="1800" dirty="0">
              <a:highlight>
                <a:srgbClr val="FFFF00"/>
              </a:highlight>
              <a:latin typeface="Calibri" panose="020F0502020204030204" pitchFamily="34" charset="0"/>
              <a:ea typeface="DengXian" panose="02010600030101010101" pitchFamily="2" charset="-122"/>
              <a:cs typeface="Calibri"/>
            </a:endParaRPr>
          </a:p>
          <a:p>
            <a:pPr>
              <a:defRPr/>
            </a:pPr>
            <a:endParaRPr lang="en-GB" altLang="en-US" dirty="0">
              <a:latin typeface="Arial" panose="020B0604020202020204" pitchFamily="34" charset="0"/>
            </a:endParaRPr>
          </a:p>
        </p:txBody>
      </p:sp>
      <p:sp>
        <p:nvSpPr>
          <p:cNvPr id="33796" name="Slide Number Placeholder 3">
            <a:extLst>
              <a:ext uri="{FF2B5EF4-FFF2-40B4-BE49-F238E27FC236}">
                <a16:creationId xmlns:a16="http://schemas.microsoft.com/office/drawing/2014/main" id="{B33FAED2-4DDC-4DB6-856A-FF2BC7192B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449C44-C6DF-4268-A389-F0C243188D2E}"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238C07E-050F-48A7-A053-5AF367D1CE00}"/>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C310A0CD-E5DE-4225-AA62-70A43D4C4A77}"/>
              </a:ext>
            </a:extLst>
          </p:cNvPr>
          <p:cNvSpPr>
            <a:spLocks noGrp="1"/>
          </p:cNvSpPr>
          <p:nvPr>
            <p:ph type="body" idx="1"/>
          </p:nvPr>
        </p:nvSpPr>
        <p:spPr>
          <a:ln/>
        </p:spPr>
        <p:txBody>
          <a:bodyPr/>
          <a:lstStyle/>
          <a:p>
            <a:pPr>
              <a:lnSpc>
                <a:spcPct val="107000"/>
              </a:lnSpc>
              <a:spcAft>
                <a:spcPts val="800"/>
              </a:spcAft>
              <a:defRPr/>
            </a:pPr>
            <a:endParaRPr lang="en-GB" sz="1800" dirty="0">
              <a:highlight>
                <a:srgbClr val="FFFF00"/>
              </a:highlight>
              <a:latin typeface="Calibri" panose="020F0502020204030204" pitchFamily="34" charset="0"/>
              <a:ea typeface="DengXian" panose="02010600030101010101" pitchFamily="2" charset="-122"/>
              <a:cs typeface="Calibri"/>
            </a:endParaRPr>
          </a:p>
        </p:txBody>
      </p:sp>
      <p:sp>
        <p:nvSpPr>
          <p:cNvPr id="35844" name="Slide Number Placeholder 3">
            <a:extLst>
              <a:ext uri="{FF2B5EF4-FFF2-40B4-BE49-F238E27FC236}">
                <a16:creationId xmlns:a16="http://schemas.microsoft.com/office/drawing/2014/main" id="{DE2228B7-AF08-4ACC-95AC-E21AFDA8EB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29D5ABB-CC17-4F91-A14B-A86A7192FE18}"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751271D-11A8-4AAD-8606-5DF10F23E2B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4613040B-E24A-47CD-8FA3-43DC4133F80A}"/>
              </a:ext>
            </a:extLst>
          </p:cNvPr>
          <p:cNvSpPr>
            <a:spLocks noGrp="1"/>
          </p:cNvSpPr>
          <p:nvPr>
            <p:ph type="body" idx="1"/>
          </p:nvPr>
        </p:nvSpPr>
        <p:spPr>
          <a:ln/>
        </p:spPr>
        <p:txBody>
          <a:bodyPr/>
          <a:lstStyle/>
          <a:p>
            <a:pPr>
              <a:lnSpc>
                <a:spcPct val="107000"/>
              </a:lnSpc>
              <a:spcAft>
                <a:spcPts val="800"/>
              </a:spcAft>
              <a:defRPr/>
            </a:pPr>
            <a:endParaRPr lang="en-GB" sz="1800" dirty="0">
              <a:highlight>
                <a:srgbClr val="FFFF00"/>
              </a:highlight>
              <a:latin typeface="Calibri"/>
              <a:ea typeface="DengXian"/>
              <a:cs typeface="Calibri"/>
            </a:endParaRPr>
          </a:p>
        </p:txBody>
      </p:sp>
      <p:sp>
        <p:nvSpPr>
          <p:cNvPr id="37892" name="Slide Number Placeholder 3">
            <a:extLst>
              <a:ext uri="{FF2B5EF4-FFF2-40B4-BE49-F238E27FC236}">
                <a16:creationId xmlns:a16="http://schemas.microsoft.com/office/drawing/2014/main" id="{B86492A0-8221-42EE-9642-41F164962B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B2441-90C1-4781-A076-275D897D94D2}"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1236EC7-4F78-4641-B5A2-D8945EE7CEF4}"/>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B7204CF6-680F-4D6D-AE78-30C59291A432}"/>
              </a:ext>
            </a:extLst>
          </p:cNvPr>
          <p:cNvSpPr>
            <a:spLocks noGrp="1"/>
          </p:cNvSpPr>
          <p:nvPr>
            <p:ph type="body" idx="1"/>
          </p:nvPr>
        </p:nvSpPr>
        <p:spPr>
          <a:ln/>
        </p:spPr>
        <p:txBody>
          <a:bodyPr/>
          <a:lstStyle/>
          <a:p>
            <a:pPr marL="0" indent="0">
              <a:buNone/>
              <a:defRPr/>
            </a:pP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27A457E3-61D1-44F0-8E12-2EA591F687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3C7C803-FDB0-4998-83F3-4A07BFADC49B}"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B3B82A3-8765-4727-8371-8DBCFBD32765}"/>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8A1B0E42-0E94-4575-A464-E07809478C3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1988" name="Slide Number Placeholder 3">
            <a:extLst>
              <a:ext uri="{FF2B5EF4-FFF2-40B4-BE49-F238E27FC236}">
                <a16:creationId xmlns:a16="http://schemas.microsoft.com/office/drawing/2014/main" id="{969E4DA1-27EC-444B-9515-2F08FD7934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C95D86-9E5E-4EA1-8579-D45D22961806}"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60F9A294-3127-4DD8-938F-7E8727AB4648}"/>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4E586553-75FE-438B-B3AF-E9B1FCFA1066}"/>
              </a:ext>
            </a:extLst>
          </p:cNvPr>
          <p:cNvSpPr>
            <a:spLocks noGrp="1"/>
          </p:cNvSpPr>
          <p:nvPr>
            <p:ph type="body" idx="1"/>
          </p:nvPr>
        </p:nvSpPr>
        <p:spPr>
          <a:ln/>
        </p:spPr>
        <p:txBody>
          <a:bodyPr/>
          <a:lstStyle/>
          <a:p>
            <a:pPr>
              <a:lnSpc>
                <a:spcPct val="107000"/>
              </a:lnSpc>
              <a:spcAft>
                <a:spcPts val="800"/>
              </a:spcAft>
              <a:defRPr/>
            </a:pPr>
            <a:endParaRPr lang="en-GB" sz="1800" dirty="0">
              <a:latin typeface="Calibri" panose="020F0502020204030204" pitchFamily="34" charset="0"/>
              <a:ea typeface="DengXian" panose="02010600030101010101" pitchFamily="2" charset="-122"/>
              <a:cs typeface="Calibri"/>
            </a:endParaRPr>
          </a:p>
          <a:p>
            <a:pPr algn="l" rtl="0" fontAlgn="base"/>
            <a:r>
              <a:rPr lang="en-GB" sz="1800" b="0" i="0" u="none" strike="noStrike" dirty="0">
                <a:solidFill>
                  <a:srgbClr val="000000"/>
                </a:solidFill>
                <a:effectLst/>
                <a:latin typeface="Calibri" panose="020F0502020204030204" pitchFamily="34" charset="0"/>
              </a:rPr>
              <a:t>Victoria Climbie</a:t>
            </a:r>
            <a:r>
              <a:rPr lang="en-GB" sz="18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Calibri" panose="020F0502020204030204" pitchFamily="34" charset="0"/>
              </a:rPr>
              <a:t>Vicotria</a:t>
            </a:r>
            <a:r>
              <a:rPr lang="en-GB" sz="1800" b="0" i="0" u="none" strike="noStrike" dirty="0">
                <a:solidFill>
                  <a:srgbClr val="000000"/>
                </a:solidFill>
                <a:effectLst/>
                <a:latin typeface="Calibri" panose="020F0502020204030204" pitchFamily="34" charset="0"/>
              </a:rPr>
              <a:t> Climbie was born on the Ivory Coast in 1991. She left the Ivory coast with her great aunt, Marie Therese </a:t>
            </a:r>
            <a:r>
              <a:rPr lang="en-GB" sz="1800" b="0" i="0" u="none" strike="noStrike" dirty="0" err="1">
                <a:solidFill>
                  <a:srgbClr val="000000"/>
                </a:solidFill>
                <a:effectLst/>
                <a:latin typeface="Calibri" panose="020F0502020204030204" pitchFamily="34" charset="0"/>
              </a:rPr>
              <a:t>Kauou</a:t>
            </a:r>
            <a:r>
              <a:rPr lang="en-GB" sz="1800" b="0" i="0" u="none" strike="noStrike" dirty="0">
                <a:solidFill>
                  <a:srgbClr val="000000"/>
                </a:solidFill>
                <a:effectLst/>
                <a:latin typeface="Calibri" panose="020F0502020204030204" pitchFamily="34" charset="0"/>
              </a:rPr>
              <a:t> for an education in France, before moving on to London in 1999. Once in London, Victoria’s great aunt met and moved in with Carl Manning. It is thought that Victoria had been subjected to abuse prior to meeting Manning but this escalated to torture after moving in together. </a:t>
            </a:r>
            <a:r>
              <a:rPr lang="en-GB" sz="1800" b="0" i="0" u="none" strike="noStrike" dirty="0" err="1">
                <a:solidFill>
                  <a:srgbClr val="000000"/>
                </a:solidFill>
                <a:effectLst/>
                <a:latin typeface="Calibri" panose="020F0502020204030204" pitchFamily="34" charset="0"/>
              </a:rPr>
              <a:t>Vicotoria</a:t>
            </a:r>
            <a:r>
              <a:rPr lang="en-GB" sz="1800" b="0" i="0" u="none" strike="noStrike" dirty="0">
                <a:solidFill>
                  <a:srgbClr val="000000"/>
                </a:solidFill>
                <a:effectLst/>
                <a:latin typeface="Calibri" panose="020F0502020204030204" pitchFamily="34" charset="0"/>
              </a:rPr>
              <a:t> was bound and forced to sleep in a black bin liner filled with her own excrement in a freezing cold bathroom. The pair burned Victoria with cigarettes, scalded her, tied her up, and hit her with a variety of implements such as bike chains, hammers, shoes, belt buckles, coat hangers, wooden spoons and their own hands. It was reported that she was forced to eat like a dog. </a:t>
            </a:r>
            <a:r>
              <a:rPr lang="en-US" sz="1800" b="0" i="0" dirty="0">
                <a:solidFill>
                  <a:srgbClr val="444444"/>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Calibri" panose="020F0502020204030204" pitchFamily="34" charset="0"/>
              </a:rPr>
              <a:t>Leading up to her death, the police, social services at 4 different local authorities, the NHS, local churches and other agencies had all had contact with Victoria and noted concerns and signs of abuse. Not one of these agencies investigated effectively. After Victoria’s death, both Kouao and Manning were sentenced to life imprisonment for murder. A public inquiry was launched to investigate. Headed by Lord Laming, the report stated that there were 12 missed opportunities to save </a:t>
            </a:r>
            <a:r>
              <a:rPr lang="en-GB" sz="1800" b="0" i="0" u="none" strike="noStrike" dirty="0" err="1">
                <a:solidFill>
                  <a:srgbClr val="000000"/>
                </a:solidFill>
                <a:effectLst/>
                <a:latin typeface="Calibri" panose="020F0502020204030204" pitchFamily="34" charset="0"/>
              </a:rPr>
              <a:t>Victorias</a:t>
            </a:r>
            <a:r>
              <a:rPr lang="en-GB" sz="1800" b="0" i="0" u="none" strike="noStrike" dirty="0">
                <a:solidFill>
                  <a:srgbClr val="000000"/>
                </a:solidFill>
                <a:effectLst/>
                <a:latin typeface="Calibri" panose="020F0502020204030204" pitchFamily="34" charset="0"/>
              </a:rPr>
              <a:t> life. Lord Laming’s damming report, which had identified failings, resulted in numerous recommendations related to safeguarding children. Including a radical reform of services looking after children and better joined up working and information sharing – multiagency working. </a:t>
            </a:r>
            <a:r>
              <a:rPr lang="en-GB" sz="1800" b="0" i="0" u="none" strike="noStrike" dirty="0" err="1">
                <a:solidFill>
                  <a:srgbClr val="000000"/>
                </a:solidFill>
                <a:effectLst/>
                <a:latin typeface="Calibri" panose="020F0502020204030204" pitchFamily="34" charset="0"/>
              </a:rPr>
              <a:t>Victorias</a:t>
            </a:r>
            <a:r>
              <a:rPr lang="en-GB" sz="1800" b="0" i="0" u="none" strike="noStrike" dirty="0">
                <a:solidFill>
                  <a:srgbClr val="000000"/>
                </a:solidFill>
                <a:effectLst/>
                <a:latin typeface="Calibri" panose="020F0502020204030204" pitchFamily="34" charset="0"/>
              </a:rPr>
              <a:t> case largely influenced in the Green paper Every Child Matters and the children Act 2004. </a:t>
            </a:r>
            <a:endParaRPr lang="en-GB" b="0" i="0" dirty="0">
              <a:solidFill>
                <a:srgbClr val="444444"/>
              </a:solidFill>
              <a:effectLst/>
              <a:latin typeface="Calibri" panose="020F0502020204030204" pitchFamily="34" charset="0"/>
            </a:endParaRPr>
          </a:p>
          <a:p>
            <a:pPr>
              <a:spcBef>
                <a:spcPts val="438"/>
              </a:spcBef>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dirty="0">
              <a:latin typeface="Arial" panose="020B0604020202020204" pitchFamily="34" charset="0"/>
            </a:endParaRPr>
          </a:p>
        </p:txBody>
      </p:sp>
      <p:sp>
        <p:nvSpPr>
          <p:cNvPr id="44036" name="Slide Number Placeholder 3">
            <a:extLst>
              <a:ext uri="{FF2B5EF4-FFF2-40B4-BE49-F238E27FC236}">
                <a16:creationId xmlns:a16="http://schemas.microsoft.com/office/drawing/2014/main" id="{A88A4248-F379-4D86-A91C-87659D5FC1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F6FAF1-FDE4-47BB-BC24-077C3F78D798}"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C4786E4-8A20-4F60-9F52-7D6172806AAB}"/>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C5C53625-10FF-42DD-AAB7-133868A58F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gn="l" rtl="0" fontAlgn="base">
              <a:buNone/>
            </a:pPr>
            <a:endParaRPr lang="en-US" sz="2800" b="0" i="0" dirty="0">
              <a:solidFill>
                <a:srgbClr val="444444"/>
              </a:solidFill>
              <a:effectLst/>
              <a:latin typeface="Calibri" panose="020F0502020204030204" pitchFamily="34" charset="0"/>
            </a:endParaRPr>
          </a:p>
          <a:p>
            <a:pPr algn="l" rtl="0" fontAlgn="base"/>
            <a:r>
              <a:rPr lang="en-GB" sz="1800" b="0" i="0" dirty="0">
                <a:solidFill>
                  <a:srgbClr val="444444"/>
                </a:solidFill>
                <a:effectLst/>
                <a:latin typeface="Arial" panose="020B0604020202020204" pitchFamily="34" charset="0"/>
              </a:rPr>
              <a:t>​</a:t>
            </a:r>
            <a:endParaRPr lang="en-GB" sz="2800" b="0" i="0" dirty="0">
              <a:solidFill>
                <a:srgbClr val="444444"/>
              </a:solidFill>
              <a:effectLst/>
              <a:latin typeface="Calibri" panose="020F0502020204030204" pitchFamily="34" charset="0"/>
            </a:endParaRPr>
          </a:p>
          <a:p>
            <a:endParaRPr lang="en-GB" altLang="en-US" sz="1800" dirty="0">
              <a:latin typeface="Calibri"/>
              <a:ea typeface="DengXian"/>
              <a:cs typeface="Calibri"/>
            </a:endParaRPr>
          </a:p>
        </p:txBody>
      </p:sp>
      <p:sp>
        <p:nvSpPr>
          <p:cNvPr id="46084" name="Slide Number Placeholder 3">
            <a:extLst>
              <a:ext uri="{FF2B5EF4-FFF2-40B4-BE49-F238E27FC236}">
                <a16:creationId xmlns:a16="http://schemas.microsoft.com/office/drawing/2014/main" id="{99CC9A75-E88D-4676-8405-29C638FF27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60F14C6-71B8-45B9-A5E2-D7680BC24CA3}"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6BDEBE7-FB8A-452B-AF26-AB50A47767EF}"/>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18B42AA8-B820-41F8-9194-445B4F4702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800" dirty="0">
              <a:latin typeface="Calibri"/>
              <a:ea typeface="DengXian"/>
              <a:cs typeface="Calibri"/>
            </a:endParaRPr>
          </a:p>
        </p:txBody>
      </p:sp>
      <p:sp>
        <p:nvSpPr>
          <p:cNvPr id="48132" name="Slide Number Placeholder 3">
            <a:extLst>
              <a:ext uri="{FF2B5EF4-FFF2-40B4-BE49-F238E27FC236}">
                <a16:creationId xmlns:a16="http://schemas.microsoft.com/office/drawing/2014/main" id="{5254FEFE-27D7-4F4C-B067-C736B55EFA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EE1070A-C752-4639-B14A-603C61E713FB}"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4A438C1-20CB-479F-82DF-79E2430F2C33}"/>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086207E7-87C9-41EB-BE57-33FD101AE6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800" dirty="0">
              <a:latin typeface="Calibri"/>
              <a:ea typeface="DengXian"/>
              <a:cs typeface="Calibri"/>
            </a:endParaRPr>
          </a:p>
        </p:txBody>
      </p:sp>
      <p:sp>
        <p:nvSpPr>
          <p:cNvPr id="50180" name="Slide Number Placeholder 3">
            <a:extLst>
              <a:ext uri="{FF2B5EF4-FFF2-40B4-BE49-F238E27FC236}">
                <a16:creationId xmlns:a16="http://schemas.microsoft.com/office/drawing/2014/main" id="{C0BD4D04-409B-4178-994C-728BA2740DF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DFB27E-6D53-458B-A454-EAF2D8F47C94}"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127F1DE1-1B60-4F1E-BF9D-3BB98A9F696D}"/>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17DCA7AD-3038-41A0-922B-58D727028E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panose="020B0604020202020204" pitchFamily="34" charset="0"/>
            </a:endParaRPr>
          </a:p>
        </p:txBody>
      </p:sp>
      <p:sp>
        <p:nvSpPr>
          <p:cNvPr id="52228" name="Slide Number Placeholder 3">
            <a:extLst>
              <a:ext uri="{FF2B5EF4-FFF2-40B4-BE49-F238E27FC236}">
                <a16:creationId xmlns:a16="http://schemas.microsoft.com/office/drawing/2014/main" id="{29A609AF-91D4-48EB-9FD2-DCDD55E2384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2D347A0-27DD-461B-9890-99ADCAD748A4}" type="slidenum">
              <a:rPr lang="cy-GB" altLang="en-US" sz="1200" smtClean="0">
                <a:latin typeface="Arial" panose="020B0604020202020204" pitchFamily="34" charset="0"/>
              </a:rPr>
              <a:pPr/>
              <a:t>32</a:t>
            </a:fld>
            <a:endParaRPr lang="cy-GB"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33</a:t>
            </a:fld>
            <a:endParaRPr lang="cy-GB" altLang="en-US"/>
          </a:p>
        </p:txBody>
      </p:sp>
    </p:spTree>
    <p:extLst>
      <p:ext uri="{BB962C8B-B14F-4D97-AF65-F5344CB8AC3E}">
        <p14:creationId xmlns:p14="http://schemas.microsoft.com/office/powerpoint/2010/main" val="30792583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4274" name="Rectangle 8">
            <a:extLst>
              <a:ext uri="{FF2B5EF4-FFF2-40B4-BE49-F238E27FC236}">
                <a16:creationId xmlns:a16="http://schemas.microsoft.com/office/drawing/2014/main" id="{B0CD5315-E977-4A41-B5F6-1C9192E0FE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9pPr>
          </a:lstStyle>
          <a:p>
            <a:pPr>
              <a:spcBef>
                <a:spcPct val="0"/>
              </a:spcBef>
            </a:pPr>
            <a:fld id="{FF75A092-651E-45D1-AB9A-5E848B7089BC}" type="slidenum">
              <a:rPr lang="cy-GB" altLang="en-US" smtClean="0">
                <a:solidFill>
                  <a:srgbClr val="000000"/>
                </a:solidFill>
              </a:rPr>
              <a:pPr>
                <a:spcBef>
                  <a:spcPct val="0"/>
                </a:spcBef>
              </a:pPr>
              <a:t>34</a:t>
            </a:fld>
            <a:endParaRPr lang="cy-GB" altLang="en-US">
              <a:solidFill>
                <a:srgbClr val="000000"/>
              </a:solidFill>
            </a:endParaRPr>
          </a:p>
        </p:txBody>
      </p:sp>
      <p:sp>
        <p:nvSpPr>
          <p:cNvPr id="54275" name="Rectangle 1">
            <a:extLst>
              <a:ext uri="{FF2B5EF4-FFF2-40B4-BE49-F238E27FC236}">
                <a16:creationId xmlns:a16="http://schemas.microsoft.com/office/drawing/2014/main" id="{721A5FB7-73B2-4B99-8BAD-E66827D2F63C}"/>
              </a:ext>
            </a:extLst>
          </p:cNvPr>
          <p:cNvSpPr>
            <a:spLocks noGrp="1" noRot="1" noChangeAspect="1" noChangeArrowheads="1" noTextEdit="1"/>
          </p:cNvSpPr>
          <p:nvPr>
            <p:ph type="sldImg"/>
          </p:nvPr>
        </p:nvSpPr>
        <p:spPr>
          <a:xfrm>
            <a:off x="896938" y="731838"/>
            <a:ext cx="4876800" cy="36576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4276" name="Rectangle 2">
            <a:extLst>
              <a:ext uri="{FF2B5EF4-FFF2-40B4-BE49-F238E27FC236}">
                <a16:creationId xmlns:a16="http://schemas.microsoft.com/office/drawing/2014/main" id="{0BD8636D-C7CE-45B9-912C-7DDD048474CF}"/>
              </a:ext>
            </a:extLst>
          </p:cNvPr>
          <p:cNvSpPr>
            <a:spLocks noGrp="1" noChangeArrowheads="1"/>
          </p:cNvSpPr>
          <p:nvPr>
            <p:ph type="body" idx="1"/>
          </p:nvPr>
        </p:nvSpPr>
        <p:spPr>
          <a:xfrm>
            <a:off x="666750" y="4632325"/>
            <a:ext cx="5337175" cy="43910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lgn="l" rtl="0" fontAlgn="base"/>
            <a:r>
              <a:rPr lang="en-GB" sz="1800" b="0" i="0" u="none" strike="noStrike" dirty="0">
                <a:solidFill>
                  <a:srgbClr val="000000"/>
                </a:solidFill>
                <a:effectLst/>
                <a:latin typeface="Calibri" panose="020F0502020204030204" pitchFamily="34" charset="0"/>
              </a:rPr>
              <a:t>I have talked today about some of the cases that have shaped the legislation that we follow in terms of safeguarding the children in our care. It has been distressing listening to some of the facts. There are many other cases, which although may not have directly influenced new legislation, have resulted in lessons being learned.</a:t>
            </a:r>
            <a:r>
              <a:rPr lang="en-US" sz="1800" b="0" i="0" dirty="0">
                <a:solidFill>
                  <a:srgbClr val="444444"/>
                </a:solidFill>
                <a:effectLst/>
                <a:latin typeface="Calibri" panose="020F0502020204030204" pitchFamily="34" charset="0"/>
              </a:rPr>
              <a:t>​</a:t>
            </a:r>
            <a:endParaRPr lang="en-US" sz="2800" b="0" i="0" dirty="0">
              <a:solidFill>
                <a:srgbClr val="444444"/>
              </a:solidFill>
              <a:effectLst/>
              <a:latin typeface="Calibri" panose="020F0502020204030204" pitchFamily="34" charset="0"/>
            </a:endParaRPr>
          </a:p>
          <a:p>
            <a:pPr algn="l" rtl="0" fontAlgn="base"/>
            <a:r>
              <a:rPr lang="en-GB" sz="1800" b="1" i="0" u="none" strike="noStrike" dirty="0">
                <a:solidFill>
                  <a:srgbClr val="000000"/>
                </a:solidFill>
                <a:effectLst/>
                <a:latin typeface="Calibri" panose="020F0502020204030204" pitchFamily="34" charset="0"/>
              </a:rPr>
              <a:t>Tia Sharp </a:t>
            </a:r>
            <a:r>
              <a:rPr lang="en-GB" sz="1800" b="0" i="0" u="none" strike="noStrike" dirty="0">
                <a:solidFill>
                  <a:srgbClr val="000000"/>
                </a:solidFill>
                <a:effectLst/>
                <a:latin typeface="Calibri" panose="020F0502020204030204" pitchFamily="34" charset="0"/>
              </a:rPr>
              <a:t>– murdered by her grandmothers boyfriend, after he is suspected of making sexual advances towards her and she denied him.</a:t>
            </a:r>
            <a:r>
              <a:rPr lang="en-US" sz="1800" b="0" i="0" dirty="0">
                <a:solidFill>
                  <a:srgbClr val="444444"/>
                </a:solidFill>
                <a:effectLst/>
                <a:latin typeface="Calibri" panose="020F0502020204030204" pitchFamily="34" charset="0"/>
              </a:rPr>
              <a:t>​</a:t>
            </a:r>
          </a:p>
          <a:p>
            <a:pPr algn="l" rtl="0" fontAlgn="base"/>
            <a:endParaRPr lang="en-US" sz="2800" b="0" i="0" dirty="0">
              <a:solidFill>
                <a:srgbClr val="444444"/>
              </a:solidFill>
              <a:effectLst/>
              <a:latin typeface="Calibri" panose="020F0502020204030204" pitchFamily="34" charset="0"/>
            </a:endParaRPr>
          </a:p>
          <a:p>
            <a:pPr algn="l" rtl="0" fontAlgn="base"/>
            <a:r>
              <a:rPr lang="en-GB" sz="1800" b="1" i="0" u="none" strike="noStrike" dirty="0">
                <a:solidFill>
                  <a:srgbClr val="000000"/>
                </a:solidFill>
                <a:effectLst/>
                <a:latin typeface="Calibri" panose="020F0502020204030204" pitchFamily="34" charset="0"/>
              </a:rPr>
              <a:t>Blake Fowler </a:t>
            </a:r>
            <a:r>
              <a:rPr lang="en-GB" sz="1800" b="0" i="0" u="none" strike="noStrike" dirty="0">
                <a:solidFill>
                  <a:srgbClr val="000000"/>
                </a:solidFill>
                <a:effectLst/>
                <a:latin typeface="Calibri" panose="020F0502020204030204" pitchFamily="34" charset="0"/>
              </a:rPr>
              <a:t>– murdered by his stepfather, after suffering long term physical, sexual and emotional abuse and neglect. SCR identified many missed opportunities and failings on the part of authorities.</a:t>
            </a:r>
            <a:r>
              <a:rPr lang="en-US" sz="1800" b="0" i="0" dirty="0">
                <a:solidFill>
                  <a:srgbClr val="444444"/>
                </a:solidFill>
                <a:effectLst/>
                <a:latin typeface="Calibri" panose="020F0502020204030204" pitchFamily="34" charset="0"/>
              </a:rPr>
              <a:t>​</a:t>
            </a:r>
          </a:p>
          <a:p>
            <a:pPr algn="l" rtl="0" fontAlgn="base"/>
            <a:endParaRPr lang="en-US" sz="2800" b="0" i="0" dirty="0">
              <a:solidFill>
                <a:srgbClr val="444444"/>
              </a:solidFill>
              <a:effectLst/>
              <a:latin typeface="Calibri" panose="020F0502020204030204" pitchFamily="34" charset="0"/>
            </a:endParaRPr>
          </a:p>
          <a:p>
            <a:pPr algn="l" rtl="0" fontAlgn="base"/>
            <a:r>
              <a:rPr lang="en-GB" sz="1800" b="1" i="0" u="none" strike="noStrike" dirty="0">
                <a:solidFill>
                  <a:srgbClr val="000000"/>
                </a:solidFill>
                <a:effectLst/>
                <a:latin typeface="Calibri" panose="020F0502020204030204" pitchFamily="34" charset="0"/>
              </a:rPr>
              <a:t>Daniel Pelka </a:t>
            </a:r>
            <a:r>
              <a:rPr lang="en-GB" sz="1800" b="0" i="0" u="none" strike="noStrike" dirty="0">
                <a:solidFill>
                  <a:srgbClr val="000000"/>
                </a:solidFill>
                <a:effectLst/>
                <a:latin typeface="Calibri" panose="020F0502020204030204" pitchFamily="34" charset="0"/>
              </a:rPr>
              <a:t>– murdered by mother and her partner after suffering severe abuse. Missed opportunities and failings identified in this case too</a:t>
            </a:r>
            <a:r>
              <a:rPr lang="en-US" sz="1800" b="0" i="0" dirty="0">
                <a:solidFill>
                  <a:srgbClr val="444444"/>
                </a:solidFill>
                <a:effectLst/>
                <a:latin typeface="Calibri" panose="020F0502020204030204" pitchFamily="34" charset="0"/>
              </a:rPr>
              <a:t>​.</a:t>
            </a:r>
          </a:p>
          <a:p>
            <a:pPr algn="l" rtl="0" fontAlgn="base"/>
            <a:endParaRPr lang="en-US" sz="2800" b="0" i="0" dirty="0">
              <a:solidFill>
                <a:srgbClr val="444444"/>
              </a:solidFill>
              <a:effectLst/>
              <a:latin typeface="Calibri" panose="020F0502020204030204" pitchFamily="34" charset="0"/>
            </a:endParaRPr>
          </a:p>
          <a:p>
            <a:pPr algn="l" rtl="0" fontAlgn="base"/>
            <a:r>
              <a:rPr lang="en-GB" sz="1800" b="1" i="0" u="none" strike="noStrike" dirty="0">
                <a:solidFill>
                  <a:srgbClr val="000000"/>
                </a:solidFill>
                <a:effectLst/>
                <a:latin typeface="Calibri" panose="020F0502020204030204" pitchFamily="34" charset="0"/>
              </a:rPr>
              <a:t>Shannon Matthews </a:t>
            </a:r>
            <a:r>
              <a:rPr lang="en-GB" sz="1800" b="0" i="0" u="none" strike="noStrike" dirty="0">
                <a:solidFill>
                  <a:srgbClr val="000000"/>
                </a:solidFill>
                <a:effectLst/>
                <a:latin typeface="Calibri" panose="020F0502020204030204" pitchFamily="34" charset="0"/>
              </a:rPr>
              <a:t>– was reported kidnapped for reward money in a plot by her mother, mothers partner and family friend. Was found alive, hidden in the underneath of a divan bed.</a:t>
            </a:r>
            <a:r>
              <a:rPr lang="en-US" sz="1800" b="0" i="0" dirty="0">
                <a:solidFill>
                  <a:srgbClr val="444444"/>
                </a:solidFill>
                <a:effectLst/>
                <a:latin typeface="Calibri" panose="020F0502020204030204" pitchFamily="34" charset="0"/>
              </a:rPr>
              <a:t>​</a:t>
            </a:r>
          </a:p>
          <a:p>
            <a:pPr algn="l" rtl="0" fontAlgn="base"/>
            <a:endParaRPr lang="en-US" sz="2800" b="0" i="0" dirty="0">
              <a:solidFill>
                <a:srgbClr val="444444"/>
              </a:solidFill>
              <a:effectLst/>
              <a:latin typeface="Calibri" panose="020F0502020204030204" pitchFamily="34" charset="0"/>
            </a:endParaRPr>
          </a:p>
          <a:p>
            <a:pPr algn="l" rtl="0" fontAlgn="base"/>
            <a:r>
              <a:rPr lang="en-GB" sz="1800" b="1" i="0" u="none" strike="noStrike" dirty="0">
                <a:solidFill>
                  <a:srgbClr val="000000"/>
                </a:solidFill>
                <a:effectLst/>
                <a:latin typeface="Calibri" panose="020F0502020204030204" pitchFamily="34" charset="0"/>
              </a:rPr>
              <a:t>Lauren Wright </a:t>
            </a:r>
            <a:r>
              <a:rPr lang="en-GB" sz="1800" b="0" i="0" u="none" strike="noStrike" dirty="0">
                <a:solidFill>
                  <a:srgbClr val="000000"/>
                </a:solidFill>
                <a:effectLst/>
                <a:latin typeface="Calibri" panose="020F0502020204030204" pitchFamily="34" charset="0"/>
              </a:rPr>
              <a:t>– murdered by stepmother after months of abuse. Step mother worked at the school and was able to hoodwink authorities. Missed opportunities, social worker, police, 2 doctors had all seen Lauren in her last 3 months, school saw her everyday.</a:t>
            </a:r>
            <a:r>
              <a:rPr lang="en-GB" sz="1800" b="0" i="0" dirty="0">
                <a:solidFill>
                  <a:srgbClr val="444444"/>
                </a:solidFill>
                <a:effectLst/>
                <a:latin typeface="Calibri" panose="020F0502020204030204" pitchFamily="34" charset="0"/>
              </a:rPr>
              <a:t>​</a:t>
            </a:r>
          </a:p>
          <a:p>
            <a:pPr algn="l" rtl="0" fontAlgn="base"/>
            <a:endParaRPr lang="en-GB" sz="2800" b="0" i="0" dirty="0">
              <a:solidFill>
                <a:srgbClr val="444444"/>
              </a:solidFill>
              <a:effectLst/>
              <a:latin typeface="Calibri" panose="020F0502020204030204" pitchFamily="34" charset="0"/>
            </a:endParaRPr>
          </a:p>
          <a:p>
            <a:pPr algn="l" rtl="0" fontAlgn="base"/>
            <a:r>
              <a:rPr lang="en-GB" sz="1800" b="1" i="0" u="none" strike="noStrike" dirty="0">
                <a:solidFill>
                  <a:srgbClr val="000000"/>
                </a:solidFill>
                <a:effectLst/>
                <a:latin typeface="Calibri" panose="020F0502020204030204" pitchFamily="34" charset="0"/>
              </a:rPr>
              <a:t>Baby P- </a:t>
            </a:r>
            <a:r>
              <a:rPr lang="en-GB" sz="1800" b="0" i="0" u="none" strike="noStrike" dirty="0">
                <a:solidFill>
                  <a:srgbClr val="000000"/>
                </a:solidFill>
                <a:effectLst/>
                <a:latin typeface="Calibri" panose="020F0502020204030204" pitchFamily="34" charset="0"/>
              </a:rPr>
              <a:t>Peter Connelly, murdered by his mother, step father and step fathers brother. Suffered over 50 injuries in an 8 month period. Same borough of London that had failed Victoria Climbie. Failed by several agencies including children services and NHS. Lord Laming who carried out the inquiry into Victoria </a:t>
            </a:r>
            <a:r>
              <a:rPr lang="en-GB" sz="1800" b="0" i="0" u="none" strike="noStrike" dirty="0" err="1">
                <a:solidFill>
                  <a:srgbClr val="000000"/>
                </a:solidFill>
                <a:effectLst/>
                <a:latin typeface="Calibri" panose="020F0502020204030204" pitchFamily="34" charset="0"/>
              </a:rPr>
              <a:t>Climbies</a:t>
            </a:r>
            <a:r>
              <a:rPr lang="en-GB" sz="1800" b="0" i="0" u="none" strike="noStrike" dirty="0">
                <a:solidFill>
                  <a:srgbClr val="000000"/>
                </a:solidFill>
                <a:effectLst/>
                <a:latin typeface="Calibri" panose="020F0502020204030204" pitchFamily="34" charset="0"/>
              </a:rPr>
              <a:t> death, carried out another inquiry into reviewing his own recommendations. He found that not enough agencies had taken on board recommendation made in his report following </a:t>
            </a:r>
            <a:r>
              <a:rPr lang="en-GB" sz="1800" b="0" i="0" u="none" strike="noStrike" dirty="0" err="1">
                <a:solidFill>
                  <a:srgbClr val="000000"/>
                </a:solidFill>
                <a:effectLst/>
                <a:latin typeface="Calibri" panose="020F0502020204030204" pitchFamily="34" charset="0"/>
              </a:rPr>
              <a:t>Victorias</a:t>
            </a:r>
            <a:r>
              <a:rPr lang="en-GB" sz="1800" b="0" i="0" u="none" strike="noStrike" dirty="0">
                <a:solidFill>
                  <a:srgbClr val="000000"/>
                </a:solidFill>
                <a:effectLst/>
                <a:latin typeface="Calibri" panose="020F0502020204030204" pitchFamily="34" charset="0"/>
              </a:rPr>
              <a:t> death. </a:t>
            </a:r>
            <a:r>
              <a:rPr lang="en-US" sz="1800" b="0" i="0" dirty="0">
                <a:solidFill>
                  <a:srgbClr val="444444"/>
                </a:solidFill>
                <a:effectLst/>
                <a:latin typeface="Calibri" panose="020F0502020204030204" pitchFamily="34" charset="0"/>
              </a:rPr>
              <a:t>​</a:t>
            </a:r>
          </a:p>
          <a:p>
            <a:pPr algn="l" rtl="0" fontAlgn="base"/>
            <a:endParaRPr lang="en-US" sz="2800" b="0" i="0" dirty="0">
              <a:solidFill>
                <a:srgbClr val="444444"/>
              </a:solidFill>
              <a:effectLst/>
              <a:latin typeface="Calibri" panose="020F0502020204030204" pitchFamily="34" charset="0"/>
            </a:endParaRPr>
          </a:p>
          <a:p>
            <a:pPr algn="l" rtl="0" fontAlgn="base"/>
            <a:r>
              <a:rPr lang="en-GB" sz="1800" b="1" i="0" u="none" strike="noStrike" dirty="0" err="1">
                <a:solidFill>
                  <a:srgbClr val="000000"/>
                </a:solidFill>
                <a:effectLst/>
                <a:latin typeface="Calibri" panose="020F0502020204030204" pitchFamily="34" charset="0"/>
              </a:rPr>
              <a:t>Ainlee</a:t>
            </a:r>
            <a:r>
              <a:rPr lang="en-GB" sz="1800" b="1" i="0" u="none" strike="noStrike" dirty="0">
                <a:solidFill>
                  <a:srgbClr val="000000"/>
                </a:solidFill>
                <a:effectLst/>
                <a:latin typeface="Calibri" panose="020F0502020204030204" pitchFamily="34" charset="0"/>
              </a:rPr>
              <a:t> </a:t>
            </a:r>
            <a:r>
              <a:rPr lang="en-GB" sz="1800" b="1" i="0" u="none" strike="noStrike" dirty="0" err="1">
                <a:solidFill>
                  <a:srgbClr val="000000"/>
                </a:solidFill>
                <a:effectLst/>
                <a:latin typeface="Calibri" panose="020F0502020204030204" pitchFamily="34" charset="0"/>
              </a:rPr>
              <a:t>Labonte</a:t>
            </a:r>
            <a:r>
              <a:rPr lang="en-GB" sz="1800" b="1" i="0" u="none" strike="noStrike" dirty="0">
                <a:solidFill>
                  <a:srgbClr val="000000"/>
                </a:solidFill>
                <a:effectLst/>
                <a:latin typeface="Calibri" panose="020F0502020204030204" pitchFamily="34" charset="0"/>
              </a:rPr>
              <a:t> </a:t>
            </a:r>
            <a:r>
              <a:rPr lang="en-GB" sz="1800" b="0" i="0" u="none" strike="noStrike" dirty="0">
                <a:solidFill>
                  <a:srgbClr val="000000"/>
                </a:solidFill>
                <a:effectLst/>
                <a:latin typeface="Calibri" panose="020F0502020204030204" pitchFamily="34" charset="0"/>
              </a:rPr>
              <a:t>– killed by her parents after being pinching, hitting, scalding, </a:t>
            </a:r>
            <a:r>
              <a:rPr lang="en-GB" sz="1800" b="0" i="0" u="none" strike="noStrike" dirty="0" err="1">
                <a:solidFill>
                  <a:srgbClr val="000000"/>
                </a:solidFill>
                <a:effectLst/>
                <a:latin typeface="Calibri" panose="020F0502020204030204" pitchFamily="34" charset="0"/>
              </a:rPr>
              <a:t>burining</a:t>
            </a:r>
            <a:r>
              <a:rPr lang="en-GB" sz="1800" b="0" i="0" u="none" strike="noStrike" dirty="0">
                <a:solidFill>
                  <a:srgbClr val="000000"/>
                </a:solidFill>
                <a:effectLst/>
                <a:latin typeface="Calibri" panose="020F0502020204030204" pitchFamily="34" charset="0"/>
              </a:rPr>
              <a:t> and starving her. Failings by </a:t>
            </a:r>
            <a:r>
              <a:rPr lang="en-GB" sz="1800" b="0" i="0" u="none" strike="noStrike" dirty="0" err="1">
                <a:solidFill>
                  <a:srgbClr val="000000"/>
                </a:solidFill>
                <a:effectLst/>
                <a:latin typeface="Calibri" panose="020F0502020204030204" pitchFamily="34" charset="0"/>
              </a:rPr>
              <a:t>childrens</a:t>
            </a:r>
            <a:r>
              <a:rPr lang="en-GB" sz="1800" b="0" i="0" u="none" strike="noStrike" dirty="0">
                <a:solidFill>
                  <a:srgbClr val="000000"/>
                </a:solidFill>
                <a:effectLst/>
                <a:latin typeface="Calibri" panose="020F0502020204030204" pitchFamily="34" charset="0"/>
              </a:rPr>
              <a:t> services</a:t>
            </a:r>
            <a:endParaRPr lang="en-US" sz="2800" b="0" i="0" dirty="0">
              <a:solidFill>
                <a:srgbClr val="444444"/>
              </a:solidFill>
              <a:effectLst/>
              <a:latin typeface="Calibri" panose="020F0502020204030204" pitchFamily="34" charset="0"/>
            </a:endParaRPr>
          </a:p>
          <a:p>
            <a:pPr>
              <a:lnSpc>
                <a:spcPct val="107000"/>
              </a:lnSpc>
              <a:spcAft>
                <a:spcPts val="800"/>
              </a:spcAft>
            </a:pPr>
            <a:endParaRPr lang="en-US" altLang="en-US" sz="1800" dirty="0">
              <a:latin typeface="Times New Roman" panose="02020603050405020304" pitchFamily="18" charset="0"/>
              <a:ea typeface="DengXian" panose="02010600030101010101" pitchFamily="2" charset="-122"/>
              <a:cs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948ADEC-1890-45FB-8433-ED9DFFD05475}"/>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1D37CF33-A249-4398-9F19-EA60F21DB5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endParaRPr lang="en-GB" altLang="en-US" dirty="0">
              <a:latin typeface="Calibri"/>
              <a:ea typeface="DengXian"/>
              <a:cs typeface="Calibri"/>
            </a:endParaRPr>
          </a:p>
        </p:txBody>
      </p:sp>
      <p:sp>
        <p:nvSpPr>
          <p:cNvPr id="56324" name="Slide Number Placeholder 3">
            <a:extLst>
              <a:ext uri="{FF2B5EF4-FFF2-40B4-BE49-F238E27FC236}">
                <a16:creationId xmlns:a16="http://schemas.microsoft.com/office/drawing/2014/main" id="{EAF2A70D-55EF-4F61-A666-A935892D7B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8382CD-B9DF-4418-80C7-775254AA5FA5}"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A7FD252-E54F-4161-A80B-B70554921DEB}"/>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108D97FD-CB1B-4014-911F-A209BB835D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F1493D92-60E0-4C47-8FD6-D7BF1FE10A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ABEB80B-2936-48AD-8E0C-A33A9E4A631D}"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0008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34B2B4E2-AC84-4436-9DB3-C351A836B77F}" type="datetimeFigureOut">
              <a:rPr lang="en-GB" smtClean="0"/>
              <a:pPr>
                <a:defRPr/>
              </a:pPr>
              <a:t>09/06/2024</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EFFC47F3-AE6A-4EE8-8900-106F64EB3833}" type="slidenum">
              <a:rPr lang="en-GB" altLang="en-US" smtClean="0"/>
              <a:pPr>
                <a:defRPr/>
              </a:pPr>
              <a:t>‹#›</a:t>
            </a:fld>
            <a:endParaRPr lang="en-GB" altLang="en-US"/>
          </a:p>
        </p:txBody>
      </p:sp>
    </p:spTree>
    <p:extLst>
      <p:ext uri="{BB962C8B-B14F-4D97-AF65-F5344CB8AC3E}">
        <p14:creationId xmlns:p14="http://schemas.microsoft.com/office/powerpoint/2010/main" val="4085462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EEA2E6FF-2210-4761-8001-8D4386B5D665}" type="datetimeFigureOut">
              <a:rPr lang="en-GB" smtClean="0"/>
              <a:pPr>
                <a:defRPr/>
              </a:pPr>
              <a:t>09/06/2024</a:t>
            </a:fld>
            <a:endParaRPr lang="en-GB"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85F105C9-C50E-4232-BEE8-FE46C48E7897}" type="slidenum">
              <a:rPr lang="en-GB" altLang="en-US" smtClean="0"/>
              <a:pPr>
                <a:defRPr/>
              </a:pPr>
              <a:t>‹#›</a:t>
            </a:fld>
            <a:endParaRPr lang="en-GB" altLang="en-US"/>
          </a:p>
        </p:txBody>
      </p:sp>
    </p:spTree>
    <p:extLst>
      <p:ext uri="{BB962C8B-B14F-4D97-AF65-F5344CB8AC3E}">
        <p14:creationId xmlns:p14="http://schemas.microsoft.com/office/powerpoint/2010/main" val="631144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81F42A91-2986-4A03-9BEF-CA3E6BB068AD}" type="datetimeFigureOut">
              <a:rPr lang="en-GB" smtClean="0"/>
              <a:pPr>
                <a:defRPr/>
              </a:pPr>
              <a:t>09/06/2024</a:t>
            </a:fld>
            <a:endParaRPr lang="en-GB"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D00AB77F-993F-43C6-B2ED-33688888AE54}" type="slidenum">
              <a:rPr lang="en-GB" altLang="en-US" smtClean="0"/>
              <a:pPr>
                <a:defRPr/>
              </a:pPr>
              <a:t>‹#›</a:t>
            </a:fld>
            <a:endParaRPr lang="en-GB" altLang="en-US"/>
          </a:p>
        </p:txBody>
      </p:sp>
    </p:spTree>
    <p:extLst>
      <p:ext uri="{BB962C8B-B14F-4D97-AF65-F5344CB8AC3E}">
        <p14:creationId xmlns:p14="http://schemas.microsoft.com/office/powerpoint/2010/main" val="801897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34B2B4E2-AC84-4436-9DB3-C351A836B77F}" type="datetimeFigureOut">
              <a:rPr lang="en-GB" smtClean="0"/>
              <a:pPr>
                <a:defRPr/>
              </a:pPr>
              <a:t>09/06/2024</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EFFC47F3-AE6A-4EE8-8900-106F64EB3833}" type="slidenum">
              <a:rPr lang="en-GB" altLang="en-US" smtClean="0"/>
              <a:pPr>
                <a:defRPr/>
              </a:pPr>
              <a:t>‹#›</a:t>
            </a:fld>
            <a:endParaRPr lang="en-GB" altLang="en-US"/>
          </a:p>
        </p:txBody>
      </p:sp>
    </p:spTree>
    <p:extLst>
      <p:ext uri="{BB962C8B-B14F-4D97-AF65-F5344CB8AC3E}">
        <p14:creationId xmlns:p14="http://schemas.microsoft.com/office/powerpoint/2010/main" val="1471061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4838" cy="1138237"/>
          </a:xfrm>
        </p:spPr>
        <p:txBody>
          <a:bodyPr/>
          <a:lstStyle/>
          <a:p>
            <a:r>
              <a:rPr lang="en-US"/>
              <a:t>Click to edit Master title style</a:t>
            </a:r>
            <a:endParaRPr lang="en-GB"/>
          </a:p>
        </p:txBody>
      </p:sp>
      <p:sp>
        <p:nvSpPr>
          <p:cNvPr id="3" name="Content Placeholder 2"/>
          <p:cNvSpPr>
            <a:spLocks noGrp="1"/>
          </p:cNvSpPr>
          <p:nvPr>
            <p:ph sz="quarter" idx="1"/>
          </p:nvPr>
        </p:nvSpPr>
        <p:spPr>
          <a:xfrm>
            <a:off x="457200" y="1600200"/>
            <a:ext cx="4035425"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5025" y="1600200"/>
            <a:ext cx="4037013"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57200" y="3937000"/>
            <a:ext cx="4035425"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45025" y="3937000"/>
            <a:ext cx="4037013"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6">
            <a:extLst>
              <a:ext uri="{FF2B5EF4-FFF2-40B4-BE49-F238E27FC236}">
                <a16:creationId xmlns:a16="http://schemas.microsoft.com/office/drawing/2014/main" id="{10D2C0CC-6BAC-4673-9230-777E293FCC92}"/>
              </a:ext>
            </a:extLst>
          </p:cNvPr>
          <p:cNvSpPr>
            <a:spLocks noGrp="1"/>
          </p:cNvSpPr>
          <p:nvPr>
            <p:ph type="sldNum" idx="10"/>
          </p:nvPr>
        </p:nvSpPr>
        <p:spPr>
          <a:xfrm>
            <a:off x="6553200" y="6245225"/>
            <a:ext cx="2128838" cy="471488"/>
          </a:xfrm>
        </p:spPr>
        <p:txBody>
          <a:bodyPr/>
          <a:lstStyle>
            <a:lvl1pPr>
              <a:defRPr/>
            </a:lvl1pPr>
          </a:lstStyle>
          <a:p>
            <a:pPr>
              <a:defRPr/>
            </a:pPr>
            <a:fld id="{6102A5A9-BF08-48C6-A359-D55CDBC926EB}" type="slidenum">
              <a:rPr lang="cy-GB" altLang="en-US"/>
              <a:pPr>
                <a:defRPr/>
              </a:pPr>
              <a:t>‹#›</a:t>
            </a:fld>
            <a:endParaRPr lang="cy-GB" altLang="en-US"/>
          </a:p>
        </p:txBody>
      </p:sp>
    </p:spTree>
    <p:extLst>
      <p:ext uri="{BB962C8B-B14F-4D97-AF65-F5344CB8AC3E}">
        <p14:creationId xmlns:p14="http://schemas.microsoft.com/office/powerpoint/2010/main" val="1101739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5507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32791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499289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183975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47358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63882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27163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81922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679083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66698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56245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22599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26862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635970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959143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7810374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8486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330841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399819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07504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39796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288131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0050733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840497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00478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483822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2166201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1354734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438730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4937280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178446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27442920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189550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568334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61823230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6288967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56559062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6897898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71641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7.xml"/><Relationship Id="rId7" Type="http://schemas.openxmlformats.org/officeDocument/2006/relationships/theme" Target="../theme/theme8.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9.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9.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3.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6.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93988950"/>
      </p:ext>
    </p:extLst>
  </p:cSld>
  <p:clrMap bg1="lt1" tx1="dk1" bg2="lt2" tx2="dk2" accent1="accent1" accent2="accent2" accent3="accent3" accent4="accent4" accent5="accent5" accent6="accent6" hlink="hlink" folHlink="folHlink"/>
  <p:sldLayoutIdLst>
    <p:sldLayoutId id="2147484395" r:id="rId1"/>
    <p:sldLayoutId id="2147484396" r:id="rId2"/>
    <p:sldLayoutId id="2147484397" r:id="rId3"/>
    <p:sldLayoutId id="2147484398" r:id="rId4"/>
    <p:sldLayoutId id="2147484399" r:id="rId5"/>
    <p:sldLayoutId id="214748440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6386237"/>
      </p:ext>
    </p:extLst>
  </p:cSld>
  <p:clrMap bg1="lt1" tx1="dk1" bg2="lt2" tx2="dk2" accent1="accent1" accent2="accent2" accent3="accent3" accent4="accent4" accent5="accent5" accent6="accent6" hlink="hlink" folHlink="folHlink"/>
  <p:sldLayoutIdLst>
    <p:sldLayoutId id="214748440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66163264"/>
      </p:ext>
    </p:extLst>
  </p:cSld>
  <p:clrMap bg1="lt1" tx1="dk1" bg2="lt2" tx2="dk2" accent1="accent1" accent2="accent2" accent3="accent3" accent4="accent4" accent5="accent5" accent6="accent6" hlink="hlink" folHlink="folHlink"/>
  <p:sldLayoutIdLst>
    <p:sldLayoutId id="214748440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1239013"/>
      </p:ext>
    </p:extLst>
  </p:cSld>
  <p:clrMap bg1="lt1" tx1="dk1" bg2="lt2" tx2="dk2" accent1="accent1" accent2="accent2" accent3="accent3" accent4="accent4" accent5="accent5" accent6="accent6" hlink="hlink" folHlink="folHlink"/>
  <p:sldLayoutIdLst>
    <p:sldLayoutId id="214748440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4444848"/>
      </p:ext>
    </p:extLst>
  </p:cSld>
  <p:clrMap bg1="lt1" tx1="dk1" bg2="lt2" tx2="dk2" accent1="accent1" accent2="accent2" accent3="accent3" accent4="accent4" accent5="accent5" accent6="accent6" hlink="hlink" folHlink="folHlink"/>
  <p:sldLayoutIdLst>
    <p:sldLayoutId id="214748440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271129749"/>
      </p:ext>
    </p:extLst>
  </p:cSld>
  <p:clrMap bg1="lt1" tx1="dk1" bg2="lt2" tx2="dk2" accent1="accent1" accent2="accent2" accent3="accent3" accent4="accent4" accent5="accent5" accent6="accent6" hlink="hlink" folHlink="folHlink"/>
  <p:sldLayoutIdLst>
    <p:sldLayoutId id="2147484410" r:id="rId1"/>
    <p:sldLayoutId id="214748441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6/9/2024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217528979"/>
      </p:ext>
    </p:extLst>
  </p:cSld>
  <p:clrMap bg1="lt1" tx1="dk1" bg2="lt2" tx2="dk2" accent1="accent1" accent2="accent2" accent3="accent3" accent4="accent4" accent5="accent5" accent6="accent6" hlink="hlink" folHlink="folHlink"/>
  <p:sldLayoutIdLst>
    <p:sldLayoutId id="2147484413" r:id="rId1"/>
    <p:sldLayoutId id="214748441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674914550"/>
      </p:ext>
    </p:extLst>
  </p:cSld>
  <p:clrMap bg1="lt1" tx1="dk1" bg2="lt2" tx2="dk2" accent1="accent1" accent2="accent2" accent3="accent3" accent4="accent4" accent5="accent5" accent6="accent6" hlink="hlink" folHlink="folHlink"/>
  <p:sldLayoutIdLst>
    <p:sldLayoutId id="2147484416" r:id="rId1"/>
    <p:sldLayoutId id="2147484417" r:id="rId2"/>
    <p:sldLayoutId id="2147484418" r:id="rId3"/>
    <p:sldLayoutId id="2147484419" r:id="rId4"/>
    <p:sldLayoutId id="2147484420" r:id="rId5"/>
    <p:sldLayoutId id="214748442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6/9/2024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123813164"/>
      </p:ext>
    </p:extLst>
  </p:cSld>
  <p:clrMap bg1="lt1" tx1="dk1" bg2="lt2" tx2="dk2" accent1="accent1" accent2="accent2" accent3="accent3" accent4="accent4" accent5="accent5" accent6="accent6" hlink="hlink" folHlink="folHlink"/>
  <p:sldLayoutIdLst>
    <p:sldLayoutId id="2147484423" r:id="rId1"/>
    <p:sldLayoutId id="2147484424" r:id="rId2"/>
    <p:sldLayoutId id="2147484425" r:id="rId3"/>
    <p:sldLayoutId id="2147484426" r:id="rId4"/>
    <p:sldLayoutId id="214748442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6/9/2024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527114938"/>
      </p:ext>
    </p:extLst>
  </p:cSld>
  <p:clrMap bg1="lt1" tx1="dk1" bg2="lt2" tx2="dk2" accent1="accent1" accent2="accent2" accent3="accent3" accent4="accent4" accent5="accent5" accent6="accent6" hlink="hlink" folHlink="folHlink"/>
  <p:sldLayoutIdLst>
    <p:sldLayoutId id="2147484429" r:id="rId1"/>
    <p:sldLayoutId id="2147484430" r:id="rId2"/>
    <p:sldLayoutId id="2147484431" r:id="rId3"/>
    <p:sldLayoutId id="214748443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24956070"/>
      </p:ext>
    </p:extLst>
  </p:cSld>
  <p:clrMap bg1="lt1" tx1="dk1" bg2="lt2" tx2="dk2" accent1="accent1" accent2="accent2" accent3="accent3" accent4="accent4" accent5="accent5" accent6="accent6" hlink="hlink" folHlink="folHlink"/>
  <p:sldLayoutIdLst>
    <p:sldLayoutId id="21474844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654094"/>
      </p:ext>
    </p:extLst>
  </p:cSld>
  <p:clrMap bg1="lt1" tx1="dk1" bg2="lt2" tx2="dk2" accent1="accent1" accent2="accent2" accent3="accent3" accent4="accent4" accent5="accent5" accent6="accent6" hlink="hlink" folHlink="folHlink"/>
  <p:sldLayoutIdLst>
    <p:sldLayoutId id="214748443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4019930"/>
      </p:ext>
    </p:extLst>
  </p:cSld>
  <p:clrMap bg1="lt1" tx1="dk1" bg2="lt2" tx2="dk2" accent1="accent1" accent2="accent2" accent3="accent3" accent4="accent4" accent5="accent5" accent6="accent6" hlink="hlink" folHlink="folHlink"/>
  <p:sldLayoutIdLst>
    <p:sldLayoutId id="214748443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52697161"/>
      </p:ext>
    </p:extLst>
  </p:cSld>
  <p:clrMap bg1="lt1" tx1="dk1" bg2="lt2" tx2="dk2" accent1="accent1" accent2="accent2" accent3="accent3" accent4="accent4" accent5="accent5" accent6="accent6" hlink="hlink" folHlink="folHlink"/>
  <p:sldLayoutIdLst>
    <p:sldLayoutId id="214748444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99177751"/>
      </p:ext>
    </p:extLst>
  </p:cSld>
  <p:clrMap bg1="lt1" tx1="dk1" bg2="lt2" tx2="dk2" accent1="accent1" accent2="accent2" accent3="accent3" accent4="accent4" accent5="accent5" accent6="accent6" hlink="hlink" folHlink="folHlink"/>
  <p:sldLayoutIdLst>
    <p:sldLayoutId id="214748444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819108924"/>
      </p:ext>
    </p:extLst>
  </p:cSld>
  <p:clrMap bg1="lt1" tx1="dk1" bg2="lt2" tx2="dk2" accent1="accent1" accent2="accent2" accent3="accent3" accent4="accent4" accent5="accent5" accent6="accent6" hlink="hlink" folHlink="folHlink"/>
  <p:sldLayoutIdLst>
    <p:sldLayoutId id="214748444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805612830"/>
      </p:ext>
    </p:extLst>
  </p:cSld>
  <p:clrMap bg1="lt1" tx1="dk1" bg2="lt2" tx2="dk2" accent1="accent1" accent2="accent2" accent3="accent3" accent4="accent4" accent5="accent5" accent6="accent6" hlink="hlink" folHlink="folHlink"/>
  <p:sldLayoutIdLst>
    <p:sldLayoutId id="214748444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5161347"/>
      </p:ext>
    </p:extLst>
  </p:cSld>
  <p:clrMap bg1="lt1" tx1="dk1" bg2="lt2" tx2="dk2" accent1="accent1" accent2="accent2" accent3="accent3" accent4="accent4" accent5="accent5" accent6="accent6" hlink="hlink" folHlink="folHlink"/>
  <p:sldLayoutIdLst>
    <p:sldLayoutId id="21474844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14526443"/>
      </p:ext>
    </p:extLst>
  </p:cSld>
  <p:clrMap bg1="lt1" tx1="dk1" bg2="lt2" tx2="dk2" accent1="accent1" accent2="accent2" accent3="accent3" accent4="accent4" accent5="accent5" accent6="accent6" hlink="hlink" folHlink="folHlink"/>
  <p:sldLayoutIdLst>
    <p:sldLayoutId id="2147484450" r:id="rId1"/>
    <p:sldLayoutId id="2147484451" r:id="rId2"/>
    <p:sldLayoutId id="2147484452" r:id="rId3"/>
    <p:sldLayoutId id="2147484453" r:id="rId4"/>
    <p:sldLayoutId id="2147484454" r:id="rId5"/>
    <p:sldLayoutId id="2147484455" r:id="rId6"/>
    <p:sldLayoutId id="2147484456" r:id="rId7"/>
    <p:sldLayoutId id="214748445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hyperlink" Target="https://learning.nspcc.org.uk/child-protection-system/history-of-child-protection-in-the-uk" TargetMode="External"/><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16.xml"/><Relationship Id="rId4" Type="http://schemas.openxmlformats.org/officeDocument/2006/relationships/image" Target="../media/image30.jpeg"/></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hyperlink" Target="https://d.docs.live.net/8940502075193e3a/Documents/BB%20Personal/University%20of%20Wales/Lectures/ECEY5011%20Safeguarding/Week%201/Working_together_to_safeguard_children_2023_-_statutory_guidance.pdf" TargetMode="External"/><Relationship Id="rId2" Type="http://schemas.openxmlformats.org/officeDocument/2006/relationships/notesSlide" Target="../notesSlides/notesSlide26.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9.xm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image" Target="../media/image42.jpeg"/><Relationship Id="rId7" Type="http://schemas.openxmlformats.org/officeDocument/2006/relationships/image" Target="../media/image46.jpeg"/><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image" Target="../media/image45.jpeg"/><Relationship Id="rId11" Type="http://schemas.openxmlformats.org/officeDocument/2006/relationships/image" Target="../media/image50.jpeg"/><Relationship Id="rId5" Type="http://schemas.openxmlformats.org/officeDocument/2006/relationships/image" Target="../media/image44.jpeg"/><Relationship Id="rId10" Type="http://schemas.openxmlformats.org/officeDocument/2006/relationships/image" Target="../media/image49.jpeg"/><Relationship Id="rId4" Type="http://schemas.openxmlformats.org/officeDocument/2006/relationships/image" Target="../media/image43.jpeg"/><Relationship Id="rId9" Type="http://schemas.openxmlformats.org/officeDocument/2006/relationships/image" Target="../media/image48.jpeg"/></Relationships>
</file>

<file path=ppt/slides/_rels/slide3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4.xml"/><Relationship Id="rId1" Type="http://schemas.openxmlformats.org/officeDocument/2006/relationships/slideLayout" Target="../slideLayouts/slideLayout17.xml"/><Relationship Id="rId5" Type="http://schemas.openxmlformats.org/officeDocument/2006/relationships/image" Target="../media/image53.jpeg"/><Relationship Id="rId4" Type="http://schemas.openxmlformats.org/officeDocument/2006/relationships/image" Target="../media/image52.jpeg"/></Relationships>
</file>

<file path=ppt/slides/_rels/slide36.xml.rels><?xml version="1.0" encoding="UTF-8" standalone="yes"?>
<Relationships xmlns="http://schemas.openxmlformats.org/package/2006/relationships"><Relationship Id="rId3" Type="http://schemas.openxmlformats.org/officeDocument/2006/relationships/hyperlink" Target="http://www.childrensrightswales.org.uk/childrens-act-1989" TargetMode="External"/><Relationship Id="rId2" Type="http://schemas.openxmlformats.org/officeDocument/2006/relationships/notesSlide" Target="../notesSlides/notesSlide35.xml"/><Relationship Id="rId1" Type="http://schemas.openxmlformats.org/officeDocument/2006/relationships/slideLayout" Target="../slideLayouts/slideLayout16.xml"/><Relationship Id="rId5" Type="http://schemas.openxmlformats.org/officeDocument/2006/relationships/hyperlink" Target="http://www.education.gov.uk/" TargetMode="External"/><Relationship Id="rId4" Type="http://schemas.openxmlformats.org/officeDocument/2006/relationships/hyperlink" Target="http://www.legislation.gov.uk/"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learning.nspcc.org.uk/case-reviews/process-in-each-uk-nation" TargetMode="External"/><Relationship Id="rId2" Type="http://schemas.openxmlformats.org/officeDocument/2006/relationships/hyperlink" Target="https://learning.nspcc.org.uk/child-protection-system/history-of-child-protection-in-the-uk"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66638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a:extLst>
              <a:ext uri="{FF2B5EF4-FFF2-40B4-BE49-F238E27FC236}">
                <a16:creationId xmlns:a16="http://schemas.microsoft.com/office/drawing/2014/main" id="{D208DE86-ECF2-4022-A697-68B88E307B34}"/>
              </a:ext>
            </a:extLst>
          </p:cNvPr>
          <p:cNvSpPr>
            <a:spLocks noGrp="1" noChangeArrowheads="1"/>
          </p:cNvSpPr>
          <p:nvPr>
            <p:ph type="title"/>
          </p:nvPr>
        </p:nvSpPr>
        <p:spPr>
          <a:xfrm>
            <a:off x="-612576" y="2708920"/>
            <a:ext cx="9865096" cy="1325563"/>
          </a:xfrm>
        </p:spPr>
        <p:txBody>
          <a:bodyPr rtlCol="0">
            <a:noAutofit/>
          </a:bodyPr>
          <a:lstStyle/>
          <a:p>
            <a:pPr marL="342900" indent="-341313" algn="ctr" fontAlgn="auto">
              <a:spcBef>
                <a:spcPts val="1000"/>
              </a:spcBef>
              <a:spcAft>
                <a:spcPts val="0"/>
              </a:spcAft>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cy-GB" altLang="en-US" sz="4200" b="1" dirty="0">
                <a:solidFill>
                  <a:schemeClr val="accent1">
                    <a:lumMod val="75000"/>
                  </a:schemeClr>
                </a:solidFill>
                <a:latin typeface="Arial" panose="020B0604020202020204" pitchFamily="34" charset="0"/>
                <a:cs typeface="Arial" panose="020B0604020202020204" pitchFamily="34" charset="0"/>
              </a:rPr>
              <a:t>ECEY5011 </a:t>
            </a:r>
            <a:br>
              <a:rPr lang="cy-GB" altLang="en-US" sz="4200" b="1" dirty="0">
                <a:solidFill>
                  <a:schemeClr val="accent1">
                    <a:lumMod val="75000"/>
                  </a:schemeClr>
                </a:solidFill>
                <a:latin typeface="Arial" panose="020B0604020202020204" pitchFamily="34" charset="0"/>
                <a:cs typeface="Arial" panose="020B0604020202020204" pitchFamily="34" charset="0"/>
              </a:rPr>
            </a:br>
            <a:r>
              <a:rPr lang="cy-GB" altLang="en-US" sz="4200" b="1" dirty="0">
                <a:solidFill>
                  <a:schemeClr val="accent1">
                    <a:lumMod val="75000"/>
                  </a:schemeClr>
                </a:solidFill>
                <a:latin typeface="Arial" panose="020B0604020202020204" pitchFamily="34" charset="0"/>
                <a:cs typeface="Arial" panose="020B0604020202020204" pitchFamily="34" charset="0"/>
              </a:rPr>
              <a:t>Safeguarding: practice, legislation and the multi-disciplinary team </a:t>
            </a:r>
            <a:br>
              <a:rPr lang="cy-GB" altLang="en-US" sz="4200" b="1" dirty="0">
                <a:latin typeface="Arial" panose="020B0604020202020204" pitchFamily="34" charset="0"/>
                <a:cs typeface="Arial" panose="020B0604020202020204" pitchFamily="34" charset="0"/>
              </a:rPr>
            </a:br>
            <a:br>
              <a:rPr lang="cy-GB" altLang="en-US" sz="4200" b="1" dirty="0">
                <a:latin typeface="Arial" panose="020B0604020202020204" pitchFamily="34" charset="0"/>
                <a:cs typeface="Arial" panose="020B0604020202020204" pitchFamily="34" charset="0"/>
              </a:rPr>
            </a:br>
            <a:r>
              <a:rPr lang="cy-GB" altLang="en-US" sz="4200" b="1" dirty="0">
                <a:solidFill>
                  <a:schemeClr val="accent1">
                    <a:lumMod val="75000"/>
                  </a:schemeClr>
                </a:solidFill>
                <a:latin typeface="Arial" panose="020B0604020202020204" pitchFamily="34" charset="0"/>
                <a:cs typeface="Arial" panose="020B0604020202020204" pitchFamily="34" charset="0"/>
              </a:rPr>
              <a:t>Case Studies</a:t>
            </a:r>
            <a:br>
              <a:rPr lang="cy-GB" altLang="en-US" sz="4200" b="1" dirty="0">
                <a:latin typeface="Lucida Sans" panose="020B0602030504020204" pitchFamily="34" charset="0"/>
                <a:cs typeface="Lucida Sans Unicode" panose="020B0602030504020204" pitchFamily="34" charset="0"/>
              </a:rPr>
            </a:br>
            <a:br>
              <a:rPr lang="cy-GB" altLang="en-US" sz="4200" b="1" dirty="0">
                <a:latin typeface="Lucida Sans" panose="020B0602030504020204" pitchFamily="34" charset="0"/>
                <a:cs typeface="Lucida Sans Unicode" panose="020B0602030504020204" pitchFamily="34" charset="0"/>
              </a:rPr>
            </a:br>
            <a:r>
              <a:rPr lang="cy-GB" altLang="en-US" sz="4200" b="1" dirty="0">
                <a:solidFill>
                  <a:schemeClr val="accent1">
                    <a:lumMod val="75000"/>
                  </a:schemeClr>
                </a:solidFill>
                <a:latin typeface="Lucida Sans" panose="020B0602030504020204" pitchFamily="34" charset="0"/>
                <a:cs typeface="Lucida Sans Unicode" panose="020B0602030504020204" pitchFamily="34" charset="0"/>
              </a:rPr>
              <a:t>Lecture 2</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DCD7-2CC2-457D-ACBD-91C1415B9F2D}"/>
              </a:ext>
            </a:extLst>
          </p:cNvPr>
          <p:cNvSpPr>
            <a:spLocks noGrp="1"/>
          </p:cNvSpPr>
          <p:nvPr>
            <p:ph type="title"/>
          </p:nvPr>
        </p:nvSpPr>
        <p:spPr>
          <a:xfrm>
            <a:off x="628650" y="188640"/>
            <a:ext cx="7886700" cy="1325563"/>
          </a:xfrm>
        </p:spPr>
        <p:txBody>
          <a:bodyPr rtlCol="0">
            <a:noAutofit/>
          </a:bodyPr>
          <a:lstStyle/>
          <a:p>
            <a:pPr algn="ctr" fontAlgn="auto">
              <a:spcAft>
                <a:spcPts val="0"/>
              </a:spcAft>
              <a:defRPr/>
            </a:pP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panose="020B0604020202020204" pitchFamily="34" charset="0"/>
                <a:cs typeface="Arial" panose="020B0604020202020204" pitchFamily="34" charset="0"/>
              </a:rPr>
              <a:t>Employability/Transferable Skills</a:t>
            </a:r>
            <a:endParaRPr lang="en-US" sz="4400" b="1" dirty="0">
              <a:solidFill>
                <a:schemeClr val="accent1">
                  <a:lumMod val="75000"/>
                </a:schemeClr>
              </a:solidFill>
              <a:latin typeface="Arial" panose="020B0604020202020204" pitchFamily="34" charset="0"/>
              <a:cs typeface="Arial" panose="020B0604020202020204" pitchFamily="34" charset="0"/>
            </a:endParaRPr>
          </a:p>
        </p:txBody>
      </p:sp>
      <p:sp>
        <p:nvSpPr>
          <p:cNvPr id="11268" name="Content Placeholder 3">
            <a:extLst>
              <a:ext uri="{FF2B5EF4-FFF2-40B4-BE49-F238E27FC236}">
                <a16:creationId xmlns:a16="http://schemas.microsoft.com/office/drawing/2014/main" id="{C24BB3BB-977F-4AE0-B6FD-63EC5AA034C1}"/>
              </a:ext>
            </a:extLst>
          </p:cNvPr>
          <p:cNvSpPr>
            <a:spLocks noGrp="1" noChangeArrowheads="1"/>
          </p:cNvSpPr>
          <p:nvPr>
            <p:ph sz="half" idx="2"/>
          </p:nvPr>
        </p:nvSpPr>
        <p:spPr bwMode="auto">
          <a:xfrm>
            <a:off x="179512" y="1514203"/>
            <a:ext cx="8547670" cy="5724659"/>
          </a:xfrm>
        </p:spPr>
        <p:txBody>
          <a:bodyPr wrap="square" numCol="1" anchor="t" anchorCtr="0" compatLnSpc="1">
            <a:prstTxWarp prst="textNoShape">
              <a:avLst/>
            </a:prstTxWarp>
          </a:bodyPr>
          <a:lstStyle/>
          <a:p>
            <a:endParaRPr lang="en-GB" altLang="en-US" dirty="0">
              <a:solidFill>
                <a:srgbClr val="0000FF"/>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Organisation</a:t>
            </a:r>
          </a:p>
          <a:p>
            <a:r>
              <a:rPr lang="en-GB" altLang="en-US" dirty="0">
                <a:solidFill>
                  <a:schemeClr val="accent1">
                    <a:lumMod val="75000"/>
                  </a:schemeClr>
                </a:solidFill>
                <a:latin typeface="Arial" panose="020B0604020202020204" pitchFamily="34" charset="0"/>
                <a:cs typeface="Arial" panose="020B0604020202020204" pitchFamily="34" charset="0"/>
              </a:rPr>
              <a:t>Ability to evaluate</a:t>
            </a:r>
          </a:p>
          <a:p>
            <a:r>
              <a:rPr lang="en-GB" altLang="en-US" dirty="0">
                <a:solidFill>
                  <a:schemeClr val="accent1">
                    <a:lumMod val="75000"/>
                  </a:schemeClr>
                </a:solidFill>
                <a:latin typeface="Arial" panose="020B0604020202020204" pitchFamily="34" charset="0"/>
                <a:cs typeface="Arial" panose="020B0604020202020204" pitchFamily="34" charset="0"/>
              </a:rPr>
              <a:t>Personal awareness</a:t>
            </a:r>
          </a:p>
        </p:txBody>
      </p:sp>
      <p:pic>
        <p:nvPicPr>
          <p:cNvPr id="5" name="Picture 4" descr="Using your transferable skills | The Chartered Society of Physiotherapy">
            <a:extLst>
              <a:ext uri="{FF2B5EF4-FFF2-40B4-BE49-F238E27FC236}">
                <a16:creationId xmlns:a16="http://schemas.microsoft.com/office/drawing/2014/main" id="{898AA70A-FC04-30FA-3DB3-3CC7DD7C73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3144" y="2614916"/>
            <a:ext cx="4851344" cy="27288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AD3AF2C-6BF0-4403-8F1B-2AE235FBCF97}"/>
              </a:ext>
            </a:extLst>
          </p:cNvPr>
          <p:cNvSpPr>
            <a:spLocks noGrp="1" noChangeArrowheads="1"/>
          </p:cNvSpPr>
          <p:nvPr>
            <p:ph type="title"/>
          </p:nvPr>
        </p:nvSpPr>
        <p:spPr/>
        <p:txBody>
          <a:bodyPr>
            <a:normAutofit/>
          </a:bodyPr>
          <a:lstStyle/>
          <a:p>
            <a:pPr algn="ctr"/>
            <a:r>
              <a:rPr lang="en-GB" altLang="en-US" sz="4400" b="1" dirty="0">
                <a:solidFill>
                  <a:schemeClr val="accent1">
                    <a:lumMod val="75000"/>
                  </a:schemeClr>
                </a:solidFill>
                <a:latin typeface="Arial" panose="020B0604020202020204" pitchFamily="34" charset="0"/>
                <a:cs typeface="Arial" panose="020B0604020202020204" pitchFamily="34" charset="0"/>
              </a:rPr>
              <a:t> Resources</a:t>
            </a:r>
          </a:p>
        </p:txBody>
      </p:sp>
      <p:sp>
        <p:nvSpPr>
          <p:cNvPr id="13316" name="Content Placeholder 3">
            <a:extLst>
              <a:ext uri="{FF2B5EF4-FFF2-40B4-BE49-F238E27FC236}">
                <a16:creationId xmlns:a16="http://schemas.microsoft.com/office/drawing/2014/main" id="{D0CB2B16-9B1C-479F-951C-C26F0F3D5E39}"/>
              </a:ext>
            </a:extLst>
          </p:cNvPr>
          <p:cNvSpPr>
            <a:spLocks noGrp="1" noChangeArrowheads="1"/>
          </p:cNvSpPr>
          <p:nvPr>
            <p:ph sz="half" idx="2"/>
          </p:nvPr>
        </p:nvSpPr>
        <p:spPr bwMode="auto">
          <a:xfrm>
            <a:off x="251520" y="1825625"/>
            <a:ext cx="8263830" cy="3809862"/>
          </a:xfrm>
        </p:spPr>
        <p:txBody>
          <a:bodyPr wrap="square" numCol="1" anchor="t" anchorCtr="0" compatLnSpc="1">
            <a:prstTxWarp prst="textNoShape">
              <a:avLst/>
            </a:prstTxWarp>
          </a:bodyPr>
          <a:lstStyle/>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Accredited NSPCC trainer</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Case Studies</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Reading</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Group discussions</a:t>
            </a:r>
          </a:p>
          <a:p>
            <a:pPr>
              <a:lnSpc>
                <a:spcPct val="150000"/>
              </a:lnSpc>
            </a:pPr>
            <a:r>
              <a:rPr lang="en-GB" altLang="en-US" dirty="0">
                <a:solidFill>
                  <a:schemeClr val="accent1">
                    <a:lumMod val="75000"/>
                  </a:schemeClr>
                </a:solidFill>
                <a:latin typeface="Arial" panose="020B0604020202020204" pitchFamily="34" charset="0"/>
                <a:cs typeface="Arial" panose="020B0604020202020204" pitchFamily="34" charset="0"/>
              </a:rPr>
              <a:t>Further research details on final slide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96BD1-C3CA-4F2D-9DC4-3D553F6D354A}"/>
              </a:ext>
            </a:extLst>
          </p:cNvPr>
          <p:cNvSpPr>
            <a:spLocks noGrp="1"/>
          </p:cNvSpPr>
          <p:nvPr>
            <p:ph type="title"/>
          </p:nvPr>
        </p:nvSpPr>
        <p:spPr>
          <a:xfrm>
            <a:off x="628650" y="514899"/>
            <a:ext cx="7886700" cy="1325563"/>
          </a:xfrm>
        </p:spPr>
        <p:txBody>
          <a:bodyPr rtlCol="0">
            <a:noAutofit/>
          </a:bodyPr>
          <a:lstStyle/>
          <a:p>
            <a:pPr algn="ctr" fontAlgn="auto">
              <a:spcAft>
                <a:spcPts val="0"/>
              </a:spcAft>
              <a:defRPr/>
            </a:pPr>
            <a:r>
              <a:rPr lang="en-GB" b="1" dirty="0">
                <a:solidFill>
                  <a:schemeClr val="accent1">
                    <a:lumMod val="75000"/>
                  </a:schemeClr>
                </a:solidFill>
                <a:latin typeface="Arial" panose="020B0604020202020204" pitchFamily="34" charset="0"/>
                <a:cs typeface="Arial" panose="020B0604020202020204" pitchFamily="34" charset="0"/>
              </a:rPr>
              <a:t>Early Years Practitioner programme</a:t>
            </a:r>
            <a:endParaRPr lang="en-US" b="1" dirty="0">
              <a:solidFill>
                <a:schemeClr val="accent1">
                  <a:lumMod val="75000"/>
                </a:schemeClr>
              </a:solidFill>
              <a:latin typeface="Arial" panose="020B0604020202020204" pitchFamily="34" charset="0"/>
              <a:cs typeface="Arial" panose="020B0604020202020204" pitchFamily="34" charset="0"/>
            </a:endParaRPr>
          </a:p>
        </p:txBody>
      </p:sp>
      <p:sp>
        <p:nvSpPr>
          <p:cNvPr id="15364" name="Content Placeholder 3">
            <a:extLst>
              <a:ext uri="{FF2B5EF4-FFF2-40B4-BE49-F238E27FC236}">
                <a16:creationId xmlns:a16="http://schemas.microsoft.com/office/drawing/2014/main" id="{89D00BEF-1B7B-47A4-B889-041CABFE7653}"/>
              </a:ext>
            </a:extLst>
          </p:cNvPr>
          <p:cNvSpPr>
            <a:spLocks noGrp="1" noChangeArrowheads="1"/>
          </p:cNvSpPr>
          <p:nvPr>
            <p:ph sz="half" idx="2"/>
          </p:nvPr>
        </p:nvSpPr>
        <p:spPr bwMode="auto">
          <a:xfrm>
            <a:off x="251520" y="1840462"/>
            <a:ext cx="8835702" cy="4534304"/>
          </a:xfrm>
        </p:spPr>
        <p:txBody>
          <a:bodyPr wrap="square" numCol="1" anchor="t" anchorCtr="0" compatLnSpc="1">
            <a:prstTxWarp prst="textNoShape">
              <a:avLst/>
            </a:prstTxWarp>
            <a:normAutofit/>
          </a:bodyPr>
          <a:lstStyle/>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Core – K34, K39</a:t>
            </a: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SCD HSC 0044</a:t>
            </a: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K56 </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1D96BA6A-21C9-4CBE-BC68-55B10F0340A1}"/>
              </a:ext>
            </a:extLst>
          </p:cNvPr>
          <p:cNvSpPr txBox="1">
            <a:spLocks noChangeArrowheads="1"/>
          </p:cNvSpPr>
          <p:nvPr/>
        </p:nvSpPr>
        <p:spPr bwMode="auto">
          <a:xfrm>
            <a:off x="323528" y="1514203"/>
            <a:ext cx="6705600" cy="6411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cy-GB" altLang="en-US" sz="2800" dirty="0">
                <a:solidFill>
                  <a:schemeClr val="accent1">
                    <a:lumMod val="75000"/>
                  </a:schemeClr>
                </a:solidFill>
                <a:latin typeface="Arial" panose="020B0604020202020204" pitchFamily="34" charset="0"/>
                <a:cs typeface="Arial" panose="020B0604020202020204" pitchFamily="34" charset="0"/>
              </a:rPr>
              <a:t>Dennis </a:t>
            </a:r>
            <a:r>
              <a:rPr lang="cy-GB" altLang="en-US" sz="2800" dirty="0" err="1">
                <a:solidFill>
                  <a:schemeClr val="accent1">
                    <a:lumMod val="75000"/>
                  </a:schemeClr>
                </a:solidFill>
                <a:latin typeface="Arial" panose="020B0604020202020204" pitchFamily="34" charset="0"/>
                <a:cs typeface="Arial" panose="020B0604020202020204" pitchFamily="34" charset="0"/>
              </a:rPr>
              <a:t>O’Neill</a:t>
            </a:r>
            <a:endParaRPr lang="cy-GB" altLang="en-US" sz="2800" dirty="0">
              <a:solidFill>
                <a:schemeClr val="accent1">
                  <a:lumMod val="75000"/>
                </a:schemeClr>
              </a:solidFill>
              <a:latin typeface="Arial" panose="020B0604020202020204" pitchFamily="34" charset="0"/>
              <a:cs typeface="Arial" panose="020B0604020202020204" pitchFamily="34" charset="0"/>
            </a:endParaRPr>
          </a:p>
          <a:p>
            <a:pPr>
              <a:lnSpc>
                <a:spcPct val="100000"/>
              </a:lnSpc>
              <a:spcBef>
                <a:spcPct val="20000"/>
              </a:spcBef>
            </a:pPr>
            <a:r>
              <a:rPr lang="cy-GB" altLang="en-US" sz="2800" dirty="0">
                <a:solidFill>
                  <a:schemeClr val="accent1">
                    <a:lumMod val="75000"/>
                  </a:schemeClr>
                </a:solidFill>
                <a:latin typeface="Arial" panose="020B0604020202020204" pitchFamily="34" charset="0"/>
                <a:cs typeface="Arial" panose="020B0604020202020204" pitchFamily="34" charset="0"/>
              </a:rPr>
              <a:t>Maria </a:t>
            </a:r>
            <a:r>
              <a:rPr lang="cy-GB" altLang="en-US" sz="2800" dirty="0" err="1">
                <a:solidFill>
                  <a:schemeClr val="accent1">
                    <a:lumMod val="75000"/>
                  </a:schemeClr>
                </a:solidFill>
                <a:latin typeface="Arial" panose="020B0604020202020204" pitchFamily="34" charset="0"/>
                <a:cs typeface="Arial" panose="020B0604020202020204" pitchFamily="34" charset="0"/>
              </a:rPr>
              <a:t>Colwell</a:t>
            </a:r>
            <a:endParaRPr lang="cy-GB" altLang="en-US" sz="2800" dirty="0">
              <a:solidFill>
                <a:schemeClr val="accent1">
                  <a:lumMod val="75000"/>
                </a:schemeClr>
              </a:solidFill>
              <a:latin typeface="Arial" panose="020B0604020202020204" pitchFamily="34" charset="0"/>
              <a:cs typeface="Arial" panose="020B0604020202020204" pitchFamily="34" charset="0"/>
            </a:endParaRPr>
          </a:p>
          <a:p>
            <a:pPr>
              <a:lnSpc>
                <a:spcPct val="100000"/>
              </a:lnSpc>
              <a:spcBef>
                <a:spcPct val="20000"/>
              </a:spcBef>
            </a:pPr>
            <a:r>
              <a:rPr lang="cy-GB" altLang="en-US" sz="2800" dirty="0">
                <a:solidFill>
                  <a:schemeClr val="accent1">
                    <a:lumMod val="75000"/>
                  </a:schemeClr>
                </a:solidFill>
                <a:latin typeface="Arial" panose="020B0604020202020204" pitchFamily="34" charset="0"/>
                <a:cs typeface="Arial" panose="020B0604020202020204" pitchFamily="34" charset="0"/>
              </a:rPr>
              <a:t>Jasmine </a:t>
            </a:r>
            <a:r>
              <a:rPr lang="cy-GB" altLang="en-US" sz="2800" dirty="0" err="1">
                <a:solidFill>
                  <a:schemeClr val="accent1">
                    <a:lumMod val="75000"/>
                  </a:schemeClr>
                </a:solidFill>
                <a:latin typeface="Arial" panose="020B0604020202020204" pitchFamily="34" charset="0"/>
                <a:cs typeface="Arial" panose="020B0604020202020204" pitchFamily="34" charset="0"/>
              </a:rPr>
              <a:t>Beckford</a:t>
            </a:r>
            <a:endParaRPr lang="cy-GB" altLang="en-US" sz="2800" dirty="0">
              <a:solidFill>
                <a:schemeClr val="accent1">
                  <a:lumMod val="75000"/>
                </a:schemeClr>
              </a:solidFill>
              <a:latin typeface="Arial" panose="020B0604020202020204" pitchFamily="34" charset="0"/>
              <a:cs typeface="Arial" panose="020B0604020202020204" pitchFamily="34" charset="0"/>
            </a:endParaRPr>
          </a:p>
          <a:p>
            <a:pPr>
              <a:lnSpc>
                <a:spcPct val="100000"/>
              </a:lnSpc>
              <a:spcBef>
                <a:spcPct val="20000"/>
              </a:spcBef>
            </a:pPr>
            <a:r>
              <a:rPr lang="cy-GB" altLang="en-US" sz="2800" dirty="0">
                <a:solidFill>
                  <a:schemeClr val="accent1">
                    <a:lumMod val="75000"/>
                  </a:schemeClr>
                </a:solidFill>
                <a:latin typeface="Arial" panose="020B0604020202020204" pitchFamily="34" charset="0"/>
                <a:cs typeface="Arial" panose="020B0604020202020204" pitchFamily="34" charset="0"/>
              </a:rPr>
              <a:t>Victoria </a:t>
            </a:r>
            <a:r>
              <a:rPr lang="cy-GB" altLang="en-US" sz="2800" dirty="0" err="1">
                <a:solidFill>
                  <a:schemeClr val="accent1">
                    <a:lumMod val="75000"/>
                  </a:schemeClr>
                </a:solidFill>
                <a:latin typeface="Arial" panose="020B0604020202020204" pitchFamily="34" charset="0"/>
                <a:cs typeface="Arial" panose="020B0604020202020204" pitchFamily="34" charset="0"/>
              </a:rPr>
              <a:t>Climbie</a:t>
            </a:r>
            <a:endParaRPr lang="cy-GB" altLang="en-US" sz="2800" dirty="0">
              <a:solidFill>
                <a:schemeClr val="accent1">
                  <a:lumMod val="75000"/>
                </a:schemeClr>
              </a:solidFill>
              <a:latin typeface="Arial" panose="020B0604020202020204" pitchFamily="34" charset="0"/>
              <a:cs typeface="Arial" panose="020B0604020202020204" pitchFamily="34" charset="0"/>
            </a:endParaRPr>
          </a:p>
          <a:p>
            <a:pPr algn="ctr">
              <a:lnSpc>
                <a:spcPct val="100000"/>
              </a:lnSpc>
              <a:spcBef>
                <a:spcPct val="20000"/>
              </a:spcBef>
            </a:pPr>
            <a:endParaRPr lang="cy-GB" altLang="en-US" sz="2800" dirty="0">
              <a:latin typeface="Arial" panose="020B0604020202020204" pitchFamily="34" charset="0"/>
              <a:cs typeface="Arial" panose="020B0604020202020204" pitchFamily="34" charset="0"/>
            </a:endParaRPr>
          </a:p>
          <a:p>
            <a:pPr>
              <a:lnSpc>
                <a:spcPct val="100000"/>
              </a:lnSpc>
              <a:spcBef>
                <a:spcPct val="20000"/>
              </a:spcBef>
            </a:pPr>
            <a:endParaRPr lang="en-GB" altLang="en-US" sz="2800" dirty="0">
              <a:latin typeface="Myriad Pro" pitchFamily="34" charset="0"/>
              <a:cs typeface="Arial" panose="020B0604020202020204" pitchFamily="34" charset="0"/>
            </a:endParaRPr>
          </a:p>
        </p:txBody>
      </p:sp>
      <p:sp>
        <p:nvSpPr>
          <p:cNvPr id="17411" name="Text Box 1">
            <a:extLst>
              <a:ext uri="{FF2B5EF4-FFF2-40B4-BE49-F238E27FC236}">
                <a16:creationId xmlns:a16="http://schemas.microsoft.com/office/drawing/2014/main" id="{DF198A6A-33E9-468B-9407-E05864C85C9B}"/>
              </a:ext>
            </a:extLst>
          </p:cNvPr>
          <p:cNvSpPr>
            <a:spLocks noGrp="1" noChangeArrowheads="1"/>
          </p:cNvSpPr>
          <p:nvPr>
            <p:ph type="title"/>
          </p:nvPr>
        </p:nvSpPr>
        <p:spPr>
          <a:xfrm>
            <a:off x="0" y="188640"/>
            <a:ext cx="9036496" cy="1325563"/>
          </a:xfrm>
          <a:noFill/>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Autofit/>
          </a:bodyP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y-GB" altLang="en-US" sz="4400" b="1" dirty="0">
                <a:solidFill>
                  <a:schemeClr val="accent1">
                    <a:lumMod val="75000"/>
                  </a:schemeClr>
                </a:solidFill>
                <a:latin typeface="Arial" panose="020B0604020202020204" pitchFamily="34" charset="0"/>
                <a:cs typeface="Arial" panose="020B0604020202020204" pitchFamily="34" charset="0"/>
              </a:rPr>
              <a:t>Content of Lecture Case Studies</a:t>
            </a:r>
          </a:p>
        </p:txBody>
      </p:sp>
      <p:pic>
        <p:nvPicPr>
          <p:cNvPr id="1026" name="Picture 2" descr="Trigger warnings are everywhere. They ...">
            <a:extLst>
              <a:ext uri="{FF2B5EF4-FFF2-40B4-BE49-F238E27FC236}">
                <a16:creationId xmlns:a16="http://schemas.microsoft.com/office/drawing/2014/main" id="{5AD07FFB-531B-255B-C768-A5AAE09860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3928" y="2708920"/>
            <a:ext cx="4747816" cy="31594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70BE50E-339C-41BA-B293-20599278029B}"/>
              </a:ext>
            </a:extLst>
          </p:cNvPr>
          <p:cNvSpPr>
            <a:spLocks noGrp="1" noChangeArrowheads="1"/>
          </p:cNvSpPr>
          <p:nvPr>
            <p:ph type="title"/>
          </p:nvPr>
        </p:nvSpPr>
        <p:spPr>
          <a:xfrm>
            <a:off x="0" y="260648"/>
            <a:ext cx="9144000" cy="1130830"/>
          </a:xfrm>
        </p:spPr>
        <p:txBody>
          <a:bodyPr>
            <a:noAutofit/>
          </a:bodyPr>
          <a:lstStyle/>
          <a:p>
            <a:pPr algn="ctr"/>
            <a:r>
              <a:rPr lang="en-GB" altLang="en-US" sz="4000" b="1" dirty="0">
                <a:solidFill>
                  <a:schemeClr val="accent1">
                    <a:lumMod val="75000"/>
                  </a:schemeClr>
                </a:solidFill>
                <a:latin typeface="Arial" panose="020B0604020202020204" pitchFamily="34" charset="0"/>
                <a:cs typeface="Arial" panose="020B0604020202020204" pitchFamily="34" charset="0"/>
              </a:rPr>
              <a:t>To begin…The historical Perspective</a:t>
            </a:r>
          </a:p>
        </p:txBody>
      </p:sp>
      <p:sp>
        <p:nvSpPr>
          <p:cNvPr id="3" name="Content Placeholder 2">
            <a:extLst>
              <a:ext uri="{FF2B5EF4-FFF2-40B4-BE49-F238E27FC236}">
                <a16:creationId xmlns:a16="http://schemas.microsoft.com/office/drawing/2014/main" id="{15D03F24-7EFB-44A5-9CCB-206A792F83B8}"/>
              </a:ext>
            </a:extLst>
          </p:cNvPr>
          <p:cNvSpPr>
            <a:spLocks noGrp="1"/>
          </p:cNvSpPr>
          <p:nvPr>
            <p:ph idx="1"/>
          </p:nvPr>
        </p:nvSpPr>
        <p:spPr>
          <a:xfrm>
            <a:off x="107504" y="1124744"/>
            <a:ext cx="8856984" cy="4752527"/>
          </a:xfrm>
        </p:spPr>
        <p:txBody>
          <a:bodyPr>
            <a:normAutofit fontScale="92500" lnSpcReduction="10000"/>
          </a:bodyPr>
          <a:lstStyle/>
          <a:p>
            <a:pPr marL="0" indent="0" algn="ctr" fontAlgn="auto">
              <a:spcAft>
                <a:spcPts val="0"/>
              </a:spcAft>
              <a:buFont typeface="Arial" panose="020B0604020202020204" pitchFamily="34" charset="0"/>
              <a:buNone/>
              <a:defRPr/>
            </a:pPr>
            <a:r>
              <a:rPr lang="en-GB" sz="2400" b="1" dirty="0">
                <a:hlinkClick r:id="rId3"/>
              </a:rPr>
              <a:t>https://learning.nspcc.org.uk/child-protection-system/history-of-child-protection-in-the-uk</a:t>
            </a:r>
            <a:endParaRPr lang="en-GB" sz="2400" b="1" dirty="0"/>
          </a:p>
          <a:p>
            <a:pPr marL="0" indent="0" algn="ctr" fontAlgn="auto">
              <a:spcAft>
                <a:spcPts val="0"/>
              </a:spcAft>
              <a:buFont typeface="Arial" panose="020B0604020202020204" pitchFamily="34" charset="0"/>
              <a:buNone/>
              <a:defRPr/>
            </a:pPr>
            <a:endParaRPr lang="en-GB" sz="2400" b="1" dirty="0"/>
          </a:p>
          <a:p>
            <a:pPr>
              <a:lnSpc>
                <a:spcPct val="150000"/>
              </a:lnSpc>
              <a:defRPr/>
            </a:pPr>
            <a:r>
              <a:rPr lang="en-GB" dirty="0">
                <a:solidFill>
                  <a:schemeClr val="accent1">
                    <a:lumMod val="75000"/>
                  </a:schemeClr>
                </a:solidFill>
              </a:rPr>
              <a:t>Families were larger, and there were more pressures, as historically there was less contraception available. </a:t>
            </a:r>
          </a:p>
          <a:p>
            <a:pPr>
              <a:lnSpc>
                <a:spcPct val="150000"/>
              </a:lnSpc>
              <a:defRPr/>
            </a:pPr>
            <a:r>
              <a:rPr lang="en-GB" dirty="0">
                <a:solidFill>
                  <a:schemeClr val="accent1">
                    <a:lumMod val="75000"/>
                  </a:schemeClr>
                </a:solidFill>
              </a:rPr>
              <a:t>Mums tended to stay at home, and dads traditionally went to work.</a:t>
            </a:r>
          </a:p>
          <a:p>
            <a:pPr>
              <a:lnSpc>
                <a:spcPct val="150000"/>
              </a:lnSpc>
              <a:defRPr/>
            </a:pPr>
            <a:r>
              <a:rPr lang="en-GB" dirty="0">
                <a:solidFill>
                  <a:schemeClr val="accent1">
                    <a:lumMod val="75000"/>
                  </a:schemeClr>
                </a:solidFill>
              </a:rPr>
              <a:t>Women couldn’t vote, the suffragettes were fighting for women’s rights.</a:t>
            </a:r>
          </a:p>
          <a:p>
            <a:pPr>
              <a:lnSpc>
                <a:spcPct val="150000"/>
              </a:lnSpc>
              <a:defRPr/>
            </a:pPr>
            <a:endParaRPr lang="en-GB" sz="2400" dirty="0">
              <a:solidFill>
                <a:schemeClr val="accent1">
                  <a:lumMod val="75000"/>
                </a:schemeClr>
              </a:solidFill>
            </a:endParaRPr>
          </a:p>
          <a:p>
            <a:pPr>
              <a:defRPr/>
            </a:pPr>
            <a:endParaRPr lang="en-GB" sz="24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70BE50E-339C-41BA-B293-20599278029B}"/>
              </a:ext>
            </a:extLst>
          </p:cNvPr>
          <p:cNvSpPr>
            <a:spLocks noGrp="1" noChangeArrowheads="1"/>
          </p:cNvSpPr>
          <p:nvPr>
            <p:ph type="title"/>
          </p:nvPr>
        </p:nvSpPr>
        <p:spPr>
          <a:xfrm>
            <a:off x="0" y="260648"/>
            <a:ext cx="9144000" cy="1130830"/>
          </a:xfrm>
        </p:spPr>
        <p:txBody>
          <a:bodyPr>
            <a:noAutofit/>
          </a:bodyPr>
          <a:lstStyle/>
          <a:p>
            <a:pPr algn="ctr"/>
            <a:r>
              <a:rPr lang="en-GB" altLang="en-US" sz="4000" b="1" dirty="0">
                <a:solidFill>
                  <a:schemeClr val="accent1">
                    <a:lumMod val="75000"/>
                  </a:schemeClr>
                </a:solidFill>
                <a:latin typeface="Arial" panose="020B0604020202020204" pitchFamily="34" charset="0"/>
                <a:cs typeface="Arial" panose="020B0604020202020204" pitchFamily="34" charset="0"/>
              </a:rPr>
              <a:t>To begin…The historical Perspective</a:t>
            </a:r>
          </a:p>
        </p:txBody>
      </p:sp>
      <p:sp>
        <p:nvSpPr>
          <p:cNvPr id="3" name="Content Placeholder 2">
            <a:extLst>
              <a:ext uri="{FF2B5EF4-FFF2-40B4-BE49-F238E27FC236}">
                <a16:creationId xmlns:a16="http://schemas.microsoft.com/office/drawing/2014/main" id="{15D03F24-7EFB-44A5-9CCB-206A792F83B8}"/>
              </a:ext>
            </a:extLst>
          </p:cNvPr>
          <p:cNvSpPr>
            <a:spLocks noGrp="1"/>
          </p:cNvSpPr>
          <p:nvPr>
            <p:ph idx="1"/>
          </p:nvPr>
        </p:nvSpPr>
        <p:spPr>
          <a:xfrm>
            <a:off x="107504" y="1124744"/>
            <a:ext cx="8856984" cy="4752527"/>
          </a:xfrm>
        </p:spPr>
        <p:txBody>
          <a:bodyPr>
            <a:normAutofit/>
          </a:bodyPr>
          <a:lstStyle/>
          <a:p>
            <a:pPr>
              <a:lnSpc>
                <a:spcPct val="150000"/>
              </a:lnSpc>
              <a:defRPr/>
            </a:pPr>
            <a:r>
              <a:rPr lang="en-GB" sz="2400" dirty="0">
                <a:solidFill>
                  <a:schemeClr val="accent1">
                    <a:lumMod val="75000"/>
                  </a:schemeClr>
                </a:solidFill>
              </a:rPr>
              <a:t>1948 – The NHS was launched. Before this people had to pay for healthcare; there was social injustice and less opportunities for healthcare professionals to intervene or see children.</a:t>
            </a:r>
          </a:p>
          <a:p>
            <a:pPr>
              <a:lnSpc>
                <a:spcPct val="150000"/>
              </a:lnSpc>
              <a:defRPr/>
            </a:pPr>
            <a:r>
              <a:rPr lang="en-GB" sz="2400" dirty="0">
                <a:solidFill>
                  <a:schemeClr val="accent1">
                    <a:lumMod val="75000"/>
                  </a:schemeClr>
                </a:solidFill>
              </a:rPr>
              <a:t>Education – did all children go to school? Here there is social injustice again. A century ago, children as young as 3 were being sent up chimneys, children as young as 6 were being sent down coal mines. Some children who were educated left at 12 or 13 to go to work. Children as young as 6 were seen as ‘mini adults’.</a:t>
            </a:r>
          </a:p>
          <a:p>
            <a:pPr>
              <a:lnSpc>
                <a:spcPct val="150000"/>
              </a:lnSpc>
              <a:defRPr/>
            </a:pPr>
            <a:endParaRPr lang="en-GB" sz="2400" dirty="0">
              <a:solidFill>
                <a:schemeClr val="accent1">
                  <a:lumMod val="75000"/>
                </a:schemeClr>
              </a:solidFill>
            </a:endParaRPr>
          </a:p>
          <a:p>
            <a:pPr>
              <a:defRPr/>
            </a:pPr>
            <a:endParaRPr lang="en-GB" sz="2400" b="1" dirty="0"/>
          </a:p>
        </p:txBody>
      </p:sp>
    </p:spTree>
    <p:extLst>
      <p:ext uri="{BB962C8B-B14F-4D97-AF65-F5344CB8AC3E}">
        <p14:creationId xmlns:p14="http://schemas.microsoft.com/office/powerpoint/2010/main" val="4291262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70BE50E-339C-41BA-B293-20599278029B}"/>
              </a:ext>
            </a:extLst>
          </p:cNvPr>
          <p:cNvSpPr>
            <a:spLocks noGrp="1" noChangeArrowheads="1"/>
          </p:cNvSpPr>
          <p:nvPr>
            <p:ph type="title"/>
          </p:nvPr>
        </p:nvSpPr>
        <p:spPr>
          <a:xfrm>
            <a:off x="0" y="260648"/>
            <a:ext cx="9144000" cy="1130830"/>
          </a:xfrm>
        </p:spPr>
        <p:txBody>
          <a:bodyPr>
            <a:noAutofit/>
          </a:bodyPr>
          <a:lstStyle/>
          <a:p>
            <a:pPr algn="ctr"/>
            <a:r>
              <a:rPr lang="en-GB" altLang="en-US" sz="4000" b="1" dirty="0">
                <a:solidFill>
                  <a:schemeClr val="accent1">
                    <a:lumMod val="75000"/>
                  </a:schemeClr>
                </a:solidFill>
                <a:latin typeface="Arial" panose="020B0604020202020204" pitchFamily="34" charset="0"/>
                <a:cs typeface="Arial" panose="020B0604020202020204" pitchFamily="34" charset="0"/>
              </a:rPr>
              <a:t>To begin…The historical Perspective</a:t>
            </a:r>
          </a:p>
        </p:txBody>
      </p:sp>
      <p:sp>
        <p:nvSpPr>
          <p:cNvPr id="3" name="Content Placeholder 2">
            <a:extLst>
              <a:ext uri="{FF2B5EF4-FFF2-40B4-BE49-F238E27FC236}">
                <a16:creationId xmlns:a16="http://schemas.microsoft.com/office/drawing/2014/main" id="{15D03F24-7EFB-44A5-9CCB-206A792F83B8}"/>
              </a:ext>
            </a:extLst>
          </p:cNvPr>
          <p:cNvSpPr>
            <a:spLocks noGrp="1"/>
          </p:cNvSpPr>
          <p:nvPr>
            <p:ph idx="1"/>
          </p:nvPr>
        </p:nvSpPr>
        <p:spPr>
          <a:xfrm>
            <a:off x="107504" y="1124744"/>
            <a:ext cx="8856984" cy="4752527"/>
          </a:xfrm>
        </p:spPr>
        <p:txBody>
          <a:bodyPr>
            <a:normAutofit fontScale="85000" lnSpcReduction="10000"/>
          </a:bodyPr>
          <a:lstStyle/>
          <a:p>
            <a:pPr>
              <a:lnSpc>
                <a:spcPct val="150000"/>
              </a:lnSpc>
              <a:defRPr/>
            </a:pPr>
            <a:r>
              <a:rPr lang="en-GB" sz="2400" dirty="0">
                <a:solidFill>
                  <a:schemeClr val="accent1">
                    <a:lumMod val="75000"/>
                  </a:schemeClr>
                </a:solidFill>
              </a:rPr>
              <a:t>The NSPCC was established in 1884. </a:t>
            </a:r>
          </a:p>
          <a:p>
            <a:pPr>
              <a:lnSpc>
                <a:spcPct val="150000"/>
              </a:lnSpc>
              <a:defRPr/>
            </a:pPr>
            <a:r>
              <a:rPr lang="en-GB" sz="2400" dirty="0">
                <a:solidFill>
                  <a:schemeClr val="accent1">
                    <a:lumMod val="75000"/>
                  </a:schemeClr>
                </a:solidFill>
              </a:rPr>
              <a:t>In 1889, the Children’s Bill was introduced which looked at protecting children but the emphasis was on the police and government. There was nothing about Children’s rights or voice of the child. </a:t>
            </a:r>
          </a:p>
          <a:p>
            <a:pPr>
              <a:lnSpc>
                <a:spcPct val="150000"/>
              </a:lnSpc>
              <a:defRPr/>
            </a:pPr>
            <a:r>
              <a:rPr lang="en-GB" sz="2400" dirty="0">
                <a:solidFill>
                  <a:schemeClr val="accent1">
                    <a:lumMod val="75000"/>
                  </a:schemeClr>
                </a:solidFill>
              </a:rPr>
              <a:t>Evacuees - Take a moment to consider how you would have felt as a parent, and your child was being sent off to an unfamiliar place with unfamiliar people. No consideration was given to whether the places they were being sent to were safe or appropriate. </a:t>
            </a:r>
          </a:p>
          <a:p>
            <a:pPr>
              <a:lnSpc>
                <a:spcPct val="150000"/>
              </a:lnSpc>
              <a:defRPr/>
            </a:pPr>
            <a:r>
              <a:rPr lang="en-GB" sz="2400" dirty="0">
                <a:solidFill>
                  <a:schemeClr val="accent1">
                    <a:lumMod val="75000"/>
                  </a:schemeClr>
                </a:solidFill>
              </a:rPr>
              <a:t>People were paid money to take evacuees in so there was a financial incentive to take children in. </a:t>
            </a:r>
          </a:p>
          <a:p>
            <a:pPr>
              <a:defRPr/>
            </a:pPr>
            <a:endParaRPr lang="en-GB" sz="2400" b="1" dirty="0"/>
          </a:p>
        </p:txBody>
      </p:sp>
    </p:spTree>
    <p:extLst>
      <p:ext uri="{BB962C8B-B14F-4D97-AF65-F5344CB8AC3E}">
        <p14:creationId xmlns:p14="http://schemas.microsoft.com/office/powerpoint/2010/main" val="2588292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70BE50E-339C-41BA-B293-20599278029B}"/>
              </a:ext>
            </a:extLst>
          </p:cNvPr>
          <p:cNvSpPr>
            <a:spLocks noGrp="1" noChangeArrowheads="1"/>
          </p:cNvSpPr>
          <p:nvPr>
            <p:ph type="title"/>
          </p:nvPr>
        </p:nvSpPr>
        <p:spPr>
          <a:xfrm>
            <a:off x="0" y="260648"/>
            <a:ext cx="9144000" cy="1130830"/>
          </a:xfrm>
        </p:spPr>
        <p:txBody>
          <a:bodyPr>
            <a:noAutofit/>
          </a:bodyPr>
          <a:lstStyle/>
          <a:p>
            <a:pPr algn="ctr"/>
            <a:r>
              <a:rPr lang="en-GB" altLang="en-US" sz="4000" b="1" dirty="0">
                <a:solidFill>
                  <a:schemeClr val="accent1">
                    <a:lumMod val="75000"/>
                  </a:schemeClr>
                </a:solidFill>
                <a:latin typeface="Arial" panose="020B0604020202020204" pitchFamily="34" charset="0"/>
                <a:cs typeface="Arial" panose="020B0604020202020204" pitchFamily="34" charset="0"/>
              </a:rPr>
              <a:t>To begin…The historical Perspective</a:t>
            </a:r>
          </a:p>
        </p:txBody>
      </p:sp>
      <p:sp>
        <p:nvSpPr>
          <p:cNvPr id="3" name="Content Placeholder 2">
            <a:extLst>
              <a:ext uri="{FF2B5EF4-FFF2-40B4-BE49-F238E27FC236}">
                <a16:creationId xmlns:a16="http://schemas.microsoft.com/office/drawing/2014/main" id="{15D03F24-7EFB-44A5-9CCB-206A792F83B8}"/>
              </a:ext>
            </a:extLst>
          </p:cNvPr>
          <p:cNvSpPr>
            <a:spLocks noGrp="1"/>
          </p:cNvSpPr>
          <p:nvPr>
            <p:ph idx="1"/>
          </p:nvPr>
        </p:nvSpPr>
        <p:spPr>
          <a:xfrm>
            <a:off x="107504" y="1124744"/>
            <a:ext cx="8856984" cy="4752527"/>
          </a:xfrm>
        </p:spPr>
        <p:txBody>
          <a:bodyPr>
            <a:normAutofit fontScale="92500" lnSpcReduction="20000"/>
          </a:bodyPr>
          <a:lstStyle/>
          <a:p>
            <a:pPr>
              <a:lnSpc>
                <a:spcPct val="150000"/>
              </a:lnSpc>
              <a:defRPr/>
            </a:pPr>
            <a:r>
              <a:rPr lang="en-GB" sz="2400" dirty="0">
                <a:solidFill>
                  <a:schemeClr val="accent1">
                    <a:lumMod val="75000"/>
                  </a:schemeClr>
                </a:solidFill>
              </a:rPr>
              <a:t>After WWII there were significant changes to society. </a:t>
            </a:r>
          </a:p>
          <a:p>
            <a:pPr>
              <a:lnSpc>
                <a:spcPct val="150000"/>
              </a:lnSpc>
              <a:defRPr/>
            </a:pPr>
            <a:r>
              <a:rPr lang="en-GB" sz="2400" dirty="0">
                <a:solidFill>
                  <a:schemeClr val="accent1">
                    <a:lumMod val="75000"/>
                  </a:schemeClr>
                </a:solidFill>
              </a:rPr>
              <a:t>WWII empowered women, while the men were fighting. The women were working in factories and in the fields. They played a key role and began to see their worth outside of being ‘mothers’ and ‘housewives’. They no longer wanted to play the dutiful wife.</a:t>
            </a:r>
          </a:p>
          <a:p>
            <a:pPr>
              <a:lnSpc>
                <a:spcPct val="150000"/>
              </a:lnSpc>
              <a:defRPr/>
            </a:pPr>
            <a:r>
              <a:rPr lang="en-GB" sz="2400" dirty="0">
                <a:solidFill>
                  <a:schemeClr val="accent1">
                    <a:lumMod val="75000"/>
                  </a:schemeClr>
                </a:solidFill>
              </a:rPr>
              <a:t>As a result, if they were unhappy, they would leave, whereas before they would have stayed. Divorce became more common, resulting in changes to family dynamics. The ‘traditional ‘nuclear’ family was being replaced by ‘extended’ family, complex family dynamics; step families, blended families, which meant more people were involved in the lives of children. </a:t>
            </a:r>
          </a:p>
        </p:txBody>
      </p:sp>
    </p:spTree>
    <p:extLst>
      <p:ext uri="{BB962C8B-B14F-4D97-AF65-F5344CB8AC3E}">
        <p14:creationId xmlns:p14="http://schemas.microsoft.com/office/powerpoint/2010/main" val="2212073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70BE50E-339C-41BA-B293-20599278029B}"/>
              </a:ext>
            </a:extLst>
          </p:cNvPr>
          <p:cNvSpPr>
            <a:spLocks noGrp="1" noChangeArrowheads="1"/>
          </p:cNvSpPr>
          <p:nvPr>
            <p:ph type="title"/>
          </p:nvPr>
        </p:nvSpPr>
        <p:spPr>
          <a:xfrm>
            <a:off x="0" y="260648"/>
            <a:ext cx="9144000" cy="1130830"/>
          </a:xfrm>
        </p:spPr>
        <p:txBody>
          <a:bodyPr>
            <a:noAutofit/>
          </a:bodyPr>
          <a:lstStyle/>
          <a:p>
            <a:pPr algn="ctr"/>
            <a:r>
              <a:rPr lang="en-GB" altLang="en-US" sz="4000" b="1" dirty="0">
                <a:solidFill>
                  <a:schemeClr val="accent1">
                    <a:lumMod val="75000"/>
                  </a:schemeClr>
                </a:solidFill>
                <a:latin typeface="Arial" panose="020B0604020202020204" pitchFamily="34" charset="0"/>
                <a:cs typeface="Arial" panose="020B0604020202020204" pitchFamily="34" charset="0"/>
              </a:rPr>
              <a:t>To begin…The historical Perspective</a:t>
            </a:r>
          </a:p>
        </p:txBody>
      </p:sp>
      <p:sp>
        <p:nvSpPr>
          <p:cNvPr id="3" name="Content Placeholder 2">
            <a:extLst>
              <a:ext uri="{FF2B5EF4-FFF2-40B4-BE49-F238E27FC236}">
                <a16:creationId xmlns:a16="http://schemas.microsoft.com/office/drawing/2014/main" id="{15D03F24-7EFB-44A5-9CCB-206A792F83B8}"/>
              </a:ext>
            </a:extLst>
          </p:cNvPr>
          <p:cNvSpPr>
            <a:spLocks noGrp="1"/>
          </p:cNvSpPr>
          <p:nvPr>
            <p:ph idx="1"/>
          </p:nvPr>
        </p:nvSpPr>
        <p:spPr>
          <a:xfrm>
            <a:off x="107504" y="1124744"/>
            <a:ext cx="8856984" cy="4752527"/>
          </a:xfrm>
        </p:spPr>
        <p:txBody>
          <a:bodyPr>
            <a:normAutofit/>
          </a:bodyPr>
          <a:lstStyle/>
          <a:p>
            <a:pPr>
              <a:lnSpc>
                <a:spcPct val="150000"/>
              </a:lnSpc>
              <a:defRPr/>
            </a:pPr>
            <a:r>
              <a:rPr lang="en-GB" sz="3200" dirty="0">
                <a:solidFill>
                  <a:schemeClr val="accent1">
                    <a:lumMod val="75000"/>
                  </a:schemeClr>
                </a:solidFill>
              </a:rPr>
              <a:t>By the 1960s children’s homes began to multiply, however the first children’s home was opened in London 1553. </a:t>
            </a:r>
          </a:p>
          <a:p>
            <a:pPr>
              <a:lnSpc>
                <a:spcPct val="150000"/>
              </a:lnSpc>
              <a:defRPr/>
            </a:pPr>
            <a:r>
              <a:rPr lang="en-GB" sz="3200" dirty="0">
                <a:solidFill>
                  <a:schemeClr val="accent1">
                    <a:lumMod val="75000"/>
                  </a:schemeClr>
                </a:solidFill>
              </a:rPr>
              <a:t>Thomas Coram founded the Foundling Hospital.</a:t>
            </a:r>
          </a:p>
          <a:p>
            <a:pPr>
              <a:lnSpc>
                <a:spcPct val="150000"/>
              </a:lnSpc>
              <a:defRPr/>
            </a:pPr>
            <a:r>
              <a:rPr lang="en-GB" sz="3200" dirty="0">
                <a:solidFill>
                  <a:schemeClr val="accent1">
                    <a:lumMod val="75000"/>
                  </a:schemeClr>
                </a:solidFill>
              </a:rPr>
              <a:t>Barnardo's first home opened in 1873.</a:t>
            </a:r>
          </a:p>
        </p:txBody>
      </p:sp>
    </p:spTree>
    <p:extLst>
      <p:ext uri="{BB962C8B-B14F-4D97-AF65-F5344CB8AC3E}">
        <p14:creationId xmlns:p14="http://schemas.microsoft.com/office/powerpoint/2010/main" val="2602503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1">
            <a:extLst>
              <a:ext uri="{FF2B5EF4-FFF2-40B4-BE49-F238E27FC236}">
                <a16:creationId xmlns:a16="http://schemas.microsoft.com/office/drawing/2014/main" id="{A7FBDED5-A634-4D7E-9EC5-F1670288F470}"/>
              </a:ext>
            </a:extLst>
          </p:cNvPr>
          <p:cNvSpPr txBox="1">
            <a:spLocks noChangeArrowheads="1"/>
          </p:cNvSpPr>
          <p:nvPr/>
        </p:nvSpPr>
        <p:spPr bwMode="auto">
          <a:xfrm>
            <a:off x="476250" y="476672"/>
            <a:ext cx="8229600" cy="792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dirty="0">
                <a:solidFill>
                  <a:schemeClr val="accent1">
                    <a:lumMod val="75000"/>
                  </a:schemeClr>
                </a:solidFill>
                <a:latin typeface="Arial" panose="020B0604020202020204" pitchFamily="34" charset="0"/>
                <a:cs typeface="Lucida Sans Unicode" panose="020B0602030504020204" pitchFamily="34" charset="0"/>
              </a:rPr>
              <a:t>Lorraine Fox Harding</a:t>
            </a:r>
          </a:p>
        </p:txBody>
      </p:sp>
      <p:sp>
        <p:nvSpPr>
          <p:cNvPr id="20484" name="Text Box 3">
            <a:extLst>
              <a:ext uri="{FF2B5EF4-FFF2-40B4-BE49-F238E27FC236}">
                <a16:creationId xmlns:a16="http://schemas.microsoft.com/office/drawing/2014/main" id="{16AC7BF5-7493-4325-9001-0A1190DA34A3}"/>
              </a:ext>
            </a:extLst>
          </p:cNvPr>
          <p:cNvSpPr txBox="1">
            <a:spLocks noChangeArrowheads="1"/>
          </p:cNvSpPr>
          <p:nvPr/>
        </p:nvSpPr>
        <p:spPr bwMode="auto">
          <a:xfrm>
            <a:off x="251520" y="1484784"/>
            <a:ext cx="4896544" cy="50080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t"/>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marL="340995" indent="-340995" eaLnBrk="1" hangingPunct="1">
              <a:lnSpc>
                <a:spcPct val="150000"/>
              </a:lnSpc>
              <a:spcBef>
                <a:spcPts val="700"/>
              </a:spcBef>
              <a:buClr>
                <a:srgbClr val="0000FF"/>
              </a:buClr>
            </a:pPr>
            <a:r>
              <a:rPr lang="en-US" altLang="en-US" sz="2400" dirty="0">
                <a:solidFill>
                  <a:schemeClr val="accent1">
                    <a:lumMod val="75000"/>
                  </a:schemeClr>
                </a:solidFill>
                <a:latin typeface="Arial"/>
                <a:ea typeface="MS PGothic"/>
                <a:cs typeface="Lucida Sans Unicode"/>
              </a:rPr>
              <a:t>She is a key Author</a:t>
            </a:r>
          </a:p>
          <a:p>
            <a:pPr marL="340995" indent="-340995" eaLnBrk="1" hangingPunct="1">
              <a:lnSpc>
                <a:spcPct val="150000"/>
              </a:lnSpc>
              <a:spcBef>
                <a:spcPts val="700"/>
              </a:spcBef>
              <a:buClr>
                <a:srgbClr val="0000FF"/>
              </a:buClr>
            </a:pPr>
            <a:r>
              <a:rPr lang="en-US" altLang="en-US" sz="2400" dirty="0">
                <a:solidFill>
                  <a:schemeClr val="accent1">
                    <a:lumMod val="75000"/>
                  </a:schemeClr>
                </a:solidFill>
                <a:latin typeface="Arial"/>
                <a:ea typeface="MS PGothic"/>
                <a:cs typeface="Lucida Sans Unicode"/>
              </a:rPr>
              <a:t>Social Context</a:t>
            </a:r>
            <a:endParaRPr lang="en-US" sz="2000" dirty="0">
              <a:solidFill>
                <a:schemeClr val="accent1">
                  <a:lumMod val="75000"/>
                </a:schemeClr>
              </a:solidFill>
              <a:latin typeface="Arial"/>
              <a:ea typeface="MS PGothic"/>
              <a:cs typeface="Lucida Sans Unicode"/>
            </a:endParaRPr>
          </a:p>
          <a:p>
            <a:pPr marL="340995" indent="-340995" eaLnBrk="1" hangingPunct="1">
              <a:lnSpc>
                <a:spcPct val="150000"/>
              </a:lnSpc>
              <a:spcBef>
                <a:spcPts val="700"/>
              </a:spcBef>
              <a:buClr>
                <a:srgbClr val="0000FF"/>
              </a:buClr>
            </a:pPr>
            <a:r>
              <a:rPr lang="en-US" altLang="en-US" sz="2400" dirty="0">
                <a:solidFill>
                  <a:schemeClr val="accent1">
                    <a:lumMod val="75000"/>
                  </a:schemeClr>
                </a:solidFill>
                <a:latin typeface="Arial"/>
                <a:ea typeface="MS PGothic"/>
                <a:cs typeface="Lucida Sans Unicode"/>
              </a:rPr>
              <a:t>Historical perspectives</a:t>
            </a:r>
          </a:p>
          <a:p>
            <a:pPr marL="340995" indent="-340995" eaLnBrk="1" hangingPunct="1">
              <a:lnSpc>
                <a:spcPct val="150000"/>
              </a:lnSpc>
              <a:spcBef>
                <a:spcPts val="700"/>
              </a:spcBef>
              <a:buClr>
                <a:srgbClr val="0000FF"/>
              </a:buClr>
            </a:pPr>
            <a:r>
              <a:rPr lang="en-US" altLang="en-US" sz="2400" dirty="0">
                <a:solidFill>
                  <a:schemeClr val="accent1">
                    <a:lumMod val="75000"/>
                  </a:schemeClr>
                </a:solidFill>
                <a:latin typeface="Arial"/>
                <a:ea typeface="MS PGothic"/>
                <a:cs typeface="Lucida Sans Unicode"/>
              </a:rPr>
              <a:t>Events that have changed the lives of children</a:t>
            </a:r>
          </a:p>
          <a:p>
            <a:pPr marL="340995" indent="-340995">
              <a:lnSpc>
                <a:spcPct val="150000"/>
              </a:lnSpc>
              <a:spcBef>
                <a:spcPts val="700"/>
              </a:spcBef>
              <a:buClr>
                <a:srgbClr val="0000FF"/>
              </a:buClr>
            </a:pPr>
            <a:r>
              <a:rPr lang="en-US" sz="2400" dirty="0">
                <a:solidFill>
                  <a:schemeClr val="accent1">
                    <a:lumMod val="75000"/>
                  </a:schemeClr>
                </a:solidFill>
                <a:latin typeface="Arial"/>
                <a:ea typeface="MS PGothic"/>
                <a:cs typeface="Arial"/>
              </a:rPr>
              <a:t>'Perspectives in Childcare Policy'</a:t>
            </a:r>
            <a:endParaRPr lang="en-US" altLang="en-US" sz="2400" dirty="0">
              <a:solidFill>
                <a:schemeClr val="accent1">
                  <a:lumMod val="75000"/>
                </a:schemeClr>
              </a:solidFill>
              <a:latin typeface="Arial"/>
              <a:ea typeface="MS PGothic"/>
              <a:cs typeface="Lucida Sans Unicode" panose="020B0602030504020204" pitchFamily="34" charset="0"/>
            </a:endParaRPr>
          </a:p>
        </p:txBody>
      </p:sp>
      <p:pic>
        <p:nvPicPr>
          <p:cNvPr id="2050" name="Picture 2" descr="Lorraine Fox - Wikipedia">
            <a:extLst>
              <a:ext uri="{FF2B5EF4-FFF2-40B4-BE49-F238E27FC236}">
                <a16:creationId xmlns:a16="http://schemas.microsoft.com/office/drawing/2014/main" id="{4A633E65-49D8-7DDA-4D96-1D500BFD13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1" y="1556630"/>
            <a:ext cx="2960175" cy="38885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5048C5F-5E5E-46BF-B72C-86A84AFCB33E}"/>
              </a:ext>
            </a:extLst>
          </p:cNvPr>
          <p:cNvSpPr>
            <a:spLocks noGrp="1" noChangeArrowheads="1"/>
          </p:cNvSpPr>
          <p:nvPr>
            <p:ph type="title"/>
          </p:nvPr>
        </p:nvSpPr>
        <p:spPr>
          <a:xfrm>
            <a:off x="2195736" y="68262"/>
            <a:ext cx="4752528" cy="1325563"/>
          </a:xfrm>
        </p:spPr>
        <p:txBody>
          <a:bodyPr/>
          <a:lstStyle/>
          <a:p>
            <a:pPr algn="ctr"/>
            <a:r>
              <a:rPr lang="en-GB" altLang="en-US" sz="3600" b="1" dirty="0">
                <a:solidFill>
                  <a:schemeClr val="accent1">
                    <a:lumMod val="75000"/>
                  </a:schemeClr>
                </a:solidFill>
                <a:latin typeface="Arial" panose="020B0604020202020204" pitchFamily="34" charset="0"/>
                <a:cs typeface="Arial" panose="020B0604020202020204" pitchFamily="34" charset="0"/>
              </a:rPr>
              <a:t>Margaret Humphries</a:t>
            </a:r>
          </a:p>
        </p:txBody>
      </p:sp>
      <p:pic>
        <p:nvPicPr>
          <p:cNvPr id="22531" name="Content Placeholder 3">
            <a:extLst>
              <a:ext uri="{FF2B5EF4-FFF2-40B4-BE49-F238E27FC236}">
                <a16:creationId xmlns:a16="http://schemas.microsoft.com/office/drawing/2014/main" id="{EEB7CDE6-DE8B-4EB7-8C2D-13B0F3B2ACD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95536" y="1538862"/>
            <a:ext cx="2133600" cy="1600200"/>
          </a:xfrm>
        </p:spPr>
      </p:pic>
      <p:pic>
        <p:nvPicPr>
          <p:cNvPr id="22532" name="Content Placeholder 5">
            <a:extLst>
              <a:ext uri="{FF2B5EF4-FFF2-40B4-BE49-F238E27FC236}">
                <a16:creationId xmlns:a16="http://schemas.microsoft.com/office/drawing/2014/main" id="{D9CCD3C0-AA39-4AFD-B7FE-70D6817BFA9F}"/>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bwMode="auto">
          <a:xfrm>
            <a:off x="3924300" y="1420848"/>
            <a:ext cx="5184775" cy="4248150"/>
          </a:xfrm>
          <a:prstGeom prst="rect">
            <a:avLst/>
          </a:prstGeom>
        </p:spPr>
      </p:pic>
      <p:sp>
        <p:nvSpPr>
          <p:cNvPr id="22533" name="TextBox 9">
            <a:extLst>
              <a:ext uri="{FF2B5EF4-FFF2-40B4-BE49-F238E27FC236}">
                <a16:creationId xmlns:a16="http://schemas.microsoft.com/office/drawing/2014/main" id="{22BE5F5D-3310-461B-AE4A-23209CDFA647}"/>
              </a:ext>
            </a:extLst>
          </p:cNvPr>
          <p:cNvSpPr txBox="1">
            <a:spLocks noChangeArrowheads="1"/>
          </p:cNvSpPr>
          <p:nvPr/>
        </p:nvSpPr>
        <p:spPr bwMode="auto">
          <a:xfrm>
            <a:off x="250825" y="3025775"/>
            <a:ext cx="3673475" cy="261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GB" altLang="en-US" sz="2400" dirty="0">
              <a:cs typeface="Calibri" panose="020F0502020204030204" pitchFamily="34" charset="0"/>
            </a:endParaRPr>
          </a:p>
          <a:p>
            <a:pPr>
              <a:lnSpc>
                <a:spcPct val="100000"/>
              </a:lnSpc>
              <a:spcBef>
                <a:spcPct val="0"/>
              </a:spcBef>
              <a:buFontTx/>
              <a:buNone/>
            </a:pPr>
            <a:r>
              <a:rPr lang="en-GB" altLang="en-US" sz="2000" dirty="0">
                <a:solidFill>
                  <a:schemeClr val="accent1">
                    <a:lumMod val="75000"/>
                  </a:schemeClr>
                </a:solidFill>
                <a:cs typeface="Calibri" panose="020F0502020204030204" pitchFamily="34" charset="0"/>
              </a:rPr>
              <a:t>Social Worker from Nottingham, </a:t>
            </a:r>
          </a:p>
          <a:p>
            <a:pPr>
              <a:lnSpc>
                <a:spcPct val="100000"/>
              </a:lnSpc>
              <a:spcBef>
                <a:spcPct val="0"/>
              </a:spcBef>
              <a:buFontTx/>
              <a:buNone/>
            </a:pPr>
            <a:r>
              <a:rPr lang="en-GB" altLang="en-US" sz="2000" dirty="0">
                <a:solidFill>
                  <a:schemeClr val="accent1">
                    <a:lumMod val="75000"/>
                  </a:schemeClr>
                </a:solidFill>
                <a:cs typeface="Calibri" panose="020F0502020204030204" pitchFamily="34" charset="0"/>
              </a:rPr>
              <a:t>who in 1986, uncovered the organised </a:t>
            </a:r>
            <a:r>
              <a:rPr lang="en-GB" altLang="en-US" sz="2000" b="1" dirty="0">
                <a:solidFill>
                  <a:schemeClr val="accent1">
                    <a:lumMod val="75000"/>
                  </a:schemeClr>
                </a:solidFill>
                <a:cs typeface="Calibri" panose="020F0502020204030204" pitchFamily="34" charset="0"/>
              </a:rPr>
              <a:t>deportation</a:t>
            </a:r>
            <a:r>
              <a:rPr lang="en-GB" altLang="en-US" sz="2000" dirty="0">
                <a:solidFill>
                  <a:schemeClr val="accent1">
                    <a:lumMod val="75000"/>
                  </a:schemeClr>
                </a:solidFill>
                <a:cs typeface="Calibri" panose="020F0502020204030204" pitchFamily="34" charset="0"/>
              </a:rPr>
              <a:t>, by the </a:t>
            </a:r>
            <a:r>
              <a:rPr lang="en-GB" altLang="en-US" sz="2000" b="1" dirty="0">
                <a:solidFill>
                  <a:schemeClr val="accent1">
                    <a:lumMod val="75000"/>
                  </a:schemeClr>
                </a:solidFill>
                <a:cs typeface="Calibri" panose="020F0502020204030204" pitchFamily="34" charset="0"/>
              </a:rPr>
              <a:t>British Government </a:t>
            </a:r>
            <a:r>
              <a:rPr lang="en-GB" altLang="en-US" sz="2000" dirty="0">
                <a:solidFill>
                  <a:schemeClr val="accent1">
                    <a:lumMod val="75000"/>
                  </a:schemeClr>
                </a:solidFill>
                <a:cs typeface="Calibri" panose="020F0502020204030204" pitchFamily="34" charset="0"/>
              </a:rPr>
              <a:t>of </a:t>
            </a:r>
            <a:r>
              <a:rPr lang="en-GB" altLang="en-US" sz="2000" b="1" dirty="0">
                <a:solidFill>
                  <a:schemeClr val="accent1">
                    <a:lumMod val="75000"/>
                  </a:schemeClr>
                </a:solidFill>
                <a:cs typeface="Calibri" panose="020F0502020204030204" pitchFamily="34" charset="0"/>
              </a:rPr>
              <a:t>100,000 children </a:t>
            </a:r>
            <a:r>
              <a:rPr lang="en-GB" altLang="en-US" sz="2000" dirty="0">
                <a:solidFill>
                  <a:schemeClr val="accent1">
                    <a:lumMod val="75000"/>
                  </a:schemeClr>
                </a:solidFill>
                <a:cs typeface="Calibri" panose="020F0502020204030204" pitchFamily="34" charset="0"/>
              </a:rPr>
              <a:t>in care to Commonwealth countries </a:t>
            </a:r>
          </a:p>
          <a:p>
            <a:pPr>
              <a:lnSpc>
                <a:spcPct val="100000"/>
              </a:lnSpc>
              <a:spcBef>
                <a:spcPct val="0"/>
              </a:spcBef>
              <a:buFontTx/>
              <a:buNone/>
            </a:pPr>
            <a:r>
              <a:rPr lang="en-GB" altLang="en-US" sz="2000" dirty="0">
                <a:solidFill>
                  <a:schemeClr val="accent1">
                    <a:lumMod val="75000"/>
                  </a:schemeClr>
                </a:solidFill>
                <a:cs typeface="Calibri" panose="020F0502020204030204" pitchFamily="34" charset="0"/>
              </a:rPr>
              <a:t>including Australia</a:t>
            </a:r>
            <a:r>
              <a:rPr lang="en-GB" altLang="en-US" sz="2000" dirty="0">
                <a:solidFill>
                  <a:schemeClr val="accent1">
                    <a:lumMod val="75000"/>
                  </a:schemeClr>
                </a:solidFill>
                <a:latin typeface="Times" panose="02020603050405020304" pitchFamily="18" charset="0"/>
                <a:cs typeface="Calibri" panose="020F0502020204030204" pitchFamily="34" charset="0"/>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7829B2B3-CD6C-62AF-CF31-52025CD193D3}"/>
              </a:ext>
            </a:extLst>
          </p:cNvPr>
          <p:cNvSpPr>
            <a:spLocks noGrp="1" noChangeArrowheads="1"/>
          </p:cNvSpPr>
          <p:nvPr>
            <p:ph type="title"/>
          </p:nvPr>
        </p:nvSpPr>
        <p:spPr>
          <a:xfrm>
            <a:off x="628650" y="260648"/>
            <a:ext cx="7886700" cy="903635"/>
          </a:xfrm>
        </p:spPr>
        <p:txBody>
          <a:bodyPr>
            <a:normAutofit/>
          </a:bodyPr>
          <a:lstStyle/>
          <a:p>
            <a:pPr algn="ctr"/>
            <a:r>
              <a:rPr lang="en-GB" altLang="en-US" sz="4400" b="1" dirty="0">
                <a:solidFill>
                  <a:schemeClr val="accent1">
                    <a:lumMod val="75000"/>
                  </a:schemeClr>
                </a:solidFill>
                <a:latin typeface="Arial"/>
                <a:cs typeface="Arial"/>
              </a:rPr>
              <a:t>Legislative Framework</a:t>
            </a:r>
            <a:endParaRPr lang="en-US" sz="4400" b="1" dirty="0">
              <a:solidFill>
                <a:schemeClr val="accent1">
                  <a:lumMod val="75000"/>
                </a:schemeClr>
              </a:solidFill>
            </a:endParaRPr>
          </a:p>
        </p:txBody>
      </p:sp>
      <p:sp>
        <p:nvSpPr>
          <p:cNvPr id="18436" name="Rectangle 5">
            <a:extLst>
              <a:ext uri="{FF2B5EF4-FFF2-40B4-BE49-F238E27FC236}">
                <a16:creationId xmlns:a16="http://schemas.microsoft.com/office/drawing/2014/main" id="{2E56DA4C-2807-9638-AA65-7C818B6C6873}"/>
              </a:ext>
            </a:extLst>
          </p:cNvPr>
          <p:cNvSpPr txBox="1">
            <a:spLocks noChangeArrowheads="1"/>
          </p:cNvSpPr>
          <p:nvPr/>
        </p:nvSpPr>
        <p:spPr bwMode="auto">
          <a:xfrm>
            <a:off x="323528" y="1484785"/>
            <a:ext cx="8640962" cy="5340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5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What is this?</a:t>
            </a:r>
          </a:p>
          <a:p>
            <a:pPr>
              <a:lnSpc>
                <a:spcPct val="15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Importance with regards to safeguarding children?</a:t>
            </a:r>
          </a:p>
          <a:p>
            <a:pPr>
              <a:lnSpc>
                <a:spcPct val="15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Why do we need laws?</a:t>
            </a:r>
          </a:p>
          <a:p>
            <a:pPr>
              <a:lnSpc>
                <a:spcPct val="15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What is an Act?</a:t>
            </a:r>
          </a:p>
        </p:txBody>
      </p:sp>
      <p:pic>
        <p:nvPicPr>
          <p:cNvPr id="3074" name="Picture 2" descr="Exploring Legislative Frameworks for Leveraging and Measuring Research Use  - Edna Bennett Pierce Prevention Research Center">
            <a:extLst>
              <a:ext uri="{FF2B5EF4-FFF2-40B4-BE49-F238E27FC236}">
                <a16:creationId xmlns:a16="http://schemas.microsoft.com/office/drawing/2014/main" id="{7CFA657F-57A2-3969-D6FD-D9170369A2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1114" y="3284984"/>
            <a:ext cx="4067944" cy="2445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7973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7829B2B3-CD6C-62AF-CF31-52025CD193D3}"/>
              </a:ext>
            </a:extLst>
          </p:cNvPr>
          <p:cNvSpPr>
            <a:spLocks noGrp="1" noChangeArrowheads="1"/>
          </p:cNvSpPr>
          <p:nvPr>
            <p:ph type="title"/>
          </p:nvPr>
        </p:nvSpPr>
        <p:spPr>
          <a:xfrm>
            <a:off x="628650" y="77093"/>
            <a:ext cx="7886700" cy="903635"/>
          </a:xfrm>
        </p:spPr>
        <p:txBody>
          <a:bodyPr>
            <a:normAutofit/>
          </a:bodyPr>
          <a:lstStyle/>
          <a:p>
            <a:pPr algn="ctr"/>
            <a:r>
              <a:rPr lang="en-GB" altLang="en-US" sz="4400" b="1" dirty="0">
                <a:solidFill>
                  <a:schemeClr val="accent1">
                    <a:lumMod val="75000"/>
                  </a:schemeClr>
                </a:solidFill>
                <a:latin typeface="Arial"/>
                <a:cs typeface="Arial"/>
              </a:rPr>
              <a:t>Legislative Framework</a:t>
            </a:r>
            <a:endParaRPr lang="en-US" sz="4400" b="1" dirty="0">
              <a:solidFill>
                <a:schemeClr val="accent1">
                  <a:lumMod val="75000"/>
                </a:schemeClr>
              </a:solidFill>
            </a:endParaRPr>
          </a:p>
        </p:txBody>
      </p:sp>
      <p:sp>
        <p:nvSpPr>
          <p:cNvPr id="18436" name="Rectangle 5">
            <a:extLst>
              <a:ext uri="{FF2B5EF4-FFF2-40B4-BE49-F238E27FC236}">
                <a16:creationId xmlns:a16="http://schemas.microsoft.com/office/drawing/2014/main" id="{2E56DA4C-2807-9638-AA65-7C818B6C6873}"/>
              </a:ext>
            </a:extLst>
          </p:cNvPr>
          <p:cNvSpPr txBox="1">
            <a:spLocks noChangeArrowheads="1"/>
          </p:cNvSpPr>
          <p:nvPr/>
        </p:nvSpPr>
        <p:spPr bwMode="auto">
          <a:xfrm>
            <a:off x="251520" y="980728"/>
            <a:ext cx="8784976" cy="5844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l" rtl="0" fontAlgn="base">
              <a:lnSpc>
                <a:spcPct val="100000"/>
              </a:lnSpc>
            </a:pPr>
            <a:r>
              <a:rPr lang="en-GB" sz="1400" b="0" i="0" u="none" strike="noStrike" dirty="0">
                <a:solidFill>
                  <a:schemeClr val="accent1">
                    <a:lumMod val="75000"/>
                  </a:schemeClr>
                </a:solidFill>
                <a:effectLst/>
                <a:latin typeface="Arial" panose="020B0604020202020204" pitchFamily="34" charset="0"/>
              </a:rPr>
              <a:t>These are the legal frameworks that underpin the structure and processes that we follow. Legislative Frameworks are made up of Legislations (Acts, Statutory requirements (NMS) and Policy requirements.</a:t>
            </a:r>
            <a:r>
              <a:rPr lang="en-US" sz="1400" b="0" i="0" dirty="0">
                <a:solidFill>
                  <a:schemeClr val="accent1">
                    <a:lumMod val="75000"/>
                  </a:schemeClr>
                </a:solidFill>
                <a:effectLst/>
                <a:latin typeface="Arial" panose="020B0604020202020204" pitchFamily="34" charset="0"/>
              </a:rPr>
              <a:t>​</a:t>
            </a:r>
            <a:endParaRPr lang="en-US" sz="1400" b="0" i="0" dirty="0">
              <a:solidFill>
                <a:schemeClr val="accent1">
                  <a:lumMod val="75000"/>
                </a:schemeClr>
              </a:solidFill>
              <a:effectLst/>
              <a:latin typeface="Calibri" panose="020F0502020204030204" pitchFamily="34" charset="0"/>
            </a:endParaRPr>
          </a:p>
          <a:p>
            <a:pPr algn="l" rtl="0" fontAlgn="base">
              <a:lnSpc>
                <a:spcPct val="100000"/>
              </a:lnSpc>
            </a:pPr>
            <a:r>
              <a:rPr lang="en-GB" sz="1400" b="0" i="0" u="none" strike="noStrike" dirty="0">
                <a:solidFill>
                  <a:schemeClr val="accent1">
                    <a:lumMod val="75000"/>
                  </a:schemeClr>
                </a:solidFill>
                <a:effectLst/>
                <a:latin typeface="Arial" panose="020B0604020202020204" pitchFamily="34" charset="0"/>
              </a:rPr>
              <a:t>It gives accountability and places responsibilities to follow for consistency.</a:t>
            </a:r>
            <a:endParaRPr lang="en-US" sz="1400" b="0" i="0" dirty="0">
              <a:solidFill>
                <a:schemeClr val="accent1">
                  <a:lumMod val="75000"/>
                </a:schemeClr>
              </a:solidFill>
              <a:effectLst/>
              <a:latin typeface="Calibri" panose="020F0502020204030204" pitchFamily="34" charset="0"/>
            </a:endParaRPr>
          </a:p>
          <a:p>
            <a:pPr algn="l" rtl="0" fontAlgn="base">
              <a:lnSpc>
                <a:spcPct val="100000"/>
              </a:lnSpc>
            </a:pPr>
            <a:r>
              <a:rPr lang="en-GB" sz="1400" b="0" i="0" u="none" strike="noStrike" dirty="0">
                <a:solidFill>
                  <a:schemeClr val="accent1">
                    <a:lumMod val="75000"/>
                  </a:schemeClr>
                </a:solidFill>
                <a:effectLst/>
                <a:latin typeface="Arial" panose="020B0604020202020204" pitchFamily="34" charset="0"/>
              </a:rPr>
              <a:t>An Act is a change or introduction to new laws, an agreement to be followed. Usually, it is preceded by something that has failed or something that was missing. E.G. Consider the Children’s Acts (2004) that we will be looking at; where there has been a death, this leads to an inquiry, this leads to recommendations. These recommendations become the basis of a Green paper which has to be passed by the House of Commons, it then becomes a White paper which needs to be passed by the House of Lords, where it becomes a Bill.</a:t>
            </a:r>
            <a:r>
              <a:rPr lang="en-US" sz="1400" b="0" i="0" dirty="0">
                <a:solidFill>
                  <a:schemeClr val="accent1">
                    <a:lumMod val="75000"/>
                  </a:schemeClr>
                </a:solidFill>
                <a:effectLst/>
                <a:latin typeface="Arial" panose="020B0604020202020204" pitchFamily="34" charset="0"/>
              </a:rPr>
              <a:t>​</a:t>
            </a:r>
            <a:endParaRPr lang="en-US" sz="1400" b="0" i="0" dirty="0">
              <a:solidFill>
                <a:schemeClr val="accent1">
                  <a:lumMod val="75000"/>
                </a:schemeClr>
              </a:solidFill>
              <a:effectLst/>
              <a:latin typeface="Calibri" panose="020F0502020204030204" pitchFamily="34" charset="0"/>
            </a:endParaRPr>
          </a:p>
          <a:p>
            <a:pPr algn="l" rtl="0" fontAlgn="base">
              <a:lnSpc>
                <a:spcPct val="100000"/>
              </a:lnSpc>
            </a:pPr>
            <a:r>
              <a:rPr lang="en-GB" sz="1400" b="0" i="0" u="none" strike="noStrike" dirty="0">
                <a:solidFill>
                  <a:schemeClr val="accent1">
                    <a:lumMod val="75000"/>
                  </a:schemeClr>
                </a:solidFill>
                <a:effectLst/>
                <a:latin typeface="Arial" panose="020B0604020202020204" pitchFamily="34" charset="0"/>
              </a:rPr>
              <a:t>A Bill is a proposal for a new Act/law, once it has been debated and gained Royal assent by the Queen/King it becomes law.</a:t>
            </a:r>
            <a:r>
              <a:rPr lang="en-GB" sz="1400" b="0" i="0" dirty="0">
                <a:solidFill>
                  <a:schemeClr val="accent1">
                    <a:lumMod val="75000"/>
                  </a:schemeClr>
                </a:solidFill>
                <a:effectLst/>
                <a:latin typeface="Arial" panose="020B0604020202020204" pitchFamily="34" charset="0"/>
              </a:rPr>
              <a:t>​</a:t>
            </a:r>
            <a:endParaRPr lang="en-GB" sz="1400" b="0" i="0" dirty="0">
              <a:solidFill>
                <a:schemeClr val="accent1">
                  <a:lumMod val="75000"/>
                </a:schemeClr>
              </a:solidFill>
              <a:effectLst/>
              <a:latin typeface="Calibri" panose="020F0502020204030204" pitchFamily="34" charset="0"/>
            </a:endParaRPr>
          </a:p>
          <a:p>
            <a:pPr algn="l" rtl="0" fontAlgn="base">
              <a:lnSpc>
                <a:spcPct val="100000"/>
              </a:lnSpc>
            </a:pPr>
            <a:r>
              <a:rPr lang="en-GB" sz="1400" b="0" i="0" u="none" strike="noStrike" dirty="0">
                <a:solidFill>
                  <a:schemeClr val="accent1">
                    <a:lumMod val="75000"/>
                  </a:schemeClr>
                </a:solidFill>
                <a:effectLst/>
                <a:latin typeface="Arial" panose="020B0604020202020204" pitchFamily="34" charset="0"/>
              </a:rPr>
              <a:t>Remember the process of change is lengthy. It generally takes approximately 2 years from inception to introduction. </a:t>
            </a:r>
            <a:r>
              <a:rPr lang="en-GB" sz="1400" dirty="0">
                <a:solidFill>
                  <a:schemeClr val="accent1">
                    <a:lumMod val="75000"/>
                  </a:schemeClr>
                </a:solidFill>
                <a:latin typeface="Arial" panose="020B0604020202020204" pitchFamily="34" charset="0"/>
              </a:rPr>
              <a:t>W</a:t>
            </a:r>
            <a:r>
              <a:rPr lang="en-GB" sz="1400" b="0" i="0" u="none" strike="noStrike" dirty="0">
                <a:solidFill>
                  <a:schemeClr val="accent1">
                    <a:lumMod val="75000"/>
                  </a:schemeClr>
                </a:solidFill>
                <a:effectLst/>
                <a:latin typeface="Arial" panose="020B0604020202020204" pitchFamily="34" charset="0"/>
              </a:rPr>
              <a:t>hen you look at the Children’s Act 1989 this came into force in 1991 and Children’s Act 2004 came into force in 2006. Usually, something terrible has to happen before the law changes. </a:t>
            </a:r>
            <a:r>
              <a:rPr lang="en-US" sz="1400" b="0" i="0" dirty="0">
                <a:solidFill>
                  <a:schemeClr val="accent1">
                    <a:lumMod val="75000"/>
                  </a:schemeClr>
                </a:solidFill>
                <a:effectLst/>
                <a:latin typeface="Arial" panose="020B0604020202020204" pitchFamily="34" charset="0"/>
              </a:rPr>
              <a:t>​</a:t>
            </a:r>
            <a:endParaRPr lang="en-US" sz="1400" b="0" i="0" dirty="0">
              <a:solidFill>
                <a:schemeClr val="accent1">
                  <a:lumMod val="75000"/>
                </a:schemeClr>
              </a:solidFill>
              <a:effectLst/>
              <a:latin typeface="Calibri" panose="020F0502020204030204" pitchFamily="34" charset="0"/>
            </a:endParaRPr>
          </a:p>
          <a:p>
            <a:pPr algn="l" rtl="0" fontAlgn="base">
              <a:lnSpc>
                <a:spcPct val="100000"/>
              </a:lnSpc>
            </a:pPr>
            <a:r>
              <a:rPr lang="en-GB" sz="1400" b="0" i="0" u="none" strike="noStrike" dirty="0">
                <a:solidFill>
                  <a:schemeClr val="accent1">
                    <a:lumMod val="75000"/>
                  </a:schemeClr>
                </a:solidFill>
                <a:effectLst/>
                <a:latin typeface="Arial" panose="020B0604020202020204" pitchFamily="34" charset="0"/>
              </a:rPr>
              <a:t>For the purpose of this assignment, the legislative framework is everything statutory and legal that relates to children/young people and children's services.</a:t>
            </a:r>
            <a:r>
              <a:rPr lang="en-US" sz="1400" b="0" i="0" dirty="0">
                <a:solidFill>
                  <a:schemeClr val="accent1">
                    <a:lumMod val="75000"/>
                  </a:schemeClr>
                </a:solidFill>
                <a:effectLst/>
                <a:latin typeface="Arial" panose="020B0604020202020204" pitchFamily="34" charset="0"/>
              </a:rPr>
              <a:t>​</a:t>
            </a:r>
            <a:endParaRPr lang="en-US" sz="1400" b="0" i="0" dirty="0">
              <a:solidFill>
                <a:schemeClr val="accent1">
                  <a:lumMod val="75000"/>
                </a:schemeClr>
              </a:solidFill>
              <a:effectLst/>
              <a:latin typeface="Calibri" panose="020F0502020204030204" pitchFamily="34" charset="0"/>
            </a:endParaRPr>
          </a:p>
          <a:p>
            <a:pPr algn="l" rtl="0" fontAlgn="base">
              <a:lnSpc>
                <a:spcPct val="100000"/>
              </a:lnSpc>
            </a:pPr>
            <a:r>
              <a:rPr lang="en-GB" sz="1400" b="0" i="0" u="none" strike="noStrike" dirty="0">
                <a:solidFill>
                  <a:schemeClr val="accent1">
                    <a:lumMod val="75000"/>
                  </a:schemeClr>
                </a:solidFill>
                <a:effectLst/>
                <a:latin typeface="Arial" panose="020B0604020202020204" pitchFamily="34" charset="0"/>
              </a:rPr>
              <a:t>All practitioners/professionals who work with children have legal, moral and ethical obligations.</a:t>
            </a:r>
            <a:r>
              <a:rPr lang="en-US" sz="1400" b="0" i="0" dirty="0">
                <a:solidFill>
                  <a:schemeClr val="accent1">
                    <a:lumMod val="75000"/>
                  </a:schemeClr>
                </a:solidFill>
                <a:effectLst/>
                <a:latin typeface="Arial" panose="020B0604020202020204" pitchFamily="34" charset="0"/>
              </a:rPr>
              <a:t>​</a:t>
            </a:r>
            <a:endParaRPr lang="en-US" sz="1400" b="0" i="0" dirty="0">
              <a:solidFill>
                <a:schemeClr val="accent1">
                  <a:lumMod val="75000"/>
                </a:schemeClr>
              </a:solidFill>
              <a:effectLst/>
              <a:latin typeface="Calibri" panose="020F0502020204030204" pitchFamily="34" charset="0"/>
            </a:endParaRPr>
          </a:p>
          <a:p>
            <a:pPr algn="l" rtl="0" fontAlgn="base">
              <a:lnSpc>
                <a:spcPct val="100000"/>
              </a:lnSpc>
            </a:pPr>
            <a:r>
              <a:rPr lang="en-GB" sz="1400" b="0" i="0" u="none" strike="noStrike" dirty="0">
                <a:solidFill>
                  <a:schemeClr val="accent1">
                    <a:lumMod val="75000"/>
                  </a:schemeClr>
                </a:solidFill>
                <a:effectLst/>
                <a:latin typeface="Arial" panose="020B0604020202020204" pitchFamily="34" charset="0"/>
              </a:rPr>
              <a:t>All settings in the non-maintained sector follow stringent laws, regulations and policies, without them, they would not be allowed to register.</a:t>
            </a:r>
            <a:endParaRPr lang="en-GB" sz="1400" b="0" i="0" dirty="0">
              <a:solidFill>
                <a:schemeClr val="accent1">
                  <a:lumMod val="75000"/>
                </a:schemeClr>
              </a:solidFill>
              <a:effectLst/>
              <a:latin typeface="Calibri" panose="020F0502020204030204" pitchFamily="34" charset="0"/>
            </a:endParaRPr>
          </a:p>
          <a:p>
            <a:pPr marL="0" indent="0">
              <a:lnSpc>
                <a:spcPct val="150000"/>
              </a:lnSpc>
              <a:spcBef>
                <a:spcPct val="20000"/>
              </a:spcBef>
              <a:buNone/>
            </a:pPr>
            <a:endParaRPr lang="en-GB" altLang="en-US" sz="105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367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C5DED92-DB7F-0C32-F423-A1E07F65D589}"/>
              </a:ext>
            </a:extLst>
          </p:cNvPr>
          <p:cNvSpPr>
            <a:spLocks noGrp="1" noChangeArrowheads="1"/>
          </p:cNvSpPr>
          <p:nvPr>
            <p:ph type="title"/>
          </p:nvPr>
        </p:nvSpPr>
        <p:spPr>
          <a:xfrm>
            <a:off x="285867" y="188640"/>
            <a:ext cx="8623870" cy="1325563"/>
          </a:xfrm>
        </p:spPr>
        <p:txBody>
          <a:bodyPr>
            <a:noAutofit/>
          </a:bodyPr>
          <a:lstStyle/>
          <a:p>
            <a:pPr algn="ctr"/>
            <a:r>
              <a:rPr lang="en-GB" altLang="en-US" sz="4000" b="1" dirty="0">
                <a:solidFill>
                  <a:schemeClr val="accent1">
                    <a:lumMod val="75000"/>
                  </a:schemeClr>
                </a:solidFill>
                <a:latin typeface="Arial"/>
                <a:cs typeface="Arial"/>
              </a:rPr>
              <a:t>United Nations Convention on the Rights of the Child (UNCRC)</a:t>
            </a:r>
            <a:endParaRPr lang="en-US" sz="4000" dirty="0">
              <a:solidFill>
                <a:schemeClr val="accent1">
                  <a:lumMod val="75000"/>
                </a:schemeClr>
              </a:solidFill>
            </a:endParaRPr>
          </a:p>
        </p:txBody>
      </p:sp>
      <p:sp>
        <p:nvSpPr>
          <p:cNvPr id="20484" name="Rectangle 5">
            <a:extLst>
              <a:ext uri="{FF2B5EF4-FFF2-40B4-BE49-F238E27FC236}">
                <a16:creationId xmlns:a16="http://schemas.microsoft.com/office/drawing/2014/main" id="{1130F7DD-2CA0-B0F7-FCF1-E5A078106271}"/>
              </a:ext>
            </a:extLst>
          </p:cNvPr>
          <p:cNvSpPr txBox="1">
            <a:spLocks noChangeArrowheads="1"/>
          </p:cNvSpPr>
          <p:nvPr/>
        </p:nvSpPr>
        <p:spPr bwMode="auto">
          <a:xfrm>
            <a:off x="285867" y="1514203"/>
            <a:ext cx="8407501" cy="486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marL="0" indent="0">
              <a:lnSpc>
                <a:spcPct val="150000"/>
              </a:lnSpc>
              <a:spcBef>
                <a:spcPct val="20000"/>
              </a:spcBef>
              <a:buNone/>
            </a:pPr>
            <a:r>
              <a:rPr lang="en-GB" sz="1800" b="0" i="0" u="none" strike="noStrike" dirty="0">
                <a:solidFill>
                  <a:schemeClr val="accent1">
                    <a:lumMod val="75000"/>
                  </a:schemeClr>
                </a:solidFill>
                <a:effectLst/>
                <a:latin typeface="Arial" panose="020B0604020202020204" pitchFamily="34" charset="0"/>
              </a:rPr>
              <a:t>The United Nations Convention on the Rights of the Child is a comprehensive statement on children’s rights covering all aspects of children’s life. </a:t>
            </a:r>
            <a:endParaRPr lang="en-GB" altLang="en-US" sz="1800" dirty="0">
              <a:solidFill>
                <a:schemeClr val="accent1">
                  <a:lumMod val="75000"/>
                </a:schemeClr>
              </a:solidFill>
              <a:latin typeface="Myriad Pro" pitchFamily="34" charset="0"/>
            </a:endParaRPr>
          </a:p>
          <a:p>
            <a:pPr>
              <a:lnSpc>
                <a:spcPct val="150000"/>
              </a:lnSpc>
              <a:spcBef>
                <a:spcPct val="20000"/>
              </a:spcBef>
            </a:pPr>
            <a:r>
              <a:rPr lang="en-GB" altLang="en-US" sz="1800" dirty="0">
                <a:solidFill>
                  <a:schemeClr val="accent1">
                    <a:lumMod val="75000"/>
                  </a:schemeClr>
                </a:solidFill>
                <a:latin typeface="Myriad Pro" pitchFamily="34" charset="0"/>
              </a:rPr>
              <a:t>The UK signed the convention on 19</a:t>
            </a:r>
            <a:r>
              <a:rPr lang="en-GB" altLang="en-US" sz="1800" baseline="30000" dirty="0">
                <a:solidFill>
                  <a:schemeClr val="accent1">
                    <a:lumMod val="75000"/>
                  </a:schemeClr>
                </a:solidFill>
                <a:latin typeface="Myriad Pro" pitchFamily="34" charset="0"/>
              </a:rPr>
              <a:t>th</a:t>
            </a:r>
            <a:r>
              <a:rPr lang="en-GB" altLang="en-US" sz="1800" dirty="0">
                <a:solidFill>
                  <a:schemeClr val="accent1">
                    <a:lumMod val="75000"/>
                  </a:schemeClr>
                </a:solidFill>
                <a:latin typeface="Myriad Pro" pitchFamily="34" charset="0"/>
              </a:rPr>
              <a:t> April 1990, ratified it on 16 December 1991 and it came into force on 15 January 1992. </a:t>
            </a:r>
          </a:p>
          <a:p>
            <a:pPr>
              <a:lnSpc>
                <a:spcPct val="150000"/>
              </a:lnSpc>
              <a:spcBef>
                <a:spcPct val="20000"/>
              </a:spcBef>
            </a:pPr>
            <a:r>
              <a:rPr lang="en-GB" altLang="en-US" sz="1800" dirty="0">
                <a:solidFill>
                  <a:schemeClr val="accent1">
                    <a:lumMod val="75000"/>
                  </a:schemeClr>
                </a:solidFill>
                <a:latin typeface="Myriad Pro" pitchFamily="34" charset="0"/>
              </a:rPr>
              <a:t>The convention was ratified (signed and taken on by Wales in 2004). In 2011 the Welsh Government passed the Rights of Children and Young Persons (Wales) Measure 2011, which makes children’s rights part of its domestic law; this is the only nation in the UK to do so. </a:t>
            </a:r>
          </a:p>
          <a:p>
            <a:pPr>
              <a:lnSpc>
                <a:spcPct val="150000"/>
              </a:lnSpc>
              <a:spcBef>
                <a:spcPct val="20000"/>
              </a:spcBef>
            </a:pPr>
            <a:r>
              <a:rPr lang="en-GB" altLang="en-US" sz="1800" dirty="0">
                <a:solidFill>
                  <a:schemeClr val="accent1">
                    <a:lumMod val="75000"/>
                  </a:schemeClr>
                </a:solidFill>
                <a:latin typeface="Myriad Pro" pitchFamily="34" charset="0"/>
              </a:rPr>
              <a:t>This ensures that any policy, report or regulation being passed by the Welsh Government considers the rights within the UNCRC. </a:t>
            </a:r>
          </a:p>
          <a:p>
            <a:pPr marL="0" indent="0">
              <a:lnSpc>
                <a:spcPct val="100000"/>
              </a:lnSpc>
              <a:spcBef>
                <a:spcPct val="20000"/>
              </a:spcBef>
              <a:buNone/>
            </a:pPr>
            <a:endParaRPr lang="en-GB" altLang="en-US" sz="1800" dirty="0">
              <a:solidFill>
                <a:schemeClr val="accent1">
                  <a:lumMod val="75000"/>
                </a:schemeClr>
              </a:solidFill>
              <a:latin typeface="Myriad Pro" pitchFamily="34" charset="0"/>
            </a:endParaRPr>
          </a:p>
          <a:p>
            <a:pPr>
              <a:lnSpc>
                <a:spcPct val="100000"/>
              </a:lnSpc>
              <a:spcBef>
                <a:spcPct val="20000"/>
              </a:spcBef>
            </a:pPr>
            <a:endParaRPr lang="en-GB" altLang="en-US" sz="2800" dirty="0">
              <a:solidFill>
                <a:srgbClr val="0000FF"/>
              </a:solidFill>
              <a:latin typeface="Myriad Pro" pitchFamily="34" charset="0"/>
            </a:endParaRPr>
          </a:p>
          <a:p>
            <a:pPr>
              <a:lnSpc>
                <a:spcPct val="100000"/>
              </a:lnSpc>
              <a:spcBef>
                <a:spcPct val="20000"/>
              </a:spcBef>
            </a:pPr>
            <a:endParaRPr lang="en-GB" altLang="en-US" sz="2800" dirty="0">
              <a:solidFill>
                <a:srgbClr val="0000FF"/>
              </a:solidFill>
              <a:latin typeface="Myriad Pro" pitchFamily="34" charset="0"/>
            </a:endParaRPr>
          </a:p>
        </p:txBody>
      </p:sp>
    </p:spTree>
    <p:extLst>
      <p:ext uri="{BB962C8B-B14F-4D97-AF65-F5344CB8AC3E}">
        <p14:creationId xmlns:p14="http://schemas.microsoft.com/office/powerpoint/2010/main" val="2847901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C5DED92-DB7F-0C32-F423-A1E07F65D589}"/>
              </a:ext>
            </a:extLst>
          </p:cNvPr>
          <p:cNvSpPr>
            <a:spLocks noGrp="1" noChangeArrowheads="1"/>
          </p:cNvSpPr>
          <p:nvPr>
            <p:ph type="title"/>
          </p:nvPr>
        </p:nvSpPr>
        <p:spPr>
          <a:xfrm>
            <a:off x="277102" y="1484784"/>
            <a:ext cx="3422037" cy="1325563"/>
          </a:xfrm>
        </p:spPr>
        <p:txBody>
          <a:bodyPr>
            <a:noAutofit/>
          </a:bodyPr>
          <a:lstStyle/>
          <a:p>
            <a:pPr algn="ctr"/>
            <a:r>
              <a:rPr lang="en-GB" altLang="en-US" sz="4000" b="1" dirty="0">
                <a:solidFill>
                  <a:schemeClr val="accent1">
                    <a:lumMod val="75000"/>
                  </a:schemeClr>
                </a:solidFill>
                <a:latin typeface="Arial"/>
                <a:cs typeface="Arial"/>
              </a:rPr>
              <a:t>United Nations Convention on the Rights of the Child (UNCRC)</a:t>
            </a:r>
            <a:endParaRPr lang="en-US" sz="4000" dirty="0">
              <a:solidFill>
                <a:schemeClr val="accent1">
                  <a:lumMod val="75000"/>
                </a:schemeClr>
              </a:solidFill>
            </a:endParaRPr>
          </a:p>
        </p:txBody>
      </p:sp>
      <p:sp>
        <p:nvSpPr>
          <p:cNvPr id="20484" name="Rectangle 5">
            <a:extLst>
              <a:ext uri="{FF2B5EF4-FFF2-40B4-BE49-F238E27FC236}">
                <a16:creationId xmlns:a16="http://schemas.microsoft.com/office/drawing/2014/main" id="{1130F7DD-2CA0-B0F7-FCF1-E5A078106271}"/>
              </a:ext>
            </a:extLst>
          </p:cNvPr>
          <p:cNvSpPr txBox="1">
            <a:spLocks noChangeArrowheads="1"/>
          </p:cNvSpPr>
          <p:nvPr/>
        </p:nvSpPr>
        <p:spPr bwMode="auto">
          <a:xfrm>
            <a:off x="484361" y="4293096"/>
            <a:ext cx="3061997" cy="486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marL="0" indent="0">
              <a:lnSpc>
                <a:spcPct val="100000"/>
              </a:lnSpc>
              <a:spcBef>
                <a:spcPct val="20000"/>
              </a:spcBef>
              <a:buNone/>
            </a:pPr>
            <a:r>
              <a:rPr lang="en-GB" sz="1800" b="0" i="0" u="none" strike="noStrike" dirty="0">
                <a:solidFill>
                  <a:schemeClr val="accent1">
                    <a:lumMod val="75000"/>
                  </a:schemeClr>
                </a:solidFill>
                <a:effectLst/>
                <a:latin typeface="Arial" panose="020B0604020202020204" pitchFamily="34" charset="0"/>
              </a:rPr>
              <a:t>Children should be aware of their rights. Do you educate children on their rights in your setting? </a:t>
            </a:r>
            <a:endParaRPr lang="en-GB" sz="1050" b="0" i="0" dirty="0">
              <a:solidFill>
                <a:schemeClr val="accent1">
                  <a:lumMod val="75000"/>
                </a:schemeClr>
              </a:solidFill>
              <a:effectLst/>
              <a:latin typeface="Calibri" panose="020F0502020204030204" pitchFamily="34" charset="0"/>
            </a:endParaRPr>
          </a:p>
          <a:p>
            <a:pPr marL="0" indent="0">
              <a:lnSpc>
                <a:spcPct val="100000"/>
              </a:lnSpc>
              <a:spcBef>
                <a:spcPct val="20000"/>
              </a:spcBef>
              <a:buNone/>
            </a:pPr>
            <a:endParaRPr lang="en-GB" altLang="en-US" sz="1800" dirty="0">
              <a:solidFill>
                <a:schemeClr val="accent1">
                  <a:lumMod val="75000"/>
                </a:schemeClr>
              </a:solidFill>
              <a:latin typeface="Myriad Pro" pitchFamily="34" charset="0"/>
            </a:endParaRPr>
          </a:p>
          <a:p>
            <a:pPr>
              <a:lnSpc>
                <a:spcPct val="100000"/>
              </a:lnSpc>
              <a:spcBef>
                <a:spcPct val="20000"/>
              </a:spcBef>
            </a:pPr>
            <a:endParaRPr lang="en-GB" altLang="en-US" sz="2800" dirty="0">
              <a:solidFill>
                <a:srgbClr val="0000FF"/>
              </a:solidFill>
              <a:latin typeface="Myriad Pro" pitchFamily="34" charset="0"/>
            </a:endParaRPr>
          </a:p>
          <a:p>
            <a:pPr>
              <a:lnSpc>
                <a:spcPct val="100000"/>
              </a:lnSpc>
              <a:spcBef>
                <a:spcPct val="20000"/>
              </a:spcBef>
            </a:pPr>
            <a:endParaRPr lang="en-GB" altLang="en-US" sz="2800" dirty="0">
              <a:solidFill>
                <a:srgbClr val="0000FF"/>
              </a:solidFill>
              <a:latin typeface="Myriad Pro" pitchFamily="34" charset="0"/>
            </a:endParaRPr>
          </a:p>
        </p:txBody>
      </p:sp>
      <p:pic>
        <p:nvPicPr>
          <p:cNvPr id="1026" name="Picture 2" descr="30 Years of UNCRC">
            <a:extLst>
              <a:ext uri="{FF2B5EF4-FFF2-40B4-BE49-F238E27FC236}">
                <a16:creationId xmlns:a16="http://schemas.microsoft.com/office/drawing/2014/main" id="{DFFC018D-1638-EB69-76C2-E89C3476D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2367"/>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5579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1">
            <a:extLst>
              <a:ext uri="{FF2B5EF4-FFF2-40B4-BE49-F238E27FC236}">
                <a16:creationId xmlns:a16="http://schemas.microsoft.com/office/drawing/2014/main" id="{DB6A012A-C40B-4415-B368-F1A80F6B6BB5}"/>
              </a:ext>
            </a:extLst>
          </p:cNvPr>
          <p:cNvSpPr>
            <a:spLocks noGrp="1" noChangeArrowheads="1"/>
          </p:cNvSpPr>
          <p:nvPr>
            <p:ph type="title"/>
          </p:nvPr>
        </p:nvSpPr>
        <p:spPr>
          <a:xfrm>
            <a:off x="628650" y="116632"/>
            <a:ext cx="7886700" cy="1325563"/>
          </a:xfrm>
          <a:noFill/>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a:bodyP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sz="4400" b="1" dirty="0">
                <a:solidFill>
                  <a:schemeClr val="accent1">
                    <a:lumMod val="75000"/>
                  </a:schemeClr>
                </a:solidFill>
                <a:latin typeface="Arial" panose="020B0604020202020204" pitchFamily="34" charset="0"/>
                <a:cs typeface="Lucida Sans Unicode" panose="020B0602030504020204" pitchFamily="34" charset="0"/>
              </a:rPr>
              <a:t>Children Act</a:t>
            </a:r>
          </a:p>
        </p:txBody>
      </p:sp>
      <p:sp>
        <p:nvSpPr>
          <p:cNvPr id="24580" name="Text Box 3">
            <a:extLst>
              <a:ext uri="{FF2B5EF4-FFF2-40B4-BE49-F238E27FC236}">
                <a16:creationId xmlns:a16="http://schemas.microsoft.com/office/drawing/2014/main" id="{FE8FB3A7-291D-4B04-A8AB-113D8B46A971}"/>
              </a:ext>
            </a:extLst>
          </p:cNvPr>
          <p:cNvSpPr txBox="1">
            <a:spLocks noChangeArrowheads="1"/>
          </p:cNvSpPr>
          <p:nvPr/>
        </p:nvSpPr>
        <p:spPr bwMode="auto">
          <a:xfrm>
            <a:off x="251520" y="1052736"/>
            <a:ext cx="8647112" cy="516391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pPr>
            <a:endParaRPr lang="en-US" altLang="en-US" sz="2800" b="1" dirty="0">
              <a:solidFill>
                <a:schemeClr val="accent1">
                  <a:lumMod val="75000"/>
                </a:schemeClr>
              </a:solidFill>
              <a:latin typeface="Arial" panose="020B0604020202020204" pitchFamily="34" charset="0"/>
              <a:cs typeface="Lucida Sans Unicode" panose="020B0602030504020204" pitchFamily="34" charset="0"/>
            </a:endParaRPr>
          </a:p>
          <a:p>
            <a:pPr marL="0" indent="0" eaLnBrk="1" hangingPunct="1">
              <a:lnSpc>
                <a:spcPct val="100000"/>
              </a:lnSpc>
              <a:spcBef>
                <a:spcPts val="700"/>
              </a:spcBef>
              <a:buClr>
                <a:srgbClr val="0000FF"/>
              </a:buClr>
              <a:buNone/>
            </a:pPr>
            <a:r>
              <a:rPr lang="en-US" altLang="en-US" sz="2800" b="1" dirty="0">
                <a:solidFill>
                  <a:schemeClr val="accent1">
                    <a:lumMod val="75000"/>
                  </a:schemeClr>
                </a:solidFill>
                <a:latin typeface="Arial" panose="020B0604020202020204" pitchFamily="34" charset="0"/>
                <a:cs typeface="Lucida Sans Unicode" panose="020B0602030504020204" pitchFamily="34" charset="0"/>
              </a:rPr>
              <a:t>We will start by looking at this Act and how this inception came about, with a focus on the key factors.</a:t>
            </a:r>
          </a:p>
          <a:p>
            <a:pPr marL="0" indent="0" eaLnBrk="1" hangingPunct="1">
              <a:lnSpc>
                <a:spcPct val="100000"/>
              </a:lnSpc>
              <a:spcBef>
                <a:spcPts val="700"/>
              </a:spcBef>
              <a:buClr>
                <a:srgbClr val="0000FF"/>
              </a:buClr>
              <a:buNone/>
            </a:pPr>
            <a:endParaRPr lang="en-US" altLang="en-US" sz="2800" b="1" dirty="0">
              <a:solidFill>
                <a:schemeClr val="accent1">
                  <a:lumMod val="75000"/>
                </a:schemeClr>
              </a:solidFill>
              <a:latin typeface="Arial" panose="020B0604020202020204" pitchFamily="34" charset="0"/>
              <a:cs typeface="Lucida Sans Unicode" panose="020B0602030504020204" pitchFamily="34" charset="0"/>
            </a:endParaRPr>
          </a:p>
          <a:p>
            <a:pPr eaLnBrk="1" hangingPunct="1">
              <a:lnSpc>
                <a:spcPct val="100000"/>
              </a:lnSpc>
              <a:spcBef>
                <a:spcPts val="700"/>
              </a:spcBef>
              <a:buClr>
                <a:srgbClr val="0000FF"/>
              </a:buClr>
            </a:pPr>
            <a:r>
              <a:rPr lang="en-US" altLang="en-US" sz="2800" b="1" dirty="0">
                <a:solidFill>
                  <a:schemeClr val="accent1">
                    <a:lumMod val="75000"/>
                  </a:schemeClr>
                </a:solidFill>
                <a:latin typeface="Arial" panose="020B0604020202020204" pitchFamily="34" charset="0"/>
                <a:cs typeface="Lucida Sans Unicode" panose="020B0602030504020204" pitchFamily="34" charset="0"/>
              </a:rPr>
              <a:t>Children Act 1948 </a:t>
            </a:r>
          </a:p>
          <a:p>
            <a:pPr eaLnBrk="1" hangingPunct="1">
              <a:lnSpc>
                <a:spcPct val="100000"/>
              </a:lnSpc>
              <a:spcBef>
                <a:spcPts val="700"/>
              </a:spcBef>
              <a:buClr>
                <a:srgbClr val="0000FF"/>
              </a:buClr>
            </a:pPr>
            <a:r>
              <a:rPr lang="en-US" altLang="en-US" sz="2800" b="1" dirty="0">
                <a:solidFill>
                  <a:schemeClr val="accent1">
                    <a:lumMod val="75000"/>
                  </a:schemeClr>
                </a:solidFill>
                <a:latin typeface="Arial" panose="020B0604020202020204" pitchFamily="34" charset="0"/>
                <a:cs typeface="Lucida Sans Unicode" panose="020B0602030504020204" pitchFamily="34" charset="0"/>
              </a:rPr>
              <a:t>Children Act 1974</a:t>
            </a:r>
          </a:p>
          <a:p>
            <a:pPr eaLnBrk="1" hangingPunct="1">
              <a:lnSpc>
                <a:spcPct val="100000"/>
              </a:lnSpc>
              <a:spcBef>
                <a:spcPts val="700"/>
              </a:spcBef>
              <a:buClr>
                <a:srgbClr val="0000FF"/>
              </a:buClr>
            </a:pPr>
            <a:r>
              <a:rPr lang="en-US" altLang="en-US" sz="3600" b="1" dirty="0">
                <a:solidFill>
                  <a:schemeClr val="accent1">
                    <a:lumMod val="75000"/>
                  </a:schemeClr>
                </a:solidFill>
                <a:latin typeface="Arial" panose="020B0604020202020204" pitchFamily="34" charset="0"/>
                <a:cs typeface="Lucida Sans Unicode" panose="020B0602030504020204" pitchFamily="34" charset="0"/>
              </a:rPr>
              <a:t>Children Act 1989</a:t>
            </a:r>
          </a:p>
          <a:p>
            <a:pPr eaLnBrk="1" hangingPunct="1">
              <a:lnSpc>
                <a:spcPct val="100000"/>
              </a:lnSpc>
              <a:spcBef>
                <a:spcPts val="700"/>
              </a:spcBef>
              <a:buClr>
                <a:srgbClr val="0000FF"/>
              </a:buClr>
            </a:pPr>
            <a:r>
              <a:rPr lang="en-US" altLang="en-US" sz="3600" b="1" dirty="0">
                <a:solidFill>
                  <a:schemeClr val="accent1">
                    <a:lumMod val="75000"/>
                  </a:schemeClr>
                </a:solidFill>
                <a:latin typeface="Arial" panose="020B0604020202020204" pitchFamily="34" charset="0"/>
                <a:cs typeface="Lucida Sans Unicode" panose="020B0602030504020204" pitchFamily="34" charset="0"/>
              </a:rPr>
              <a:t>Children Act 2004</a:t>
            </a:r>
          </a:p>
        </p:txBody>
      </p:sp>
      <p:pic>
        <p:nvPicPr>
          <p:cNvPr id="2050" name="Picture 2" descr="Children's Act 2004 | What is it?, Key ...">
            <a:extLst>
              <a:ext uri="{FF2B5EF4-FFF2-40B4-BE49-F238E27FC236}">
                <a16:creationId xmlns:a16="http://schemas.microsoft.com/office/drawing/2014/main" id="{569FBCCA-C5BD-E885-1BAA-C39BC0C237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2924944"/>
            <a:ext cx="3959515" cy="26348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0CA67C5C-1D87-4EBF-9D51-607E155E7512}"/>
              </a:ext>
            </a:extLst>
          </p:cNvPr>
          <p:cNvSpPr>
            <a:spLocks noGrp="1" noChangeArrowheads="1"/>
          </p:cNvSpPr>
          <p:nvPr>
            <p:ph type="title"/>
          </p:nvPr>
        </p:nvSpPr>
        <p:spPr>
          <a:xfrm>
            <a:off x="632031" y="0"/>
            <a:ext cx="7886700" cy="1325563"/>
          </a:xfrm>
        </p:spPr>
        <p:txBody>
          <a:bodyPr>
            <a:norm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Dennis O’Neill</a:t>
            </a:r>
          </a:p>
        </p:txBody>
      </p:sp>
      <p:sp>
        <p:nvSpPr>
          <p:cNvPr id="26628" name="Content Placeholder 3">
            <a:extLst>
              <a:ext uri="{FF2B5EF4-FFF2-40B4-BE49-F238E27FC236}">
                <a16:creationId xmlns:a16="http://schemas.microsoft.com/office/drawing/2014/main" id="{4B571E96-E3A2-4D09-93B9-6D2C3DFBC034}"/>
              </a:ext>
            </a:extLst>
          </p:cNvPr>
          <p:cNvSpPr>
            <a:spLocks noGrp="1" noChangeArrowheads="1"/>
          </p:cNvSpPr>
          <p:nvPr>
            <p:ph sz="half" idx="2"/>
          </p:nvPr>
        </p:nvSpPr>
        <p:spPr bwMode="auto">
          <a:xfrm>
            <a:off x="0" y="1322317"/>
            <a:ext cx="9144000" cy="4770979"/>
          </a:xfrm>
        </p:spPr>
        <p:txBody>
          <a:bodyPr wrap="square" numCol="1" anchor="t" anchorCtr="0" compatLnSpc="1">
            <a:prstTxWarp prst="textNoShape">
              <a:avLst/>
            </a:prstTxWarp>
            <a:normAutofit fontScale="47500" lnSpcReduction="20000"/>
          </a:bodyPr>
          <a:lstStyle/>
          <a:p>
            <a:pPr>
              <a:lnSpc>
                <a:spcPct val="170000"/>
              </a:lnSpc>
            </a:pPr>
            <a:r>
              <a:rPr lang="en-GB" sz="2800" b="0" i="0" u="none" strike="noStrike" dirty="0">
                <a:solidFill>
                  <a:schemeClr val="accent1">
                    <a:lumMod val="75000"/>
                  </a:schemeClr>
                </a:solidFill>
                <a:effectLst/>
                <a:latin typeface="Calibri" panose="020F0502020204030204" pitchFamily="34" charset="0"/>
              </a:rPr>
              <a:t>Dennis was 12 years old from Wales, who was unfortunately murdered by his foster parents. </a:t>
            </a:r>
          </a:p>
          <a:p>
            <a:pPr>
              <a:lnSpc>
                <a:spcPct val="170000"/>
              </a:lnSpc>
            </a:pPr>
            <a:r>
              <a:rPr lang="en-GB" dirty="0">
                <a:solidFill>
                  <a:schemeClr val="accent1">
                    <a:lumMod val="75000"/>
                  </a:schemeClr>
                </a:solidFill>
                <a:latin typeface="Calibri" panose="020F0502020204030204" pitchFamily="34" charset="0"/>
              </a:rPr>
              <a:t>He was b</a:t>
            </a:r>
            <a:r>
              <a:rPr lang="en-GB" sz="2800" b="0" i="0" u="none" strike="noStrike" dirty="0">
                <a:solidFill>
                  <a:schemeClr val="accent1">
                    <a:lumMod val="75000"/>
                  </a:schemeClr>
                </a:solidFill>
                <a:effectLst/>
                <a:latin typeface="Calibri" panose="020F0502020204030204" pitchFamily="34" charset="0"/>
              </a:rPr>
              <a:t>orn in 1932, in Newport Monmouthshire. </a:t>
            </a:r>
          </a:p>
          <a:p>
            <a:pPr>
              <a:lnSpc>
                <a:spcPct val="170000"/>
              </a:lnSpc>
            </a:pPr>
            <a:r>
              <a:rPr lang="en-GB" sz="2800" b="0" i="0" u="none" strike="noStrike" dirty="0">
                <a:solidFill>
                  <a:schemeClr val="accent1">
                    <a:lumMod val="75000"/>
                  </a:schemeClr>
                </a:solidFill>
                <a:effectLst/>
                <a:latin typeface="Calibri" panose="020F0502020204030204" pitchFamily="34" charset="0"/>
              </a:rPr>
              <a:t>In 1944, Dennis and his 2 younger brothers were committed to the care of the local authority, on the grounds that they needed care and attention. </a:t>
            </a:r>
          </a:p>
          <a:p>
            <a:pPr>
              <a:lnSpc>
                <a:spcPct val="170000"/>
              </a:lnSpc>
            </a:pPr>
            <a:r>
              <a:rPr lang="en-GB" sz="2800" b="0" i="0" u="none" strike="noStrike" dirty="0">
                <a:solidFill>
                  <a:schemeClr val="accent1">
                    <a:lumMod val="75000"/>
                  </a:schemeClr>
                </a:solidFill>
                <a:effectLst/>
                <a:latin typeface="Calibri" panose="020F0502020204030204" pitchFamily="34" charset="0"/>
              </a:rPr>
              <a:t>Dennis and his middle brother were sent to live in Shropshire with Reginald Gough and his wife Esther. </a:t>
            </a:r>
          </a:p>
          <a:p>
            <a:pPr>
              <a:lnSpc>
                <a:spcPct val="170000"/>
              </a:lnSpc>
            </a:pPr>
            <a:r>
              <a:rPr lang="en-GB" sz="2800" b="0" i="0" u="none" strike="noStrike" dirty="0">
                <a:solidFill>
                  <a:schemeClr val="accent1">
                    <a:lumMod val="75000"/>
                  </a:schemeClr>
                </a:solidFill>
                <a:effectLst/>
                <a:latin typeface="Calibri" panose="020F0502020204030204" pitchFamily="34" charset="0"/>
              </a:rPr>
              <a:t>The younger brother was sent to another family close by. 6 months after moving to live with the Goughs, Dennis sadly lost his life. </a:t>
            </a:r>
          </a:p>
          <a:p>
            <a:pPr>
              <a:lnSpc>
                <a:spcPct val="170000"/>
              </a:lnSpc>
            </a:pPr>
            <a:r>
              <a:rPr lang="en-GB" sz="2800" b="0" i="0" u="none" strike="noStrike" dirty="0">
                <a:solidFill>
                  <a:schemeClr val="accent1">
                    <a:lumMod val="75000"/>
                  </a:schemeClr>
                </a:solidFill>
                <a:effectLst/>
                <a:latin typeface="Calibri" panose="020F0502020204030204" pitchFamily="34" charset="0"/>
              </a:rPr>
              <a:t>One evening Esther telephoned the village doctor to say that Dennis was having a fit, upon his arrival, he found Dennis was already dead and was in appalling condition. </a:t>
            </a:r>
          </a:p>
          <a:p>
            <a:pPr>
              <a:lnSpc>
                <a:spcPct val="170000"/>
              </a:lnSpc>
            </a:pPr>
            <a:r>
              <a:rPr lang="en-GB" sz="2800" b="0" i="0" u="none" strike="noStrike" dirty="0">
                <a:solidFill>
                  <a:schemeClr val="accent1">
                    <a:lumMod val="75000"/>
                  </a:schemeClr>
                </a:solidFill>
                <a:effectLst/>
                <a:latin typeface="Calibri" panose="020F0502020204030204" pitchFamily="34" charset="0"/>
              </a:rPr>
              <a:t>Upon post mortem, he was found to have been struck several times to the chest by something heavy, he had also been struck on the back, he died of cardiac arrest.</a:t>
            </a:r>
          </a:p>
          <a:p>
            <a:pPr>
              <a:lnSpc>
                <a:spcPct val="170000"/>
              </a:lnSpc>
            </a:pPr>
            <a:r>
              <a:rPr lang="en-GB" sz="2800" b="0" i="0" u="none" strike="noStrike" dirty="0">
                <a:solidFill>
                  <a:schemeClr val="accent1">
                    <a:lumMod val="75000"/>
                  </a:schemeClr>
                </a:solidFill>
                <a:effectLst/>
                <a:latin typeface="Calibri" panose="020F0502020204030204" pitchFamily="34" charset="0"/>
              </a:rPr>
              <a:t> At the time of his death, he was thin and wasting away, undernourished and below the average weight for child of his age. </a:t>
            </a:r>
          </a:p>
          <a:p>
            <a:pPr>
              <a:lnSpc>
                <a:spcPct val="170000"/>
              </a:lnSpc>
            </a:pPr>
            <a:r>
              <a:rPr lang="en-GB" sz="2800" b="0" i="0" u="none" strike="noStrike" dirty="0">
                <a:solidFill>
                  <a:schemeClr val="accent1">
                    <a:lumMod val="75000"/>
                  </a:schemeClr>
                </a:solidFill>
                <a:effectLst/>
                <a:latin typeface="Calibri" panose="020F0502020204030204" pitchFamily="34" charset="0"/>
              </a:rPr>
              <a:t>He also had septic ulcers to the bottoms of his feet and his legs were severely chapped. </a:t>
            </a:r>
            <a:r>
              <a:rPr lang="en-US" sz="2800" b="0" i="0" dirty="0">
                <a:solidFill>
                  <a:schemeClr val="accent1">
                    <a:lumMod val="75000"/>
                  </a:schemeClr>
                </a:solidFill>
                <a:effectLst/>
                <a:latin typeface="Calibri" panose="020F0502020204030204" pitchFamily="34" charset="0"/>
              </a:rPr>
              <a:t>​</a:t>
            </a:r>
            <a:endParaRPr lang="en-US" b="0" i="0" dirty="0">
              <a:solidFill>
                <a:schemeClr val="accent1">
                  <a:lumMod val="75000"/>
                </a:schemeClr>
              </a:solidFill>
              <a:effectLst/>
              <a:latin typeface="Calibri" panose="020F0502020204030204" pitchFamily="34" charset="0"/>
            </a:endParaRPr>
          </a:p>
          <a:p>
            <a:endParaRPr lang="en-GB" altLang="en-US" dirty="0"/>
          </a:p>
        </p:txBody>
      </p:sp>
      <p:pic>
        <p:nvPicPr>
          <p:cNvPr id="3074" name="Picture 2" descr="Dennis “Denny” O'Neill (1932-1945) - Find a Grave Memorial">
            <a:extLst>
              <a:ext uri="{FF2B5EF4-FFF2-40B4-BE49-F238E27FC236}">
                <a16:creationId xmlns:a16="http://schemas.microsoft.com/office/drawing/2014/main" id="{97927D6E-0604-1D35-65B8-353EB5919A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136068"/>
            <a:ext cx="669044" cy="10838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0CA67C5C-1D87-4EBF-9D51-607E155E7512}"/>
              </a:ext>
            </a:extLst>
          </p:cNvPr>
          <p:cNvSpPr>
            <a:spLocks noGrp="1" noChangeArrowheads="1"/>
          </p:cNvSpPr>
          <p:nvPr>
            <p:ph type="title"/>
          </p:nvPr>
        </p:nvSpPr>
        <p:spPr>
          <a:xfrm>
            <a:off x="632031" y="0"/>
            <a:ext cx="7886700" cy="1325563"/>
          </a:xfrm>
        </p:spPr>
        <p:txBody>
          <a:bodyPr>
            <a:norm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Dennis O’Neill</a:t>
            </a:r>
          </a:p>
        </p:txBody>
      </p:sp>
      <p:sp>
        <p:nvSpPr>
          <p:cNvPr id="26628" name="Content Placeholder 3">
            <a:extLst>
              <a:ext uri="{FF2B5EF4-FFF2-40B4-BE49-F238E27FC236}">
                <a16:creationId xmlns:a16="http://schemas.microsoft.com/office/drawing/2014/main" id="{4B571E96-E3A2-4D09-93B9-6D2C3DFBC034}"/>
              </a:ext>
            </a:extLst>
          </p:cNvPr>
          <p:cNvSpPr>
            <a:spLocks noGrp="1" noChangeArrowheads="1"/>
          </p:cNvSpPr>
          <p:nvPr>
            <p:ph sz="half" idx="2"/>
          </p:nvPr>
        </p:nvSpPr>
        <p:spPr bwMode="auto">
          <a:xfrm>
            <a:off x="0" y="1219919"/>
            <a:ext cx="9144000" cy="5070950"/>
          </a:xfrm>
        </p:spPr>
        <p:txBody>
          <a:bodyPr wrap="square" numCol="1" anchor="t" anchorCtr="0" compatLnSpc="1">
            <a:prstTxWarp prst="textNoShape">
              <a:avLst/>
            </a:prstTxWarp>
            <a:normAutofit fontScale="32500" lnSpcReduction="20000"/>
          </a:bodyPr>
          <a:lstStyle/>
          <a:p>
            <a:pPr algn="l" rtl="0" fontAlgn="base">
              <a:lnSpc>
                <a:spcPct val="170000"/>
              </a:lnSpc>
            </a:pPr>
            <a:r>
              <a:rPr lang="en-GB" sz="3700" b="0" i="0" u="none" strike="noStrike" dirty="0">
                <a:solidFill>
                  <a:schemeClr val="accent1">
                    <a:lumMod val="75000"/>
                  </a:schemeClr>
                </a:solidFill>
                <a:effectLst/>
                <a:latin typeface="Calibri" panose="020F0502020204030204" pitchFamily="34" charset="0"/>
              </a:rPr>
              <a:t>Shortly after Dennis’s death, Reginald Gough was charged with manslaughter, and Esther with wilful ill treatment and neglect. </a:t>
            </a:r>
          </a:p>
          <a:p>
            <a:pPr algn="l" rtl="0" fontAlgn="base">
              <a:lnSpc>
                <a:spcPct val="170000"/>
              </a:lnSpc>
            </a:pPr>
            <a:r>
              <a:rPr lang="en-GB" sz="3700" b="0" i="0" u="none" strike="noStrike" dirty="0">
                <a:solidFill>
                  <a:schemeClr val="accent1">
                    <a:lumMod val="75000"/>
                  </a:schemeClr>
                </a:solidFill>
                <a:effectLst/>
                <a:latin typeface="Calibri" panose="020F0502020204030204" pitchFamily="34" charset="0"/>
              </a:rPr>
              <a:t>At their trial, Dennis brother gave evidence, which included how they were only fed bread and water and how they were thrashed or beaten every night. </a:t>
            </a:r>
          </a:p>
          <a:p>
            <a:pPr algn="l" rtl="0" fontAlgn="base">
              <a:lnSpc>
                <a:spcPct val="170000"/>
              </a:lnSpc>
            </a:pPr>
            <a:r>
              <a:rPr lang="en-GB" sz="3700" b="0" i="0" u="none" strike="noStrike" dirty="0">
                <a:solidFill>
                  <a:schemeClr val="accent1">
                    <a:lumMod val="75000"/>
                  </a:schemeClr>
                </a:solidFill>
                <a:effectLst/>
                <a:latin typeface="Calibri" panose="020F0502020204030204" pitchFamily="34" charset="0"/>
              </a:rPr>
              <a:t>The events that led to Dennis’s death were Dennis failing to collect enough sticks for the fire, Dennis was dragged to the spinney by his hair and beaten. </a:t>
            </a:r>
          </a:p>
          <a:p>
            <a:pPr algn="l" rtl="0" fontAlgn="base">
              <a:lnSpc>
                <a:spcPct val="170000"/>
              </a:lnSpc>
            </a:pPr>
            <a:r>
              <a:rPr lang="en-GB" sz="3700" b="0" i="0" u="none" strike="noStrike" dirty="0">
                <a:solidFill>
                  <a:schemeClr val="accent1">
                    <a:lumMod val="75000"/>
                  </a:schemeClr>
                </a:solidFill>
                <a:effectLst/>
                <a:latin typeface="Calibri" panose="020F0502020204030204" pitchFamily="34" charset="0"/>
              </a:rPr>
              <a:t>The following day he was stripped and beaten so hard with a stick that the stick broke, he continued with another stick until Dennis legs were blue and bleeding. </a:t>
            </a:r>
          </a:p>
          <a:p>
            <a:pPr algn="l" rtl="0" fontAlgn="base">
              <a:lnSpc>
                <a:spcPct val="170000"/>
              </a:lnSpc>
            </a:pPr>
            <a:r>
              <a:rPr lang="en-GB" sz="3700" b="0" i="0" u="none" strike="noStrike" dirty="0">
                <a:solidFill>
                  <a:schemeClr val="accent1">
                    <a:lumMod val="75000"/>
                  </a:schemeClr>
                </a:solidFill>
                <a:effectLst/>
                <a:latin typeface="Calibri" panose="020F0502020204030204" pitchFamily="34" charset="0"/>
              </a:rPr>
              <a:t>The next day he couldn’t stand and was in a great deal of pain. Gough hit him again to stop him from crying. Dennis told Gough that his back hurt. Gough beat him again the following morning, this time using his fists, he was dead by the afternoon. </a:t>
            </a:r>
          </a:p>
          <a:p>
            <a:pPr algn="l" rtl="0" fontAlgn="base">
              <a:lnSpc>
                <a:spcPct val="170000"/>
              </a:lnSpc>
            </a:pPr>
            <a:r>
              <a:rPr lang="en-GB" sz="3700" b="0" i="0" u="none" strike="noStrike" dirty="0">
                <a:solidFill>
                  <a:schemeClr val="accent1">
                    <a:lumMod val="75000"/>
                  </a:schemeClr>
                </a:solidFill>
                <a:effectLst/>
                <a:latin typeface="Calibri" panose="020F0502020204030204" pitchFamily="34" charset="0"/>
              </a:rPr>
              <a:t>Reginald Gough was sentenced to 6 years in prison for manslaughter, Esther Gough was sentenced to 6 months for neglect.</a:t>
            </a:r>
            <a:r>
              <a:rPr lang="en-US" sz="3700" b="0" i="0" dirty="0">
                <a:solidFill>
                  <a:schemeClr val="accent1">
                    <a:lumMod val="75000"/>
                  </a:schemeClr>
                </a:solidFill>
                <a:effectLst/>
                <a:latin typeface="Calibri" panose="020F0502020204030204" pitchFamily="34" charset="0"/>
              </a:rPr>
              <a:t>​</a:t>
            </a:r>
          </a:p>
          <a:p>
            <a:pPr algn="l" rtl="0" fontAlgn="base">
              <a:lnSpc>
                <a:spcPct val="170000"/>
              </a:lnSpc>
            </a:pPr>
            <a:r>
              <a:rPr lang="en-GB" sz="3700" b="0" i="0" u="none" strike="noStrike" dirty="0">
                <a:solidFill>
                  <a:schemeClr val="accent1">
                    <a:lumMod val="75000"/>
                  </a:schemeClr>
                </a:solidFill>
                <a:effectLst/>
                <a:latin typeface="Calibri" panose="020F0502020204030204" pitchFamily="34" charset="0"/>
              </a:rPr>
              <a:t>Dennis’s death led to a public inquiry, there was shock that Reginald Gough was known to police and had a conviction for violence but still allowed to foster the children.</a:t>
            </a:r>
            <a:r>
              <a:rPr lang="en-US" sz="3700" b="0" i="0" dirty="0">
                <a:solidFill>
                  <a:schemeClr val="accent1">
                    <a:lumMod val="75000"/>
                  </a:schemeClr>
                </a:solidFill>
                <a:effectLst/>
                <a:latin typeface="Calibri" panose="020F0502020204030204" pitchFamily="34" charset="0"/>
              </a:rPr>
              <a:t>​</a:t>
            </a:r>
          </a:p>
          <a:p>
            <a:pPr algn="l" rtl="0" fontAlgn="base">
              <a:lnSpc>
                <a:spcPct val="170000"/>
              </a:lnSpc>
            </a:pPr>
            <a:r>
              <a:rPr lang="en-GB" sz="3700" b="0" i="0" u="none" strike="noStrike" dirty="0">
                <a:solidFill>
                  <a:schemeClr val="accent1">
                    <a:lumMod val="75000"/>
                  </a:schemeClr>
                </a:solidFill>
                <a:effectLst/>
                <a:latin typeface="Calibri" panose="020F0502020204030204" pitchFamily="34" charset="0"/>
              </a:rPr>
              <a:t>This case strongly influenced the introduction of the Children Act 1948. which overhauled the way that the </a:t>
            </a:r>
            <a:r>
              <a:rPr lang="en-GB" sz="3700" b="0" i="0" u="none" strike="noStrike" dirty="0" err="1">
                <a:solidFill>
                  <a:schemeClr val="accent1">
                    <a:lumMod val="75000"/>
                  </a:schemeClr>
                </a:solidFill>
                <a:effectLst/>
                <a:latin typeface="Calibri" panose="020F0502020204030204" pitchFamily="34" charset="0"/>
              </a:rPr>
              <a:t>uk</a:t>
            </a:r>
            <a:r>
              <a:rPr lang="en-GB" sz="3700" b="0" i="0" u="none" strike="noStrike" dirty="0">
                <a:solidFill>
                  <a:schemeClr val="accent1">
                    <a:lumMod val="75000"/>
                  </a:schemeClr>
                </a:solidFill>
                <a:effectLst/>
                <a:latin typeface="Calibri" panose="020F0502020204030204" pitchFamily="34" charset="0"/>
              </a:rPr>
              <a:t> provided foster care. </a:t>
            </a:r>
            <a:r>
              <a:rPr lang="en-US" sz="3700" b="0" i="0" dirty="0">
                <a:solidFill>
                  <a:schemeClr val="accent1">
                    <a:lumMod val="75000"/>
                  </a:schemeClr>
                </a:solidFill>
                <a:effectLst/>
                <a:latin typeface="Calibri" panose="020F0502020204030204" pitchFamily="34" charset="0"/>
              </a:rPr>
              <a:t>​</a:t>
            </a:r>
          </a:p>
          <a:p>
            <a:pPr algn="l" rtl="0" fontAlgn="base"/>
            <a:endParaRPr lang="en-GB" dirty="0"/>
          </a:p>
        </p:txBody>
      </p:sp>
      <p:pic>
        <p:nvPicPr>
          <p:cNvPr id="3074" name="Picture 2" descr="Dennis “Denny” O'Neill (1932-1945) - Find a Grave Memorial">
            <a:extLst>
              <a:ext uri="{FF2B5EF4-FFF2-40B4-BE49-F238E27FC236}">
                <a16:creationId xmlns:a16="http://schemas.microsoft.com/office/drawing/2014/main" id="{97927D6E-0604-1D35-65B8-353EB5919A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136068"/>
            <a:ext cx="669044" cy="1083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7829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1">
            <a:extLst>
              <a:ext uri="{FF2B5EF4-FFF2-40B4-BE49-F238E27FC236}">
                <a16:creationId xmlns:a16="http://schemas.microsoft.com/office/drawing/2014/main" id="{FF28D3B2-E18D-4D20-ABE5-CBB6718F0434}"/>
              </a:ext>
            </a:extLst>
          </p:cNvPr>
          <p:cNvSpPr txBox="1">
            <a:spLocks noChangeArrowheads="1"/>
          </p:cNvSpPr>
          <p:nvPr/>
        </p:nvSpPr>
        <p:spPr bwMode="auto">
          <a:xfrm>
            <a:off x="457200" y="-35089"/>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dirty="0">
                <a:solidFill>
                  <a:schemeClr val="accent1">
                    <a:lumMod val="75000"/>
                  </a:schemeClr>
                </a:solidFill>
                <a:latin typeface="Arial" panose="020B0604020202020204" pitchFamily="34" charset="0"/>
                <a:cs typeface="Lucida Sans Unicode" panose="020B0602030504020204" pitchFamily="34" charset="0"/>
              </a:rPr>
              <a:t>Children Act 1948</a:t>
            </a:r>
          </a:p>
        </p:txBody>
      </p:sp>
      <p:sp>
        <p:nvSpPr>
          <p:cNvPr id="37891" name="Text Box 2">
            <a:extLst>
              <a:ext uri="{FF2B5EF4-FFF2-40B4-BE49-F238E27FC236}">
                <a16:creationId xmlns:a16="http://schemas.microsoft.com/office/drawing/2014/main" id="{5A00211F-9ECE-4DC0-8394-0A576A337680}"/>
              </a:ext>
            </a:extLst>
          </p:cNvPr>
          <p:cNvSpPr txBox="1">
            <a:spLocks noChangeArrowheads="1"/>
          </p:cNvSpPr>
          <p:nvPr/>
        </p:nvSpPr>
        <p:spPr bwMode="auto">
          <a:xfrm>
            <a:off x="134753" y="980728"/>
            <a:ext cx="5373349" cy="4886003"/>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This was the first official Children Act. </a:t>
            </a:r>
          </a:p>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The children Act 1948 set out new measures which would ultimately provide better support for children, in particular, children who didn’t have any parents or whose parents were unable to care for them. </a:t>
            </a:r>
          </a:p>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It stipulated that the local Authority and councils were to set up a Children’s committee and appoint a children’s Officer and that the local Authority had a duty to provide care for children whose parents were unable to (Child’s best interests). </a:t>
            </a:r>
          </a:p>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There was an overhaul of fostering provision and new approach to parent and child relations. It also emphasized the need to identify children as individual rather than an indistinct mass.</a:t>
            </a:r>
            <a:endParaRPr lang="en-GB" sz="1500" b="0" i="0" dirty="0">
              <a:solidFill>
                <a:schemeClr val="accent1">
                  <a:lumMod val="75000"/>
                </a:schemeClr>
              </a:solidFill>
              <a:effectLst/>
              <a:latin typeface="Calibri" panose="020F0502020204030204" pitchFamily="34" charset="0"/>
            </a:endParaRPr>
          </a:p>
          <a:p>
            <a:pPr marL="0" indent="0" eaLnBrk="1" hangingPunct="1">
              <a:lnSpc>
                <a:spcPct val="150000"/>
              </a:lnSpc>
              <a:spcBef>
                <a:spcPts val="700"/>
              </a:spcBef>
              <a:buFont typeface="Arial" panose="020B0604020202020204" pitchFamily="34" charset="0"/>
              <a:buNone/>
              <a:defRPr/>
            </a:pPr>
            <a:endParaRPr lang="en-US" altLang="en-US" sz="1400" dirty="0">
              <a:solidFill>
                <a:schemeClr val="accent1">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endParaRPr>
          </a:p>
        </p:txBody>
      </p:sp>
      <p:sp>
        <p:nvSpPr>
          <p:cNvPr id="28676" name="Text Box 3">
            <a:extLst>
              <a:ext uri="{FF2B5EF4-FFF2-40B4-BE49-F238E27FC236}">
                <a16:creationId xmlns:a16="http://schemas.microsoft.com/office/drawing/2014/main" id="{8D2B8AA2-8F26-43C5-8191-B183CC89AC13}"/>
              </a:ext>
            </a:extLst>
          </p:cNvPr>
          <p:cNvSpPr txBox="1">
            <a:spLocks noChangeArrowheads="1"/>
          </p:cNvSpPr>
          <p:nvPr/>
        </p:nvSpPr>
        <p:spPr bwMode="auto">
          <a:xfrm>
            <a:off x="5508103" y="1310139"/>
            <a:ext cx="3501143"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buFont typeface="Arial" panose="020B0604020202020204" pitchFamily="34" charset="0"/>
              <a:buNone/>
            </a:pPr>
            <a:endParaRPr lang="en-US" altLang="en-US" sz="2800" dirty="0">
              <a:solidFill>
                <a:srgbClr val="0000FF"/>
              </a:solidFill>
              <a:latin typeface="Arial" panose="020B0604020202020204" pitchFamily="34" charset="0"/>
              <a:cs typeface="Lucida Sans Unicode" panose="020B0602030504020204" pitchFamily="34" charset="0"/>
            </a:endParaRPr>
          </a:p>
          <a:p>
            <a:pPr eaLnBrk="1" hangingPunct="1">
              <a:lnSpc>
                <a:spcPct val="100000"/>
              </a:lnSpc>
              <a:spcBef>
                <a:spcPts val="700"/>
              </a:spcBef>
              <a:buFontTx/>
              <a:buNone/>
            </a:pPr>
            <a:r>
              <a:rPr lang="en-US" altLang="en-US" sz="2800" dirty="0">
                <a:solidFill>
                  <a:schemeClr val="accent1">
                    <a:lumMod val="75000"/>
                  </a:schemeClr>
                </a:solidFill>
                <a:latin typeface="Arial" panose="020B0604020202020204" pitchFamily="34" charset="0"/>
                <a:cs typeface="Lucida Sans Unicode" panose="020B0602030504020204" pitchFamily="34" charset="0"/>
              </a:rPr>
              <a:t>Key Points:</a:t>
            </a:r>
          </a:p>
          <a:p>
            <a:pPr eaLnBrk="1" hangingPunct="1">
              <a:lnSpc>
                <a:spcPct val="100000"/>
              </a:lnSpc>
              <a:spcBef>
                <a:spcPts val="700"/>
              </a:spcBef>
            </a:pPr>
            <a:r>
              <a:rPr lang="en-US" altLang="en-US" sz="2800" dirty="0">
                <a:solidFill>
                  <a:schemeClr val="accent1">
                    <a:lumMod val="75000"/>
                  </a:schemeClr>
                </a:solidFill>
                <a:latin typeface="Arial" panose="020B0604020202020204" pitchFamily="34" charset="0"/>
                <a:cs typeface="Lucida Sans Unicode" panose="020B0602030504020204" pitchFamily="34" charset="0"/>
              </a:rPr>
              <a:t>Every local authority and council to set up a Children’s Committee and appoint a Children’s Officer</a:t>
            </a:r>
          </a:p>
        </p:txBody>
      </p:sp>
      <p:pic>
        <p:nvPicPr>
          <p:cNvPr id="4098" name="Picture 2" descr="Children Act 1948 - full text">
            <a:extLst>
              <a:ext uri="{FF2B5EF4-FFF2-40B4-BE49-F238E27FC236}">
                <a16:creationId xmlns:a16="http://schemas.microsoft.com/office/drawing/2014/main" id="{165890B1-B2DD-4871-60EB-F7DA67F607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9284" y="188640"/>
            <a:ext cx="1772072" cy="15121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B24A54F-AFFA-4733-B4E5-7413BF3BACDF}"/>
              </a:ext>
            </a:extLst>
          </p:cNvPr>
          <p:cNvSpPr/>
          <p:nvPr/>
        </p:nvSpPr>
        <p:spPr>
          <a:xfrm>
            <a:off x="395288" y="1052513"/>
            <a:ext cx="8424862" cy="584200"/>
          </a:xfrm>
          <a:prstGeom prst="rect">
            <a:avLst/>
          </a:prstGeom>
        </p:spPr>
        <p:txBody>
          <a:bodyPr>
            <a:spAutoFit/>
          </a:bodyPr>
          <a:lstStyle/>
          <a:p>
            <a:pPr marL="342900" indent="-342900">
              <a:lnSpc>
                <a:spcPct val="80000"/>
              </a:lnSpc>
              <a:buFont typeface="Arial" panose="020B0604020202020204" pitchFamily="34" charset="0"/>
              <a:buChar char="•"/>
              <a:defRPr/>
            </a:pPr>
            <a:endParaRPr lang="en-GB" altLang="en-US" sz="2000" dirty="0">
              <a:latin typeface="+mj-lt"/>
              <a:ea typeface="ＭＳ Ｐゴシック" panose="020B0600070205080204" pitchFamily="34" charset="-128"/>
            </a:endParaRPr>
          </a:p>
          <a:p>
            <a:pPr marL="342900" indent="-342900">
              <a:lnSpc>
                <a:spcPct val="80000"/>
              </a:lnSpc>
              <a:buFont typeface="Arial" panose="020B0604020202020204" pitchFamily="34" charset="0"/>
              <a:buChar char="•"/>
              <a:defRPr/>
            </a:pPr>
            <a:endParaRPr lang="en-GB" altLang="en-US" sz="2000" dirty="0">
              <a:latin typeface="+mj-lt"/>
              <a:ea typeface="ＭＳ Ｐゴシック" panose="020B0600070205080204" pitchFamily="34" charset="-128"/>
            </a:endParaRPr>
          </a:p>
        </p:txBody>
      </p:sp>
      <p:sp>
        <p:nvSpPr>
          <p:cNvPr id="30723" name="Text Box 1">
            <a:extLst>
              <a:ext uri="{FF2B5EF4-FFF2-40B4-BE49-F238E27FC236}">
                <a16:creationId xmlns:a16="http://schemas.microsoft.com/office/drawing/2014/main" id="{7BA2F234-F083-4891-9B73-CB41B32931A6}"/>
              </a:ext>
            </a:extLst>
          </p:cNvPr>
          <p:cNvSpPr txBox="1">
            <a:spLocks noChangeArrowheads="1"/>
          </p:cNvSpPr>
          <p:nvPr/>
        </p:nvSpPr>
        <p:spPr bwMode="auto">
          <a:xfrm>
            <a:off x="294276" y="201613"/>
            <a:ext cx="8229600"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a:solidFill>
                  <a:schemeClr val="accent1">
                    <a:lumMod val="75000"/>
                  </a:schemeClr>
                </a:solidFill>
                <a:latin typeface="Arial" panose="020B0604020202020204" pitchFamily="34" charset="0"/>
                <a:cs typeface="Lucida Sans Unicode" panose="020B0602030504020204" pitchFamily="34" charset="0"/>
              </a:rPr>
              <a:t>     </a:t>
            </a:r>
            <a:r>
              <a:rPr lang="en-US" altLang="en-US" sz="4800" b="1" dirty="0">
                <a:solidFill>
                  <a:schemeClr val="accent1">
                    <a:lumMod val="75000"/>
                  </a:schemeClr>
                </a:solidFill>
                <a:latin typeface="Arial" panose="020B0604020202020204" pitchFamily="34" charset="0"/>
                <a:cs typeface="Lucida Sans Unicode" panose="020B0602030504020204" pitchFamily="34" charset="0"/>
              </a:rPr>
              <a:t>Maria Colwell</a:t>
            </a:r>
          </a:p>
        </p:txBody>
      </p:sp>
      <p:sp>
        <p:nvSpPr>
          <p:cNvPr id="30724" name="Text Box 3">
            <a:extLst>
              <a:ext uri="{FF2B5EF4-FFF2-40B4-BE49-F238E27FC236}">
                <a16:creationId xmlns:a16="http://schemas.microsoft.com/office/drawing/2014/main" id="{DE2FD58F-55B9-4171-A02D-AC8B8288B7D4}"/>
              </a:ext>
            </a:extLst>
          </p:cNvPr>
          <p:cNvSpPr txBox="1">
            <a:spLocks noChangeArrowheads="1"/>
          </p:cNvSpPr>
          <p:nvPr/>
        </p:nvSpPr>
        <p:spPr bwMode="auto">
          <a:xfrm>
            <a:off x="107504" y="1412776"/>
            <a:ext cx="8928992" cy="4732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algn="l" rtl="0" fontAlgn="base">
              <a:lnSpc>
                <a:spcPct val="150000"/>
              </a:lnSpc>
            </a:pPr>
            <a:r>
              <a:rPr lang="en-GB" sz="1150" b="0" i="0" u="none" strike="noStrike" dirty="0">
                <a:solidFill>
                  <a:schemeClr val="accent1">
                    <a:lumMod val="75000"/>
                  </a:schemeClr>
                </a:solidFill>
                <a:effectLst/>
                <a:latin typeface="Calibri" panose="020F0502020204030204" pitchFamily="34" charset="0"/>
              </a:rPr>
              <a:t>In 1973 Brighton, at the age of 7, Maria Colwell </a:t>
            </a:r>
            <a:r>
              <a:rPr lang="en-GB" sz="1150" dirty="0">
                <a:solidFill>
                  <a:schemeClr val="accent1">
                    <a:lumMod val="75000"/>
                  </a:schemeClr>
                </a:solidFill>
              </a:rPr>
              <a:t>died at the hands of </a:t>
            </a:r>
            <a:r>
              <a:rPr lang="en-GB" sz="1150" b="0" i="0" u="none" strike="noStrike" dirty="0">
                <a:solidFill>
                  <a:schemeClr val="accent1">
                    <a:lumMod val="75000"/>
                  </a:schemeClr>
                </a:solidFill>
                <a:effectLst/>
                <a:latin typeface="Calibri" panose="020F0502020204030204" pitchFamily="34" charset="0"/>
              </a:rPr>
              <a:t>her stepfather after being returned to the family home from foster care.  </a:t>
            </a:r>
          </a:p>
          <a:p>
            <a:pPr algn="l" rtl="0" fontAlgn="base">
              <a:lnSpc>
                <a:spcPct val="150000"/>
              </a:lnSpc>
            </a:pPr>
            <a:r>
              <a:rPr lang="en-GB" sz="1150" b="0" i="0" u="none" strike="noStrike" dirty="0">
                <a:solidFill>
                  <a:schemeClr val="accent1">
                    <a:lumMod val="75000"/>
                  </a:schemeClr>
                </a:solidFill>
                <a:effectLst/>
                <a:latin typeface="Calibri" panose="020F0502020204030204" pitchFamily="34" charset="0"/>
              </a:rPr>
              <a:t>Maria was born in 1965, a short time later her father died. In 1966 Maria was placed with foster parents (her aunt and uncle) where she was to be very happy and well cared for. </a:t>
            </a:r>
          </a:p>
          <a:p>
            <a:pPr algn="l" rtl="0" fontAlgn="base">
              <a:lnSpc>
                <a:spcPct val="150000"/>
              </a:lnSpc>
            </a:pPr>
            <a:r>
              <a:rPr lang="en-GB" sz="1150" b="0" i="0" u="none" strike="noStrike" dirty="0">
                <a:solidFill>
                  <a:schemeClr val="accent1">
                    <a:lumMod val="75000"/>
                  </a:schemeClr>
                </a:solidFill>
                <a:effectLst/>
                <a:latin typeface="Calibri" panose="020F0502020204030204" pitchFamily="34" charset="0"/>
              </a:rPr>
              <a:t>In 1971, Maria was returned to her biological mother and William </a:t>
            </a:r>
            <a:r>
              <a:rPr lang="en-GB" sz="1150" b="0" i="0" u="none" strike="noStrike" dirty="0" err="1">
                <a:solidFill>
                  <a:schemeClr val="accent1">
                    <a:lumMod val="75000"/>
                  </a:schemeClr>
                </a:solidFill>
                <a:effectLst/>
                <a:latin typeface="Calibri" panose="020F0502020204030204" pitchFamily="34" charset="0"/>
              </a:rPr>
              <a:t>Kepple</a:t>
            </a:r>
            <a:r>
              <a:rPr lang="en-GB" sz="1150" b="0" i="0" u="none" strike="noStrike" dirty="0">
                <a:solidFill>
                  <a:schemeClr val="accent1">
                    <a:lumMod val="75000"/>
                  </a:schemeClr>
                </a:solidFill>
                <a:effectLst/>
                <a:latin typeface="Calibri" panose="020F0502020204030204" pitchFamily="34" charset="0"/>
              </a:rPr>
              <a:t> (her mothers new partner. William </a:t>
            </a:r>
            <a:r>
              <a:rPr lang="en-GB" sz="1150" b="0" i="0" u="none" strike="noStrike" dirty="0" err="1">
                <a:solidFill>
                  <a:schemeClr val="accent1">
                    <a:lumMod val="75000"/>
                  </a:schemeClr>
                </a:solidFill>
                <a:effectLst/>
                <a:latin typeface="Calibri" panose="020F0502020204030204" pitchFamily="34" charset="0"/>
              </a:rPr>
              <a:t>Kepple</a:t>
            </a:r>
            <a:r>
              <a:rPr lang="en-GB" sz="1150" b="0" i="0" u="none" strike="noStrike" dirty="0">
                <a:solidFill>
                  <a:schemeClr val="accent1">
                    <a:lumMod val="75000"/>
                  </a:schemeClr>
                </a:solidFill>
                <a:effectLst/>
                <a:latin typeface="Calibri" panose="020F0502020204030204" pitchFamily="34" charset="0"/>
              </a:rPr>
              <a:t> had children of his own and the couple favoured the other children over Maria, treating Maria poorly. </a:t>
            </a:r>
          </a:p>
          <a:p>
            <a:pPr algn="l" rtl="0" fontAlgn="base">
              <a:lnSpc>
                <a:spcPct val="150000"/>
              </a:lnSpc>
            </a:pPr>
            <a:r>
              <a:rPr lang="en-GB" sz="1150" b="0" i="0" u="none" strike="noStrike" dirty="0">
                <a:solidFill>
                  <a:schemeClr val="accent1">
                    <a:lumMod val="75000"/>
                  </a:schemeClr>
                </a:solidFill>
                <a:effectLst/>
                <a:latin typeface="Calibri" panose="020F0502020204030204" pitchFamily="34" charset="0"/>
              </a:rPr>
              <a:t>Neighbours and teachers voiced their concerns to various agencies, and despite the fact that Maria was described as a ‘walking skeleton’, she was allowed to remain with the pair. </a:t>
            </a:r>
          </a:p>
          <a:p>
            <a:pPr algn="l" rtl="0" fontAlgn="base">
              <a:lnSpc>
                <a:spcPct val="150000"/>
              </a:lnSpc>
            </a:pPr>
            <a:r>
              <a:rPr lang="en-GB" sz="1150" b="0" i="0" u="none" strike="noStrike" dirty="0">
                <a:solidFill>
                  <a:schemeClr val="accent1">
                    <a:lumMod val="75000"/>
                  </a:schemeClr>
                </a:solidFill>
                <a:effectLst/>
                <a:latin typeface="Calibri" panose="020F0502020204030204" pitchFamily="34" charset="0"/>
              </a:rPr>
              <a:t>One night when </a:t>
            </a:r>
            <a:r>
              <a:rPr lang="en-GB" sz="1150" b="0" i="0" u="none" strike="noStrike" dirty="0" err="1">
                <a:solidFill>
                  <a:schemeClr val="accent1">
                    <a:lumMod val="75000"/>
                  </a:schemeClr>
                </a:solidFill>
                <a:effectLst/>
                <a:latin typeface="Calibri" panose="020F0502020204030204" pitchFamily="34" charset="0"/>
              </a:rPr>
              <a:t>Kepple</a:t>
            </a:r>
            <a:r>
              <a:rPr lang="en-GB" sz="1150" b="0" i="0" u="none" strike="noStrike" dirty="0">
                <a:solidFill>
                  <a:schemeClr val="accent1">
                    <a:lumMod val="75000"/>
                  </a:schemeClr>
                </a:solidFill>
                <a:effectLst/>
                <a:latin typeface="Calibri" panose="020F0502020204030204" pitchFamily="34" charset="0"/>
              </a:rPr>
              <a:t> returned home intoxicated, to find Maria still up, he responded angrily by repeatedly kicking her, causing both internal and external injuries, he then went to bed. The following morning, he wheeled Maria to the hospital in a pram, She died shortly after arrival with a variety of injuries, including brain damage, fractured ribs and black eyes, her stomach was completely empty when she died. </a:t>
            </a:r>
            <a:r>
              <a:rPr lang="en-US" sz="1150" b="0" i="0" dirty="0">
                <a:solidFill>
                  <a:schemeClr val="accent1">
                    <a:lumMod val="75000"/>
                  </a:schemeClr>
                </a:solidFill>
                <a:effectLst/>
                <a:latin typeface="Calibri" panose="020F0502020204030204" pitchFamily="34" charset="0"/>
              </a:rPr>
              <a:t>​</a:t>
            </a:r>
          </a:p>
          <a:p>
            <a:pPr algn="l" rtl="0" fontAlgn="base">
              <a:lnSpc>
                <a:spcPct val="150000"/>
              </a:lnSpc>
            </a:pPr>
            <a:r>
              <a:rPr lang="en-GB" sz="1150" b="0" i="0" u="none" strike="noStrike" dirty="0" err="1">
                <a:solidFill>
                  <a:schemeClr val="accent1">
                    <a:lumMod val="75000"/>
                  </a:schemeClr>
                </a:solidFill>
                <a:effectLst/>
                <a:latin typeface="Calibri" panose="020F0502020204030204" pitchFamily="34" charset="0"/>
              </a:rPr>
              <a:t>Kepple</a:t>
            </a:r>
            <a:r>
              <a:rPr lang="en-GB" sz="1150" b="0" i="0" u="none" strike="noStrike" dirty="0">
                <a:solidFill>
                  <a:schemeClr val="accent1">
                    <a:lumMod val="75000"/>
                  </a:schemeClr>
                </a:solidFill>
                <a:effectLst/>
                <a:latin typeface="Calibri" panose="020F0502020204030204" pitchFamily="34" charset="0"/>
              </a:rPr>
              <a:t> was found guilty of manslaughter, he was sentenced to 8 years in prison, but served half on appeal.</a:t>
            </a:r>
            <a:r>
              <a:rPr lang="en-US" sz="1150" b="0" i="0" dirty="0">
                <a:solidFill>
                  <a:schemeClr val="accent1">
                    <a:lumMod val="75000"/>
                  </a:schemeClr>
                </a:solidFill>
                <a:effectLst/>
                <a:latin typeface="Calibri" panose="020F0502020204030204" pitchFamily="34" charset="0"/>
              </a:rPr>
              <a:t>​</a:t>
            </a:r>
          </a:p>
          <a:p>
            <a:pPr algn="l" rtl="0" fontAlgn="base">
              <a:lnSpc>
                <a:spcPct val="150000"/>
              </a:lnSpc>
            </a:pPr>
            <a:r>
              <a:rPr lang="en-GB" sz="1150" b="0" i="0" u="none" strike="noStrike" dirty="0">
                <a:solidFill>
                  <a:schemeClr val="accent1">
                    <a:lumMod val="75000"/>
                  </a:schemeClr>
                </a:solidFill>
                <a:effectLst/>
                <a:latin typeface="Calibri" panose="020F0502020204030204" pitchFamily="34" charset="0"/>
              </a:rPr>
              <a:t>A public inquiry was set up. 3 main contributing factors were identified in Maria’s death, lack of communication between the agencies who were involved with Maria, inadequate training for social workers charged with children at risk, and changes in the make up of society. </a:t>
            </a:r>
            <a:r>
              <a:rPr lang="en-US" sz="1150" b="0" i="0" dirty="0">
                <a:solidFill>
                  <a:schemeClr val="accent1">
                    <a:lumMod val="75000"/>
                  </a:schemeClr>
                </a:solidFill>
                <a:effectLst/>
                <a:latin typeface="Calibri" panose="020F0502020204030204" pitchFamily="34" charset="0"/>
              </a:rPr>
              <a:t>​</a:t>
            </a:r>
          </a:p>
          <a:p>
            <a:pPr algn="l" rtl="0" fontAlgn="base">
              <a:lnSpc>
                <a:spcPct val="150000"/>
              </a:lnSpc>
            </a:pPr>
            <a:r>
              <a:rPr lang="en-GB" sz="1150" b="0" i="0" u="none" strike="noStrike" dirty="0">
                <a:solidFill>
                  <a:schemeClr val="accent1">
                    <a:lumMod val="75000"/>
                  </a:schemeClr>
                </a:solidFill>
                <a:effectLst/>
                <a:latin typeface="Calibri" panose="020F0502020204030204" pitchFamily="34" charset="0"/>
              </a:rPr>
              <a:t>Maria’s case influenced the Children Act 1975.</a:t>
            </a:r>
            <a:r>
              <a:rPr lang="en-US" sz="1150" b="0" i="0" dirty="0">
                <a:solidFill>
                  <a:schemeClr val="accent1">
                    <a:lumMod val="75000"/>
                  </a:schemeClr>
                </a:solidFill>
                <a:effectLst/>
                <a:latin typeface="Calibri" panose="020F0502020204030204" pitchFamily="34" charset="0"/>
              </a:rPr>
              <a:t>​</a:t>
            </a:r>
          </a:p>
          <a:p>
            <a:pPr algn="l" rtl="0" fontAlgn="base"/>
            <a:endParaRPr lang="en-GB" sz="1150" b="0" i="0" dirty="0">
              <a:solidFill>
                <a:srgbClr val="444444"/>
              </a:solidFill>
              <a:effectLst/>
              <a:latin typeface="Calibri" panose="020F0502020204030204" pitchFamily="34" charset="0"/>
            </a:endParaRPr>
          </a:p>
        </p:txBody>
      </p:sp>
      <p:grpSp>
        <p:nvGrpSpPr>
          <p:cNvPr id="30725" name="Group 4">
            <a:extLst>
              <a:ext uri="{FF2B5EF4-FFF2-40B4-BE49-F238E27FC236}">
                <a16:creationId xmlns:a16="http://schemas.microsoft.com/office/drawing/2014/main" id="{3470B4A6-4BC6-447C-9485-27EA6924AEC5}"/>
              </a:ext>
            </a:extLst>
          </p:cNvPr>
          <p:cNvGrpSpPr>
            <a:grpSpLocks/>
          </p:cNvGrpSpPr>
          <p:nvPr/>
        </p:nvGrpSpPr>
        <p:grpSpPr bwMode="auto">
          <a:xfrm>
            <a:off x="1835696" y="201613"/>
            <a:ext cx="642557" cy="1143000"/>
            <a:chOff x="703" y="935"/>
            <a:chExt cx="1496" cy="3032"/>
          </a:xfrm>
        </p:grpSpPr>
        <p:pic>
          <p:nvPicPr>
            <p:cNvPr id="30726" name="Picture 5">
              <a:extLst>
                <a:ext uri="{FF2B5EF4-FFF2-40B4-BE49-F238E27FC236}">
                  <a16:creationId xmlns:a16="http://schemas.microsoft.com/office/drawing/2014/main" id="{40081856-489B-4791-AF2B-72A230D393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 y="935"/>
              <a:ext cx="1496" cy="303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27" name="Text Box 6">
              <a:extLst>
                <a:ext uri="{FF2B5EF4-FFF2-40B4-BE49-F238E27FC236}">
                  <a16:creationId xmlns:a16="http://schemas.microsoft.com/office/drawing/2014/main" id="{0D98E6D3-F6A6-43B2-9DD3-EB4F103E94F5}"/>
                </a:ext>
              </a:extLst>
            </p:cNvPr>
            <p:cNvSpPr txBox="1">
              <a:spLocks noChangeArrowheads="1"/>
            </p:cNvSpPr>
            <p:nvPr/>
          </p:nvSpPr>
          <p:spPr bwMode="auto">
            <a:xfrm>
              <a:off x="703" y="935"/>
              <a:ext cx="1496" cy="30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1">
            <a:extLst>
              <a:ext uri="{FF2B5EF4-FFF2-40B4-BE49-F238E27FC236}">
                <a16:creationId xmlns:a16="http://schemas.microsoft.com/office/drawing/2014/main" id="{A3FA43C8-7804-4F20-B70C-F8101CC6ACA3}"/>
              </a:ext>
            </a:extLst>
          </p:cNvPr>
          <p:cNvSpPr txBox="1">
            <a:spLocks noChangeArrowheads="1"/>
          </p:cNvSpPr>
          <p:nvPr/>
        </p:nvSpPr>
        <p:spPr bwMode="auto">
          <a:xfrm>
            <a:off x="457200" y="56957"/>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dirty="0">
                <a:solidFill>
                  <a:schemeClr val="accent1">
                    <a:lumMod val="75000"/>
                  </a:schemeClr>
                </a:solidFill>
                <a:latin typeface="Arial" panose="020B0604020202020204" pitchFamily="34" charset="0"/>
                <a:cs typeface="Lucida Sans Unicode" panose="020B0602030504020204" pitchFamily="34" charset="0"/>
              </a:rPr>
              <a:t>Children Act 1975</a:t>
            </a:r>
          </a:p>
        </p:txBody>
      </p:sp>
      <p:sp>
        <p:nvSpPr>
          <p:cNvPr id="32772" name="Text Box 3">
            <a:extLst>
              <a:ext uri="{FF2B5EF4-FFF2-40B4-BE49-F238E27FC236}">
                <a16:creationId xmlns:a16="http://schemas.microsoft.com/office/drawing/2014/main" id="{D226397F-4163-463C-8B04-50638D7B22B9}"/>
              </a:ext>
            </a:extLst>
          </p:cNvPr>
          <p:cNvSpPr txBox="1">
            <a:spLocks noChangeArrowheads="1"/>
          </p:cNvSpPr>
          <p:nvPr/>
        </p:nvSpPr>
        <p:spPr bwMode="auto">
          <a:xfrm>
            <a:off x="251520" y="1340768"/>
            <a:ext cx="8568954" cy="488600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2900" indent="-341313">
              <a:lnSpc>
                <a:spcPct val="90000"/>
              </a:lnSpc>
              <a:spcBef>
                <a:spcPts val="750"/>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9pPr>
          </a:lstStyle>
          <a:p>
            <a:pPr eaLnBrk="1" hangingPunct="1">
              <a:lnSpc>
                <a:spcPct val="150000"/>
              </a:lnSpc>
              <a:spcBef>
                <a:spcPts val="600"/>
              </a:spcBef>
              <a:buFontTx/>
              <a:buNone/>
            </a:pPr>
            <a:r>
              <a:rPr lang="en-US" altLang="en-US" sz="2400" dirty="0">
                <a:solidFill>
                  <a:schemeClr val="accent1">
                    <a:lumMod val="75000"/>
                  </a:schemeClr>
                </a:solidFill>
                <a:latin typeface="Arial" panose="020B0604020202020204" pitchFamily="34" charset="0"/>
                <a:cs typeface="Arial" panose="020B0604020202020204" pitchFamily="34" charset="0"/>
              </a:rPr>
              <a:t>Key Points:</a:t>
            </a:r>
          </a:p>
          <a:p>
            <a:pPr eaLnBrk="1" hangingPunct="1">
              <a:lnSpc>
                <a:spcPct val="150000"/>
              </a:lnSpc>
              <a:spcBef>
                <a:spcPts val="6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Supersedes the 1948 Children Act</a:t>
            </a:r>
          </a:p>
          <a:p>
            <a:pPr eaLnBrk="1" hangingPunct="1">
              <a:lnSpc>
                <a:spcPct val="150000"/>
              </a:lnSpc>
              <a:spcBef>
                <a:spcPts val="6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The setting up of the ACPC’s (Area Child Protection Committees) – multi-agency group to re-write policies and procedures.</a:t>
            </a:r>
          </a:p>
          <a:p>
            <a:pPr eaLnBrk="1" hangingPunct="1">
              <a:lnSpc>
                <a:spcPct val="150000"/>
              </a:lnSpc>
              <a:spcBef>
                <a:spcPts val="6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Now replaced by LSCB (Local Safeguarding Children Boards)</a:t>
            </a:r>
          </a:p>
          <a:p>
            <a:pPr eaLnBrk="1" hangingPunct="1">
              <a:lnSpc>
                <a:spcPct val="150000"/>
              </a:lnSpc>
              <a:spcBef>
                <a:spcPts val="6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Inter-agencies child protection conferences (specific cases)</a:t>
            </a:r>
          </a:p>
          <a:p>
            <a:pPr eaLnBrk="1" hangingPunct="1">
              <a:lnSpc>
                <a:spcPct val="100000"/>
              </a:lnSpc>
              <a:spcBef>
                <a:spcPts val="600"/>
              </a:spcBef>
              <a:buClr>
                <a:srgbClr val="0000FF"/>
              </a:buClr>
            </a:pPr>
            <a:endParaRPr lang="en-US" altLang="en-US" sz="2400" dirty="0">
              <a:solidFill>
                <a:srgbClr val="0000FF"/>
              </a:solidFill>
              <a:latin typeface="Arial" panose="020B0604020202020204" pitchFamily="34" charset="0"/>
              <a:cs typeface="Lucida Sans Unicode" panose="020B0602030504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1">
            <a:extLst>
              <a:ext uri="{FF2B5EF4-FFF2-40B4-BE49-F238E27FC236}">
                <a16:creationId xmlns:a16="http://schemas.microsoft.com/office/drawing/2014/main" id="{01A71CB2-1560-4E8F-908D-435A4E6A73EC}"/>
              </a:ext>
            </a:extLst>
          </p:cNvPr>
          <p:cNvSpPr txBox="1">
            <a:spLocks noChangeArrowheads="1"/>
          </p:cNvSpPr>
          <p:nvPr/>
        </p:nvSpPr>
        <p:spPr bwMode="auto">
          <a:xfrm>
            <a:off x="1115616" y="260648"/>
            <a:ext cx="6723062" cy="8175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a:solidFill>
                  <a:schemeClr val="accent1">
                    <a:lumMod val="75000"/>
                  </a:schemeClr>
                </a:solidFill>
                <a:latin typeface="Arial" panose="020B0604020202020204" pitchFamily="34" charset="0"/>
                <a:cs typeface="Lucida Sans Unicode" panose="020B0602030504020204" pitchFamily="34" charset="0"/>
              </a:rPr>
              <a:t>     </a:t>
            </a:r>
            <a:r>
              <a:rPr lang="en-US" altLang="en-US" sz="4800" b="1" dirty="0">
                <a:solidFill>
                  <a:schemeClr val="accent1">
                    <a:lumMod val="75000"/>
                  </a:schemeClr>
                </a:solidFill>
                <a:latin typeface="Arial" panose="020B0604020202020204" pitchFamily="34" charset="0"/>
                <a:cs typeface="Lucida Sans Unicode" panose="020B0602030504020204" pitchFamily="34" charset="0"/>
              </a:rPr>
              <a:t>Jasmine Beckford</a:t>
            </a:r>
          </a:p>
        </p:txBody>
      </p:sp>
      <p:sp>
        <p:nvSpPr>
          <p:cNvPr id="34819" name="Text Box 3">
            <a:extLst>
              <a:ext uri="{FF2B5EF4-FFF2-40B4-BE49-F238E27FC236}">
                <a16:creationId xmlns:a16="http://schemas.microsoft.com/office/drawing/2014/main" id="{F0E456D8-BD02-4ACF-9FAE-6EB1DDD32131}"/>
              </a:ext>
            </a:extLst>
          </p:cNvPr>
          <p:cNvSpPr txBox="1">
            <a:spLocks noChangeArrowheads="1"/>
          </p:cNvSpPr>
          <p:nvPr/>
        </p:nvSpPr>
        <p:spPr bwMode="auto">
          <a:xfrm>
            <a:off x="2882024" y="1109423"/>
            <a:ext cx="6010456" cy="45495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a:lnSpc>
                <a:spcPct val="150000"/>
              </a:lnSpc>
              <a:spcBef>
                <a:spcPts val="700"/>
              </a:spcBef>
            </a:pPr>
            <a:r>
              <a:rPr lang="en-GB" sz="1600" b="0" i="0" u="none" strike="noStrike" dirty="0">
                <a:solidFill>
                  <a:schemeClr val="accent1">
                    <a:lumMod val="75000"/>
                  </a:schemeClr>
                </a:solidFill>
                <a:effectLst/>
                <a:latin typeface="Calibri" panose="020F0502020204030204" pitchFamily="34" charset="0"/>
              </a:rPr>
              <a:t>Jasmine Beckford was born in London in 1979. She was beaten to death by her stepfather, Maurice Beckford, a boxer in July 1984, aged 4, after being returned to the family home from care. </a:t>
            </a:r>
          </a:p>
          <a:p>
            <a:pPr>
              <a:lnSpc>
                <a:spcPct val="150000"/>
              </a:lnSpc>
              <a:spcBef>
                <a:spcPts val="700"/>
              </a:spcBef>
            </a:pPr>
            <a:r>
              <a:rPr lang="en-GB" sz="1600" b="0" i="0" u="none" strike="noStrike" dirty="0">
                <a:solidFill>
                  <a:schemeClr val="accent1">
                    <a:lumMod val="75000"/>
                  </a:schemeClr>
                </a:solidFill>
                <a:effectLst/>
                <a:latin typeface="Calibri" panose="020F0502020204030204" pitchFamily="34" charset="0"/>
              </a:rPr>
              <a:t>In the year leading to her death, she was tortured and beaten on several occasions. Jasmine had been under the care of Social Services and it was reported that she had been visited 78 times but only seen by professionals once. </a:t>
            </a:r>
          </a:p>
          <a:p>
            <a:pPr>
              <a:lnSpc>
                <a:spcPct val="150000"/>
              </a:lnSpc>
              <a:spcBef>
                <a:spcPts val="700"/>
              </a:spcBef>
            </a:pPr>
            <a:r>
              <a:rPr lang="en-GB" sz="1600" b="0" i="0" u="none" strike="noStrike" dirty="0">
                <a:solidFill>
                  <a:schemeClr val="accent1">
                    <a:lumMod val="75000"/>
                  </a:schemeClr>
                </a:solidFill>
                <a:effectLst/>
                <a:latin typeface="Calibri" panose="020F0502020204030204" pitchFamily="34" charset="0"/>
              </a:rPr>
              <a:t>It was noted that staff were intimidated by Maurice Beckford and therefore accepted any excuses given by him for Jasmine not being available. </a:t>
            </a:r>
          </a:p>
          <a:p>
            <a:pPr>
              <a:lnSpc>
                <a:spcPct val="150000"/>
              </a:lnSpc>
              <a:spcBef>
                <a:spcPts val="700"/>
              </a:spcBef>
            </a:pPr>
            <a:r>
              <a:rPr lang="en-GB" sz="1600" b="0" i="0" u="none" strike="noStrike" dirty="0">
                <a:solidFill>
                  <a:schemeClr val="accent1">
                    <a:lumMod val="75000"/>
                  </a:schemeClr>
                </a:solidFill>
                <a:effectLst/>
                <a:latin typeface="Calibri" panose="020F0502020204030204" pitchFamily="34" charset="0"/>
              </a:rPr>
              <a:t>Maurice was sentenced to 10 years in prison for manslaughter and Jasmine’s mother was sentenced to 18 months for neglect.</a:t>
            </a:r>
            <a:endParaRPr lang="en-US" sz="1600" b="0" i="0" dirty="0">
              <a:solidFill>
                <a:schemeClr val="accent1">
                  <a:lumMod val="75000"/>
                </a:schemeClr>
              </a:solidFill>
              <a:effectLst/>
              <a:latin typeface="Calibri" panose="020F0502020204030204" pitchFamily="34" charset="0"/>
            </a:endParaRPr>
          </a:p>
          <a:p>
            <a:pPr eaLnBrk="1" hangingPunct="1">
              <a:lnSpc>
                <a:spcPct val="100000"/>
              </a:lnSpc>
              <a:spcBef>
                <a:spcPts val="700"/>
              </a:spcBef>
              <a:buFont typeface="Arial" panose="020B0604020202020204" pitchFamily="34" charset="0"/>
              <a:buNone/>
            </a:pPr>
            <a:endParaRPr lang="en-US" altLang="en-US" sz="1000" dirty="0">
              <a:solidFill>
                <a:schemeClr val="accent1">
                  <a:lumMod val="75000"/>
                </a:schemeClr>
              </a:solidFill>
              <a:latin typeface="Arial" panose="020B0604020202020204" pitchFamily="34" charset="0"/>
              <a:cs typeface="Lucida Sans Unicode" panose="020B0602030504020204" pitchFamily="34" charset="0"/>
            </a:endParaRPr>
          </a:p>
        </p:txBody>
      </p:sp>
      <p:grpSp>
        <p:nvGrpSpPr>
          <p:cNvPr id="34820" name="Group 4">
            <a:extLst>
              <a:ext uri="{FF2B5EF4-FFF2-40B4-BE49-F238E27FC236}">
                <a16:creationId xmlns:a16="http://schemas.microsoft.com/office/drawing/2014/main" id="{4F06AB6C-4ADC-4AA1-BB5F-348F5D10F39D}"/>
              </a:ext>
            </a:extLst>
          </p:cNvPr>
          <p:cNvGrpSpPr>
            <a:grpSpLocks/>
          </p:cNvGrpSpPr>
          <p:nvPr/>
        </p:nvGrpSpPr>
        <p:grpSpPr bwMode="auto">
          <a:xfrm>
            <a:off x="395536" y="1628800"/>
            <a:ext cx="2294533" cy="2605335"/>
            <a:chOff x="-48" y="754"/>
            <a:chExt cx="2882" cy="3420"/>
          </a:xfrm>
        </p:grpSpPr>
        <p:pic>
          <p:nvPicPr>
            <p:cNvPr id="34821" name="Picture 5">
              <a:extLst>
                <a:ext uri="{FF2B5EF4-FFF2-40B4-BE49-F238E27FC236}">
                  <a16:creationId xmlns:a16="http://schemas.microsoft.com/office/drawing/2014/main" id="{4E56945D-24BB-4709-B7DE-AA09F6A026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54"/>
              <a:ext cx="2834" cy="342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822" name="Text Box 6">
              <a:extLst>
                <a:ext uri="{FF2B5EF4-FFF2-40B4-BE49-F238E27FC236}">
                  <a16:creationId xmlns:a16="http://schemas.microsoft.com/office/drawing/2014/main" id="{FA7294C3-D293-4BE2-B2D8-3D8AE8ADE2D5}"/>
                </a:ext>
              </a:extLst>
            </p:cNvPr>
            <p:cNvSpPr txBox="1">
              <a:spLocks noChangeArrowheads="1"/>
            </p:cNvSpPr>
            <p:nvPr/>
          </p:nvSpPr>
          <p:spPr bwMode="auto">
            <a:xfrm>
              <a:off x="-48" y="754"/>
              <a:ext cx="2882" cy="34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1">
            <a:extLst>
              <a:ext uri="{FF2B5EF4-FFF2-40B4-BE49-F238E27FC236}">
                <a16:creationId xmlns:a16="http://schemas.microsoft.com/office/drawing/2014/main" id="{B64638B8-E122-4E29-8098-EBE7D5A3587D}"/>
              </a:ext>
            </a:extLst>
          </p:cNvPr>
          <p:cNvSpPr txBox="1">
            <a:spLocks noChangeArrowheads="1"/>
          </p:cNvSpPr>
          <p:nvPr/>
        </p:nvSpPr>
        <p:spPr bwMode="auto">
          <a:xfrm>
            <a:off x="-540568" y="-459432"/>
            <a:ext cx="8229600" cy="22124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br>
              <a:rPr lang="en-US" altLang="en-US" sz="4400" dirty="0">
                <a:solidFill>
                  <a:srgbClr val="000000"/>
                </a:solidFill>
                <a:latin typeface="Arial Unicode MS" pitchFamily="34" charset="-128"/>
                <a:cs typeface="Lucida Sans Unicode" panose="020B0602030504020204" pitchFamily="34" charset="0"/>
              </a:rPr>
            </a:br>
            <a:r>
              <a:rPr lang="en-US" altLang="en-US" sz="4800" b="1" dirty="0">
                <a:solidFill>
                  <a:schemeClr val="accent1">
                    <a:lumMod val="75000"/>
                  </a:schemeClr>
                </a:solidFill>
                <a:latin typeface="Arial" panose="020B0604020202020204" pitchFamily="34" charset="0"/>
                <a:cs typeface="Arial" panose="020B0604020202020204" pitchFamily="34" charset="0"/>
              </a:rPr>
              <a:t>The Children Act 1989</a:t>
            </a:r>
            <a:br>
              <a:rPr lang="en-US" altLang="en-US" sz="4400" dirty="0">
                <a:solidFill>
                  <a:srgbClr val="0000FF"/>
                </a:solidFill>
                <a:latin typeface="Arial Unicode MS" pitchFamily="34" charset="-128"/>
                <a:cs typeface="Lucida Sans Unicode" panose="020B0602030504020204" pitchFamily="34" charset="0"/>
              </a:rPr>
            </a:br>
            <a:endParaRPr lang="en-US" altLang="en-US" sz="4400" dirty="0">
              <a:solidFill>
                <a:srgbClr val="0000FF"/>
              </a:solidFill>
              <a:latin typeface="Arial Unicode MS" pitchFamily="34" charset="-128"/>
              <a:cs typeface="Lucida Sans Unicode" panose="020B0602030504020204" pitchFamily="34" charset="0"/>
            </a:endParaRPr>
          </a:p>
        </p:txBody>
      </p:sp>
      <p:sp>
        <p:nvSpPr>
          <p:cNvPr id="46083" name="Text Box 2">
            <a:extLst>
              <a:ext uri="{FF2B5EF4-FFF2-40B4-BE49-F238E27FC236}">
                <a16:creationId xmlns:a16="http://schemas.microsoft.com/office/drawing/2014/main" id="{370032CE-553C-4883-B6C6-B3834E9A9BA5}"/>
              </a:ext>
            </a:extLst>
          </p:cNvPr>
          <p:cNvSpPr txBox="1">
            <a:spLocks noChangeArrowheads="1"/>
          </p:cNvSpPr>
          <p:nvPr/>
        </p:nvSpPr>
        <p:spPr bwMode="auto">
          <a:xfrm>
            <a:off x="0" y="1175295"/>
            <a:ext cx="9143999" cy="4813995"/>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The Children Act 1989 supersedes the Children Act 1975. </a:t>
            </a:r>
          </a:p>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This Act was influenced heavily by the deaths of Jasmine Beckford, Tyra Henry, Heidi </a:t>
            </a:r>
            <a:r>
              <a:rPr lang="en-GB" sz="1500" b="0" i="0" u="none" strike="noStrike" dirty="0" err="1">
                <a:solidFill>
                  <a:schemeClr val="accent1">
                    <a:lumMod val="75000"/>
                  </a:schemeClr>
                </a:solidFill>
                <a:effectLst/>
                <a:latin typeface="Calibri" panose="020F0502020204030204" pitchFamily="34" charset="0"/>
              </a:rPr>
              <a:t>Koseda</a:t>
            </a:r>
            <a:r>
              <a:rPr lang="en-GB" sz="1500" b="0" i="0" u="none" strike="noStrike" dirty="0">
                <a:solidFill>
                  <a:schemeClr val="accent1">
                    <a:lumMod val="75000"/>
                  </a:schemeClr>
                </a:solidFill>
                <a:effectLst/>
                <a:latin typeface="Calibri" panose="020F0502020204030204" pitchFamily="34" charset="0"/>
              </a:rPr>
              <a:t> and others in the preceding years. </a:t>
            </a:r>
          </a:p>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Amongst other duties, this legislation placed a specific duty – section 17 on local authorities to provide services to children in need in their area, and section 47 – to undertake enquiries if they believe a child has suffered or is likely to suffer significant harm.</a:t>
            </a:r>
          </a:p>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 It was under this legislation that the term significant harm was first used. </a:t>
            </a:r>
          </a:p>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For the first time, the child’s voice was identified as important in an issues surrounding their care. </a:t>
            </a:r>
          </a:p>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This Act states that there is a duty for local authorities to provide care for children and families in need. The Act identified a need for children’s services to provide policies and procedures specific to the needs of children. </a:t>
            </a:r>
          </a:p>
          <a:p>
            <a:pPr>
              <a:lnSpc>
                <a:spcPct val="150000"/>
              </a:lnSpc>
              <a:spcBef>
                <a:spcPts val="700"/>
              </a:spcBef>
              <a:defRPr/>
            </a:pPr>
            <a:r>
              <a:rPr lang="en-GB" sz="1500" b="0" i="0" u="none" strike="noStrike" dirty="0">
                <a:solidFill>
                  <a:schemeClr val="accent1">
                    <a:lumMod val="75000"/>
                  </a:schemeClr>
                </a:solidFill>
                <a:effectLst/>
                <a:latin typeface="Calibri" panose="020F0502020204030204" pitchFamily="34" charset="0"/>
              </a:rPr>
              <a:t>The welfare of the child is of paramount consideration under this Act. It stated that the welfare of the child should be promoted by working in partnership between the family and local authorities. </a:t>
            </a:r>
            <a:r>
              <a:rPr lang="en-GB" sz="1500" b="0" i="0" dirty="0">
                <a:solidFill>
                  <a:schemeClr val="accent1">
                    <a:lumMod val="75000"/>
                  </a:schemeClr>
                </a:solidFill>
                <a:effectLst/>
                <a:latin typeface="Calibri" panose="020F0502020204030204" pitchFamily="34" charset="0"/>
              </a:rPr>
              <a:t>​</a:t>
            </a:r>
          </a:p>
          <a:p>
            <a:pPr>
              <a:lnSpc>
                <a:spcPct val="150000"/>
              </a:lnSpc>
              <a:spcBef>
                <a:spcPts val="700"/>
              </a:spcBef>
              <a:defRPr/>
            </a:pPr>
            <a:endParaRPr lang="en-US" altLang="en-US" sz="12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pic>
        <p:nvPicPr>
          <p:cNvPr id="6146" name="Picture 2" descr="Children Act 1989 - Wikipedia">
            <a:extLst>
              <a:ext uri="{FF2B5EF4-FFF2-40B4-BE49-F238E27FC236}">
                <a16:creationId xmlns:a16="http://schemas.microsoft.com/office/drawing/2014/main" id="{48FC58BA-5594-838D-1E03-EEAD42A4E1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296" y="184770"/>
            <a:ext cx="1367879" cy="13678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
            <a:extLst>
              <a:ext uri="{FF2B5EF4-FFF2-40B4-BE49-F238E27FC236}">
                <a16:creationId xmlns:a16="http://schemas.microsoft.com/office/drawing/2014/main" id="{91DD94C6-F7E1-454A-9A22-4DECC4C81469}"/>
              </a:ext>
            </a:extLst>
          </p:cNvPr>
          <p:cNvSpPr txBox="1">
            <a:spLocks noChangeArrowheads="1"/>
          </p:cNvSpPr>
          <p:nvPr/>
        </p:nvSpPr>
        <p:spPr bwMode="auto">
          <a:xfrm>
            <a:off x="-226876" y="257744"/>
            <a:ext cx="8229600" cy="1077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a:solidFill>
                  <a:schemeClr val="accent1">
                    <a:lumMod val="75000"/>
                  </a:schemeClr>
                </a:solidFill>
                <a:latin typeface="Arial" panose="020B0604020202020204" pitchFamily="34" charset="0"/>
                <a:cs typeface="Lucida Sans Unicode" panose="020B0602030504020204" pitchFamily="34" charset="0"/>
              </a:rPr>
              <a:t>The Children Act 1989</a:t>
            </a:r>
          </a:p>
        </p:txBody>
      </p:sp>
      <p:sp>
        <p:nvSpPr>
          <p:cNvPr id="38916" name="Text Box 3">
            <a:extLst>
              <a:ext uri="{FF2B5EF4-FFF2-40B4-BE49-F238E27FC236}">
                <a16:creationId xmlns:a16="http://schemas.microsoft.com/office/drawing/2014/main" id="{795D4BFF-02A6-4AC0-B1FD-AE4EE6E59938}"/>
              </a:ext>
            </a:extLst>
          </p:cNvPr>
          <p:cNvSpPr txBox="1">
            <a:spLocks noChangeArrowheads="1"/>
          </p:cNvSpPr>
          <p:nvPr/>
        </p:nvSpPr>
        <p:spPr bwMode="auto">
          <a:xfrm>
            <a:off x="395536" y="1196753"/>
            <a:ext cx="8568952" cy="511673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a:lnSpc>
                <a:spcPct val="150000"/>
              </a:lnSpc>
              <a:spcBef>
                <a:spcPts val="700"/>
              </a:spcBef>
              <a:buClr>
                <a:srgbClr val="0000FF"/>
              </a:buClr>
            </a:pPr>
            <a:r>
              <a:rPr lang="en-GB" sz="1800" b="0" i="0" dirty="0">
                <a:solidFill>
                  <a:schemeClr val="accent1">
                    <a:lumMod val="75000"/>
                  </a:schemeClr>
                </a:solidFill>
                <a:effectLst/>
                <a:latin typeface="+mn-lt"/>
              </a:rPr>
              <a:t>Working together under the Children Act 1989 was developed to improve working together.</a:t>
            </a:r>
          </a:p>
          <a:p>
            <a:pPr>
              <a:lnSpc>
                <a:spcPct val="150000"/>
              </a:lnSpc>
              <a:spcBef>
                <a:spcPts val="700"/>
              </a:spcBef>
              <a:buClr>
                <a:srgbClr val="0000FF"/>
              </a:buClr>
            </a:pPr>
            <a:r>
              <a:rPr lang="en-GB" sz="1800" b="0" i="0" dirty="0">
                <a:solidFill>
                  <a:schemeClr val="accent1">
                    <a:lumMod val="75000"/>
                  </a:schemeClr>
                </a:solidFill>
                <a:effectLst/>
                <a:latin typeface="+mn-lt"/>
              </a:rPr>
              <a:t>The Act identified that it was best for children to be cared for within their own homes by their families, where this wasn’t possible, parents should continue to be involved with matters concerning their children. </a:t>
            </a:r>
          </a:p>
          <a:p>
            <a:pPr>
              <a:lnSpc>
                <a:spcPct val="150000"/>
              </a:lnSpc>
              <a:spcBef>
                <a:spcPts val="700"/>
              </a:spcBef>
              <a:buClr>
                <a:srgbClr val="0000FF"/>
              </a:buClr>
            </a:pPr>
            <a:r>
              <a:rPr lang="en-GB" sz="1800" b="0" i="0" dirty="0">
                <a:solidFill>
                  <a:schemeClr val="accent1">
                    <a:lumMod val="75000"/>
                  </a:schemeClr>
                </a:solidFill>
                <a:effectLst/>
                <a:latin typeface="+mn-lt"/>
              </a:rPr>
              <a:t>The term ‘Children in Need’ first used within this legislation. For the first time an emphasis and a consideration was placed on race, culture, religion and language as a result of this legislation.</a:t>
            </a:r>
          </a:p>
          <a:p>
            <a:pPr>
              <a:lnSpc>
                <a:spcPct val="150000"/>
              </a:lnSpc>
              <a:spcBef>
                <a:spcPts val="700"/>
              </a:spcBef>
              <a:buClr>
                <a:srgbClr val="0000FF"/>
              </a:buClr>
            </a:pPr>
            <a:r>
              <a:rPr lang="en-GB" sz="1800" b="0" i="0" dirty="0">
                <a:solidFill>
                  <a:schemeClr val="accent1">
                    <a:lumMod val="75000"/>
                  </a:schemeClr>
                </a:solidFill>
                <a:effectLst/>
                <a:latin typeface="+mn-lt"/>
              </a:rPr>
              <a:t>This Act introduced the concept of ‘parental responsibility, defined as ‘the rights, duties, powers and responsibilities which by law a parent of a child has in relation to the child’. This term replaced the concept of ‘parental custody. </a:t>
            </a:r>
            <a:endParaRPr lang="en-GB" altLang="en-US" sz="1800" dirty="0">
              <a:solidFill>
                <a:schemeClr val="accent1">
                  <a:lumMod val="75000"/>
                </a:schemeClr>
              </a:solidFill>
              <a:latin typeface="+mn-lt"/>
            </a:endParaRPr>
          </a:p>
          <a:p>
            <a:pPr marL="0" indent="0" eaLnBrk="1" hangingPunct="1">
              <a:lnSpc>
                <a:spcPct val="150000"/>
              </a:lnSpc>
              <a:spcBef>
                <a:spcPts val="700"/>
              </a:spcBef>
              <a:buClr>
                <a:srgbClr val="0000FF"/>
              </a:buClr>
              <a:buNone/>
            </a:pPr>
            <a:endParaRPr lang="en-US" altLang="en-US" sz="2400" dirty="0">
              <a:solidFill>
                <a:schemeClr val="accent1">
                  <a:lumMod val="75000"/>
                </a:schemeClr>
              </a:solidFill>
              <a:latin typeface="+mn-lt"/>
              <a:cs typeface="Lucida Sans Unicode" panose="020B0602030504020204" pitchFamily="34" charset="0"/>
            </a:endParaRPr>
          </a:p>
        </p:txBody>
      </p:sp>
      <p:pic>
        <p:nvPicPr>
          <p:cNvPr id="2" name="Picture 2" descr="Children Act 1989 - Wikipedia">
            <a:extLst>
              <a:ext uri="{FF2B5EF4-FFF2-40B4-BE49-F238E27FC236}">
                <a16:creationId xmlns:a16="http://schemas.microsoft.com/office/drawing/2014/main" id="{44B1421F-C927-0CFE-1137-DBDAE03AA7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0312" y="184770"/>
            <a:ext cx="1223863" cy="12238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1">
            <a:extLst>
              <a:ext uri="{FF2B5EF4-FFF2-40B4-BE49-F238E27FC236}">
                <a16:creationId xmlns:a16="http://schemas.microsoft.com/office/drawing/2014/main" id="{BD053FCE-C712-43C0-9FF6-B9AAE5AA8CBD}"/>
              </a:ext>
            </a:extLst>
          </p:cNvPr>
          <p:cNvSpPr txBox="1">
            <a:spLocks noChangeArrowheads="1"/>
          </p:cNvSpPr>
          <p:nvPr/>
        </p:nvSpPr>
        <p:spPr bwMode="auto">
          <a:xfrm>
            <a:off x="53752" y="-99392"/>
            <a:ext cx="9036496"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a:solidFill>
                  <a:schemeClr val="accent1">
                    <a:lumMod val="75000"/>
                  </a:schemeClr>
                </a:solidFill>
                <a:latin typeface="Arial" panose="020B0604020202020204" pitchFamily="34" charset="0"/>
                <a:cs typeface="Lucida Sans Unicode" panose="020B0602030504020204" pitchFamily="34" charset="0"/>
              </a:rPr>
              <a:t>Working Together 1991</a:t>
            </a:r>
          </a:p>
        </p:txBody>
      </p:sp>
      <p:sp>
        <p:nvSpPr>
          <p:cNvPr id="50180" name="Text Box 3">
            <a:extLst>
              <a:ext uri="{FF2B5EF4-FFF2-40B4-BE49-F238E27FC236}">
                <a16:creationId xmlns:a16="http://schemas.microsoft.com/office/drawing/2014/main" id="{69D41DC4-09F1-419B-959C-7A32DC451377}"/>
              </a:ext>
            </a:extLst>
          </p:cNvPr>
          <p:cNvSpPr txBox="1">
            <a:spLocks noChangeArrowheads="1"/>
          </p:cNvSpPr>
          <p:nvPr/>
        </p:nvSpPr>
        <p:spPr bwMode="auto">
          <a:xfrm>
            <a:off x="53752" y="1211884"/>
            <a:ext cx="9036496" cy="4914280"/>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algn="l" rtl="0" fontAlgn="base"/>
            <a:r>
              <a:rPr lang="en-GB" sz="2000" i="0" u="none" strike="noStrike" dirty="0">
                <a:solidFill>
                  <a:schemeClr val="accent1">
                    <a:lumMod val="75000"/>
                  </a:schemeClr>
                </a:solidFill>
                <a:effectLst/>
                <a:latin typeface="Arial" panose="020B0604020202020204" pitchFamily="34" charset="0"/>
              </a:rPr>
              <a:t>First time that a legal responsibility was put on Social Services with regards to safeguarding children – information sharing and effective communication.</a:t>
            </a:r>
            <a:r>
              <a:rPr lang="en-US" sz="2000" i="0" dirty="0">
                <a:solidFill>
                  <a:schemeClr val="accent1">
                    <a:lumMod val="75000"/>
                  </a:schemeClr>
                </a:solidFill>
                <a:effectLst/>
                <a:latin typeface="Arial" panose="020B0604020202020204" pitchFamily="34" charset="0"/>
              </a:rPr>
              <a:t>​</a:t>
            </a:r>
            <a:endParaRPr lang="en-US" sz="2000" i="0" dirty="0">
              <a:solidFill>
                <a:schemeClr val="accent1">
                  <a:lumMod val="75000"/>
                </a:schemeClr>
              </a:solidFill>
              <a:effectLst/>
              <a:latin typeface="Calibri" panose="020F0502020204030204" pitchFamily="34" charset="0"/>
            </a:endParaRPr>
          </a:p>
          <a:p>
            <a:pPr algn="l" rtl="0" fontAlgn="base"/>
            <a:r>
              <a:rPr lang="en-GB" sz="2000" i="0" u="none" strike="noStrike" dirty="0">
                <a:solidFill>
                  <a:schemeClr val="accent1">
                    <a:lumMod val="75000"/>
                  </a:schemeClr>
                </a:solidFill>
                <a:effectLst/>
                <a:latin typeface="Arial" panose="020B0604020202020204" pitchFamily="34" charset="0"/>
              </a:rPr>
              <a:t>We know this document as Working Together to Safeguard Children 2023.</a:t>
            </a:r>
            <a:endParaRPr lang="en-GB" sz="2000" i="0" dirty="0">
              <a:solidFill>
                <a:schemeClr val="accent1">
                  <a:lumMod val="75000"/>
                </a:schemeClr>
              </a:solidFill>
              <a:effectLst/>
              <a:latin typeface="Calibri" panose="020F0502020204030204" pitchFamily="34" charset="0"/>
            </a:endParaRPr>
          </a:p>
          <a:p>
            <a:pPr marL="0" indent="0" eaLnBrk="1" hangingPunct="1">
              <a:lnSpc>
                <a:spcPct val="90000"/>
              </a:lnSpc>
              <a:spcBef>
                <a:spcPts val="600"/>
              </a:spcBef>
              <a:buClr>
                <a:srgbClr val="0000FF"/>
              </a:buClr>
              <a:buFont typeface="Arial" panose="020B0604020202020204" pitchFamily="34" charset="0"/>
              <a:buNone/>
              <a:defRPr/>
            </a:pPr>
            <a:endParaRPr lang="en-US" altLang="en-US" sz="2000" dirty="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lnSpc>
                <a:spcPct val="90000"/>
              </a:lnSpc>
              <a:spcBef>
                <a:spcPts val="600"/>
              </a:spcBef>
              <a:buClr>
                <a:srgbClr val="0000FF"/>
              </a:buClr>
              <a:buFont typeface="Wingdings" panose="05000000000000000000" pitchFamily="2" charset="2"/>
              <a:buChar char=""/>
              <a:defRPr/>
            </a:pPr>
            <a:r>
              <a:rPr lang="en-US" altLang="en-US" sz="2000" dirty="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Guidelines to facilitate inter-agency cooperation.</a:t>
            </a:r>
          </a:p>
          <a:p>
            <a:pPr eaLnBrk="1" hangingPunct="1">
              <a:lnSpc>
                <a:spcPct val="90000"/>
              </a:lnSpc>
              <a:spcBef>
                <a:spcPts val="600"/>
              </a:spcBef>
              <a:buClr>
                <a:srgbClr val="0000FF"/>
              </a:buClr>
              <a:buFont typeface="Wingdings" panose="05000000000000000000" pitchFamily="2" charset="2"/>
              <a:buChar char=""/>
              <a:defRPr/>
            </a:pPr>
            <a:endParaRPr lang="en-US" altLang="en-US" sz="2000" dirty="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lnSpc>
                <a:spcPct val="90000"/>
              </a:lnSpc>
              <a:spcBef>
                <a:spcPts val="600"/>
              </a:spcBef>
              <a:buClr>
                <a:srgbClr val="0000FF"/>
              </a:buClr>
              <a:buFont typeface="Wingdings" panose="05000000000000000000" pitchFamily="2" charset="2"/>
              <a:buChar char=""/>
              <a:defRPr/>
            </a:pPr>
            <a:r>
              <a:rPr lang="en-US" altLang="en-US" sz="2000" dirty="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The need for practitioners to be aware that different forms of abuse may be suffered simultaneously by a child.</a:t>
            </a:r>
          </a:p>
          <a:p>
            <a:pPr eaLnBrk="1" hangingPunct="1">
              <a:lnSpc>
                <a:spcPct val="90000"/>
              </a:lnSpc>
              <a:spcBef>
                <a:spcPts val="600"/>
              </a:spcBef>
              <a:buClr>
                <a:srgbClr val="0000FF"/>
              </a:buClr>
              <a:buFont typeface="Wingdings" panose="05000000000000000000" pitchFamily="2" charset="2"/>
              <a:buChar char=""/>
              <a:defRPr/>
            </a:pPr>
            <a:endParaRPr lang="en-US" altLang="en-US" sz="2000" dirty="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lnSpc>
                <a:spcPct val="90000"/>
              </a:lnSpc>
              <a:spcBef>
                <a:spcPts val="600"/>
              </a:spcBef>
              <a:buClr>
                <a:srgbClr val="0000FF"/>
              </a:buClr>
              <a:buFont typeface="Wingdings" panose="05000000000000000000" pitchFamily="2" charset="2"/>
              <a:buChar char=""/>
              <a:defRPr/>
            </a:pPr>
            <a:r>
              <a:rPr lang="en-US" altLang="en-US" sz="2000" dirty="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Categories are not mutually exclusive</a:t>
            </a:r>
          </a:p>
          <a:p>
            <a:pPr eaLnBrk="1" hangingPunct="1">
              <a:lnSpc>
                <a:spcPct val="90000"/>
              </a:lnSpc>
              <a:spcBef>
                <a:spcPts val="600"/>
              </a:spcBef>
              <a:buClr>
                <a:srgbClr val="0000FF"/>
              </a:buClr>
              <a:buFont typeface="Wingdings" panose="05000000000000000000" pitchFamily="2" charset="2"/>
              <a:buChar char=""/>
              <a:defRPr/>
            </a:pPr>
            <a:endParaRPr lang="en-US" altLang="en-US" sz="2000" dirty="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endParaRPr>
          </a:p>
          <a:p>
            <a:pPr marL="0" indent="0" eaLnBrk="1" hangingPunct="1">
              <a:lnSpc>
                <a:spcPct val="90000"/>
              </a:lnSpc>
              <a:spcBef>
                <a:spcPts val="600"/>
              </a:spcBef>
              <a:buClr>
                <a:srgbClr val="0000FF"/>
              </a:buClr>
              <a:buFont typeface="Arial" panose="020B0604020202020204" pitchFamily="34" charset="0"/>
              <a:buNone/>
              <a:defRPr/>
            </a:pPr>
            <a:r>
              <a:rPr lang="en-US" altLang="en-US" sz="2000" dirty="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TODAY: Working Together to Safeguard Children 2023</a:t>
            </a:r>
          </a:p>
          <a:p>
            <a:pPr eaLnBrk="1" hangingPunct="1">
              <a:lnSpc>
                <a:spcPct val="90000"/>
              </a:lnSpc>
              <a:spcBef>
                <a:spcPts val="600"/>
              </a:spcBef>
              <a:buClr>
                <a:srgbClr val="0000FF"/>
              </a:buClr>
              <a:buFont typeface="Arial Unicode MS" pitchFamily="34" charset="-128"/>
              <a:buNone/>
              <a:defRPr/>
            </a:pPr>
            <a:r>
              <a:rPr lang="en-GB" altLang="en-US" sz="2000" b="1" dirty="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hlinkClick r:id="rId3">
                  <a:extLst>
                    <a:ext uri="{A12FA001-AC4F-418D-AE19-62706E023703}">
                      <ahyp:hlinkClr xmlns:ahyp="http://schemas.microsoft.com/office/drawing/2018/hyperlinkcolor" val="tx"/>
                    </a:ext>
                  </a:extLst>
                </a:hlinkClick>
              </a:rPr>
              <a:t>Working together to safeguard children 2023: statutory guidance</a:t>
            </a:r>
            <a:endParaRPr lang="en-US" altLang="en-US" sz="2000" b="1" dirty="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1">
            <a:extLst>
              <a:ext uri="{FF2B5EF4-FFF2-40B4-BE49-F238E27FC236}">
                <a16:creationId xmlns:a16="http://schemas.microsoft.com/office/drawing/2014/main" id="{A81B2FD9-993D-4945-8AF5-C038EEA75A9D}"/>
              </a:ext>
            </a:extLst>
          </p:cNvPr>
          <p:cNvSpPr txBox="1">
            <a:spLocks noChangeArrowheads="1"/>
          </p:cNvSpPr>
          <p:nvPr/>
        </p:nvSpPr>
        <p:spPr bwMode="auto">
          <a:xfrm>
            <a:off x="457200" y="274638"/>
            <a:ext cx="8229600" cy="977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a:solidFill>
                  <a:schemeClr val="accent1">
                    <a:lumMod val="75000"/>
                  </a:schemeClr>
                </a:solidFill>
                <a:latin typeface="Arial" panose="020B0604020202020204" pitchFamily="34" charset="0"/>
                <a:cs typeface="Lucida Sans Unicode" panose="020B0602030504020204" pitchFamily="34" charset="0"/>
              </a:rPr>
              <a:t>Victoria Climbie</a:t>
            </a:r>
          </a:p>
        </p:txBody>
      </p:sp>
      <p:sp>
        <p:nvSpPr>
          <p:cNvPr id="52227" name="Text Box 3">
            <a:extLst>
              <a:ext uri="{FF2B5EF4-FFF2-40B4-BE49-F238E27FC236}">
                <a16:creationId xmlns:a16="http://schemas.microsoft.com/office/drawing/2014/main" id="{E4728A2A-3804-47DE-BEB9-00F89352652E}"/>
              </a:ext>
            </a:extLst>
          </p:cNvPr>
          <p:cNvSpPr txBox="1">
            <a:spLocks noChangeArrowheads="1"/>
          </p:cNvSpPr>
          <p:nvPr/>
        </p:nvSpPr>
        <p:spPr bwMode="auto">
          <a:xfrm>
            <a:off x="107504" y="1230591"/>
            <a:ext cx="8928992" cy="4782344"/>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algn="l" rtl="0" fontAlgn="base">
              <a:lnSpc>
                <a:spcPct val="150000"/>
              </a:lnSpc>
            </a:pPr>
            <a:r>
              <a:rPr lang="en-GB" sz="1250" b="0" i="0" u="none" strike="noStrike" dirty="0">
                <a:solidFill>
                  <a:schemeClr val="accent1">
                    <a:lumMod val="75000"/>
                  </a:schemeClr>
                </a:solidFill>
                <a:effectLst/>
                <a:latin typeface="+mn-lt"/>
              </a:rPr>
              <a:t>Victoria Climbie was born on the Ivory Coast in 1991. She left the Ivory Coast with her great aunt, Marie Therese </a:t>
            </a:r>
            <a:r>
              <a:rPr lang="en-GB" sz="1250" b="0" i="0" u="none" strike="noStrike" dirty="0" err="1">
                <a:solidFill>
                  <a:schemeClr val="accent1">
                    <a:lumMod val="75000"/>
                  </a:schemeClr>
                </a:solidFill>
                <a:effectLst/>
                <a:latin typeface="+mn-lt"/>
              </a:rPr>
              <a:t>Kauou</a:t>
            </a:r>
            <a:r>
              <a:rPr lang="en-GB" sz="1250" b="0" i="0" u="none" strike="noStrike" dirty="0">
                <a:solidFill>
                  <a:schemeClr val="accent1">
                    <a:lumMod val="75000"/>
                  </a:schemeClr>
                </a:solidFill>
                <a:effectLst/>
                <a:latin typeface="+mn-lt"/>
              </a:rPr>
              <a:t> for an education in France, before moving on to London in 1999. Once in London, Victoria’s great-aunt met and moved in with Carl Manning. It is thought that Victoria had been subjected to abuse before meeting Manning but this escalated to torture after moving in together. </a:t>
            </a:r>
          </a:p>
          <a:p>
            <a:pPr algn="l" rtl="0" fontAlgn="base">
              <a:lnSpc>
                <a:spcPct val="150000"/>
              </a:lnSpc>
            </a:pPr>
            <a:r>
              <a:rPr lang="en-GB" sz="1250" b="0" i="0" u="none" strike="noStrike" dirty="0">
                <a:solidFill>
                  <a:schemeClr val="accent1">
                    <a:lumMod val="75000"/>
                  </a:schemeClr>
                </a:solidFill>
                <a:effectLst/>
                <a:latin typeface="+mn-lt"/>
              </a:rPr>
              <a:t>Victoria was bound and forced to sleep in a black bin liner filled with her own excrement in a freezing cold bathroom. The pair burned Victoria with cigarettes, scalded her, tied her up, and hit her with a variety of implements such as bike chains, hammers, shoes, belt buckles, coat hangers, wooden spoons and their own hands. It was reported that she was forced to eat like a dog. </a:t>
            </a:r>
            <a:r>
              <a:rPr lang="en-US" sz="1250" b="0" i="0" dirty="0">
                <a:solidFill>
                  <a:schemeClr val="accent1">
                    <a:lumMod val="75000"/>
                  </a:schemeClr>
                </a:solidFill>
                <a:effectLst/>
                <a:latin typeface="+mn-lt"/>
              </a:rPr>
              <a:t>​</a:t>
            </a:r>
          </a:p>
          <a:p>
            <a:pPr algn="l" rtl="0" fontAlgn="base">
              <a:lnSpc>
                <a:spcPct val="150000"/>
              </a:lnSpc>
            </a:pPr>
            <a:r>
              <a:rPr lang="en-GB" sz="1250" b="0" i="0" u="none" strike="noStrike" dirty="0">
                <a:solidFill>
                  <a:schemeClr val="accent1">
                    <a:lumMod val="75000"/>
                  </a:schemeClr>
                </a:solidFill>
                <a:effectLst/>
                <a:latin typeface="+mn-lt"/>
              </a:rPr>
              <a:t>Leading up to her death, the police, social services at 4 different local authorities, the NHS, local churches and other agencies had all had contact with Victoria and noted concerns and signs of abuse. </a:t>
            </a:r>
          </a:p>
          <a:p>
            <a:pPr algn="l" rtl="0" fontAlgn="base">
              <a:lnSpc>
                <a:spcPct val="150000"/>
              </a:lnSpc>
            </a:pPr>
            <a:r>
              <a:rPr lang="en-GB" sz="1250" b="0" i="0" u="none" strike="noStrike" dirty="0">
                <a:solidFill>
                  <a:schemeClr val="accent1">
                    <a:lumMod val="75000"/>
                  </a:schemeClr>
                </a:solidFill>
                <a:effectLst/>
                <a:latin typeface="+mn-lt"/>
              </a:rPr>
              <a:t>Not one of these agencies investigated effectively. After Victoria’s death, both Kouao and Manning were sentenced to life imprisonment for murder.</a:t>
            </a:r>
          </a:p>
          <a:p>
            <a:pPr algn="l" rtl="0" fontAlgn="base">
              <a:lnSpc>
                <a:spcPct val="150000"/>
              </a:lnSpc>
            </a:pPr>
            <a:r>
              <a:rPr lang="en-GB" sz="1250" b="0" i="0" u="none" strike="noStrike" dirty="0">
                <a:solidFill>
                  <a:schemeClr val="accent1">
                    <a:lumMod val="75000"/>
                  </a:schemeClr>
                </a:solidFill>
                <a:effectLst/>
                <a:latin typeface="+mn-lt"/>
              </a:rPr>
              <a:t> A public inquiry was launched to investigate. Headed by Lord Laming, the report stated that there were 12 missed opportunities to save Victoria’s life. Lord Laming’s damming report, which had identified failings, resulted in numerous recommendations related to safeguarding children. Including a radical reform of services looking after children and better joined-up working and information sharing – multiagency working. </a:t>
            </a:r>
          </a:p>
          <a:p>
            <a:pPr algn="l" rtl="0" fontAlgn="base">
              <a:lnSpc>
                <a:spcPct val="150000"/>
              </a:lnSpc>
            </a:pPr>
            <a:r>
              <a:rPr lang="en-GB" sz="1250" b="0" i="0" u="none" strike="noStrike" dirty="0">
                <a:solidFill>
                  <a:schemeClr val="accent1">
                    <a:lumMod val="75000"/>
                  </a:schemeClr>
                </a:solidFill>
                <a:effectLst/>
                <a:latin typeface="+mn-lt"/>
              </a:rPr>
              <a:t> Victoria’s case largely influenced in the Green paper Every Child Matters and the Children Act 2004. </a:t>
            </a:r>
            <a:endParaRPr lang="en-GB" sz="1250" b="0" i="0" dirty="0">
              <a:solidFill>
                <a:schemeClr val="accent1">
                  <a:lumMod val="75000"/>
                </a:schemeClr>
              </a:solidFill>
              <a:effectLst/>
              <a:latin typeface="+mn-lt"/>
            </a:endParaRPr>
          </a:p>
        </p:txBody>
      </p:sp>
      <p:grpSp>
        <p:nvGrpSpPr>
          <p:cNvPr id="43012" name="Group 4">
            <a:extLst>
              <a:ext uri="{FF2B5EF4-FFF2-40B4-BE49-F238E27FC236}">
                <a16:creationId xmlns:a16="http://schemas.microsoft.com/office/drawing/2014/main" id="{444A0813-910A-44B5-BBE6-89D48CD4DB80}"/>
              </a:ext>
            </a:extLst>
          </p:cNvPr>
          <p:cNvGrpSpPr>
            <a:grpSpLocks/>
          </p:cNvGrpSpPr>
          <p:nvPr/>
        </p:nvGrpSpPr>
        <p:grpSpPr bwMode="auto">
          <a:xfrm>
            <a:off x="899592" y="79133"/>
            <a:ext cx="1151235" cy="1151458"/>
            <a:chOff x="249" y="845"/>
            <a:chExt cx="2721" cy="3219"/>
          </a:xfrm>
        </p:grpSpPr>
        <p:pic>
          <p:nvPicPr>
            <p:cNvPr id="43013" name="Picture 5">
              <a:extLst>
                <a:ext uri="{FF2B5EF4-FFF2-40B4-BE49-F238E27FC236}">
                  <a16:creationId xmlns:a16="http://schemas.microsoft.com/office/drawing/2014/main" id="{5CB627BD-AE30-410C-BB9A-0996DDC7DA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 y="845"/>
              <a:ext cx="2721" cy="321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3014" name="Text Box 6">
              <a:extLst>
                <a:ext uri="{FF2B5EF4-FFF2-40B4-BE49-F238E27FC236}">
                  <a16:creationId xmlns:a16="http://schemas.microsoft.com/office/drawing/2014/main" id="{B210B477-F89B-4927-B775-65943376F2D9}"/>
                </a:ext>
              </a:extLst>
            </p:cNvPr>
            <p:cNvSpPr txBox="1">
              <a:spLocks noChangeArrowheads="1"/>
            </p:cNvSpPr>
            <p:nvPr/>
          </p:nvSpPr>
          <p:spPr bwMode="auto">
            <a:xfrm>
              <a:off x="249" y="845"/>
              <a:ext cx="2721" cy="32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05FC9458-0DB4-4FD8-93A3-30139A10D512}"/>
              </a:ext>
            </a:extLst>
          </p:cNvPr>
          <p:cNvSpPr>
            <a:spLocks noGrp="1" noChangeArrowheads="1"/>
          </p:cNvSpPr>
          <p:nvPr>
            <p:ph type="title"/>
          </p:nvPr>
        </p:nvSpPr>
        <p:spPr>
          <a:xfrm>
            <a:off x="700658" y="-32576"/>
            <a:ext cx="7886700" cy="1325563"/>
          </a:xfrm>
        </p:spPr>
        <p:txBody>
          <a:bodyPr>
            <a:norm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Every Child Matters</a:t>
            </a:r>
          </a:p>
        </p:txBody>
      </p:sp>
      <p:sp>
        <p:nvSpPr>
          <p:cNvPr id="45059" name="Content Placeholder 2">
            <a:extLst>
              <a:ext uri="{FF2B5EF4-FFF2-40B4-BE49-F238E27FC236}">
                <a16:creationId xmlns:a16="http://schemas.microsoft.com/office/drawing/2014/main" id="{42C3865A-26EA-45D3-B489-F48217DA5D51}"/>
              </a:ext>
            </a:extLst>
          </p:cNvPr>
          <p:cNvSpPr>
            <a:spLocks noGrp="1" noChangeArrowheads="1"/>
          </p:cNvSpPr>
          <p:nvPr>
            <p:ph idx="1"/>
          </p:nvPr>
        </p:nvSpPr>
        <p:spPr bwMode="auto">
          <a:xfrm>
            <a:off x="323528" y="1177097"/>
            <a:ext cx="8496944" cy="4744026"/>
          </a:xfrm>
        </p:spPr>
        <p:txBody>
          <a:bodyPr wrap="square" numCol="1" anchor="t" anchorCtr="0" compatLnSpc="1">
            <a:prstTxWarp prst="textNoShape">
              <a:avLst/>
            </a:prstTxWarp>
            <a:normAutofit fontScale="40000" lnSpcReduction="20000"/>
          </a:bodyPr>
          <a:lstStyle/>
          <a:p>
            <a:pPr algn="l" rtl="0" fontAlgn="base">
              <a:lnSpc>
                <a:spcPct val="170000"/>
              </a:lnSpc>
            </a:pPr>
            <a:r>
              <a:rPr lang="en-GB" sz="3500" b="0" i="0" u="none" strike="noStrike" dirty="0">
                <a:solidFill>
                  <a:schemeClr val="accent1">
                    <a:lumMod val="75000"/>
                  </a:schemeClr>
                </a:solidFill>
                <a:effectLst/>
                <a:latin typeface="Calibri" panose="020F0502020204030204" pitchFamily="34" charset="0"/>
              </a:rPr>
              <a:t>This document is no longer in use however, this was transformative.</a:t>
            </a:r>
          </a:p>
          <a:p>
            <a:pPr algn="l" rtl="0" fontAlgn="base">
              <a:lnSpc>
                <a:spcPct val="170000"/>
              </a:lnSpc>
            </a:pPr>
            <a:r>
              <a:rPr lang="en-GB" sz="3500" b="0" i="0" u="none" strike="noStrike" dirty="0">
                <a:solidFill>
                  <a:schemeClr val="accent1">
                    <a:lumMod val="75000"/>
                  </a:schemeClr>
                </a:solidFill>
                <a:effectLst/>
                <a:latin typeface="Calibri" panose="020F0502020204030204" pitchFamily="34" charset="0"/>
              </a:rPr>
              <a:t>The Green paper, Every Child Matters outlined the reforms necessary to better safeguard children and to prevent repeated failings as those seen in Victoria Climbie’s case. </a:t>
            </a:r>
          </a:p>
          <a:p>
            <a:pPr algn="l" rtl="0" fontAlgn="base">
              <a:lnSpc>
                <a:spcPct val="170000"/>
              </a:lnSpc>
            </a:pPr>
            <a:r>
              <a:rPr lang="en-GB" sz="3500" b="0" i="0" u="none" strike="noStrike" dirty="0">
                <a:solidFill>
                  <a:schemeClr val="accent1">
                    <a:lumMod val="75000"/>
                  </a:schemeClr>
                </a:solidFill>
                <a:effectLst/>
                <a:latin typeface="Calibri" panose="020F0502020204030204" pitchFamily="34" charset="0"/>
              </a:rPr>
              <a:t>The Green Paper led to the Children ACT 2004</a:t>
            </a:r>
            <a:r>
              <a:rPr lang="en-US" sz="3500" b="0" i="0" dirty="0">
                <a:solidFill>
                  <a:schemeClr val="accent1">
                    <a:lumMod val="75000"/>
                  </a:schemeClr>
                </a:solidFill>
                <a:effectLst/>
                <a:latin typeface="Calibri" panose="020F0502020204030204" pitchFamily="34" charset="0"/>
              </a:rPr>
              <a:t>​</a:t>
            </a:r>
          </a:p>
          <a:p>
            <a:pPr algn="l" rtl="0" fontAlgn="base">
              <a:lnSpc>
                <a:spcPct val="170000"/>
              </a:lnSpc>
            </a:pPr>
            <a:r>
              <a:rPr lang="en-US" sz="3500" b="0" i="0" dirty="0">
                <a:solidFill>
                  <a:schemeClr val="accent1">
                    <a:lumMod val="75000"/>
                  </a:schemeClr>
                </a:solidFill>
                <a:effectLst/>
                <a:latin typeface="Calibri" panose="020F0502020204030204" pitchFamily="34" charset="0"/>
              </a:rPr>
              <a:t>5 areas </a:t>
            </a:r>
          </a:p>
          <a:p>
            <a:pPr marL="342900" indent="-342900" algn="l" rtl="0" fontAlgn="base">
              <a:lnSpc>
                <a:spcPct val="170000"/>
              </a:lnSpc>
              <a:buAutoNum type="arabicPeriod"/>
            </a:pPr>
            <a:r>
              <a:rPr lang="en-US" sz="3500" b="0" i="0" dirty="0">
                <a:solidFill>
                  <a:schemeClr val="accent1">
                    <a:lumMod val="75000"/>
                  </a:schemeClr>
                </a:solidFill>
                <a:effectLst/>
                <a:latin typeface="Calibri" panose="020F0502020204030204" pitchFamily="34" charset="0"/>
              </a:rPr>
              <a:t>Achieving economic well-being</a:t>
            </a:r>
          </a:p>
          <a:p>
            <a:pPr marL="514350" indent="-514350" algn="l" rtl="0" fontAlgn="base">
              <a:lnSpc>
                <a:spcPct val="170000"/>
              </a:lnSpc>
              <a:buAutoNum type="arabicPeriod"/>
            </a:pPr>
            <a:r>
              <a:rPr lang="en-US" sz="3500" b="0" i="0" dirty="0">
                <a:solidFill>
                  <a:schemeClr val="accent1">
                    <a:lumMod val="75000"/>
                  </a:schemeClr>
                </a:solidFill>
                <a:effectLst/>
                <a:latin typeface="Calibri" panose="020F0502020204030204" pitchFamily="34" charset="0"/>
              </a:rPr>
              <a:t>Be Healthy</a:t>
            </a:r>
          </a:p>
          <a:p>
            <a:pPr marL="514350" indent="-514350" algn="l" rtl="0" fontAlgn="base">
              <a:lnSpc>
                <a:spcPct val="170000"/>
              </a:lnSpc>
              <a:buAutoNum type="arabicPeriod"/>
            </a:pPr>
            <a:r>
              <a:rPr lang="en-US" sz="3500" b="0" i="0" dirty="0">
                <a:solidFill>
                  <a:schemeClr val="accent1">
                    <a:lumMod val="75000"/>
                  </a:schemeClr>
                </a:solidFill>
                <a:effectLst/>
                <a:latin typeface="Calibri" panose="020F0502020204030204" pitchFamily="34" charset="0"/>
              </a:rPr>
              <a:t>Stay safe</a:t>
            </a:r>
          </a:p>
          <a:p>
            <a:pPr marL="514350" indent="-514350" algn="l" rtl="0" fontAlgn="base">
              <a:lnSpc>
                <a:spcPct val="170000"/>
              </a:lnSpc>
              <a:buAutoNum type="arabicPeriod"/>
            </a:pPr>
            <a:r>
              <a:rPr lang="en-US" sz="3500" b="0" i="0" dirty="0">
                <a:solidFill>
                  <a:schemeClr val="accent1">
                    <a:lumMod val="75000"/>
                  </a:schemeClr>
                </a:solidFill>
                <a:effectLst/>
                <a:latin typeface="Calibri" panose="020F0502020204030204" pitchFamily="34" charset="0"/>
              </a:rPr>
              <a:t>Enjoy and achieve</a:t>
            </a:r>
          </a:p>
          <a:p>
            <a:pPr marL="514350" indent="-514350" algn="l" rtl="0" fontAlgn="base">
              <a:lnSpc>
                <a:spcPct val="170000"/>
              </a:lnSpc>
              <a:buAutoNum type="arabicPeriod"/>
            </a:pPr>
            <a:r>
              <a:rPr lang="en-US" sz="3500" b="0" i="0" dirty="0">
                <a:solidFill>
                  <a:schemeClr val="accent1">
                    <a:lumMod val="75000"/>
                  </a:schemeClr>
                </a:solidFill>
                <a:effectLst/>
                <a:latin typeface="Calibri" panose="020F0502020204030204" pitchFamily="34" charset="0"/>
              </a:rPr>
              <a:t>Make a positive contribution</a:t>
            </a:r>
          </a:p>
          <a:p>
            <a:pPr marL="0" indent="0">
              <a:buNone/>
            </a:pPr>
            <a:endParaRPr lang="en-GB" altLang="en-US" dirty="0">
              <a:solidFill>
                <a:schemeClr val="accent1">
                  <a:lumMod val="75000"/>
                </a:schemeClr>
              </a:solidFill>
            </a:endParaRPr>
          </a:p>
        </p:txBody>
      </p:sp>
      <p:pic>
        <p:nvPicPr>
          <p:cNvPr id="45060" name="Picture 4">
            <a:extLst>
              <a:ext uri="{FF2B5EF4-FFF2-40B4-BE49-F238E27FC236}">
                <a16:creationId xmlns:a16="http://schemas.microsoft.com/office/drawing/2014/main" id="{059D256F-6DA8-4129-A295-8A546240EB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2270024"/>
            <a:ext cx="2491626" cy="3625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
            <a:extLst>
              <a:ext uri="{FF2B5EF4-FFF2-40B4-BE49-F238E27FC236}">
                <a16:creationId xmlns:a16="http://schemas.microsoft.com/office/drawing/2014/main" id="{21589ECC-10BE-4172-93F6-3E5FADD28C35}"/>
              </a:ext>
            </a:extLst>
          </p:cNvPr>
          <p:cNvSpPr txBox="1">
            <a:spLocks noChangeArrowheads="1"/>
          </p:cNvSpPr>
          <p:nvPr/>
        </p:nvSpPr>
        <p:spPr bwMode="auto">
          <a:xfrm>
            <a:off x="323528" y="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dirty="0">
                <a:solidFill>
                  <a:schemeClr val="accent1">
                    <a:lumMod val="75000"/>
                  </a:schemeClr>
                </a:solidFill>
                <a:latin typeface="Arial" panose="020B0604020202020204" pitchFamily="34" charset="0"/>
                <a:cs typeface="Lucida Sans Unicode" panose="020B0602030504020204" pitchFamily="34" charset="0"/>
              </a:rPr>
              <a:t>Children Act 2004</a:t>
            </a:r>
          </a:p>
        </p:txBody>
      </p:sp>
      <p:sp>
        <p:nvSpPr>
          <p:cNvPr id="47108" name="Text Box 3">
            <a:extLst>
              <a:ext uri="{FF2B5EF4-FFF2-40B4-BE49-F238E27FC236}">
                <a16:creationId xmlns:a16="http://schemas.microsoft.com/office/drawing/2014/main" id="{EBDE3EDC-4650-4923-BEFF-BAA4342D14A2}"/>
              </a:ext>
            </a:extLst>
          </p:cNvPr>
          <p:cNvSpPr txBox="1">
            <a:spLocks noChangeArrowheads="1"/>
          </p:cNvSpPr>
          <p:nvPr/>
        </p:nvSpPr>
        <p:spPr bwMode="auto">
          <a:xfrm>
            <a:off x="107504" y="1067867"/>
            <a:ext cx="9019928" cy="5492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a:lnSpc>
                <a:spcPct val="150000"/>
              </a:lnSpc>
              <a:spcBef>
                <a:spcPts val="700"/>
              </a:spcBef>
            </a:pPr>
            <a:r>
              <a:rPr lang="en-GB" sz="2000" b="0" i="0" dirty="0">
                <a:solidFill>
                  <a:schemeClr val="accent1">
                    <a:lumMod val="75000"/>
                  </a:schemeClr>
                </a:solidFill>
                <a:effectLst/>
                <a:latin typeface="Calibri" panose="020F0502020204030204" pitchFamily="34" charset="0"/>
              </a:rPr>
              <a:t>The Children Act 2004 does not replace the Children Act 1989, rather it works alongside it. </a:t>
            </a:r>
          </a:p>
          <a:p>
            <a:pPr>
              <a:lnSpc>
                <a:spcPct val="150000"/>
              </a:lnSpc>
              <a:spcBef>
                <a:spcPts val="700"/>
              </a:spcBef>
            </a:pPr>
            <a:r>
              <a:rPr lang="en-GB" sz="2000" b="0" i="0" dirty="0">
                <a:solidFill>
                  <a:schemeClr val="accent1">
                    <a:lumMod val="75000"/>
                  </a:schemeClr>
                </a:solidFill>
                <a:effectLst/>
                <a:latin typeface="Calibri" panose="020F0502020204030204" pitchFamily="34" charset="0"/>
              </a:rPr>
              <a:t>The Children Act 2004 set out the processes for integrating children’s services, and creating the post of Children’s commissioner for England. </a:t>
            </a:r>
          </a:p>
          <a:p>
            <a:pPr>
              <a:lnSpc>
                <a:spcPct val="150000"/>
              </a:lnSpc>
              <a:spcBef>
                <a:spcPts val="700"/>
              </a:spcBef>
            </a:pPr>
            <a:r>
              <a:rPr lang="en-GB" sz="2000" b="0" i="0" dirty="0">
                <a:solidFill>
                  <a:schemeClr val="accent1">
                    <a:lumMod val="75000"/>
                  </a:schemeClr>
                </a:solidFill>
                <a:effectLst/>
                <a:latin typeface="Calibri" panose="020F0502020204030204" pitchFamily="34" charset="0"/>
              </a:rPr>
              <a:t>This Act ensures a child centred approach is taken with regards to </a:t>
            </a:r>
            <a:r>
              <a:rPr lang="en-GB" sz="2000" b="0" i="0" dirty="0" err="1">
                <a:solidFill>
                  <a:schemeClr val="accent1">
                    <a:lumMod val="75000"/>
                  </a:schemeClr>
                </a:solidFill>
                <a:effectLst/>
                <a:latin typeface="Calibri" panose="020F0502020204030204" pitchFamily="34" charset="0"/>
              </a:rPr>
              <a:t>childrens</a:t>
            </a:r>
            <a:r>
              <a:rPr lang="en-GB" sz="2000" b="0" i="0" dirty="0">
                <a:solidFill>
                  <a:schemeClr val="accent1">
                    <a:lumMod val="75000"/>
                  </a:schemeClr>
                </a:solidFill>
                <a:effectLst/>
                <a:latin typeface="Calibri" panose="020F0502020204030204" pitchFamily="34" charset="0"/>
              </a:rPr>
              <a:t> services. </a:t>
            </a:r>
          </a:p>
          <a:p>
            <a:pPr>
              <a:lnSpc>
                <a:spcPct val="150000"/>
              </a:lnSpc>
              <a:spcBef>
                <a:spcPts val="700"/>
              </a:spcBef>
            </a:pPr>
            <a:r>
              <a:rPr lang="en-GB" sz="2000" b="0" i="0" dirty="0">
                <a:solidFill>
                  <a:schemeClr val="accent1">
                    <a:lumMod val="75000"/>
                  </a:schemeClr>
                </a:solidFill>
                <a:effectLst/>
                <a:latin typeface="Calibri" panose="020F0502020204030204" pitchFamily="34" charset="0"/>
              </a:rPr>
              <a:t>Statutory Local safeguarding </a:t>
            </a:r>
            <a:r>
              <a:rPr lang="en-GB" sz="2000" b="0" i="0" dirty="0" err="1">
                <a:solidFill>
                  <a:schemeClr val="accent1">
                    <a:lumMod val="75000"/>
                  </a:schemeClr>
                </a:solidFill>
                <a:effectLst/>
                <a:latin typeface="Calibri" panose="020F0502020204030204" pitchFamily="34" charset="0"/>
              </a:rPr>
              <a:t>childrens</a:t>
            </a:r>
            <a:r>
              <a:rPr lang="en-GB" sz="2000" b="0" i="0" dirty="0">
                <a:solidFill>
                  <a:schemeClr val="accent1">
                    <a:lumMod val="75000"/>
                  </a:schemeClr>
                </a:solidFill>
                <a:effectLst/>
                <a:latin typeface="Calibri" panose="020F0502020204030204" pitchFamily="34" charset="0"/>
              </a:rPr>
              <a:t> boards were introduced, to replace the non statutory Area Child Protection Committees. </a:t>
            </a:r>
          </a:p>
          <a:p>
            <a:pPr>
              <a:lnSpc>
                <a:spcPct val="150000"/>
              </a:lnSpc>
              <a:spcBef>
                <a:spcPts val="700"/>
              </a:spcBef>
            </a:pPr>
            <a:r>
              <a:rPr lang="en-GB" sz="2000" b="0" i="0" dirty="0">
                <a:solidFill>
                  <a:schemeClr val="accent1">
                    <a:lumMod val="75000"/>
                  </a:schemeClr>
                </a:solidFill>
                <a:effectLst/>
                <a:latin typeface="Calibri" panose="020F0502020204030204" pitchFamily="34" charset="0"/>
              </a:rPr>
              <a:t>For the first time, there was a legislative basis for effective sharing of information to ensure a cohesive and comprehensive approach to safeguarding children. </a:t>
            </a:r>
          </a:p>
          <a:p>
            <a:pPr eaLnBrk="1" hangingPunct="1">
              <a:lnSpc>
                <a:spcPct val="100000"/>
              </a:lnSpc>
              <a:spcBef>
                <a:spcPts val="700"/>
              </a:spcBef>
              <a:buFont typeface="Arial" panose="020B0604020202020204" pitchFamily="34" charset="0"/>
              <a:buNone/>
            </a:pPr>
            <a:endParaRPr lang="en-US" altLang="en-US" sz="2400" dirty="0">
              <a:solidFill>
                <a:schemeClr val="accent2"/>
              </a:solidFill>
              <a:latin typeface="Arial" panose="020B0604020202020204" pitchFamily="34" charset="0"/>
              <a:cs typeface="Lucida Sans Unicode" panose="020B0602030504020204" pitchFamily="34" charset="0"/>
            </a:endParaRPr>
          </a:p>
          <a:p>
            <a:pPr eaLnBrk="1" hangingPunct="1">
              <a:lnSpc>
                <a:spcPct val="100000"/>
              </a:lnSpc>
              <a:spcBef>
                <a:spcPts val="700"/>
              </a:spcBef>
              <a:buFont typeface="Arial" panose="020B0604020202020204" pitchFamily="34" charset="0"/>
              <a:buNone/>
            </a:pPr>
            <a:endParaRPr lang="en-US" altLang="en-US" sz="2400" dirty="0">
              <a:solidFill>
                <a:srgbClr val="000000"/>
              </a:solidFill>
              <a:latin typeface="Arial" panose="020B0604020202020204" pitchFamily="34" charset="0"/>
              <a:cs typeface="Lucida Sans Unicode" panose="020B0602030504020204" pitchFamily="34" charset="0"/>
            </a:endParaRPr>
          </a:p>
        </p:txBody>
      </p:sp>
      <p:pic>
        <p:nvPicPr>
          <p:cNvPr id="7170" name="Picture 2" descr="The Children Act 2004: Amazon.co.uk ...">
            <a:extLst>
              <a:ext uri="{FF2B5EF4-FFF2-40B4-BE49-F238E27FC236}">
                <a16:creationId xmlns:a16="http://schemas.microsoft.com/office/drawing/2014/main" id="{A6D79A47-7804-DAAF-FFA3-7B43BCF889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6336" y="97016"/>
            <a:ext cx="783736" cy="11172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9B89-4565-4B09-902D-CC1A8A836D05}"/>
              </a:ext>
            </a:extLst>
          </p:cNvPr>
          <p:cNvSpPr>
            <a:spLocks noGrp="1"/>
          </p:cNvSpPr>
          <p:nvPr>
            <p:ph type="title"/>
          </p:nvPr>
        </p:nvSpPr>
        <p:spPr>
          <a:xfrm>
            <a:off x="395536" y="260648"/>
            <a:ext cx="7886700" cy="1325563"/>
          </a:xfrm>
        </p:spPr>
        <p:txBody>
          <a:bodyPr rtlCol="0">
            <a:normAutofit fontScale="90000"/>
          </a:bodyPr>
          <a:lstStyle/>
          <a:p>
            <a:pPr algn="ctr" fontAlgn="auto">
              <a:spcAft>
                <a:spcPts val="0"/>
              </a:spcAft>
              <a:defRPr/>
            </a:pPr>
            <a:r>
              <a:rPr lang="en-US" altLang="en-US" sz="5300" b="1" dirty="0">
                <a:solidFill>
                  <a:schemeClr val="accent1">
                    <a:lumMod val="75000"/>
                  </a:schemeClr>
                </a:solidFill>
                <a:latin typeface="Arial" panose="020B0604020202020204" pitchFamily="34" charset="0"/>
                <a:cs typeface="Lucida Sans Unicode" panose="020B0602030504020204" pitchFamily="34" charset="0"/>
              </a:rPr>
              <a:t>Children Act 2004</a:t>
            </a:r>
            <a:br>
              <a:rPr lang="en-US" altLang="en-US" b="1" dirty="0">
                <a:solidFill>
                  <a:srgbClr val="0000FF"/>
                </a:solidFill>
                <a:latin typeface="Arial" panose="020B0604020202020204" pitchFamily="34" charset="0"/>
                <a:cs typeface="Lucida Sans Unicode" panose="020B0602030504020204" pitchFamily="34" charset="0"/>
              </a:rPr>
            </a:br>
            <a:endParaRPr lang="en-GB" dirty="0"/>
          </a:p>
        </p:txBody>
      </p:sp>
      <p:sp>
        <p:nvSpPr>
          <p:cNvPr id="49156" name="Content Placeholder 3">
            <a:extLst>
              <a:ext uri="{FF2B5EF4-FFF2-40B4-BE49-F238E27FC236}">
                <a16:creationId xmlns:a16="http://schemas.microsoft.com/office/drawing/2014/main" id="{BD335E35-EBAC-4C3B-9CE0-6AD755F4EEB9}"/>
              </a:ext>
            </a:extLst>
          </p:cNvPr>
          <p:cNvSpPr>
            <a:spLocks noGrp="1" noChangeArrowheads="1"/>
          </p:cNvSpPr>
          <p:nvPr>
            <p:ph sz="half" idx="2"/>
          </p:nvPr>
        </p:nvSpPr>
        <p:spPr bwMode="auto">
          <a:xfrm>
            <a:off x="251520" y="1340768"/>
            <a:ext cx="8712968" cy="4680519"/>
          </a:xfrm>
        </p:spPr>
        <p:txBody>
          <a:bodyPr wrap="square" numCol="1" anchor="t" anchorCtr="0" compatLnSpc="1">
            <a:prstTxWarp prst="textNoShape">
              <a:avLst/>
            </a:prstTxWarp>
            <a:normAutofit fontScale="92500" lnSpcReduction="20000"/>
          </a:bodyPr>
          <a:lstStyle/>
          <a:p>
            <a:pPr>
              <a:lnSpc>
                <a:spcPct val="150000"/>
              </a:lnSpc>
            </a:pPr>
            <a:r>
              <a:rPr lang="en-GB" altLang="en-US" sz="2400" dirty="0">
                <a:solidFill>
                  <a:schemeClr val="accent1">
                    <a:lumMod val="75000"/>
                  </a:schemeClr>
                </a:solidFill>
                <a:latin typeface="Arial" panose="020B0604020202020204" pitchFamily="34" charset="0"/>
                <a:cs typeface="Arial" panose="020B0604020202020204" pitchFamily="34" charset="0"/>
              </a:rPr>
              <a:t>This Act ensures there is clearer accountability for individuals and agencies involved with safeguarding children. </a:t>
            </a:r>
          </a:p>
          <a:p>
            <a:pPr>
              <a:lnSpc>
                <a:spcPct val="150000"/>
              </a:lnSpc>
            </a:pPr>
            <a:r>
              <a:rPr lang="en-GB" altLang="en-US" sz="2400" dirty="0">
                <a:solidFill>
                  <a:schemeClr val="accent1">
                    <a:lumMod val="75000"/>
                  </a:schemeClr>
                </a:solidFill>
                <a:latin typeface="Arial" panose="020B0604020202020204" pitchFamily="34" charset="0"/>
                <a:cs typeface="Arial" panose="020B0604020202020204" pitchFamily="34" charset="0"/>
              </a:rPr>
              <a:t>Serious Case Review (SCR) were established under this Act.</a:t>
            </a:r>
          </a:p>
          <a:p>
            <a:pPr>
              <a:lnSpc>
                <a:spcPct val="150000"/>
              </a:lnSpc>
            </a:pPr>
            <a:r>
              <a:rPr lang="en-GB" altLang="en-US" sz="2400" dirty="0">
                <a:solidFill>
                  <a:schemeClr val="accent1">
                    <a:lumMod val="75000"/>
                  </a:schemeClr>
                </a:solidFill>
                <a:latin typeface="Arial" panose="020B0604020202020204" pitchFamily="34" charset="0"/>
                <a:cs typeface="Arial" panose="020B0604020202020204" pitchFamily="34" charset="0"/>
              </a:rPr>
              <a:t>This Act Influenced the Wales Safeguarding Procedures which is different to England</a:t>
            </a:r>
          </a:p>
          <a:p>
            <a:pPr>
              <a:lnSpc>
                <a:spcPct val="150000"/>
              </a:lnSpc>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As a result of Lord Laming’s report, there were a total of 58 recommendations made and lessons to be learned. </a:t>
            </a:r>
          </a:p>
          <a:p>
            <a:pPr>
              <a:lnSpc>
                <a:spcPct val="150000"/>
              </a:lnSpc>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Additional provision for children with Additional Learning Needs</a:t>
            </a:r>
          </a:p>
          <a:p>
            <a:pPr>
              <a:lnSpc>
                <a:spcPct val="150000"/>
              </a:lnSpc>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The Green Paper: Every Child Matters</a:t>
            </a:r>
          </a:p>
          <a:p>
            <a:pPr>
              <a:spcBef>
                <a:spcPts val="700"/>
              </a:spcBef>
            </a:pPr>
            <a:endParaRPr lang="en-US" altLang="en-US" sz="2400" dirty="0">
              <a:solidFill>
                <a:srgbClr val="0000FF"/>
              </a:solidFill>
              <a:latin typeface="Arial" panose="020B0604020202020204" pitchFamily="34" charset="0"/>
              <a:cs typeface="Arial" panose="020B0604020202020204" pitchFamily="34" charset="0"/>
            </a:endParaRPr>
          </a:p>
          <a:p>
            <a:endParaRPr lang="en-GB" altLang="en-US" dirty="0"/>
          </a:p>
        </p:txBody>
      </p:sp>
      <p:pic>
        <p:nvPicPr>
          <p:cNvPr id="5" name="Picture 2" descr="The Children Act 2004: Amazon.co.uk ...">
            <a:extLst>
              <a:ext uri="{FF2B5EF4-FFF2-40B4-BE49-F238E27FC236}">
                <a16:creationId xmlns:a16="http://schemas.microsoft.com/office/drawing/2014/main" id="{DE48494A-B4F6-F169-F6B2-67804ABE32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223527"/>
            <a:ext cx="783736" cy="11172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814C8F74-E14A-4CEE-8E3C-C069B917C9D2}"/>
              </a:ext>
            </a:extLst>
          </p:cNvPr>
          <p:cNvSpPr>
            <a:spLocks noGrp="1" noChangeArrowheads="1"/>
          </p:cNvSpPr>
          <p:nvPr>
            <p:ph type="title"/>
          </p:nvPr>
        </p:nvSpPr>
        <p:spPr>
          <a:xfrm>
            <a:off x="552450" y="116632"/>
            <a:ext cx="7886700" cy="1325563"/>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Serious Case Review</a:t>
            </a:r>
          </a:p>
        </p:txBody>
      </p:sp>
      <p:sp>
        <p:nvSpPr>
          <p:cNvPr id="51204" name="Content Placeholder 3">
            <a:extLst>
              <a:ext uri="{FF2B5EF4-FFF2-40B4-BE49-F238E27FC236}">
                <a16:creationId xmlns:a16="http://schemas.microsoft.com/office/drawing/2014/main" id="{C3DBB1E2-7FB3-4AF8-9E28-35C501C94694}"/>
              </a:ext>
            </a:extLst>
          </p:cNvPr>
          <p:cNvSpPr>
            <a:spLocks noGrp="1" noChangeArrowheads="1"/>
          </p:cNvSpPr>
          <p:nvPr>
            <p:ph sz="half" idx="2"/>
          </p:nvPr>
        </p:nvSpPr>
        <p:spPr bwMode="auto">
          <a:xfrm>
            <a:off x="107504" y="1442194"/>
            <a:ext cx="8928992" cy="4723109"/>
          </a:xfrm>
        </p:spPr>
        <p:txBody>
          <a:bodyPr wrap="square" numCol="1" anchor="t" anchorCtr="0" compatLnSpc="1">
            <a:prstTxWarp prst="textNoShape">
              <a:avLst/>
            </a:prstTxWarp>
            <a:normAutofit fontScale="70000" lnSpcReduction="20000"/>
          </a:bodyPr>
          <a:lstStyle/>
          <a:p>
            <a:pPr>
              <a:lnSpc>
                <a:spcPct val="160000"/>
              </a:lnSpc>
            </a:pPr>
            <a:r>
              <a:rPr lang="en-GB" altLang="en-US" sz="3600" dirty="0">
                <a:solidFill>
                  <a:schemeClr val="accent1">
                    <a:lumMod val="75000"/>
                  </a:schemeClr>
                </a:solidFill>
                <a:cs typeface="Arial" panose="020B0604020202020204" pitchFamily="34" charset="0"/>
              </a:rPr>
              <a:t>A serious case reviews are called when a child has died where neglect or abuse is known or suspected. </a:t>
            </a:r>
          </a:p>
          <a:p>
            <a:pPr>
              <a:lnSpc>
                <a:spcPct val="160000"/>
              </a:lnSpc>
            </a:pPr>
            <a:r>
              <a:rPr lang="en-GB" sz="3600" b="0" i="0" dirty="0">
                <a:solidFill>
                  <a:schemeClr val="accent1">
                    <a:lumMod val="75000"/>
                  </a:schemeClr>
                </a:solidFill>
                <a:effectLst/>
              </a:rPr>
              <a:t>The purpose of these reviews is to identify opportunities for learning for agencies and professionals involved with children’s services and also to identify opportunities to improve multiagency working. </a:t>
            </a:r>
          </a:p>
          <a:p>
            <a:pPr>
              <a:lnSpc>
                <a:spcPct val="160000"/>
              </a:lnSpc>
            </a:pPr>
            <a:r>
              <a:rPr lang="en-GB" sz="3600" b="0" i="0" dirty="0">
                <a:solidFill>
                  <a:schemeClr val="accent1">
                    <a:lumMod val="75000"/>
                  </a:schemeClr>
                </a:solidFill>
                <a:effectLst/>
              </a:rPr>
              <a:t>Any of Local Safeguarding Children’s Boards can commission a review if they feel there is any opportunity for learning.</a:t>
            </a:r>
            <a:endParaRPr lang="en-GB" altLang="en-US" sz="3600" dirty="0">
              <a:solidFill>
                <a:schemeClr val="accent1">
                  <a:lumMod val="75000"/>
                </a:schemeClr>
              </a:solidFill>
              <a:ea typeface="DengXian" panose="02010600030101010101" pitchFamily="2" charset="-122"/>
              <a:cs typeface="Calibri"/>
            </a:endParaRPr>
          </a:p>
          <a:p>
            <a:pPr marL="0" indent="0">
              <a:buNone/>
            </a:pPr>
            <a:endParaRPr lang="en-GB"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6DBF7-F9CD-A363-BDA8-08B257A1934E}"/>
              </a:ext>
            </a:extLst>
          </p:cNvPr>
          <p:cNvSpPr>
            <a:spLocks noGrp="1"/>
          </p:cNvSpPr>
          <p:nvPr>
            <p:ph type="title"/>
          </p:nvPr>
        </p:nvSpPr>
        <p:spPr>
          <a:xfrm>
            <a:off x="628650" y="0"/>
            <a:ext cx="7886700" cy="132556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Child Practice Review </a:t>
            </a:r>
          </a:p>
        </p:txBody>
      </p:sp>
      <p:sp>
        <p:nvSpPr>
          <p:cNvPr id="4" name="Content Placeholder 3">
            <a:extLst>
              <a:ext uri="{FF2B5EF4-FFF2-40B4-BE49-F238E27FC236}">
                <a16:creationId xmlns:a16="http://schemas.microsoft.com/office/drawing/2014/main" id="{188D3109-FE96-2405-2D97-84944355E83E}"/>
              </a:ext>
            </a:extLst>
          </p:cNvPr>
          <p:cNvSpPr>
            <a:spLocks noGrp="1"/>
          </p:cNvSpPr>
          <p:nvPr>
            <p:ph sz="half" idx="2"/>
          </p:nvPr>
        </p:nvSpPr>
        <p:spPr>
          <a:xfrm>
            <a:off x="0" y="1196752"/>
            <a:ext cx="9144000" cy="4752528"/>
          </a:xfrm>
        </p:spPr>
        <p:txBody>
          <a:bodyPr>
            <a:normAutofit lnSpcReduction="10000"/>
          </a:bodyPr>
          <a:lstStyle/>
          <a:p>
            <a:pPr marL="0" indent="0">
              <a:lnSpc>
                <a:spcPct val="170000"/>
              </a:lnSpc>
              <a:buNone/>
            </a:pPr>
            <a:r>
              <a:rPr lang="en-GB" sz="1000" dirty="0">
                <a:solidFill>
                  <a:schemeClr val="accent1">
                    <a:lumMod val="75000"/>
                  </a:schemeClr>
                </a:solidFill>
              </a:rPr>
              <a:t>A Child Practice Review (CPR) are t</a:t>
            </a:r>
            <a:r>
              <a:rPr lang="en-GB" sz="1000" b="1" i="0" dirty="0">
                <a:solidFill>
                  <a:schemeClr val="accent1">
                    <a:lumMod val="75000"/>
                  </a:schemeClr>
                </a:solidFill>
                <a:effectLst/>
                <a:latin typeface="arial" panose="020B0604020202020204" pitchFamily="34" charset="0"/>
              </a:rPr>
              <a:t>he new arrangements in Wales for undertaking multi-agency reviews involving a significant incident where abuse or neglect of a child is known or suspected. </a:t>
            </a:r>
            <a:r>
              <a:rPr lang="en-GB" sz="1000" b="0" i="0" dirty="0">
                <a:solidFill>
                  <a:schemeClr val="accent1">
                    <a:lumMod val="75000"/>
                  </a:schemeClr>
                </a:solidFill>
                <a:effectLst/>
                <a:latin typeface="arial" panose="020B0604020202020204" pitchFamily="34" charset="0"/>
              </a:rPr>
              <a:t>There are 2 different types of Child Practice Review – a concise review, where the child was not on the child protection register or in care in the 6 months prior to the incident, and an extended review, where the child has been on the child protection register or in care during the 6 months leading up to the incident.</a:t>
            </a:r>
            <a:endParaRPr lang="en-GB" sz="1000" b="1" i="0" dirty="0">
              <a:solidFill>
                <a:schemeClr val="accent1">
                  <a:lumMod val="75000"/>
                </a:schemeClr>
              </a:solidFill>
              <a:effectLst/>
              <a:latin typeface="arial" panose="020B0604020202020204" pitchFamily="34" charset="0"/>
            </a:endParaRPr>
          </a:p>
          <a:p>
            <a:pPr>
              <a:lnSpc>
                <a:spcPct val="170000"/>
              </a:lnSpc>
            </a:pPr>
            <a:r>
              <a:rPr lang="en-GB" sz="1000" dirty="0">
                <a:solidFill>
                  <a:schemeClr val="accent1">
                    <a:lumMod val="75000"/>
                  </a:schemeClr>
                </a:solidFill>
              </a:rPr>
              <a:t>The purpose of a Child-centred review is to identify where practitioners have failed to take a child-centred approach to safeguarding. Failing to do this can result in children’s experiences, wishes and feelings not being considered and children feeling marginalised. </a:t>
            </a:r>
          </a:p>
          <a:p>
            <a:pPr marL="171450" indent="-171450">
              <a:lnSpc>
                <a:spcPct val="170000"/>
              </a:lnSpc>
              <a:buFont typeface="Arial" panose="020B0604020202020204" pitchFamily="34" charset="0"/>
              <a:buChar char="•"/>
            </a:pPr>
            <a:r>
              <a:rPr lang="en-GB" sz="1000" dirty="0">
                <a:solidFill>
                  <a:schemeClr val="accent1">
                    <a:lumMod val="75000"/>
                  </a:schemeClr>
                </a:solidFill>
              </a:rPr>
              <a:t>Child practice reviews can positively impact practice by improving the participation of children in their own outcomes, this approach needs it be specific and unique to each child using a variety of approaches depending on the needs of the child. This could be done through play for younger children or perhaps through advocacy support for older children, however, individual needs must be considered and provided for.</a:t>
            </a:r>
          </a:p>
          <a:p>
            <a:pPr marL="171450" indent="-171450">
              <a:lnSpc>
                <a:spcPct val="170000"/>
              </a:lnSpc>
              <a:buFont typeface="Arial" panose="020B0604020202020204" pitchFamily="34" charset="0"/>
              <a:buChar char="•"/>
            </a:pPr>
            <a:r>
              <a:rPr lang="en-GB" sz="1000" dirty="0">
                <a:solidFill>
                  <a:schemeClr val="accent1">
                    <a:lumMod val="75000"/>
                  </a:schemeClr>
                </a:solidFill>
              </a:rPr>
              <a:t>Child practice reviews can also allow us, by improving participation, to gain an insight into children’s lived experiences, identifying the risks and meeting the needs of a child is easier when there is an improved understanding of what that child’s lived experience is like. It is only by gaining this insight can practitioners understand how abuse, in whatever form identifies what the child wants to change about their life. </a:t>
            </a:r>
          </a:p>
          <a:p>
            <a:pPr marL="171450" indent="-171450">
              <a:lnSpc>
                <a:spcPct val="170000"/>
              </a:lnSpc>
              <a:buFont typeface="Arial" panose="020B0604020202020204" pitchFamily="34" charset="0"/>
              <a:buChar char="•"/>
            </a:pPr>
            <a:r>
              <a:rPr lang="en-GB" sz="1000" dirty="0">
                <a:solidFill>
                  <a:schemeClr val="accent1">
                    <a:lumMod val="75000"/>
                  </a:schemeClr>
                </a:solidFill>
              </a:rPr>
              <a:t>It is important to understand what change children desire for themselves,  this can provide practitioners with an opportunity to understand how a child perceive what is happening to them, and what they want to change, identifying desired outcomes, child practice reviews can help do this. </a:t>
            </a:r>
          </a:p>
          <a:p>
            <a:pPr marL="171450" indent="-171450">
              <a:lnSpc>
                <a:spcPct val="170000"/>
              </a:lnSpc>
              <a:buFont typeface="Arial" panose="020B0604020202020204" pitchFamily="34" charset="0"/>
              <a:buChar char="•"/>
            </a:pPr>
            <a:r>
              <a:rPr lang="en-GB" sz="1000" dirty="0">
                <a:solidFill>
                  <a:schemeClr val="accent1">
                    <a:lumMod val="75000"/>
                  </a:schemeClr>
                </a:solidFill>
              </a:rPr>
              <a:t>Whilst the child’s rights need to be central to any and all approaches, best interests should be paramount – a child practice review can help determine where that boundary lies.</a:t>
            </a:r>
          </a:p>
          <a:p>
            <a:pPr>
              <a:lnSpc>
                <a:spcPct val="170000"/>
              </a:lnSpc>
            </a:pPr>
            <a:endParaRPr lang="en-GB" sz="1000" dirty="0"/>
          </a:p>
        </p:txBody>
      </p:sp>
    </p:spTree>
    <p:extLst>
      <p:ext uri="{BB962C8B-B14F-4D97-AF65-F5344CB8AC3E}">
        <p14:creationId xmlns:p14="http://schemas.microsoft.com/office/powerpoint/2010/main" val="5020100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1">
            <a:extLst>
              <a:ext uri="{FF2B5EF4-FFF2-40B4-BE49-F238E27FC236}">
                <a16:creationId xmlns:a16="http://schemas.microsoft.com/office/drawing/2014/main" id="{620C3000-50D3-498B-B2FB-05312E47C8E9}"/>
              </a:ext>
            </a:extLst>
          </p:cNvPr>
          <p:cNvSpPr>
            <a:spLocks noGrp="1" noChangeArrowheads="1"/>
          </p:cNvSpPr>
          <p:nvPr>
            <p:ph type="title" sz="quarter"/>
          </p:nvPr>
        </p:nvSpPr>
        <p:spPr>
          <a:xfrm>
            <a:off x="457200" y="271463"/>
            <a:ext cx="8229600" cy="1331912"/>
          </a:xfrm>
        </p:spPr>
        <p:txBody>
          <a:bodyPr/>
          <a:lstStyle/>
          <a:p>
            <a:endParaRPr lang="en-US" altLang="en-US"/>
          </a:p>
        </p:txBody>
      </p:sp>
      <p:pic>
        <p:nvPicPr>
          <p:cNvPr id="53251" name="Picture 2">
            <a:extLst>
              <a:ext uri="{FF2B5EF4-FFF2-40B4-BE49-F238E27FC236}">
                <a16:creationId xmlns:a16="http://schemas.microsoft.com/office/drawing/2014/main" id="{87A33791-62DC-4F4D-80B6-D36BC4554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14288"/>
            <a:ext cx="3406775" cy="240030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2" name="Picture 3">
            <a:extLst>
              <a:ext uri="{FF2B5EF4-FFF2-40B4-BE49-F238E27FC236}">
                <a16:creationId xmlns:a16="http://schemas.microsoft.com/office/drawing/2014/main" id="{79E63EB2-5E09-4B02-86BA-59534058B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 y="4471988"/>
            <a:ext cx="2968625" cy="235108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3" name="Picture 4">
            <a:extLst>
              <a:ext uri="{FF2B5EF4-FFF2-40B4-BE49-F238E27FC236}">
                <a16:creationId xmlns:a16="http://schemas.microsoft.com/office/drawing/2014/main" id="{25EFD818-F018-4B71-8929-B718FE94E0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6238" y="4381500"/>
            <a:ext cx="3097212" cy="24765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4" name="Picture 5">
            <a:extLst>
              <a:ext uri="{FF2B5EF4-FFF2-40B4-BE49-F238E27FC236}">
                <a16:creationId xmlns:a16="http://schemas.microsoft.com/office/drawing/2014/main" id="{DD196B2F-EB2F-4184-B97A-B692AAD6E8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5963" y="2181225"/>
            <a:ext cx="3348037" cy="231616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5" name="Picture 6">
            <a:extLst>
              <a:ext uri="{FF2B5EF4-FFF2-40B4-BE49-F238E27FC236}">
                <a16:creationId xmlns:a16="http://schemas.microsoft.com/office/drawing/2014/main" id="{E773542B-C50C-4648-A325-BF34C4E8454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64238" y="4487863"/>
            <a:ext cx="3216275" cy="23701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6" name="Picture 7">
            <a:extLst>
              <a:ext uri="{FF2B5EF4-FFF2-40B4-BE49-F238E27FC236}">
                <a16:creationId xmlns:a16="http://schemas.microsoft.com/office/drawing/2014/main" id="{B20B1CAF-041B-4231-BC46-7167C33940E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113" y="-14288"/>
            <a:ext cx="2016126" cy="450215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7" name="Picture 9">
            <a:extLst>
              <a:ext uri="{FF2B5EF4-FFF2-40B4-BE49-F238E27FC236}">
                <a16:creationId xmlns:a16="http://schemas.microsoft.com/office/drawing/2014/main" id="{EFBAE4AF-BC24-4B79-98F7-8CA3B0931BE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48088" y="2155825"/>
            <a:ext cx="2205037" cy="26225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8" name="Picture 2">
            <a:extLst>
              <a:ext uri="{FF2B5EF4-FFF2-40B4-BE49-F238E27FC236}">
                <a16:creationId xmlns:a16="http://schemas.microsoft.com/office/drawing/2014/main" id="{64908C26-49B9-42A9-B639-37A56D6A912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05013" y="2349500"/>
            <a:ext cx="1724025" cy="219233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9" name="Picture 13" descr="Shannon Matthews: The unravelling of the truth - BBC News">
            <a:extLst>
              <a:ext uri="{FF2B5EF4-FFF2-40B4-BE49-F238E27FC236}">
                <a16:creationId xmlns:a16="http://schemas.microsoft.com/office/drawing/2014/main" id="{68621997-7C19-4033-98BA-EC69B8793FF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219700" y="39688"/>
            <a:ext cx="3924300" cy="219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A5CC1C3-3242-4542-95AB-B3D8929A8946}"/>
              </a:ext>
            </a:extLst>
          </p:cNvPr>
          <p:cNvSpPr>
            <a:spLocks noGrp="1" noChangeArrowheads="1"/>
          </p:cNvSpPr>
          <p:nvPr>
            <p:ph type="title"/>
          </p:nvPr>
        </p:nvSpPr>
        <p:spPr>
          <a:xfrm>
            <a:off x="260065" y="29768"/>
            <a:ext cx="8623870" cy="1325563"/>
          </a:xfrm>
        </p:spPr>
        <p:txBody>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More Recently</a:t>
            </a:r>
          </a:p>
        </p:txBody>
      </p:sp>
      <p:pic>
        <p:nvPicPr>
          <p:cNvPr id="55299" name="Picture 2" descr="Arthur Labinjo-Hughes">
            <a:extLst>
              <a:ext uri="{FF2B5EF4-FFF2-40B4-BE49-F238E27FC236}">
                <a16:creationId xmlns:a16="http://schemas.microsoft.com/office/drawing/2014/main" id="{81F40A0F-3B42-46AE-8BD6-2AF8BD297E7F}"/>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7767" y="1453663"/>
            <a:ext cx="3329692" cy="1872951"/>
          </a:xfrm>
          <a:noFill/>
          <a:extLst>
            <a:ext uri="{909E8E84-426E-40DD-AFC4-6F175D3DCCD1}">
              <a14:hiddenFill xmlns:a14="http://schemas.microsoft.com/office/drawing/2010/main">
                <a:solidFill>
                  <a:srgbClr val="FFFFFF"/>
                </a:solidFill>
              </a14:hiddenFill>
            </a:ext>
          </a:extLst>
        </p:spPr>
      </p:pic>
      <p:pic>
        <p:nvPicPr>
          <p:cNvPr id="55300" name="Picture 4" descr="Star Hobson">
            <a:extLst>
              <a:ext uri="{FF2B5EF4-FFF2-40B4-BE49-F238E27FC236}">
                <a16:creationId xmlns:a16="http://schemas.microsoft.com/office/drawing/2014/main" id="{F92BAF09-5923-49A5-A175-A377E692F2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015"/>
          <a:stretch>
            <a:fillRect/>
          </a:stretch>
        </p:blipFill>
        <p:spPr bwMode="auto">
          <a:xfrm>
            <a:off x="3202100" y="3653328"/>
            <a:ext cx="3313679" cy="2272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1" name="Picture 6" descr="Logan Mwangi 'treated like rubbish in life and death', jury told - BBC News">
            <a:extLst>
              <a:ext uri="{FF2B5EF4-FFF2-40B4-BE49-F238E27FC236}">
                <a16:creationId xmlns:a16="http://schemas.microsoft.com/office/drawing/2014/main" id="{D85D9126-D417-4927-88F2-E27CA27103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059" r="23735"/>
          <a:stretch>
            <a:fillRect/>
          </a:stretch>
        </p:blipFill>
        <p:spPr bwMode="auto">
          <a:xfrm>
            <a:off x="6380422" y="900218"/>
            <a:ext cx="2422496" cy="2528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EB8639A-B602-2DEE-AFFB-BEE457C71636}"/>
              </a:ext>
            </a:extLst>
          </p:cNvPr>
          <p:cNvSpPr txBox="1"/>
          <p:nvPr/>
        </p:nvSpPr>
        <p:spPr>
          <a:xfrm>
            <a:off x="106192" y="3605129"/>
            <a:ext cx="2878137" cy="2321085"/>
          </a:xfrm>
          <a:prstGeom prst="rect">
            <a:avLst/>
          </a:prstGeom>
          <a:noFill/>
        </p:spPr>
        <p:txBody>
          <a:bodyPr wrap="square" rtlCol="0">
            <a:spAutoFit/>
          </a:bodyPr>
          <a:lstStyle/>
          <a:p>
            <a:pPr>
              <a:lnSpc>
                <a:spcPct val="150000"/>
              </a:lnSpc>
            </a:pPr>
            <a:r>
              <a:rPr lang="en-GB" sz="1400" b="1" i="0" u="none" strike="noStrike" dirty="0">
                <a:solidFill>
                  <a:schemeClr val="accent1">
                    <a:lumMod val="75000"/>
                  </a:schemeClr>
                </a:solidFill>
                <a:effectLst/>
                <a:latin typeface="Calibri" panose="020F0502020204030204" pitchFamily="34" charset="0"/>
                <a:sym typeface="Wingdings" panose="05000000000000000000" pitchFamily="2" charset="2"/>
              </a:rPr>
              <a:t></a:t>
            </a:r>
            <a:r>
              <a:rPr lang="en-GB" sz="1400" b="1" i="0" u="none" strike="noStrike" dirty="0">
                <a:solidFill>
                  <a:schemeClr val="accent1">
                    <a:lumMod val="75000"/>
                  </a:schemeClr>
                </a:solidFill>
                <a:effectLst/>
                <a:latin typeface="Calibri" panose="020F0502020204030204" pitchFamily="34" charset="0"/>
              </a:rPr>
              <a:t>Arthur </a:t>
            </a:r>
            <a:r>
              <a:rPr lang="en-GB" sz="1400" b="1" i="0" u="none" strike="noStrike" dirty="0" err="1">
                <a:solidFill>
                  <a:schemeClr val="accent1">
                    <a:lumMod val="75000"/>
                  </a:schemeClr>
                </a:solidFill>
                <a:effectLst/>
                <a:latin typeface="Calibri" panose="020F0502020204030204" pitchFamily="34" charset="0"/>
              </a:rPr>
              <a:t>Labinjo</a:t>
            </a:r>
            <a:r>
              <a:rPr lang="en-GB" sz="1400" b="1" i="0" u="none" strike="noStrike" dirty="0">
                <a:solidFill>
                  <a:schemeClr val="accent1">
                    <a:lumMod val="75000"/>
                  </a:schemeClr>
                </a:solidFill>
                <a:effectLst/>
                <a:latin typeface="Calibri" panose="020F0502020204030204" pitchFamily="34" charset="0"/>
              </a:rPr>
              <a:t> Hughes </a:t>
            </a:r>
            <a:r>
              <a:rPr lang="en-GB" sz="1400" b="0" i="0" u="none" strike="noStrike" dirty="0">
                <a:solidFill>
                  <a:schemeClr val="accent1">
                    <a:lumMod val="75000"/>
                  </a:schemeClr>
                </a:solidFill>
                <a:effectLst/>
                <a:latin typeface="Calibri" panose="020F0502020204030204" pitchFamily="34" charset="0"/>
              </a:rPr>
              <a:t>– step mother convicted of murder, Father convicted of manslaughter. Died of an </a:t>
            </a:r>
            <a:r>
              <a:rPr lang="en-GB" sz="1400" b="0" i="0" u="none" strike="noStrike" dirty="0" err="1">
                <a:solidFill>
                  <a:schemeClr val="accent1">
                    <a:lumMod val="75000"/>
                  </a:schemeClr>
                </a:solidFill>
                <a:effectLst/>
                <a:latin typeface="Calibri" panose="020F0502020204030204" pitchFamily="34" charset="0"/>
              </a:rPr>
              <a:t>unsurvivable</a:t>
            </a:r>
            <a:r>
              <a:rPr lang="en-GB" sz="1400" b="0" i="0" u="none" strike="noStrike" dirty="0">
                <a:solidFill>
                  <a:schemeClr val="accent1">
                    <a:lumMod val="75000"/>
                  </a:schemeClr>
                </a:solidFill>
                <a:effectLst/>
                <a:latin typeface="Calibri" panose="020F0502020204030204" pitchFamily="34" charset="0"/>
              </a:rPr>
              <a:t> brain injury caused by his step mother. Suffered months of abuse and neglect prior to death. Social services involved. </a:t>
            </a:r>
            <a:r>
              <a:rPr lang="en-US" sz="1400" b="0" i="0" dirty="0">
                <a:solidFill>
                  <a:schemeClr val="accent1">
                    <a:lumMod val="75000"/>
                  </a:schemeClr>
                </a:solidFill>
                <a:effectLst/>
                <a:latin typeface="Calibri" panose="020F0502020204030204" pitchFamily="34" charset="0"/>
              </a:rPr>
              <a:t>​</a:t>
            </a:r>
          </a:p>
        </p:txBody>
      </p:sp>
      <p:sp>
        <p:nvSpPr>
          <p:cNvPr id="3" name="TextBox 2">
            <a:extLst>
              <a:ext uri="{FF2B5EF4-FFF2-40B4-BE49-F238E27FC236}">
                <a16:creationId xmlns:a16="http://schemas.microsoft.com/office/drawing/2014/main" id="{3583EE31-C279-CE15-AFA9-EAAA7C6C8926}"/>
              </a:ext>
            </a:extLst>
          </p:cNvPr>
          <p:cNvSpPr txBox="1"/>
          <p:nvPr/>
        </p:nvSpPr>
        <p:spPr>
          <a:xfrm>
            <a:off x="3419872" y="1142536"/>
            <a:ext cx="2878137" cy="2268506"/>
          </a:xfrm>
          <a:prstGeom prst="rect">
            <a:avLst/>
          </a:prstGeom>
          <a:noFill/>
        </p:spPr>
        <p:txBody>
          <a:bodyPr wrap="square" rtlCol="0">
            <a:spAutoFit/>
          </a:bodyPr>
          <a:lstStyle/>
          <a:p>
            <a:pPr algn="l" rtl="0" fontAlgn="base">
              <a:lnSpc>
                <a:spcPct val="150000"/>
              </a:lnSpc>
            </a:pPr>
            <a:r>
              <a:rPr lang="en-GB" sz="1600" b="1" i="0" u="none" strike="noStrike" dirty="0">
                <a:solidFill>
                  <a:schemeClr val="accent1">
                    <a:lumMod val="75000"/>
                  </a:schemeClr>
                </a:solidFill>
                <a:effectLst/>
                <a:latin typeface="Calibri" panose="020F0502020204030204" pitchFamily="34" charset="0"/>
                <a:sym typeface="Wingdings" panose="05000000000000000000" pitchFamily="2" charset="2"/>
              </a:rPr>
              <a:t></a:t>
            </a:r>
            <a:r>
              <a:rPr lang="en-GB" sz="1600" b="1" i="0" u="none" strike="noStrike" dirty="0">
                <a:solidFill>
                  <a:schemeClr val="accent1">
                    <a:lumMod val="75000"/>
                  </a:schemeClr>
                </a:solidFill>
                <a:effectLst/>
                <a:latin typeface="Calibri" panose="020F0502020204030204" pitchFamily="34" charset="0"/>
              </a:rPr>
              <a:t>Logan Mwangi </a:t>
            </a:r>
            <a:r>
              <a:rPr lang="en-GB" sz="1600" b="0" i="0" u="none" strike="noStrike" dirty="0">
                <a:solidFill>
                  <a:schemeClr val="accent1">
                    <a:lumMod val="75000"/>
                  </a:schemeClr>
                </a:solidFill>
                <a:effectLst/>
                <a:latin typeface="Calibri" panose="020F0502020204030204" pitchFamily="34" charset="0"/>
              </a:rPr>
              <a:t>– killed by his mother, stepfather and 14 year old after months of abuse.</a:t>
            </a:r>
            <a:r>
              <a:rPr lang="en-US" sz="1600" b="0" i="0" dirty="0">
                <a:solidFill>
                  <a:schemeClr val="accent1">
                    <a:lumMod val="75000"/>
                  </a:schemeClr>
                </a:solidFill>
                <a:effectLst/>
                <a:latin typeface="Calibri" panose="020F0502020204030204" pitchFamily="34" charset="0"/>
              </a:rPr>
              <a:t>​</a:t>
            </a:r>
            <a:endParaRPr lang="en-US" sz="1100" b="0" i="0" dirty="0">
              <a:solidFill>
                <a:schemeClr val="accent1">
                  <a:lumMod val="75000"/>
                </a:schemeClr>
              </a:solidFill>
              <a:effectLst/>
              <a:latin typeface="Calibri" panose="020F0502020204030204" pitchFamily="34" charset="0"/>
            </a:endParaRPr>
          </a:p>
          <a:p>
            <a:pPr algn="l" rtl="0" fontAlgn="base">
              <a:lnSpc>
                <a:spcPct val="150000"/>
              </a:lnSpc>
            </a:pPr>
            <a:r>
              <a:rPr lang="en-GB" sz="1600" b="0" i="0" u="none" strike="noStrike" dirty="0">
                <a:solidFill>
                  <a:schemeClr val="accent1">
                    <a:lumMod val="75000"/>
                  </a:schemeClr>
                </a:solidFill>
                <a:effectLst/>
                <a:latin typeface="Arial" panose="020B0604020202020204" pitchFamily="34" charset="0"/>
              </a:rPr>
              <a:t>Local Authority and social services involved with all of these families</a:t>
            </a:r>
            <a:r>
              <a:rPr lang="en-US" sz="1600" b="0" i="0" dirty="0">
                <a:solidFill>
                  <a:schemeClr val="accent1">
                    <a:lumMod val="75000"/>
                  </a:schemeClr>
                </a:solidFill>
                <a:effectLst/>
                <a:latin typeface="Arial" panose="020B0604020202020204" pitchFamily="34" charset="0"/>
              </a:rPr>
              <a:t>​.</a:t>
            </a:r>
            <a:endParaRPr lang="en-US" sz="1100" b="0" i="0" dirty="0">
              <a:solidFill>
                <a:schemeClr val="accent1">
                  <a:lumMod val="75000"/>
                </a:schemeClr>
              </a:solidFill>
              <a:effectLst/>
              <a:latin typeface="Calibri" panose="020F0502020204030204" pitchFamily="34" charset="0"/>
            </a:endParaRPr>
          </a:p>
        </p:txBody>
      </p:sp>
      <p:sp>
        <p:nvSpPr>
          <p:cNvPr id="4" name="TextBox 3">
            <a:extLst>
              <a:ext uri="{FF2B5EF4-FFF2-40B4-BE49-F238E27FC236}">
                <a16:creationId xmlns:a16="http://schemas.microsoft.com/office/drawing/2014/main" id="{83CF0767-AF5B-21A2-E2DE-73FC3ADA0B01}"/>
              </a:ext>
            </a:extLst>
          </p:cNvPr>
          <p:cNvSpPr txBox="1"/>
          <p:nvPr/>
        </p:nvSpPr>
        <p:spPr>
          <a:xfrm>
            <a:off x="6515779" y="3605129"/>
            <a:ext cx="2518097" cy="2598084"/>
          </a:xfrm>
          <a:prstGeom prst="rect">
            <a:avLst/>
          </a:prstGeom>
          <a:noFill/>
        </p:spPr>
        <p:txBody>
          <a:bodyPr wrap="square" rtlCol="0">
            <a:spAutoFit/>
          </a:bodyPr>
          <a:lstStyle/>
          <a:p>
            <a:pPr>
              <a:lnSpc>
                <a:spcPct val="150000"/>
              </a:lnSpc>
            </a:pPr>
            <a:r>
              <a:rPr lang="en-GB" sz="1600" b="1" dirty="0">
                <a:solidFill>
                  <a:schemeClr val="accent1">
                    <a:lumMod val="75000"/>
                  </a:schemeClr>
                </a:solidFill>
                <a:latin typeface="Calibri" panose="020F0502020204030204" pitchFamily="34" charset="0"/>
                <a:sym typeface="Wingdings" panose="05000000000000000000" pitchFamily="2" charset="2"/>
              </a:rPr>
              <a:t></a:t>
            </a:r>
            <a:r>
              <a:rPr lang="en-GB" sz="1600" b="1" i="0" u="none" strike="noStrike" dirty="0">
                <a:solidFill>
                  <a:schemeClr val="accent1">
                    <a:lumMod val="75000"/>
                  </a:schemeClr>
                </a:solidFill>
                <a:effectLst/>
                <a:latin typeface="Calibri" panose="020F0502020204030204" pitchFamily="34" charset="0"/>
              </a:rPr>
              <a:t>Star Hobson </a:t>
            </a:r>
            <a:r>
              <a:rPr lang="en-GB" sz="1600" b="0" i="0" u="none" strike="noStrike" dirty="0">
                <a:solidFill>
                  <a:schemeClr val="accent1">
                    <a:lumMod val="75000"/>
                  </a:schemeClr>
                </a:solidFill>
                <a:effectLst/>
                <a:latin typeface="Calibri" panose="020F0502020204030204" pitchFamily="34" charset="0"/>
              </a:rPr>
              <a:t>– murdered by mothers partner fatally kicked or punched after months of mistreatment. Stars mother found guilty of allowing her death.</a:t>
            </a:r>
            <a:r>
              <a:rPr lang="en-US" sz="1600" b="0" i="0" dirty="0">
                <a:solidFill>
                  <a:schemeClr val="accent1">
                    <a:lumMod val="75000"/>
                  </a:schemeClr>
                </a:solidFill>
                <a:effectLst/>
                <a:latin typeface="Calibri" panose="020F0502020204030204" pitchFamily="34" charset="0"/>
              </a:rPr>
              <a:t>​</a:t>
            </a:r>
            <a:endParaRPr lang="en-US" sz="1100" b="0" i="0" dirty="0">
              <a:solidFill>
                <a:schemeClr val="accent1">
                  <a:lumMod val="75000"/>
                </a:schemeClr>
              </a:solidFill>
              <a:effectLst/>
              <a:latin typeface="Calibri" panose="020F0502020204030204" pitchFamily="34" charset="0"/>
            </a:endParaRPr>
          </a:p>
          <a:p>
            <a:pPr>
              <a:lnSpc>
                <a:spcPct val="150000"/>
              </a:lnSpc>
            </a:pPr>
            <a:endParaRPr lang="en-US" sz="1400" b="0" i="0" dirty="0">
              <a:solidFill>
                <a:schemeClr val="accent1">
                  <a:lumMod val="75000"/>
                </a:schemeClr>
              </a:solidFill>
              <a:effectLst/>
              <a:latin typeface="Calibri" panose="020F050202020403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1">
            <a:extLst>
              <a:ext uri="{FF2B5EF4-FFF2-40B4-BE49-F238E27FC236}">
                <a16:creationId xmlns:a16="http://schemas.microsoft.com/office/drawing/2014/main" id="{60B571B0-34F6-4853-9BAE-74A7D5596E2D}"/>
              </a:ext>
            </a:extLst>
          </p:cNvPr>
          <p:cNvSpPr txBox="1">
            <a:spLocks noChangeArrowheads="1"/>
          </p:cNvSpPr>
          <p:nvPr/>
        </p:nvSpPr>
        <p:spPr bwMode="auto">
          <a:xfrm>
            <a:off x="683568" y="18864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000" b="1" dirty="0">
                <a:solidFill>
                  <a:schemeClr val="accent1">
                    <a:lumMod val="75000"/>
                  </a:schemeClr>
                </a:solidFill>
                <a:latin typeface="Arial"/>
                <a:ea typeface="MS PGothic"/>
                <a:cs typeface="Lucida Sans Unicode"/>
              </a:rPr>
              <a:t>Reading/Research</a:t>
            </a:r>
          </a:p>
        </p:txBody>
      </p:sp>
      <p:sp>
        <p:nvSpPr>
          <p:cNvPr id="57347" name="Text Box 2">
            <a:extLst>
              <a:ext uri="{FF2B5EF4-FFF2-40B4-BE49-F238E27FC236}">
                <a16:creationId xmlns:a16="http://schemas.microsoft.com/office/drawing/2014/main" id="{A59D18D5-A4B7-42E6-9FA9-29E0BD22E72E}"/>
              </a:ext>
            </a:extLst>
          </p:cNvPr>
          <p:cNvSpPr txBox="1">
            <a:spLocks noChangeArrowheads="1"/>
          </p:cNvSpPr>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800"/>
              </a:spcBef>
              <a:buClr>
                <a:srgbClr val="0066CC"/>
              </a:buClr>
            </a:pPr>
            <a:r>
              <a:rPr lang="en-US" altLang="en-US" sz="3200" dirty="0">
                <a:solidFill>
                  <a:schemeClr val="accent1">
                    <a:lumMod val="75000"/>
                  </a:schemeClr>
                </a:solidFill>
                <a:latin typeface="Arial" panose="020B0604020202020204" pitchFamily="34" charset="0"/>
                <a:cs typeface="Lucida Sans Unicode" panose="020B0602030504020204" pitchFamily="34" charset="0"/>
                <a:hlinkClick r:id="rId3">
                  <a:extLst>
                    <a:ext uri="{A12FA001-AC4F-418D-AE19-62706E023703}">
                      <ahyp:hlinkClr xmlns:ahyp="http://schemas.microsoft.com/office/drawing/2018/hyperlinkcolor" val="tx"/>
                    </a:ext>
                  </a:extLst>
                </a:hlinkClick>
              </a:rPr>
              <a:t>www.childrensrightswales.org.uk/childrens-act-1989</a:t>
            </a:r>
          </a:p>
          <a:p>
            <a:pPr eaLnBrk="1" hangingPunct="1">
              <a:lnSpc>
                <a:spcPct val="100000"/>
              </a:lnSpc>
              <a:spcBef>
                <a:spcPts val="800"/>
              </a:spcBef>
              <a:buClr>
                <a:srgbClr val="0066CC"/>
              </a:buClr>
            </a:pPr>
            <a:r>
              <a:rPr lang="en-US" altLang="en-US" sz="3200" dirty="0">
                <a:solidFill>
                  <a:schemeClr val="accent1">
                    <a:lumMod val="75000"/>
                  </a:schemeClr>
                </a:solidFill>
                <a:latin typeface="Arial" panose="020B0604020202020204" pitchFamily="34" charset="0"/>
                <a:cs typeface="Lucida Sans Unicode" panose="020B0602030504020204" pitchFamily="34" charset="0"/>
                <a:hlinkClick r:id="rId4">
                  <a:extLst>
                    <a:ext uri="{A12FA001-AC4F-418D-AE19-62706E023703}">
                      <ahyp:hlinkClr xmlns:ahyp="http://schemas.microsoft.com/office/drawing/2018/hyperlinkcolor" val="tx"/>
                    </a:ext>
                  </a:extLst>
                </a:hlinkClick>
              </a:rPr>
              <a:t>www.legislation.gov.uk</a:t>
            </a:r>
            <a:r>
              <a:rPr lang="en-US" altLang="en-US" sz="3200" dirty="0">
                <a:solidFill>
                  <a:schemeClr val="accent1">
                    <a:lumMod val="75000"/>
                  </a:schemeClr>
                </a:solidFill>
                <a:latin typeface="Arial" panose="020B0604020202020204" pitchFamily="34" charset="0"/>
                <a:cs typeface="Lucida Sans Unicode" panose="020B0602030504020204" pitchFamily="34" charset="0"/>
              </a:rPr>
              <a:t> – Children Act 2004 </a:t>
            </a:r>
          </a:p>
          <a:p>
            <a:pPr eaLnBrk="1" hangingPunct="1">
              <a:lnSpc>
                <a:spcPct val="100000"/>
              </a:lnSpc>
              <a:spcBef>
                <a:spcPts val="800"/>
              </a:spcBef>
              <a:buClr>
                <a:srgbClr val="0066CC"/>
              </a:buClr>
            </a:pPr>
            <a:r>
              <a:rPr lang="en-US" altLang="en-US" sz="3200" dirty="0">
                <a:solidFill>
                  <a:srgbClr val="0563C1"/>
                </a:solidFill>
                <a:latin typeface="Arial" panose="020B0604020202020204" pitchFamily="34" charset="0"/>
                <a:cs typeface="Lucida Sans Unicode" panose="020B0602030504020204" pitchFamily="34" charset="0"/>
                <a:hlinkClick r:id="rId5">
                  <a:extLst>
                    <a:ext uri="{A12FA001-AC4F-418D-AE19-62706E023703}">
                      <ahyp:hlinkClr xmlns:ahyp="http://schemas.microsoft.com/office/drawing/2018/hyperlinkcolor" val="tx"/>
                    </a:ext>
                  </a:extLst>
                </a:hlinkClick>
              </a:rPr>
              <a:t>www</a:t>
            </a:r>
            <a:r>
              <a:rPr lang="en-US" altLang="en-US" sz="3200" dirty="0">
                <a:solidFill>
                  <a:schemeClr val="accent1">
                    <a:lumMod val="75000"/>
                  </a:schemeClr>
                </a:solidFill>
                <a:latin typeface="Arial" panose="020B0604020202020204" pitchFamily="34" charset="0"/>
                <a:cs typeface="Lucida Sans Unicode" panose="020B0602030504020204" pitchFamily="34" charset="0"/>
                <a:hlinkClick r:id="rId5">
                  <a:extLst>
                    <a:ext uri="{A12FA001-AC4F-418D-AE19-62706E023703}">
                      <ahyp:hlinkClr xmlns:ahyp="http://schemas.microsoft.com/office/drawing/2018/hyperlinkcolor" val="tx"/>
                    </a:ext>
                  </a:extLst>
                </a:hlinkClick>
              </a:rPr>
              <a:t>.education.gov.uk</a:t>
            </a:r>
            <a:r>
              <a:rPr lang="en-US" altLang="en-US" sz="3200" dirty="0">
                <a:solidFill>
                  <a:schemeClr val="accent1">
                    <a:lumMod val="75000"/>
                  </a:schemeClr>
                </a:solidFill>
                <a:latin typeface="Arial" panose="020B0604020202020204" pitchFamily="34" charset="0"/>
                <a:cs typeface="Lucida Sans Unicode" panose="020B0602030504020204" pitchFamily="34" charset="0"/>
              </a:rPr>
              <a:t> Every Child Matters: Change for Children – download document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23267-B7B1-F753-D16A-55077593DF1C}"/>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A27E83B-CD63-70A0-D231-EC2D0CE9363E}"/>
              </a:ext>
            </a:extLst>
          </p:cNvPr>
          <p:cNvSpPr>
            <a:spLocks noGrp="1"/>
          </p:cNvSpPr>
          <p:nvPr>
            <p:ph idx="1"/>
          </p:nvPr>
        </p:nvSpPr>
        <p:spPr/>
        <p:txBody>
          <a:bodyPr>
            <a:normAutofit lnSpcReduction="10000"/>
          </a:bodyPr>
          <a:lstStyle/>
          <a:p>
            <a:r>
              <a:rPr lang="en-GB" dirty="0"/>
              <a:t>NSPCC (2022) </a:t>
            </a:r>
            <a:r>
              <a:rPr lang="en-GB" i="1" dirty="0"/>
              <a:t>History of Child Protection in the UK </a:t>
            </a:r>
            <a:r>
              <a:rPr lang="en-GB" dirty="0"/>
              <a:t>(online). Available from </a:t>
            </a:r>
            <a:r>
              <a:rPr lang="en-GB" dirty="0">
                <a:hlinkClick r:id="rId2"/>
              </a:rPr>
              <a:t>History of child protection in the UK | NSPCC Learning</a:t>
            </a:r>
            <a:r>
              <a:rPr lang="en-GB" dirty="0"/>
              <a:t> (Accessed: 10 June </a:t>
            </a:r>
            <a:r>
              <a:rPr lang="en-GB"/>
              <a:t>2024)</a:t>
            </a:r>
            <a:endParaRPr lang="en-GB" dirty="0"/>
          </a:p>
          <a:p>
            <a:r>
              <a:rPr lang="en-GB" dirty="0"/>
              <a:t>NSPCC (2022) </a:t>
            </a:r>
            <a:r>
              <a:rPr lang="en-GB" i="1" dirty="0"/>
              <a:t>Case review process in UK nations </a:t>
            </a:r>
            <a:r>
              <a:rPr lang="en-GB" dirty="0"/>
              <a:t>(online). Available from </a:t>
            </a:r>
            <a:r>
              <a:rPr lang="en-GB" dirty="0">
                <a:hlinkClick r:id="rId3"/>
              </a:rPr>
              <a:t>https://learning.nspcc.org.uk/case-reviews/process-in-each-uk-nation</a:t>
            </a:r>
            <a:r>
              <a:rPr lang="en-GB" dirty="0"/>
              <a:t> (Accessed 10 June 2024)</a:t>
            </a:r>
          </a:p>
        </p:txBody>
      </p:sp>
    </p:spTree>
    <p:extLst>
      <p:ext uri="{BB962C8B-B14F-4D97-AF65-F5344CB8AC3E}">
        <p14:creationId xmlns:p14="http://schemas.microsoft.com/office/powerpoint/2010/main" val="399341101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917</TotalTime>
  <Words>5282</Words>
  <Application>Microsoft Office PowerPoint</Application>
  <PresentationFormat>On-screen Show (4:3)</PresentationFormat>
  <Paragraphs>283</Paragraphs>
  <Slides>37</Slides>
  <Notes>35</Notes>
  <HiddenSlides>0</HiddenSlides>
  <MMClips>0</MMClips>
  <ScaleCrop>false</ScaleCrop>
  <HeadingPairs>
    <vt:vector size="6" baseType="variant">
      <vt:variant>
        <vt:lpstr>Fonts Used</vt:lpstr>
      </vt:variant>
      <vt:variant>
        <vt:i4>11</vt:i4>
      </vt:variant>
      <vt:variant>
        <vt:lpstr>Theme</vt:lpstr>
      </vt:variant>
      <vt:variant>
        <vt:i4>19</vt:i4>
      </vt:variant>
      <vt:variant>
        <vt:lpstr>Slide Titles</vt:lpstr>
      </vt:variant>
      <vt:variant>
        <vt:i4>37</vt:i4>
      </vt:variant>
    </vt:vector>
  </HeadingPairs>
  <TitlesOfParts>
    <vt:vector size="67" baseType="lpstr">
      <vt:lpstr>DengXian</vt:lpstr>
      <vt:lpstr>Arial</vt:lpstr>
      <vt:lpstr>Arial</vt:lpstr>
      <vt:lpstr>Arial Unicode MS</vt:lpstr>
      <vt:lpstr>Calibri</vt:lpstr>
      <vt:lpstr>Calibri Light</vt:lpstr>
      <vt:lpstr>Lucida Sans</vt:lpstr>
      <vt:lpstr>Myriad Pro</vt:lpstr>
      <vt:lpstr>Times</vt:lpstr>
      <vt:lpstr>Times New Roman</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ECEY5011  Safeguarding: practice, legislation and the multi-disciplinary team   Case Studies  Lecture 2</vt:lpstr>
      <vt:lpstr> Employability/Transferable Skills</vt:lpstr>
      <vt:lpstr> Resources</vt:lpstr>
      <vt:lpstr>Early Years Practitioner programme</vt:lpstr>
      <vt:lpstr>Content of Lecture Case Studies</vt:lpstr>
      <vt:lpstr>To begin…The historical Perspective</vt:lpstr>
      <vt:lpstr>To begin…The historical Perspective</vt:lpstr>
      <vt:lpstr>To begin…The historical Perspective</vt:lpstr>
      <vt:lpstr>To begin…The historical Perspective</vt:lpstr>
      <vt:lpstr>To begin…The historical Perspective</vt:lpstr>
      <vt:lpstr>PowerPoint Presentation</vt:lpstr>
      <vt:lpstr>Margaret Humphries</vt:lpstr>
      <vt:lpstr>Legislative Framework</vt:lpstr>
      <vt:lpstr>Legislative Framework</vt:lpstr>
      <vt:lpstr>United Nations Convention on the Rights of the Child (UNCRC)</vt:lpstr>
      <vt:lpstr>United Nations Convention on the Rights of the Child (UNCRC)</vt:lpstr>
      <vt:lpstr>Children Act</vt:lpstr>
      <vt:lpstr>Dennis O’Neill</vt:lpstr>
      <vt:lpstr>Dennis O’Neill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Every Child Matters</vt:lpstr>
      <vt:lpstr>PowerPoint Presentation</vt:lpstr>
      <vt:lpstr>Children Act 2004 </vt:lpstr>
      <vt:lpstr>Serious Case Review</vt:lpstr>
      <vt:lpstr>Child Practice Review </vt:lpstr>
      <vt:lpstr>PowerPoint Presentation</vt:lpstr>
      <vt:lpstr>More Recently</vt:lpstr>
      <vt:lpstr>PowerPoint Presentation</vt:lpstr>
      <vt:lpstr>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Bee B</cp:lastModifiedBy>
  <cp:revision>192</cp:revision>
  <dcterms:created xsi:type="dcterms:W3CDTF">2004-04-06T15:50:52Z</dcterms:created>
  <dcterms:modified xsi:type="dcterms:W3CDTF">2024-06-10T08:52:28Z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0x01010029C9ACB7DBE74D46989F0EEF1A4019DC</vt:lpwstr>
  </property>
</Properties>
</file>