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4"/>
    <p:sldMasterId id="2147483722" r:id="rId5"/>
  </p:sldMasterIdLst>
  <p:notesMasterIdLst>
    <p:notesMasterId r:id="rId49"/>
  </p:notesMasterIdLst>
  <p:sldIdLst>
    <p:sldId id="279" r:id="rId6"/>
    <p:sldId id="280" r:id="rId7"/>
    <p:sldId id="281" r:id="rId8"/>
    <p:sldId id="295" r:id="rId9"/>
    <p:sldId id="296" r:id="rId10"/>
    <p:sldId id="311" r:id="rId11"/>
    <p:sldId id="256" r:id="rId12"/>
    <p:sldId id="267" r:id="rId13"/>
    <p:sldId id="304" r:id="rId14"/>
    <p:sldId id="314" r:id="rId15"/>
    <p:sldId id="285" r:id="rId16"/>
    <p:sldId id="258" r:id="rId17"/>
    <p:sldId id="266" r:id="rId18"/>
    <p:sldId id="260" r:id="rId19"/>
    <p:sldId id="315" r:id="rId20"/>
    <p:sldId id="261" r:id="rId21"/>
    <p:sldId id="297" r:id="rId22"/>
    <p:sldId id="264" r:id="rId23"/>
    <p:sldId id="286" r:id="rId24"/>
    <p:sldId id="265" r:id="rId25"/>
    <p:sldId id="268" r:id="rId26"/>
    <p:sldId id="269" r:id="rId27"/>
    <p:sldId id="270" r:id="rId28"/>
    <p:sldId id="317" r:id="rId29"/>
    <p:sldId id="288" r:id="rId30"/>
    <p:sldId id="273" r:id="rId31"/>
    <p:sldId id="299" r:id="rId32"/>
    <p:sldId id="275" r:id="rId33"/>
    <p:sldId id="283" r:id="rId34"/>
    <p:sldId id="316" r:id="rId35"/>
    <p:sldId id="302" r:id="rId36"/>
    <p:sldId id="277" r:id="rId37"/>
    <p:sldId id="300" r:id="rId38"/>
    <p:sldId id="301" r:id="rId39"/>
    <p:sldId id="292" r:id="rId40"/>
    <p:sldId id="306" r:id="rId41"/>
    <p:sldId id="307" r:id="rId42"/>
    <p:sldId id="284" r:id="rId43"/>
    <p:sldId id="276" r:id="rId44"/>
    <p:sldId id="308" r:id="rId45"/>
    <p:sldId id="309" r:id="rId46"/>
    <p:sldId id="291" r:id="rId47"/>
    <p:sldId id="312"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FFCC99"/>
    <a:srgbClr val="FFCC6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999D20-ECC2-46C6-84D2-D1BBBC60B843}" v="140" dt="2026-10-02T11:10:48.0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ata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5" Type="http://schemas.openxmlformats.org/officeDocument/2006/relationships/image" Target="../media/image22.sv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5" Type="http://schemas.openxmlformats.org/officeDocument/2006/relationships/image" Target="../media/image22.sv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1">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16CF06-13BA-41A0-B923-8430547BEB4A}" type="doc">
      <dgm:prSet loTypeId="urn:microsoft.com/office/officeart/2018/2/layout/IconVerticalSolidList" loCatId="icon" qsTypeId="urn:microsoft.com/office/officeart/2005/8/quickstyle/simple1#1" qsCatId="simple" csTypeId="urn:microsoft.com/office/officeart/2018/5/colors/Iconchunking_neutralbg_colorful1" csCatId="colorful" phldr="1"/>
      <dgm:spPr/>
      <dgm:t>
        <a:bodyPr/>
        <a:lstStyle/>
        <a:p>
          <a:endParaRPr lang="en-US"/>
        </a:p>
      </dgm:t>
    </dgm:pt>
    <dgm:pt modelId="{464C3846-C114-4B42-9D8C-B40FB2508898}">
      <dgm:prSet/>
      <dgm:spPr/>
      <dgm:t>
        <a:bodyPr/>
        <a:lstStyle/>
        <a:p>
          <a:r>
            <a:rPr lang="en-GB"/>
            <a:t>The scientific study of the mind and behaviour. It aims to understand how people think, feel, and act, both as individuals and in groups.</a:t>
          </a:r>
          <a:endParaRPr lang="en-US"/>
        </a:p>
      </dgm:t>
    </dgm:pt>
    <dgm:pt modelId="{02E6FC5F-D269-456A-A241-FDAD1189B893}" type="parTrans" cxnId="{594F5AF4-5ECE-4928-9016-241CE7042343}">
      <dgm:prSet/>
      <dgm:spPr/>
      <dgm:t>
        <a:bodyPr/>
        <a:lstStyle/>
        <a:p>
          <a:endParaRPr lang="en-US"/>
        </a:p>
      </dgm:t>
    </dgm:pt>
    <dgm:pt modelId="{BFF452D9-4222-4194-A3E0-8A3272EB2443}" type="sibTrans" cxnId="{594F5AF4-5ECE-4928-9016-241CE7042343}">
      <dgm:prSet/>
      <dgm:spPr/>
      <dgm:t>
        <a:bodyPr/>
        <a:lstStyle/>
        <a:p>
          <a:endParaRPr lang="en-US"/>
        </a:p>
      </dgm:t>
    </dgm:pt>
    <dgm:pt modelId="{14342F1F-289B-4745-B828-C1ABDB853B87}">
      <dgm:prSet/>
      <dgm:spPr/>
      <dgm:t>
        <a:bodyPr/>
        <a:lstStyle/>
        <a:p>
          <a:r>
            <a:rPr lang="en-GB" b="1"/>
            <a:t>Mental processes</a:t>
          </a:r>
          <a:r>
            <a:rPr lang="en-GB"/>
            <a:t> – such as thoughts, emotions, memory, and perception</a:t>
          </a:r>
          <a:endParaRPr lang="en-US"/>
        </a:p>
      </dgm:t>
    </dgm:pt>
    <dgm:pt modelId="{88D85297-9365-44D0-9C42-CB8287C7B410}" type="parTrans" cxnId="{7A39BEB5-EF2B-4A52-AA8C-B4842EFD3772}">
      <dgm:prSet/>
      <dgm:spPr/>
      <dgm:t>
        <a:bodyPr/>
        <a:lstStyle/>
        <a:p>
          <a:endParaRPr lang="en-US"/>
        </a:p>
      </dgm:t>
    </dgm:pt>
    <dgm:pt modelId="{F5D8C50B-5F73-45BF-A23D-9B204470B453}" type="sibTrans" cxnId="{7A39BEB5-EF2B-4A52-AA8C-B4842EFD3772}">
      <dgm:prSet/>
      <dgm:spPr/>
      <dgm:t>
        <a:bodyPr/>
        <a:lstStyle/>
        <a:p>
          <a:endParaRPr lang="en-US"/>
        </a:p>
      </dgm:t>
    </dgm:pt>
    <dgm:pt modelId="{7F4BD877-FCC2-442F-889A-D990583F25A7}">
      <dgm:prSet/>
      <dgm:spPr/>
      <dgm:t>
        <a:bodyPr/>
        <a:lstStyle/>
        <a:p>
          <a:r>
            <a:rPr lang="en-GB" b="1"/>
            <a:t>Behaviour</a:t>
          </a:r>
          <a:r>
            <a:rPr lang="en-GB"/>
            <a:t> – what people do and why they do it</a:t>
          </a:r>
          <a:endParaRPr lang="en-US"/>
        </a:p>
      </dgm:t>
    </dgm:pt>
    <dgm:pt modelId="{FD3F9F05-08A0-4DCE-A18B-4ED5C11E62C3}" type="parTrans" cxnId="{B087ED49-AB22-4EFC-BA40-895313932C05}">
      <dgm:prSet/>
      <dgm:spPr/>
      <dgm:t>
        <a:bodyPr/>
        <a:lstStyle/>
        <a:p>
          <a:endParaRPr lang="en-US"/>
        </a:p>
      </dgm:t>
    </dgm:pt>
    <dgm:pt modelId="{F921DE61-7EA9-4F0C-ACB8-283346127132}" type="sibTrans" cxnId="{B087ED49-AB22-4EFC-BA40-895313932C05}">
      <dgm:prSet/>
      <dgm:spPr/>
      <dgm:t>
        <a:bodyPr/>
        <a:lstStyle/>
        <a:p>
          <a:endParaRPr lang="en-US"/>
        </a:p>
      </dgm:t>
    </dgm:pt>
    <dgm:pt modelId="{F2E3AB98-0D66-4F74-A8B4-E1BB0CB9005A}">
      <dgm:prSet/>
      <dgm:spPr/>
      <dgm:t>
        <a:bodyPr/>
        <a:lstStyle/>
        <a:p>
          <a:r>
            <a:rPr lang="en-GB" b="1"/>
            <a:t>Influences</a:t>
          </a:r>
          <a:r>
            <a:rPr lang="en-GB"/>
            <a:t> – how biology, environment, culture, and experience affect behaviour</a:t>
          </a:r>
          <a:endParaRPr lang="en-US"/>
        </a:p>
      </dgm:t>
    </dgm:pt>
    <dgm:pt modelId="{6C33DD61-9FA2-42DF-82E6-263480EB6999}" type="parTrans" cxnId="{A566653A-BDF7-48C9-91DC-A1AA2A7CCFB8}">
      <dgm:prSet/>
      <dgm:spPr/>
      <dgm:t>
        <a:bodyPr/>
        <a:lstStyle/>
        <a:p>
          <a:endParaRPr lang="en-US"/>
        </a:p>
      </dgm:t>
    </dgm:pt>
    <dgm:pt modelId="{18BD9F34-D6FB-4BC4-B36A-FA1919515B3D}" type="sibTrans" cxnId="{A566653A-BDF7-48C9-91DC-A1AA2A7CCFB8}">
      <dgm:prSet/>
      <dgm:spPr/>
      <dgm:t>
        <a:bodyPr/>
        <a:lstStyle/>
        <a:p>
          <a:endParaRPr lang="en-US"/>
        </a:p>
      </dgm:t>
    </dgm:pt>
    <dgm:pt modelId="{81DCD77A-0421-421A-B1E4-E0FF72620897}">
      <dgm:prSet/>
      <dgm:spPr/>
      <dgm:t>
        <a:bodyPr/>
        <a:lstStyle/>
        <a:p>
          <a:r>
            <a:rPr lang="en-GB"/>
            <a:t>Psychologists use </a:t>
          </a:r>
          <a:r>
            <a:rPr lang="en-GB" b="1"/>
            <a:t>scientific methods</a:t>
          </a:r>
          <a:r>
            <a:rPr lang="en-GB"/>
            <a:t> (like experiments, observations, and surveys) to gather evidence and explain behaviour, rather than relying on opinions or assumptions.</a:t>
          </a:r>
          <a:endParaRPr lang="en-US"/>
        </a:p>
      </dgm:t>
    </dgm:pt>
    <dgm:pt modelId="{6312AD0E-5266-428D-AFFB-81328C2FC677}" type="parTrans" cxnId="{50D37805-F3AD-4A3B-B7FA-DFE1642A102D}">
      <dgm:prSet/>
      <dgm:spPr/>
      <dgm:t>
        <a:bodyPr/>
        <a:lstStyle/>
        <a:p>
          <a:endParaRPr lang="en-US"/>
        </a:p>
      </dgm:t>
    </dgm:pt>
    <dgm:pt modelId="{93A5EEFE-D933-4DB6-BA41-3F685F8BE59F}" type="sibTrans" cxnId="{50D37805-F3AD-4A3B-B7FA-DFE1642A102D}">
      <dgm:prSet/>
      <dgm:spPr/>
      <dgm:t>
        <a:bodyPr/>
        <a:lstStyle/>
        <a:p>
          <a:endParaRPr lang="en-US"/>
        </a:p>
      </dgm:t>
    </dgm:pt>
    <dgm:pt modelId="{E68DE858-D27D-422A-94C1-15D53B75E888}" type="pres">
      <dgm:prSet presAssocID="{D616CF06-13BA-41A0-B923-8430547BEB4A}" presName="root" presStyleCnt="0">
        <dgm:presLayoutVars>
          <dgm:dir/>
          <dgm:resizeHandles val="exact"/>
        </dgm:presLayoutVars>
      </dgm:prSet>
      <dgm:spPr/>
    </dgm:pt>
    <dgm:pt modelId="{80C6C13D-8126-4DB6-AC2B-4D892B73F8CF}" type="pres">
      <dgm:prSet presAssocID="{464C3846-C114-4B42-9D8C-B40FB2508898}" presName="compNode" presStyleCnt="0"/>
      <dgm:spPr/>
    </dgm:pt>
    <dgm:pt modelId="{DDE3FB46-F925-4A2F-B352-979160868B6A}" type="pres">
      <dgm:prSet presAssocID="{464C3846-C114-4B42-9D8C-B40FB2508898}" presName="bgRect" presStyleLbl="bgShp" presStyleIdx="0" presStyleCnt="5"/>
      <dgm:spPr/>
    </dgm:pt>
    <dgm:pt modelId="{7E5512E7-B28F-4900-AB89-35542991F697}" type="pres">
      <dgm:prSet presAssocID="{464C3846-C114-4B42-9D8C-B40FB250889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DD252937-C710-4199-B9B8-CEE63DE9D2C4}" type="pres">
      <dgm:prSet presAssocID="{464C3846-C114-4B42-9D8C-B40FB2508898}" presName="spaceRect" presStyleCnt="0"/>
      <dgm:spPr/>
    </dgm:pt>
    <dgm:pt modelId="{60D97EB1-DD17-4E30-8DF2-270803364129}" type="pres">
      <dgm:prSet presAssocID="{464C3846-C114-4B42-9D8C-B40FB2508898}" presName="parTx" presStyleLbl="revTx" presStyleIdx="0" presStyleCnt="5">
        <dgm:presLayoutVars>
          <dgm:chMax val="0"/>
          <dgm:chPref val="0"/>
        </dgm:presLayoutVars>
      </dgm:prSet>
      <dgm:spPr/>
    </dgm:pt>
    <dgm:pt modelId="{681CB3DC-9F8F-4657-95CA-B5C6AFA0A72B}" type="pres">
      <dgm:prSet presAssocID="{BFF452D9-4222-4194-A3E0-8A3272EB2443}" presName="sibTrans" presStyleCnt="0"/>
      <dgm:spPr/>
    </dgm:pt>
    <dgm:pt modelId="{6C614663-0A46-4FCA-9784-F7CB567D78B4}" type="pres">
      <dgm:prSet presAssocID="{14342F1F-289B-4745-B828-C1ABDB853B87}" presName="compNode" presStyleCnt="0"/>
      <dgm:spPr/>
    </dgm:pt>
    <dgm:pt modelId="{4DFC4155-E2BB-41F7-9D19-DC6D398DA395}" type="pres">
      <dgm:prSet presAssocID="{14342F1F-289B-4745-B828-C1ABDB853B87}" presName="bgRect" presStyleLbl="bgShp" presStyleIdx="1" presStyleCnt="5"/>
      <dgm:spPr/>
    </dgm:pt>
    <dgm:pt modelId="{718EAEC2-4926-4498-AB2F-C3A613225AD6}" type="pres">
      <dgm:prSet presAssocID="{14342F1F-289B-4745-B828-C1ABDB853B8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A4B6644D-4CE5-49B5-AD4D-53B32ED02CDD}" type="pres">
      <dgm:prSet presAssocID="{14342F1F-289B-4745-B828-C1ABDB853B87}" presName="spaceRect" presStyleCnt="0"/>
      <dgm:spPr/>
    </dgm:pt>
    <dgm:pt modelId="{AB2562F1-337A-4DEF-AD3D-834CC29C498F}" type="pres">
      <dgm:prSet presAssocID="{14342F1F-289B-4745-B828-C1ABDB853B87}" presName="parTx" presStyleLbl="revTx" presStyleIdx="1" presStyleCnt="5">
        <dgm:presLayoutVars>
          <dgm:chMax val="0"/>
          <dgm:chPref val="0"/>
        </dgm:presLayoutVars>
      </dgm:prSet>
      <dgm:spPr/>
    </dgm:pt>
    <dgm:pt modelId="{44525FA9-7414-4EB2-BE5A-F09D37AE1728}" type="pres">
      <dgm:prSet presAssocID="{F5D8C50B-5F73-45BF-A23D-9B204470B453}" presName="sibTrans" presStyleCnt="0"/>
      <dgm:spPr/>
    </dgm:pt>
    <dgm:pt modelId="{0359DC71-DE12-4DCA-8CA5-54BBC6CD5501}" type="pres">
      <dgm:prSet presAssocID="{7F4BD877-FCC2-442F-889A-D990583F25A7}" presName="compNode" presStyleCnt="0"/>
      <dgm:spPr/>
    </dgm:pt>
    <dgm:pt modelId="{B9365AE8-4794-41A8-9D97-0C2BCC0F7B2A}" type="pres">
      <dgm:prSet presAssocID="{7F4BD877-FCC2-442F-889A-D990583F25A7}" presName="bgRect" presStyleLbl="bgShp" presStyleIdx="2" presStyleCnt="5"/>
      <dgm:spPr/>
    </dgm:pt>
    <dgm:pt modelId="{87E9B6DA-D2C9-4195-95EA-A4852BA09DC1}" type="pres">
      <dgm:prSet presAssocID="{7F4BD877-FCC2-442F-889A-D990583F25A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ustomer Review"/>
        </a:ext>
      </dgm:extLst>
    </dgm:pt>
    <dgm:pt modelId="{6F5859C2-8F65-49B3-A190-6E766B59E90E}" type="pres">
      <dgm:prSet presAssocID="{7F4BD877-FCC2-442F-889A-D990583F25A7}" presName="spaceRect" presStyleCnt="0"/>
      <dgm:spPr/>
    </dgm:pt>
    <dgm:pt modelId="{525C183B-5705-42B6-AAB5-917618B8700B}" type="pres">
      <dgm:prSet presAssocID="{7F4BD877-FCC2-442F-889A-D990583F25A7}" presName="parTx" presStyleLbl="revTx" presStyleIdx="2" presStyleCnt="5">
        <dgm:presLayoutVars>
          <dgm:chMax val="0"/>
          <dgm:chPref val="0"/>
        </dgm:presLayoutVars>
      </dgm:prSet>
      <dgm:spPr/>
    </dgm:pt>
    <dgm:pt modelId="{0E26475D-B2DC-43C8-96A5-1873A2D50012}" type="pres">
      <dgm:prSet presAssocID="{F921DE61-7EA9-4F0C-ACB8-283346127132}" presName="sibTrans" presStyleCnt="0"/>
      <dgm:spPr/>
    </dgm:pt>
    <dgm:pt modelId="{933F430C-9604-43DA-AB5B-3E475D42DB7B}" type="pres">
      <dgm:prSet presAssocID="{F2E3AB98-0D66-4F74-A8B4-E1BB0CB9005A}" presName="compNode" presStyleCnt="0"/>
      <dgm:spPr/>
    </dgm:pt>
    <dgm:pt modelId="{7A2AF75C-428F-43A3-838A-6B9BFFE5A813}" type="pres">
      <dgm:prSet presAssocID="{F2E3AB98-0D66-4F74-A8B4-E1BB0CB9005A}" presName="bgRect" presStyleLbl="bgShp" presStyleIdx="3" presStyleCnt="5"/>
      <dgm:spPr/>
    </dgm:pt>
    <dgm:pt modelId="{2C02AE69-4502-44B6-8283-2E9C842682DF}" type="pres">
      <dgm:prSet presAssocID="{F2E3AB98-0D66-4F74-A8B4-E1BB0CB9005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1F4B2217-7EDF-4508-9823-A1B239332225}" type="pres">
      <dgm:prSet presAssocID="{F2E3AB98-0D66-4F74-A8B4-E1BB0CB9005A}" presName="spaceRect" presStyleCnt="0"/>
      <dgm:spPr/>
    </dgm:pt>
    <dgm:pt modelId="{3DD9484E-80B4-4D6C-8A32-30B59E124BA5}" type="pres">
      <dgm:prSet presAssocID="{F2E3AB98-0D66-4F74-A8B4-E1BB0CB9005A}" presName="parTx" presStyleLbl="revTx" presStyleIdx="3" presStyleCnt="5">
        <dgm:presLayoutVars>
          <dgm:chMax val="0"/>
          <dgm:chPref val="0"/>
        </dgm:presLayoutVars>
      </dgm:prSet>
      <dgm:spPr/>
    </dgm:pt>
    <dgm:pt modelId="{389ABB7C-3076-45AB-9E1B-6389E319A9E4}" type="pres">
      <dgm:prSet presAssocID="{18BD9F34-D6FB-4BC4-B36A-FA1919515B3D}" presName="sibTrans" presStyleCnt="0"/>
      <dgm:spPr/>
    </dgm:pt>
    <dgm:pt modelId="{A69D483D-0615-429B-A0E0-AD2BFB928C3A}" type="pres">
      <dgm:prSet presAssocID="{81DCD77A-0421-421A-B1E4-E0FF72620897}" presName="compNode" presStyleCnt="0"/>
      <dgm:spPr/>
    </dgm:pt>
    <dgm:pt modelId="{8D4B57F3-B619-4662-B48F-70510716DF6F}" type="pres">
      <dgm:prSet presAssocID="{81DCD77A-0421-421A-B1E4-E0FF72620897}" presName="bgRect" presStyleLbl="bgShp" presStyleIdx="4" presStyleCnt="5"/>
      <dgm:spPr/>
    </dgm:pt>
    <dgm:pt modelId="{1C5EFE10-B6BE-4037-8642-C55BBBE3EC70}" type="pres">
      <dgm:prSet presAssocID="{81DCD77A-0421-421A-B1E4-E0FF7262089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rson with Idea"/>
        </a:ext>
      </dgm:extLst>
    </dgm:pt>
    <dgm:pt modelId="{EC828E87-5EB2-4D69-9CC5-B2EB36F20D0D}" type="pres">
      <dgm:prSet presAssocID="{81DCD77A-0421-421A-B1E4-E0FF72620897}" presName="spaceRect" presStyleCnt="0"/>
      <dgm:spPr/>
    </dgm:pt>
    <dgm:pt modelId="{CDE32E58-6D0A-440E-A187-4BFD9DBC382B}" type="pres">
      <dgm:prSet presAssocID="{81DCD77A-0421-421A-B1E4-E0FF72620897}" presName="parTx" presStyleLbl="revTx" presStyleIdx="4" presStyleCnt="5">
        <dgm:presLayoutVars>
          <dgm:chMax val="0"/>
          <dgm:chPref val="0"/>
        </dgm:presLayoutVars>
      </dgm:prSet>
      <dgm:spPr/>
    </dgm:pt>
  </dgm:ptLst>
  <dgm:cxnLst>
    <dgm:cxn modelId="{50D37805-F3AD-4A3B-B7FA-DFE1642A102D}" srcId="{D616CF06-13BA-41A0-B923-8430547BEB4A}" destId="{81DCD77A-0421-421A-B1E4-E0FF72620897}" srcOrd="4" destOrd="0" parTransId="{6312AD0E-5266-428D-AFFB-81328C2FC677}" sibTransId="{93A5EEFE-D933-4DB6-BA41-3F685F8BE59F}"/>
    <dgm:cxn modelId="{4C93B32B-8B02-4EC7-9F55-B5FEA422001A}" type="presOf" srcId="{14342F1F-289B-4745-B828-C1ABDB853B87}" destId="{AB2562F1-337A-4DEF-AD3D-834CC29C498F}" srcOrd="0" destOrd="0" presId="urn:microsoft.com/office/officeart/2018/2/layout/IconVerticalSolidList"/>
    <dgm:cxn modelId="{7C2C1B34-49A7-47D7-AAC2-BCB975F541C7}" type="presOf" srcId="{F2E3AB98-0D66-4F74-A8B4-E1BB0CB9005A}" destId="{3DD9484E-80B4-4D6C-8A32-30B59E124BA5}" srcOrd="0" destOrd="0" presId="urn:microsoft.com/office/officeart/2018/2/layout/IconVerticalSolidList"/>
    <dgm:cxn modelId="{A566653A-BDF7-48C9-91DC-A1AA2A7CCFB8}" srcId="{D616CF06-13BA-41A0-B923-8430547BEB4A}" destId="{F2E3AB98-0D66-4F74-A8B4-E1BB0CB9005A}" srcOrd="3" destOrd="0" parTransId="{6C33DD61-9FA2-42DF-82E6-263480EB6999}" sibTransId="{18BD9F34-D6FB-4BC4-B36A-FA1919515B3D}"/>
    <dgm:cxn modelId="{B087ED49-AB22-4EFC-BA40-895313932C05}" srcId="{D616CF06-13BA-41A0-B923-8430547BEB4A}" destId="{7F4BD877-FCC2-442F-889A-D990583F25A7}" srcOrd="2" destOrd="0" parTransId="{FD3F9F05-08A0-4DCE-A18B-4ED5C11E62C3}" sibTransId="{F921DE61-7EA9-4F0C-ACB8-283346127132}"/>
    <dgm:cxn modelId="{08D8244D-E3E1-4DC5-ABBC-9EFF2597BAC9}" type="presOf" srcId="{D616CF06-13BA-41A0-B923-8430547BEB4A}" destId="{E68DE858-D27D-422A-94C1-15D53B75E888}" srcOrd="0" destOrd="0" presId="urn:microsoft.com/office/officeart/2018/2/layout/IconVerticalSolidList"/>
    <dgm:cxn modelId="{90EFBA89-5CA1-45D6-984E-BB7F46571BD6}" type="presOf" srcId="{7F4BD877-FCC2-442F-889A-D990583F25A7}" destId="{525C183B-5705-42B6-AAB5-917618B8700B}" srcOrd="0" destOrd="0" presId="urn:microsoft.com/office/officeart/2018/2/layout/IconVerticalSolidList"/>
    <dgm:cxn modelId="{7A39BEB5-EF2B-4A52-AA8C-B4842EFD3772}" srcId="{D616CF06-13BA-41A0-B923-8430547BEB4A}" destId="{14342F1F-289B-4745-B828-C1ABDB853B87}" srcOrd="1" destOrd="0" parTransId="{88D85297-9365-44D0-9C42-CB8287C7B410}" sibTransId="{F5D8C50B-5F73-45BF-A23D-9B204470B453}"/>
    <dgm:cxn modelId="{8FA729CD-29D1-4332-9413-DDA76008E814}" type="presOf" srcId="{81DCD77A-0421-421A-B1E4-E0FF72620897}" destId="{CDE32E58-6D0A-440E-A187-4BFD9DBC382B}" srcOrd="0" destOrd="0" presId="urn:microsoft.com/office/officeart/2018/2/layout/IconVerticalSolidList"/>
    <dgm:cxn modelId="{793CB3D6-45A2-48A2-A1B3-2F1110FCE062}" type="presOf" srcId="{464C3846-C114-4B42-9D8C-B40FB2508898}" destId="{60D97EB1-DD17-4E30-8DF2-270803364129}" srcOrd="0" destOrd="0" presId="urn:microsoft.com/office/officeart/2018/2/layout/IconVerticalSolidList"/>
    <dgm:cxn modelId="{594F5AF4-5ECE-4928-9016-241CE7042343}" srcId="{D616CF06-13BA-41A0-B923-8430547BEB4A}" destId="{464C3846-C114-4B42-9D8C-B40FB2508898}" srcOrd="0" destOrd="0" parTransId="{02E6FC5F-D269-456A-A241-FDAD1189B893}" sibTransId="{BFF452D9-4222-4194-A3E0-8A3272EB2443}"/>
    <dgm:cxn modelId="{FE5BE778-4CD4-40C1-8101-775FBAB87D26}" type="presParOf" srcId="{E68DE858-D27D-422A-94C1-15D53B75E888}" destId="{80C6C13D-8126-4DB6-AC2B-4D892B73F8CF}" srcOrd="0" destOrd="0" presId="urn:microsoft.com/office/officeart/2018/2/layout/IconVerticalSolidList"/>
    <dgm:cxn modelId="{B5F337C1-0702-4961-8E39-63B524A86633}" type="presParOf" srcId="{80C6C13D-8126-4DB6-AC2B-4D892B73F8CF}" destId="{DDE3FB46-F925-4A2F-B352-979160868B6A}" srcOrd="0" destOrd="0" presId="urn:microsoft.com/office/officeart/2018/2/layout/IconVerticalSolidList"/>
    <dgm:cxn modelId="{BBFBFCBC-C96F-46D8-803E-78206B396C9D}" type="presParOf" srcId="{80C6C13D-8126-4DB6-AC2B-4D892B73F8CF}" destId="{7E5512E7-B28F-4900-AB89-35542991F697}" srcOrd="1" destOrd="0" presId="urn:microsoft.com/office/officeart/2018/2/layout/IconVerticalSolidList"/>
    <dgm:cxn modelId="{F53BF20A-0CAB-492D-B623-0B0A6890ADD8}" type="presParOf" srcId="{80C6C13D-8126-4DB6-AC2B-4D892B73F8CF}" destId="{DD252937-C710-4199-B9B8-CEE63DE9D2C4}" srcOrd="2" destOrd="0" presId="urn:microsoft.com/office/officeart/2018/2/layout/IconVerticalSolidList"/>
    <dgm:cxn modelId="{DB4AA249-7F7A-4E2B-B29E-024DEC058DB0}" type="presParOf" srcId="{80C6C13D-8126-4DB6-AC2B-4D892B73F8CF}" destId="{60D97EB1-DD17-4E30-8DF2-270803364129}" srcOrd="3" destOrd="0" presId="urn:microsoft.com/office/officeart/2018/2/layout/IconVerticalSolidList"/>
    <dgm:cxn modelId="{4E4F0A02-F9C2-4A38-AD60-C26289B0687F}" type="presParOf" srcId="{E68DE858-D27D-422A-94C1-15D53B75E888}" destId="{681CB3DC-9F8F-4657-95CA-B5C6AFA0A72B}" srcOrd="1" destOrd="0" presId="urn:microsoft.com/office/officeart/2018/2/layout/IconVerticalSolidList"/>
    <dgm:cxn modelId="{D1FF4787-0B45-4395-98DC-6BE377676E01}" type="presParOf" srcId="{E68DE858-D27D-422A-94C1-15D53B75E888}" destId="{6C614663-0A46-4FCA-9784-F7CB567D78B4}" srcOrd="2" destOrd="0" presId="urn:microsoft.com/office/officeart/2018/2/layout/IconVerticalSolidList"/>
    <dgm:cxn modelId="{BAF33804-F914-44C6-A3FE-3AFDE7DC99D7}" type="presParOf" srcId="{6C614663-0A46-4FCA-9784-F7CB567D78B4}" destId="{4DFC4155-E2BB-41F7-9D19-DC6D398DA395}" srcOrd="0" destOrd="0" presId="urn:microsoft.com/office/officeart/2018/2/layout/IconVerticalSolidList"/>
    <dgm:cxn modelId="{2D42A6EE-585C-4181-92C3-6193E4312E6B}" type="presParOf" srcId="{6C614663-0A46-4FCA-9784-F7CB567D78B4}" destId="{718EAEC2-4926-4498-AB2F-C3A613225AD6}" srcOrd="1" destOrd="0" presId="urn:microsoft.com/office/officeart/2018/2/layout/IconVerticalSolidList"/>
    <dgm:cxn modelId="{0BA22ABC-291E-43DD-B789-2D72DAE72196}" type="presParOf" srcId="{6C614663-0A46-4FCA-9784-F7CB567D78B4}" destId="{A4B6644D-4CE5-49B5-AD4D-53B32ED02CDD}" srcOrd="2" destOrd="0" presId="urn:microsoft.com/office/officeart/2018/2/layout/IconVerticalSolidList"/>
    <dgm:cxn modelId="{CD03D337-7462-4A5B-9AB0-3C2817B6514B}" type="presParOf" srcId="{6C614663-0A46-4FCA-9784-F7CB567D78B4}" destId="{AB2562F1-337A-4DEF-AD3D-834CC29C498F}" srcOrd="3" destOrd="0" presId="urn:microsoft.com/office/officeart/2018/2/layout/IconVerticalSolidList"/>
    <dgm:cxn modelId="{0B7FB10F-6DA8-4F40-8FCE-0CFD1CF2469D}" type="presParOf" srcId="{E68DE858-D27D-422A-94C1-15D53B75E888}" destId="{44525FA9-7414-4EB2-BE5A-F09D37AE1728}" srcOrd="3" destOrd="0" presId="urn:microsoft.com/office/officeart/2018/2/layout/IconVerticalSolidList"/>
    <dgm:cxn modelId="{84993E26-F328-4B92-B487-93C80EB0FFBB}" type="presParOf" srcId="{E68DE858-D27D-422A-94C1-15D53B75E888}" destId="{0359DC71-DE12-4DCA-8CA5-54BBC6CD5501}" srcOrd="4" destOrd="0" presId="urn:microsoft.com/office/officeart/2018/2/layout/IconVerticalSolidList"/>
    <dgm:cxn modelId="{0A788964-4020-4E91-A064-88DCE43FA646}" type="presParOf" srcId="{0359DC71-DE12-4DCA-8CA5-54BBC6CD5501}" destId="{B9365AE8-4794-41A8-9D97-0C2BCC0F7B2A}" srcOrd="0" destOrd="0" presId="urn:microsoft.com/office/officeart/2018/2/layout/IconVerticalSolidList"/>
    <dgm:cxn modelId="{A5C5EE54-99E0-4FD1-B4CB-12A93A8C851B}" type="presParOf" srcId="{0359DC71-DE12-4DCA-8CA5-54BBC6CD5501}" destId="{87E9B6DA-D2C9-4195-95EA-A4852BA09DC1}" srcOrd="1" destOrd="0" presId="urn:microsoft.com/office/officeart/2018/2/layout/IconVerticalSolidList"/>
    <dgm:cxn modelId="{30364E71-FEC3-430D-A328-068A3AAF3FB1}" type="presParOf" srcId="{0359DC71-DE12-4DCA-8CA5-54BBC6CD5501}" destId="{6F5859C2-8F65-49B3-A190-6E766B59E90E}" srcOrd="2" destOrd="0" presId="urn:microsoft.com/office/officeart/2018/2/layout/IconVerticalSolidList"/>
    <dgm:cxn modelId="{21C2EF5D-A74F-46D6-A2E2-A27845A8F862}" type="presParOf" srcId="{0359DC71-DE12-4DCA-8CA5-54BBC6CD5501}" destId="{525C183B-5705-42B6-AAB5-917618B8700B}" srcOrd="3" destOrd="0" presId="urn:microsoft.com/office/officeart/2018/2/layout/IconVerticalSolidList"/>
    <dgm:cxn modelId="{0C985F30-3A7F-499D-9E4E-5CBC54C69D64}" type="presParOf" srcId="{E68DE858-D27D-422A-94C1-15D53B75E888}" destId="{0E26475D-B2DC-43C8-96A5-1873A2D50012}" srcOrd="5" destOrd="0" presId="urn:microsoft.com/office/officeart/2018/2/layout/IconVerticalSolidList"/>
    <dgm:cxn modelId="{9A1AE333-55BF-4320-A7C9-532CF4388080}" type="presParOf" srcId="{E68DE858-D27D-422A-94C1-15D53B75E888}" destId="{933F430C-9604-43DA-AB5B-3E475D42DB7B}" srcOrd="6" destOrd="0" presId="urn:microsoft.com/office/officeart/2018/2/layout/IconVerticalSolidList"/>
    <dgm:cxn modelId="{B32EB1A2-5F95-44FB-B509-DFC2761406D2}" type="presParOf" srcId="{933F430C-9604-43DA-AB5B-3E475D42DB7B}" destId="{7A2AF75C-428F-43A3-838A-6B9BFFE5A813}" srcOrd="0" destOrd="0" presId="urn:microsoft.com/office/officeart/2018/2/layout/IconVerticalSolidList"/>
    <dgm:cxn modelId="{C3E03CF5-CB97-4B7A-BE08-5A99B420C146}" type="presParOf" srcId="{933F430C-9604-43DA-AB5B-3E475D42DB7B}" destId="{2C02AE69-4502-44B6-8283-2E9C842682DF}" srcOrd="1" destOrd="0" presId="urn:microsoft.com/office/officeart/2018/2/layout/IconVerticalSolidList"/>
    <dgm:cxn modelId="{99D25273-01E3-4411-BC42-8EE1068A9442}" type="presParOf" srcId="{933F430C-9604-43DA-AB5B-3E475D42DB7B}" destId="{1F4B2217-7EDF-4508-9823-A1B239332225}" srcOrd="2" destOrd="0" presId="urn:microsoft.com/office/officeart/2018/2/layout/IconVerticalSolidList"/>
    <dgm:cxn modelId="{9673F54B-7599-495D-8EBF-7C7FCAF371A0}" type="presParOf" srcId="{933F430C-9604-43DA-AB5B-3E475D42DB7B}" destId="{3DD9484E-80B4-4D6C-8A32-30B59E124BA5}" srcOrd="3" destOrd="0" presId="urn:microsoft.com/office/officeart/2018/2/layout/IconVerticalSolidList"/>
    <dgm:cxn modelId="{FC599C3A-9AB7-4E22-8DC7-8D2FF6EC2A42}" type="presParOf" srcId="{E68DE858-D27D-422A-94C1-15D53B75E888}" destId="{389ABB7C-3076-45AB-9E1B-6389E319A9E4}" srcOrd="7" destOrd="0" presId="urn:microsoft.com/office/officeart/2018/2/layout/IconVerticalSolidList"/>
    <dgm:cxn modelId="{CCA70153-53D6-4FDD-9FC6-360F4A15093E}" type="presParOf" srcId="{E68DE858-D27D-422A-94C1-15D53B75E888}" destId="{A69D483D-0615-429B-A0E0-AD2BFB928C3A}" srcOrd="8" destOrd="0" presId="urn:microsoft.com/office/officeart/2018/2/layout/IconVerticalSolidList"/>
    <dgm:cxn modelId="{F904490F-DA84-42DF-A890-8BFBA2C28258}" type="presParOf" srcId="{A69D483D-0615-429B-A0E0-AD2BFB928C3A}" destId="{8D4B57F3-B619-4662-B48F-70510716DF6F}" srcOrd="0" destOrd="0" presId="urn:microsoft.com/office/officeart/2018/2/layout/IconVerticalSolidList"/>
    <dgm:cxn modelId="{730B8800-BF43-404C-BCCB-9C7034F2DE64}" type="presParOf" srcId="{A69D483D-0615-429B-A0E0-AD2BFB928C3A}" destId="{1C5EFE10-B6BE-4037-8642-C55BBBE3EC70}" srcOrd="1" destOrd="0" presId="urn:microsoft.com/office/officeart/2018/2/layout/IconVerticalSolidList"/>
    <dgm:cxn modelId="{06E330E2-BF88-48B9-ABA8-9591208FF11B}" type="presParOf" srcId="{A69D483D-0615-429B-A0E0-AD2BFB928C3A}" destId="{EC828E87-5EB2-4D69-9CC5-B2EB36F20D0D}" srcOrd="2" destOrd="0" presId="urn:microsoft.com/office/officeart/2018/2/layout/IconVerticalSolidList"/>
    <dgm:cxn modelId="{CA90CF24-9ED8-468F-B9B1-8DA2E6BA2614}" type="presParOf" srcId="{A69D483D-0615-429B-A0E0-AD2BFB928C3A}" destId="{CDE32E58-6D0A-440E-A187-4BFD9DBC38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16E62D-B23E-4B86-BC46-AC18DE7085D2}" type="doc">
      <dgm:prSet loTypeId="urn:microsoft.com/office/officeart/2005/8/layout/default" loCatId="list" qsTypeId="urn:microsoft.com/office/officeart/2005/8/quickstyle/simple1#2" qsCatId="simple" csTypeId="urn:microsoft.com/office/officeart/2005/8/colors/accent5_2#1" csCatId="accent5"/>
      <dgm:spPr/>
      <dgm:t>
        <a:bodyPr/>
        <a:lstStyle/>
        <a:p>
          <a:endParaRPr lang="en-US"/>
        </a:p>
      </dgm:t>
    </dgm:pt>
    <dgm:pt modelId="{0A7F18AF-EAEA-4911-B5B9-BA75E7FD1834}">
      <dgm:prSet/>
      <dgm:spPr/>
      <dgm:t>
        <a:bodyPr/>
        <a:lstStyle/>
        <a:p>
          <a:r>
            <a:rPr lang="en-GB"/>
            <a:t>Psychology covers many areas, including:</a:t>
          </a:r>
          <a:endParaRPr lang="en-US"/>
        </a:p>
      </dgm:t>
    </dgm:pt>
    <dgm:pt modelId="{1C5DD230-F76B-4CC8-8186-3E29B32253A7}" type="parTrans" cxnId="{22E44AB3-2CD4-4508-9269-0FA0B54E7D65}">
      <dgm:prSet/>
      <dgm:spPr/>
      <dgm:t>
        <a:bodyPr/>
        <a:lstStyle/>
        <a:p>
          <a:endParaRPr lang="en-US"/>
        </a:p>
      </dgm:t>
    </dgm:pt>
    <dgm:pt modelId="{7C27FB80-3D92-4080-AF65-FE9D75311DF9}" type="sibTrans" cxnId="{22E44AB3-2CD4-4508-9269-0FA0B54E7D65}">
      <dgm:prSet/>
      <dgm:spPr/>
      <dgm:t>
        <a:bodyPr/>
        <a:lstStyle/>
        <a:p>
          <a:endParaRPr lang="en-US"/>
        </a:p>
      </dgm:t>
    </dgm:pt>
    <dgm:pt modelId="{B62F320B-C602-4295-974C-7D0B8F8C64C9}">
      <dgm:prSet/>
      <dgm:spPr/>
      <dgm:t>
        <a:bodyPr/>
        <a:lstStyle/>
        <a:p>
          <a:r>
            <a:rPr lang="en-GB" b="1"/>
            <a:t>Cognitive processes</a:t>
          </a:r>
          <a:r>
            <a:rPr lang="en-GB"/>
            <a:t> – thinking, learning, memory, attention</a:t>
          </a:r>
          <a:endParaRPr lang="en-US"/>
        </a:p>
      </dgm:t>
    </dgm:pt>
    <dgm:pt modelId="{2A7324BC-7AF3-48C5-8651-51482D81B175}" type="parTrans" cxnId="{54AFC008-093F-4651-BD62-E60406BD5D81}">
      <dgm:prSet/>
      <dgm:spPr/>
      <dgm:t>
        <a:bodyPr/>
        <a:lstStyle/>
        <a:p>
          <a:endParaRPr lang="en-US"/>
        </a:p>
      </dgm:t>
    </dgm:pt>
    <dgm:pt modelId="{46400F4E-A14F-452F-9283-EB2208E6BE92}" type="sibTrans" cxnId="{54AFC008-093F-4651-BD62-E60406BD5D81}">
      <dgm:prSet/>
      <dgm:spPr/>
      <dgm:t>
        <a:bodyPr/>
        <a:lstStyle/>
        <a:p>
          <a:endParaRPr lang="en-US"/>
        </a:p>
      </dgm:t>
    </dgm:pt>
    <dgm:pt modelId="{46A41DCD-5EAD-4476-99A3-09CDF9A360AD}">
      <dgm:prSet/>
      <dgm:spPr/>
      <dgm:t>
        <a:bodyPr/>
        <a:lstStyle/>
        <a:p>
          <a:r>
            <a:rPr lang="en-GB" b="1"/>
            <a:t>Emotions and motivation</a:t>
          </a:r>
          <a:r>
            <a:rPr lang="en-GB"/>
            <a:t> – feelings, stress, wellbeing</a:t>
          </a:r>
          <a:endParaRPr lang="en-US"/>
        </a:p>
      </dgm:t>
    </dgm:pt>
    <dgm:pt modelId="{84440859-1048-49DA-9D3B-4EFC28396720}" type="parTrans" cxnId="{53088019-2DA3-4149-8204-A7287BE758B1}">
      <dgm:prSet/>
      <dgm:spPr/>
      <dgm:t>
        <a:bodyPr/>
        <a:lstStyle/>
        <a:p>
          <a:endParaRPr lang="en-US"/>
        </a:p>
      </dgm:t>
    </dgm:pt>
    <dgm:pt modelId="{F9435764-88EB-4CC1-ADA6-CFF3944408C1}" type="sibTrans" cxnId="{53088019-2DA3-4149-8204-A7287BE758B1}">
      <dgm:prSet/>
      <dgm:spPr/>
      <dgm:t>
        <a:bodyPr/>
        <a:lstStyle/>
        <a:p>
          <a:endParaRPr lang="en-US"/>
        </a:p>
      </dgm:t>
    </dgm:pt>
    <dgm:pt modelId="{596655E3-138F-4408-9094-C76EC5EE9926}">
      <dgm:prSet/>
      <dgm:spPr/>
      <dgm:t>
        <a:bodyPr/>
        <a:lstStyle/>
        <a:p>
          <a:r>
            <a:rPr lang="en-GB" b="1"/>
            <a:t>Development</a:t>
          </a:r>
          <a:r>
            <a:rPr lang="en-GB"/>
            <a:t> – how people change across the lifespan</a:t>
          </a:r>
          <a:endParaRPr lang="en-US"/>
        </a:p>
      </dgm:t>
    </dgm:pt>
    <dgm:pt modelId="{26975BE7-219C-43B8-A94F-F87C7FED5048}" type="parTrans" cxnId="{3A11D8A7-D2EF-460C-BC13-24636304D18B}">
      <dgm:prSet/>
      <dgm:spPr/>
      <dgm:t>
        <a:bodyPr/>
        <a:lstStyle/>
        <a:p>
          <a:endParaRPr lang="en-US"/>
        </a:p>
      </dgm:t>
    </dgm:pt>
    <dgm:pt modelId="{F9F0043E-1513-436B-B69B-0DED630A77F3}" type="sibTrans" cxnId="{3A11D8A7-D2EF-460C-BC13-24636304D18B}">
      <dgm:prSet/>
      <dgm:spPr/>
      <dgm:t>
        <a:bodyPr/>
        <a:lstStyle/>
        <a:p>
          <a:endParaRPr lang="en-US"/>
        </a:p>
      </dgm:t>
    </dgm:pt>
    <dgm:pt modelId="{0F18F851-0A13-45BD-8D3A-2F14E54327EA}">
      <dgm:prSet/>
      <dgm:spPr/>
      <dgm:t>
        <a:bodyPr/>
        <a:lstStyle/>
        <a:p>
          <a:r>
            <a:rPr lang="en-GB" b="1"/>
            <a:t>Social behaviour</a:t>
          </a:r>
          <a:r>
            <a:rPr lang="en-GB"/>
            <a:t> – relationships, group behaviour, prejudice</a:t>
          </a:r>
          <a:endParaRPr lang="en-US"/>
        </a:p>
      </dgm:t>
    </dgm:pt>
    <dgm:pt modelId="{FBA103A9-B9CB-4D44-A0FB-746D0F974F8E}" type="parTrans" cxnId="{68F5D30C-560A-4DDD-A36C-F59D0DB7E552}">
      <dgm:prSet/>
      <dgm:spPr/>
      <dgm:t>
        <a:bodyPr/>
        <a:lstStyle/>
        <a:p>
          <a:endParaRPr lang="en-US"/>
        </a:p>
      </dgm:t>
    </dgm:pt>
    <dgm:pt modelId="{3B81444B-7957-40A6-8F3A-0B3E879CF48A}" type="sibTrans" cxnId="{68F5D30C-560A-4DDD-A36C-F59D0DB7E552}">
      <dgm:prSet/>
      <dgm:spPr/>
      <dgm:t>
        <a:bodyPr/>
        <a:lstStyle/>
        <a:p>
          <a:endParaRPr lang="en-US"/>
        </a:p>
      </dgm:t>
    </dgm:pt>
    <dgm:pt modelId="{F2928FE6-2C96-4988-AFD8-CFEC0DC22AAB}">
      <dgm:prSet/>
      <dgm:spPr/>
      <dgm:t>
        <a:bodyPr/>
        <a:lstStyle/>
        <a:p>
          <a:r>
            <a:rPr lang="en-GB" b="1"/>
            <a:t>Mental health</a:t>
          </a:r>
          <a:r>
            <a:rPr lang="en-GB"/>
            <a:t> – understanding and treating psychological disorders</a:t>
          </a:r>
          <a:endParaRPr lang="en-US"/>
        </a:p>
      </dgm:t>
    </dgm:pt>
    <dgm:pt modelId="{DE98197C-479A-491B-9809-7D24FC0F0076}" type="parTrans" cxnId="{EBE626E0-DCFA-4421-8D15-4490524F7E7C}">
      <dgm:prSet/>
      <dgm:spPr/>
      <dgm:t>
        <a:bodyPr/>
        <a:lstStyle/>
        <a:p>
          <a:endParaRPr lang="en-US"/>
        </a:p>
      </dgm:t>
    </dgm:pt>
    <dgm:pt modelId="{87F6792F-5656-4462-82A4-23590949FF05}" type="sibTrans" cxnId="{EBE626E0-DCFA-4421-8D15-4490524F7E7C}">
      <dgm:prSet/>
      <dgm:spPr/>
      <dgm:t>
        <a:bodyPr/>
        <a:lstStyle/>
        <a:p>
          <a:endParaRPr lang="en-US"/>
        </a:p>
      </dgm:t>
    </dgm:pt>
    <dgm:pt modelId="{37AD429A-AC6C-41E3-A57E-67C335C2CE3E}">
      <dgm:prSet/>
      <dgm:spPr/>
      <dgm:t>
        <a:bodyPr/>
        <a:lstStyle/>
        <a:p>
          <a:r>
            <a:rPr lang="en-GB" b="1"/>
            <a:t>Biological bases of behaviour</a:t>
          </a:r>
          <a:r>
            <a:rPr lang="en-GB"/>
            <a:t> – how the brain and nervous system influence behaviour</a:t>
          </a:r>
          <a:endParaRPr lang="en-US"/>
        </a:p>
      </dgm:t>
    </dgm:pt>
    <dgm:pt modelId="{7A524A67-2CD8-4D88-B305-738A395B9CC1}" type="parTrans" cxnId="{D3FBB6C6-3528-4476-B87A-B1CD454CDC39}">
      <dgm:prSet/>
      <dgm:spPr/>
      <dgm:t>
        <a:bodyPr/>
        <a:lstStyle/>
        <a:p>
          <a:endParaRPr lang="en-US"/>
        </a:p>
      </dgm:t>
    </dgm:pt>
    <dgm:pt modelId="{F92F7960-245D-4B19-BCCF-9D647D580382}" type="sibTrans" cxnId="{D3FBB6C6-3528-4476-B87A-B1CD454CDC39}">
      <dgm:prSet/>
      <dgm:spPr/>
      <dgm:t>
        <a:bodyPr/>
        <a:lstStyle/>
        <a:p>
          <a:endParaRPr lang="en-US"/>
        </a:p>
      </dgm:t>
    </dgm:pt>
    <dgm:pt modelId="{53D1F4F7-3E0D-4DE1-8449-806F67BE7064}" type="pres">
      <dgm:prSet presAssocID="{C216E62D-B23E-4B86-BC46-AC18DE7085D2}" presName="diagram" presStyleCnt="0">
        <dgm:presLayoutVars>
          <dgm:dir/>
          <dgm:resizeHandles val="exact"/>
        </dgm:presLayoutVars>
      </dgm:prSet>
      <dgm:spPr/>
    </dgm:pt>
    <dgm:pt modelId="{BDA544B5-40F5-4F53-AA7E-1D654D071E14}" type="pres">
      <dgm:prSet presAssocID="{0A7F18AF-EAEA-4911-B5B9-BA75E7FD1834}" presName="node" presStyleLbl="node1" presStyleIdx="0" presStyleCnt="7">
        <dgm:presLayoutVars>
          <dgm:bulletEnabled val="1"/>
        </dgm:presLayoutVars>
      </dgm:prSet>
      <dgm:spPr/>
    </dgm:pt>
    <dgm:pt modelId="{551CD3C2-0AC2-4EE7-889D-F1DC29638CD4}" type="pres">
      <dgm:prSet presAssocID="{7C27FB80-3D92-4080-AF65-FE9D75311DF9}" presName="sibTrans" presStyleCnt="0"/>
      <dgm:spPr/>
    </dgm:pt>
    <dgm:pt modelId="{2168FFEF-0EA7-4CC4-A410-2EC8E49A3E71}" type="pres">
      <dgm:prSet presAssocID="{B62F320B-C602-4295-974C-7D0B8F8C64C9}" presName="node" presStyleLbl="node1" presStyleIdx="1" presStyleCnt="7">
        <dgm:presLayoutVars>
          <dgm:bulletEnabled val="1"/>
        </dgm:presLayoutVars>
      </dgm:prSet>
      <dgm:spPr/>
    </dgm:pt>
    <dgm:pt modelId="{0CCB517A-D5C5-4E8F-BDF4-DBE3F5F4712C}" type="pres">
      <dgm:prSet presAssocID="{46400F4E-A14F-452F-9283-EB2208E6BE92}" presName="sibTrans" presStyleCnt="0"/>
      <dgm:spPr/>
    </dgm:pt>
    <dgm:pt modelId="{524832AA-04E8-4567-9A4A-0F370E1A9A89}" type="pres">
      <dgm:prSet presAssocID="{46A41DCD-5EAD-4476-99A3-09CDF9A360AD}" presName="node" presStyleLbl="node1" presStyleIdx="2" presStyleCnt="7">
        <dgm:presLayoutVars>
          <dgm:bulletEnabled val="1"/>
        </dgm:presLayoutVars>
      </dgm:prSet>
      <dgm:spPr/>
    </dgm:pt>
    <dgm:pt modelId="{DC08BD52-6804-4E2C-8407-5B441500E123}" type="pres">
      <dgm:prSet presAssocID="{F9435764-88EB-4CC1-ADA6-CFF3944408C1}" presName="sibTrans" presStyleCnt="0"/>
      <dgm:spPr/>
    </dgm:pt>
    <dgm:pt modelId="{B5927A42-8BAB-4090-995C-13537991608F}" type="pres">
      <dgm:prSet presAssocID="{596655E3-138F-4408-9094-C76EC5EE9926}" presName="node" presStyleLbl="node1" presStyleIdx="3" presStyleCnt="7">
        <dgm:presLayoutVars>
          <dgm:bulletEnabled val="1"/>
        </dgm:presLayoutVars>
      </dgm:prSet>
      <dgm:spPr/>
    </dgm:pt>
    <dgm:pt modelId="{11745297-7897-4D30-9E13-5CB2C7B16F84}" type="pres">
      <dgm:prSet presAssocID="{F9F0043E-1513-436B-B69B-0DED630A77F3}" presName="sibTrans" presStyleCnt="0"/>
      <dgm:spPr/>
    </dgm:pt>
    <dgm:pt modelId="{0B11AFF8-352C-4516-BDB1-245F4A7E3E85}" type="pres">
      <dgm:prSet presAssocID="{0F18F851-0A13-45BD-8D3A-2F14E54327EA}" presName="node" presStyleLbl="node1" presStyleIdx="4" presStyleCnt="7">
        <dgm:presLayoutVars>
          <dgm:bulletEnabled val="1"/>
        </dgm:presLayoutVars>
      </dgm:prSet>
      <dgm:spPr/>
    </dgm:pt>
    <dgm:pt modelId="{3D8CA83B-C3AE-4D6B-9CB9-57603776F5BB}" type="pres">
      <dgm:prSet presAssocID="{3B81444B-7957-40A6-8F3A-0B3E879CF48A}" presName="sibTrans" presStyleCnt="0"/>
      <dgm:spPr/>
    </dgm:pt>
    <dgm:pt modelId="{A2C3F703-CF5E-47C9-BC94-6E26797FB65C}" type="pres">
      <dgm:prSet presAssocID="{F2928FE6-2C96-4988-AFD8-CFEC0DC22AAB}" presName="node" presStyleLbl="node1" presStyleIdx="5" presStyleCnt="7">
        <dgm:presLayoutVars>
          <dgm:bulletEnabled val="1"/>
        </dgm:presLayoutVars>
      </dgm:prSet>
      <dgm:spPr/>
    </dgm:pt>
    <dgm:pt modelId="{43106482-74B9-4B67-9380-52ACDC006289}" type="pres">
      <dgm:prSet presAssocID="{87F6792F-5656-4462-82A4-23590949FF05}" presName="sibTrans" presStyleCnt="0"/>
      <dgm:spPr/>
    </dgm:pt>
    <dgm:pt modelId="{EF002397-DAFD-4353-AF6B-CED09325F1D4}" type="pres">
      <dgm:prSet presAssocID="{37AD429A-AC6C-41E3-A57E-67C335C2CE3E}" presName="node" presStyleLbl="node1" presStyleIdx="6" presStyleCnt="7">
        <dgm:presLayoutVars>
          <dgm:bulletEnabled val="1"/>
        </dgm:presLayoutVars>
      </dgm:prSet>
      <dgm:spPr/>
    </dgm:pt>
  </dgm:ptLst>
  <dgm:cxnLst>
    <dgm:cxn modelId="{54AFC008-093F-4651-BD62-E60406BD5D81}" srcId="{C216E62D-B23E-4B86-BC46-AC18DE7085D2}" destId="{B62F320B-C602-4295-974C-7D0B8F8C64C9}" srcOrd="1" destOrd="0" parTransId="{2A7324BC-7AF3-48C5-8651-51482D81B175}" sibTransId="{46400F4E-A14F-452F-9283-EB2208E6BE92}"/>
    <dgm:cxn modelId="{68F5D30C-560A-4DDD-A36C-F59D0DB7E552}" srcId="{C216E62D-B23E-4B86-BC46-AC18DE7085D2}" destId="{0F18F851-0A13-45BD-8D3A-2F14E54327EA}" srcOrd="4" destOrd="0" parTransId="{FBA103A9-B9CB-4D44-A0FB-746D0F974F8E}" sibTransId="{3B81444B-7957-40A6-8F3A-0B3E879CF48A}"/>
    <dgm:cxn modelId="{E839900E-A4FC-4656-98C2-237951B2DC1F}" type="presOf" srcId="{0A7F18AF-EAEA-4911-B5B9-BA75E7FD1834}" destId="{BDA544B5-40F5-4F53-AA7E-1D654D071E14}" srcOrd="0" destOrd="0" presId="urn:microsoft.com/office/officeart/2005/8/layout/default"/>
    <dgm:cxn modelId="{53088019-2DA3-4149-8204-A7287BE758B1}" srcId="{C216E62D-B23E-4B86-BC46-AC18DE7085D2}" destId="{46A41DCD-5EAD-4476-99A3-09CDF9A360AD}" srcOrd="2" destOrd="0" parTransId="{84440859-1048-49DA-9D3B-4EFC28396720}" sibTransId="{F9435764-88EB-4CC1-ADA6-CFF3944408C1}"/>
    <dgm:cxn modelId="{DF9E5A3C-7708-41A4-AC8B-7E44B00A969C}" type="presOf" srcId="{596655E3-138F-4408-9094-C76EC5EE9926}" destId="{B5927A42-8BAB-4090-995C-13537991608F}" srcOrd="0" destOrd="0" presId="urn:microsoft.com/office/officeart/2005/8/layout/default"/>
    <dgm:cxn modelId="{6039716F-A2DD-47A7-B286-016D3DF6CCB8}" type="presOf" srcId="{C216E62D-B23E-4B86-BC46-AC18DE7085D2}" destId="{53D1F4F7-3E0D-4DE1-8449-806F67BE7064}" srcOrd="0" destOrd="0" presId="urn:microsoft.com/office/officeart/2005/8/layout/default"/>
    <dgm:cxn modelId="{ACB04A7F-FD60-49AA-860F-2EFC3B80ECDF}" type="presOf" srcId="{37AD429A-AC6C-41E3-A57E-67C335C2CE3E}" destId="{EF002397-DAFD-4353-AF6B-CED09325F1D4}" srcOrd="0" destOrd="0" presId="urn:microsoft.com/office/officeart/2005/8/layout/default"/>
    <dgm:cxn modelId="{996F5590-E254-4CC5-8A43-0B3AF93AB273}" type="presOf" srcId="{0F18F851-0A13-45BD-8D3A-2F14E54327EA}" destId="{0B11AFF8-352C-4516-BDB1-245F4A7E3E85}" srcOrd="0" destOrd="0" presId="urn:microsoft.com/office/officeart/2005/8/layout/default"/>
    <dgm:cxn modelId="{C0A20395-0033-4924-ABFF-2BEBD6603418}" type="presOf" srcId="{B62F320B-C602-4295-974C-7D0B8F8C64C9}" destId="{2168FFEF-0EA7-4CC4-A410-2EC8E49A3E71}" srcOrd="0" destOrd="0" presId="urn:microsoft.com/office/officeart/2005/8/layout/default"/>
    <dgm:cxn modelId="{1908ACA1-D04E-4FCB-B3DF-EAB12A8AA374}" type="presOf" srcId="{F2928FE6-2C96-4988-AFD8-CFEC0DC22AAB}" destId="{A2C3F703-CF5E-47C9-BC94-6E26797FB65C}" srcOrd="0" destOrd="0" presId="urn:microsoft.com/office/officeart/2005/8/layout/default"/>
    <dgm:cxn modelId="{3A11D8A7-D2EF-460C-BC13-24636304D18B}" srcId="{C216E62D-B23E-4B86-BC46-AC18DE7085D2}" destId="{596655E3-138F-4408-9094-C76EC5EE9926}" srcOrd="3" destOrd="0" parTransId="{26975BE7-219C-43B8-A94F-F87C7FED5048}" sibTransId="{F9F0043E-1513-436B-B69B-0DED630A77F3}"/>
    <dgm:cxn modelId="{22E44AB3-2CD4-4508-9269-0FA0B54E7D65}" srcId="{C216E62D-B23E-4B86-BC46-AC18DE7085D2}" destId="{0A7F18AF-EAEA-4911-B5B9-BA75E7FD1834}" srcOrd="0" destOrd="0" parTransId="{1C5DD230-F76B-4CC8-8186-3E29B32253A7}" sibTransId="{7C27FB80-3D92-4080-AF65-FE9D75311DF9}"/>
    <dgm:cxn modelId="{D3FBB6C6-3528-4476-B87A-B1CD454CDC39}" srcId="{C216E62D-B23E-4B86-BC46-AC18DE7085D2}" destId="{37AD429A-AC6C-41E3-A57E-67C335C2CE3E}" srcOrd="6" destOrd="0" parTransId="{7A524A67-2CD8-4D88-B305-738A395B9CC1}" sibTransId="{F92F7960-245D-4B19-BCCF-9D647D580382}"/>
    <dgm:cxn modelId="{00971DCF-6CBC-4936-A736-559FD7F4EF37}" type="presOf" srcId="{46A41DCD-5EAD-4476-99A3-09CDF9A360AD}" destId="{524832AA-04E8-4567-9A4A-0F370E1A9A89}" srcOrd="0" destOrd="0" presId="urn:microsoft.com/office/officeart/2005/8/layout/default"/>
    <dgm:cxn modelId="{EBE626E0-DCFA-4421-8D15-4490524F7E7C}" srcId="{C216E62D-B23E-4B86-BC46-AC18DE7085D2}" destId="{F2928FE6-2C96-4988-AFD8-CFEC0DC22AAB}" srcOrd="5" destOrd="0" parTransId="{DE98197C-479A-491B-9809-7D24FC0F0076}" sibTransId="{87F6792F-5656-4462-82A4-23590949FF05}"/>
    <dgm:cxn modelId="{46B4BA7A-2289-4D8E-A460-740ACA1AB39A}" type="presParOf" srcId="{53D1F4F7-3E0D-4DE1-8449-806F67BE7064}" destId="{BDA544B5-40F5-4F53-AA7E-1D654D071E14}" srcOrd="0" destOrd="0" presId="urn:microsoft.com/office/officeart/2005/8/layout/default"/>
    <dgm:cxn modelId="{830E899A-3F47-4BA5-8CC0-24609A0D1AF2}" type="presParOf" srcId="{53D1F4F7-3E0D-4DE1-8449-806F67BE7064}" destId="{551CD3C2-0AC2-4EE7-889D-F1DC29638CD4}" srcOrd="1" destOrd="0" presId="urn:microsoft.com/office/officeart/2005/8/layout/default"/>
    <dgm:cxn modelId="{9EF52CF9-7C22-4BBF-8212-1EFB97A111DA}" type="presParOf" srcId="{53D1F4F7-3E0D-4DE1-8449-806F67BE7064}" destId="{2168FFEF-0EA7-4CC4-A410-2EC8E49A3E71}" srcOrd="2" destOrd="0" presId="urn:microsoft.com/office/officeart/2005/8/layout/default"/>
    <dgm:cxn modelId="{EBD0B38E-5270-47BA-BC64-A68FF659BDE6}" type="presParOf" srcId="{53D1F4F7-3E0D-4DE1-8449-806F67BE7064}" destId="{0CCB517A-D5C5-4E8F-BDF4-DBE3F5F4712C}" srcOrd="3" destOrd="0" presId="urn:microsoft.com/office/officeart/2005/8/layout/default"/>
    <dgm:cxn modelId="{E037198F-CD1A-4EF1-8F27-4635D42CD27A}" type="presParOf" srcId="{53D1F4F7-3E0D-4DE1-8449-806F67BE7064}" destId="{524832AA-04E8-4567-9A4A-0F370E1A9A89}" srcOrd="4" destOrd="0" presId="urn:microsoft.com/office/officeart/2005/8/layout/default"/>
    <dgm:cxn modelId="{7EDDE663-AF2C-4264-B9E4-015827AB6E2C}" type="presParOf" srcId="{53D1F4F7-3E0D-4DE1-8449-806F67BE7064}" destId="{DC08BD52-6804-4E2C-8407-5B441500E123}" srcOrd="5" destOrd="0" presId="urn:microsoft.com/office/officeart/2005/8/layout/default"/>
    <dgm:cxn modelId="{D713AB51-E32D-44CD-9134-A36D0B4BD5E6}" type="presParOf" srcId="{53D1F4F7-3E0D-4DE1-8449-806F67BE7064}" destId="{B5927A42-8BAB-4090-995C-13537991608F}" srcOrd="6" destOrd="0" presId="urn:microsoft.com/office/officeart/2005/8/layout/default"/>
    <dgm:cxn modelId="{EB0A6779-46DB-44D3-96B5-564B5F867124}" type="presParOf" srcId="{53D1F4F7-3E0D-4DE1-8449-806F67BE7064}" destId="{11745297-7897-4D30-9E13-5CB2C7B16F84}" srcOrd="7" destOrd="0" presId="urn:microsoft.com/office/officeart/2005/8/layout/default"/>
    <dgm:cxn modelId="{66E1F501-EFBE-4C6E-A5DE-DA8548E9E6EF}" type="presParOf" srcId="{53D1F4F7-3E0D-4DE1-8449-806F67BE7064}" destId="{0B11AFF8-352C-4516-BDB1-245F4A7E3E85}" srcOrd="8" destOrd="0" presId="urn:microsoft.com/office/officeart/2005/8/layout/default"/>
    <dgm:cxn modelId="{190C3A9F-835A-4608-B889-F2141513493A}" type="presParOf" srcId="{53D1F4F7-3E0D-4DE1-8449-806F67BE7064}" destId="{3D8CA83B-C3AE-4D6B-9CB9-57603776F5BB}" srcOrd="9" destOrd="0" presId="urn:microsoft.com/office/officeart/2005/8/layout/default"/>
    <dgm:cxn modelId="{1847C3A8-7732-41BE-A4EE-0D6BB26FE426}" type="presParOf" srcId="{53D1F4F7-3E0D-4DE1-8449-806F67BE7064}" destId="{A2C3F703-CF5E-47C9-BC94-6E26797FB65C}" srcOrd="10" destOrd="0" presId="urn:microsoft.com/office/officeart/2005/8/layout/default"/>
    <dgm:cxn modelId="{330294D8-6ED3-4491-A912-FE8747CFF178}" type="presParOf" srcId="{53D1F4F7-3E0D-4DE1-8449-806F67BE7064}" destId="{43106482-74B9-4B67-9380-52ACDC006289}" srcOrd="11" destOrd="0" presId="urn:microsoft.com/office/officeart/2005/8/layout/default"/>
    <dgm:cxn modelId="{B85035B2-C9CD-4E4C-8455-5BDC5F3E24D5}" type="presParOf" srcId="{53D1F4F7-3E0D-4DE1-8449-806F67BE7064}" destId="{EF002397-DAFD-4353-AF6B-CED09325F1D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2871A8-4875-4D2E-8855-7FECE83AED49}" type="doc">
      <dgm:prSet loTypeId="urn:microsoft.com/office/officeart/2005/8/layout/vList2" loCatId="list" qsTypeId="urn:microsoft.com/office/officeart/2005/8/quickstyle/simple1#3" qsCatId="simple" csTypeId="urn:microsoft.com/office/officeart/2005/8/colors/colorful2#1" csCatId="colorful"/>
      <dgm:spPr/>
      <dgm:t>
        <a:bodyPr/>
        <a:lstStyle/>
        <a:p>
          <a:endParaRPr lang="en-US"/>
        </a:p>
      </dgm:t>
    </dgm:pt>
    <dgm:pt modelId="{9FFD0B62-87FF-46F2-ACFD-AB67D1A7D9BF}">
      <dgm:prSet custT="1"/>
      <dgm:spPr/>
      <dgm:t>
        <a:bodyPr/>
        <a:lstStyle/>
        <a:p>
          <a:r>
            <a:rPr lang="en-GB" sz="2000"/>
            <a:t>Psychology helps us to:</a:t>
          </a:r>
          <a:endParaRPr lang="en-US" sz="2000"/>
        </a:p>
      </dgm:t>
    </dgm:pt>
    <dgm:pt modelId="{8D36701F-5494-497C-84BE-3E716AF8D14C}" type="parTrans" cxnId="{7682DAEE-D827-4FE9-B1A8-078C02FF0DBC}">
      <dgm:prSet/>
      <dgm:spPr/>
      <dgm:t>
        <a:bodyPr/>
        <a:lstStyle/>
        <a:p>
          <a:endParaRPr lang="en-US"/>
        </a:p>
      </dgm:t>
    </dgm:pt>
    <dgm:pt modelId="{506AE665-436C-4BFD-AB3A-FAD67602AD57}" type="sibTrans" cxnId="{7682DAEE-D827-4FE9-B1A8-078C02FF0DBC}">
      <dgm:prSet/>
      <dgm:spPr/>
      <dgm:t>
        <a:bodyPr/>
        <a:lstStyle/>
        <a:p>
          <a:endParaRPr lang="en-US"/>
        </a:p>
      </dgm:t>
    </dgm:pt>
    <dgm:pt modelId="{6D8AFA86-0DB4-4D27-B1B9-33722C5F4EEB}">
      <dgm:prSet custT="1"/>
      <dgm:spPr/>
      <dgm:t>
        <a:bodyPr/>
        <a:lstStyle/>
        <a:p>
          <a:r>
            <a:rPr lang="en-GB" sz="2000"/>
            <a:t>Understand ourselves and others better</a:t>
          </a:r>
          <a:endParaRPr lang="en-US" sz="2000"/>
        </a:p>
      </dgm:t>
    </dgm:pt>
    <dgm:pt modelId="{7E22440C-62E4-4A8F-907C-E82304DD8CC2}" type="parTrans" cxnId="{3A866A45-DAE3-4B1E-99FC-240B71563E02}">
      <dgm:prSet/>
      <dgm:spPr/>
      <dgm:t>
        <a:bodyPr/>
        <a:lstStyle/>
        <a:p>
          <a:endParaRPr lang="en-US"/>
        </a:p>
      </dgm:t>
    </dgm:pt>
    <dgm:pt modelId="{0502DADA-C2DD-41CB-9794-AD0319FEF236}" type="sibTrans" cxnId="{3A866A45-DAE3-4B1E-99FC-240B71563E02}">
      <dgm:prSet/>
      <dgm:spPr/>
      <dgm:t>
        <a:bodyPr/>
        <a:lstStyle/>
        <a:p>
          <a:endParaRPr lang="en-US"/>
        </a:p>
      </dgm:t>
    </dgm:pt>
    <dgm:pt modelId="{9F4E1802-3DD1-43FB-A8B7-2AF83B318757}">
      <dgm:prSet custT="1"/>
      <dgm:spPr/>
      <dgm:t>
        <a:bodyPr/>
        <a:lstStyle/>
        <a:p>
          <a:r>
            <a:rPr lang="en-GB" sz="2000"/>
            <a:t>Improve mental health and wellbeing</a:t>
          </a:r>
          <a:endParaRPr lang="en-US" sz="2000"/>
        </a:p>
      </dgm:t>
    </dgm:pt>
    <dgm:pt modelId="{023D2104-F3EC-41A1-B545-E8BDF9640349}" type="parTrans" cxnId="{815E06B2-96AE-4505-920F-1EF690292953}">
      <dgm:prSet/>
      <dgm:spPr/>
      <dgm:t>
        <a:bodyPr/>
        <a:lstStyle/>
        <a:p>
          <a:endParaRPr lang="en-US"/>
        </a:p>
      </dgm:t>
    </dgm:pt>
    <dgm:pt modelId="{0B50FF1E-C7B3-4D68-8CDF-CA800A3DDF91}" type="sibTrans" cxnId="{815E06B2-96AE-4505-920F-1EF690292953}">
      <dgm:prSet/>
      <dgm:spPr/>
      <dgm:t>
        <a:bodyPr/>
        <a:lstStyle/>
        <a:p>
          <a:endParaRPr lang="en-US"/>
        </a:p>
      </dgm:t>
    </dgm:pt>
    <dgm:pt modelId="{78461940-BE74-4BC3-B219-16071E2CD98A}">
      <dgm:prSet custT="1"/>
      <dgm:spPr/>
      <dgm:t>
        <a:bodyPr/>
        <a:lstStyle/>
        <a:p>
          <a:r>
            <a:rPr lang="en-GB" sz="2000"/>
            <a:t>Enhance learning, work performance, and relationships</a:t>
          </a:r>
          <a:endParaRPr lang="en-US" sz="2000"/>
        </a:p>
      </dgm:t>
    </dgm:pt>
    <dgm:pt modelId="{C1723ED1-A111-4EAC-B144-F9AB7901808D}" type="parTrans" cxnId="{083014EB-B860-46A4-A28A-684EE6B25068}">
      <dgm:prSet/>
      <dgm:spPr/>
      <dgm:t>
        <a:bodyPr/>
        <a:lstStyle/>
        <a:p>
          <a:endParaRPr lang="en-US"/>
        </a:p>
      </dgm:t>
    </dgm:pt>
    <dgm:pt modelId="{BA0D338A-268E-419C-AA5C-CEBEC18E0CAD}" type="sibTrans" cxnId="{083014EB-B860-46A4-A28A-684EE6B25068}">
      <dgm:prSet/>
      <dgm:spPr/>
      <dgm:t>
        <a:bodyPr/>
        <a:lstStyle/>
        <a:p>
          <a:endParaRPr lang="en-US"/>
        </a:p>
      </dgm:t>
    </dgm:pt>
    <dgm:pt modelId="{12D6EF91-660D-4FEB-AB0E-636D78DFE239}">
      <dgm:prSet custT="1"/>
      <dgm:spPr/>
      <dgm:t>
        <a:bodyPr/>
        <a:lstStyle/>
        <a:p>
          <a:r>
            <a:rPr lang="en-GB" sz="2000"/>
            <a:t>Address social and behavioural problems in society</a:t>
          </a:r>
          <a:endParaRPr lang="en-US" sz="2000"/>
        </a:p>
      </dgm:t>
    </dgm:pt>
    <dgm:pt modelId="{095C748A-BED7-428D-B275-CD8E2AC44009}" type="parTrans" cxnId="{290908D3-A277-4393-8EA9-778A46B0AA03}">
      <dgm:prSet/>
      <dgm:spPr/>
      <dgm:t>
        <a:bodyPr/>
        <a:lstStyle/>
        <a:p>
          <a:endParaRPr lang="en-US"/>
        </a:p>
      </dgm:t>
    </dgm:pt>
    <dgm:pt modelId="{F26A3C49-1CDE-4844-B12A-1AA595274A1B}" type="sibTrans" cxnId="{290908D3-A277-4393-8EA9-778A46B0AA03}">
      <dgm:prSet/>
      <dgm:spPr/>
      <dgm:t>
        <a:bodyPr/>
        <a:lstStyle/>
        <a:p>
          <a:endParaRPr lang="en-US"/>
        </a:p>
      </dgm:t>
    </dgm:pt>
    <dgm:pt modelId="{DE8C3632-FEE2-4260-A133-9AC99B3AB872}" type="pres">
      <dgm:prSet presAssocID="{3D2871A8-4875-4D2E-8855-7FECE83AED49}" presName="linear" presStyleCnt="0">
        <dgm:presLayoutVars>
          <dgm:animLvl val="lvl"/>
          <dgm:resizeHandles val="exact"/>
        </dgm:presLayoutVars>
      </dgm:prSet>
      <dgm:spPr/>
    </dgm:pt>
    <dgm:pt modelId="{8CF9EE90-E9FD-43B7-A592-3E568BFFBB76}" type="pres">
      <dgm:prSet presAssocID="{9FFD0B62-87FF-46F2-ACFD-AB67D1A7D9BF}" presName="parentText" presStyleLbl="node1" presStyleIdx="0" presStyleCnt="5">
        <dgm:presLayoutVars>
          <dgm:chMax val="0"/>
          <dgm:bulletEnabled val="1"/>
        </dgm:presLayoutVars>
      </dgm:prSet>
      <dgm:spPr/>
    </dgm:pt>
    <dgm:pt modelId="{D7901B99-96D5-44A6-B036-28C024BC5C83}" type="pres">
      <dgm:prSet presAssocID="{506AE665-436C-4BFD-AB3A-FAD67602AD57}" presName="spacer" presStyleCnt="0"/>
      <dgm:spPr/>
    </dgm:pt>
    <dgm:pt modelId="{834FC835-4845-49C0-9901-BFF660D5549E}" type="pres">
      <dgm:prSet presAssocID="{6D8AFA86-0DB4-4D27-B1B9-33722C5F4EEB}" presName="parentText" presStyleLbl="node1" presStyleIdx="1" presStyleCnt="5">
        <dgm:presLayoutVars>
          <dgm:chMax val="0"/>
          <dgm:bulletEnabled val="1"/>
        </dgm:presLayoutVars>
      </dgm:prSet>
      <dgm:spPr/>
    </dgm:pt>
    <dgm:pt modelId="{874E72F4-655C-4756-9228-7FBF8EB6D5A2}" type="pres">
      <dgm:prSet presAssocID="{0502DADA-C2DD-41CB-9794-AD0319FEF236}" presName="spacer" presStyleCnt="0"/>
      <dgm:spPr/>
    </dgm:pt>
    <dgm:pt modelId="{4BB00CFF-602B-4168-A133-6177952C8BFC}" type="pres">
      <dgm:prSet presAssocID="{9F4E1802-3DD1-43FB-A8B7-2AF83B318757}" presName="parentText" presStyleLbl="node1" presStyleIdx="2" presStyleCnt="5">
        <dgm:presLayoutVars>
          <dgm:chMax val="0"/>
          <dgm:bulletEnabled val="1"/>
        </dgm:presLayoutVars>
      </dgm:prSet>
      <dgm:spPr/>
    </dgm:pt>
    <dgm:pt modelId="{35926CCD-7ABA-4DFD-AA10-14EEE7E90AE4}" type="pres">
      <dgm:prSet presAssocID="{0B50FF1E-C7B3-4D68-8CDF-CA800A3DDF91}" presName="spacer" presStyleCnt="0"/>
      <dgm:spPr/>
    </dgm:pt>
    <dgm:pt modelId="{FD28271D-A59B-4BDA-B3EB-4F59D50161E5}" type="pres">
      <dgm:prSet presAssocID="{78461940-BE74-4BC3-B219-16071E2CD98A}" presName="parentText" presStyleLbl="node1" presStyleIdx="3" presStyleCnt="5">
        <dgm:presLayoutVars>
          <dgm:chMax val="0"/>
          <dgm:bulletEnabled val="1"/>
        </dgm:presLayoutVars>
      </dgm:prSet>
      <dgm:spPr/>
    </dgm:pt>
    <dgm:pt modelId="{35CCAB27-554C-4EE6-BF47-4D7E2A1343B1}" type="pres">
      <dgm:prSet presAssocID="{BA0D338A-268E-419C-AA5C-CEBEC18E0CAD}" presName="spacer" presStyleCnt="0"/>
      <dgm:spPr/>
    </dgm:pt>
    <dgm:pt modelId="{F8CF7D39-6562-4864-9AF5-88023C32E345}" type="pres">
      <dgm:prSet presAssocID="{12D6EF91-660D-4FEB-AB0E-636D78DFE239}" presName="parentText" presStyleLbl="node1" presStyleIdx="4" presStyleCnt="5">
        <dgm:presLayoutVars>
          <dgm:chMax val="0"/>
          <dgm:bulletEnabled val="1"/>
        </dgm:presLayoutVars>
      </dgm:prSet>
      <dgm:spPr/>
    </dgm:pt>
  </dgm:ptLst>
  <dgm:cxnLst>
    <dgm:cxn modelId="{030DE11A-6B0A-4C99-9409-321406709A12}" type="presOf" srcId="{9FFD0B62-87FF-46F2-ACFD-AB67D1A7D9BF}" destId="{8CF9EE90-E9FD-43B7-A592-3E568BFFBB76}" srcOrd="0" destOrd="0" presId="urn:microsoft.com/office/officeart/2005/8/layout/vList2"/>
    <dgm:cxn modelId="{A1233537-5D72-4122-9738-CFA28B124CFC}" type="presOf" srcId="{6D8AFA86-0DB4-4D27-B1B9-33722C5F4EEB}" destId="{834FC835-4845-49C0-9901-BFF660D5549E}" srcOrd="0" destOrd="0" presId="urn:microsoft.com/office/officeart/2005/8/layout/vList2"/>
    <dgm:cxn modelId="{3A866A45-DAE3-4B1E-99FC-240B71563E02}" srcId="{3D2871A8-4875-4D2E-8855-7FECE83AED49}" destId="{6D8AFA86-0DB4-4D27-B1B9-33722C5F4EEB}" srcOrd="1" destOrd="0" parTransId="{7E22440C-62E4-4A8F-907C-E82304DD8CC2}" sibTransId="{0502DADA-C2DD-41CB-9794-AD0319FEF236}"/>
    <dgm:cxn modelId="{7EDE6F77-C733-4A6A-A7F6-A98C278893B5}" type="presOf" srcId="{3D2871A8-4875-4D2E-8855-7FECE83AED49}" destId="{DE8C3632-FEE2-4260-A133-9AC99B3AB872}" srcOrd="0" destOrd="0" presId="urn:microsoft.com/office/officeart/2005/8/layout/vList2"/>
    <dgm:cxn modelId="{B08ED48A-E3CB-42D7-BDB7-47F440CAC703}" type="presOf" srcId="{12D6EF91-660D-4FEB-AB0E-636D78DFE239}" destId="{F8CF7D39-6562-4864-9AF5-88023C32E345}" srcOrd="0" destOrd="0" presId="urn:microsoft.com/office/officeart/2005/8/layout/vList2"/>
    <dgm:cxn modelId="{815E06B2-96AE-4505-920F-1EF690292953}" srcId="{3D2871A8-4875-4D2E-8855-7FECE83AED49}" destId="{9F4E1802-3DD1-43FB-A8B7-2AF83B318757}" srcOrd="2" destOrd="0" parTransId="{023D2104-F3EC-41A1-B545-E8BDF9640349}" sibTransId="{0B50FF1E-C7B3-4D68-8CDF-CA800A3DDF91}"/>
    <dgm:cxn modelId="{756116B2-00E3-482C-BB08-5264ACD879B8}" type="presOf" srcId="{9F4E1802-3DD1-43FB-A8B7-2AF83B318757}" destId="{4BB00CFF-602B-4168-A133-6177952C8BFC}" srcOrd="0" destOrd="0" presId="urn:microsoft.com/office/officeart/2005/8/layout/vList2"/>
    <dgm:cxn modelId="{290908D3-A277-4393-8EA9-778A46B0AA03}" srcId="{3D2871A8-4875-4D2E-8855-7FECE83AED49}" destId="{12D6EF91-660D-4FEB-AB0E-636D78DFE239}" srcOrd="4" destOrd="0" parTransId="{095C748A-BED7-428D-B275-CD8E2AC44009}" sibTransId="{F26A3C49-1CDE-4844-B12A-1AA595274A1B}"/>
    <dgm:cxn modelId="{95663CD9-6997-4204-9280-DBFAD89FA6C4}" type="presOf" srcId="{78461940-BE74-4BC3-B219-16071E2CD98A}" destId="{FD28271D-A59B-4BDA-B3EB-4F59D50161E5}" srcOrd="0" destOrd="0" presId="urn:microsoft.com/office/officeart/2005/8/layout/vList2"/>
    <dgm:cxn modelId="{083014EB-B860-46A4-A28A-684EE6B25068}" srcId="{3D2871A8-4875-4D2E-8855-7FECE83AED49}" destId="{78461940-BE74-4BC3-B219-16071E2CD98A}" srcOrd="3" destOrd="0" parTransId="{C1723ED1-A111-4EAC-B144-F9AB7901808D}" sibTransId="{BA0D338A-268E-419C-AA5C-CEBEC18E0CAD}"/>
    <dgm:cxn modelId="{7682DAEE-D827-4FE9-B1A8-078C02FF0DBC}" srcId="{3D2871A8-4875-4D2E-8855-7FECE83AED49}" destId="{9FFD0B62-87FF-46F2-ACFD-AB67D1A7D9BF}" srcOrd="0" destOrd="0" parTransId="{8D36701F-5494-497C-84BE-3E716AF8D14C}" sibTransId="{506AE665-436C-4BFD-AB3A-FAD67602AD57}"/>
    <dgm:cxn modelId="{DD344631-6821-4CD5-9CD0-425CC30C01D8}" type="presParOf" srcId="{DE8C3632-FEE2-4260-A133-9AC99B3AB872}" destId="{8CF9EE90-E9FD-43B7-A592-3E568BFFBB76}" srcOrd="0" destOrd="0" presId="urn:microsoft.com/office/officeart/2005/8/layout/vList2"/>
    <dgm:cxn modelId="{A06FCC9E-325B-4968-BB0B-8AB5EF0513DD}" type="presParOf" srcId="{DE8C3632-FEE2-4260-A133-9AC99B3AB872}" destId="{D7901B99-96D5-44A6-B036-28C024BC5C83}" srcOrd="1" destOrd="0" presId="urn:microsoft.com/office/officeart/2005/8/layout/vList2"/>
    <dgm:cxn modelId="{32E76AAA-F828-42B6-80F8-9D8DBB28FF7A}" type="presParOf" srcId="{DE8C3632-FEE2-4260-A133-9AC99B3AB872}" destId="{834FC835-4845-49C0-9901-BFF660D5549E}" srcOrd="2" destOrd="0" presId="urn:microsoft.com/office/officeart/2005/8/layout/vList2"/>
    <dgm:cxn modelId="{977ADE6D-BE02-4695-950D-0144AE613BD7}" type="presParOf" srcId="{DE8C3632-FEE2-4260-A133-9AC99B3AB872}" destId="{874E72F4-655C-4756-9228-7FBF8EB6D5A2}" srcOrd="3" destOrd="0" presId="urn:microsoft.com/office/officeart/2005/8/layout/vList2"/>
    <dgm:cxn modelId="{C637D717-66CF-483D-9673-267228AE31B4}" type="presParOf" srcId="{DE8C3632-FEE2-4260-A133-9AC99B3AB872}" destId="{4BB00CFF-602B-4168-A133-6177952C8BFC}" srcOrd="4" destOrd="0" presId="urn:microsoft.com/office/officeart/2005/8/layout/vList2"/>
    <dgm:cxn modelId="{5B013969-4726-499A-82AD-C2C0D2EB87A7}" type="presParOf" srcId="{DE8C3632-FEE2-4260-A133-9AC99B3AB872}" destId="{35926CCD-7ABA-4DFD-AA10-14EEE7E90AE4}" srcOrd="5" destOrd="0" presId="urn:microsoft.com/office/officeart/2005/8/layout/vList2"/>
    <dgm:cxn modelId="{392FC666-5951-4418-BFD3-7B21F96891B7}" type="presParOf" srcId="{DE8C3632-FEE2-4260-A133-9AC99B3AB872}" destId="{FD28271D-A59B-4BDA-B3EB-4F59D50161E5}" srcOrd="6" destOrd="0" presId="urn:microsoft.com/office/officeart/2005/8/layout/vList2"/>
    <dgm:cxn modelId="{E767C4D2-166F-469F-A456-EB006770DCC3}" type="presParOf" srcId="{DE8C3632-FEE2-4260-A133-9AC99B3AB872}" destId="{35CCAB27-554C-4EE6-BF47-4D7E2A1343B1}" srcOrd="7" destOrd="0" presId="urn:microsoft.com/office/officeart/2005/8/layout/vList2"/>
    <dgm:cxn modelId="{B676030E-FA92-49BE-8F54-19388EE2155E}" type="presParOf" srcId="{DE8C3632-FEE2-4260-A133-9AC99B3AB872}" destId="{F8CF7D39-6562-4864-9AF5-88023C32E34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D6E090-523A-4D95-8097-EB317AC907C5}" type="doc">
      <dgm:prSet loTypeId="urn:microsoft.com/office/officeart/2005/8/layout/default" loCatId="list" qsTypeId="urn:microsoft.com/office/officeart/2005/8/quickstyle/simple1#4" qsCatId="simple" csTypeId="urn:microsoft.com/office/officeart/2005/8/colors/colorful1#1" csCatId="colorful" phldr="1"/>
      <dgm:spPr/>
      <dgm:t>
        <a:bodyPr/>
        <a:lstStyle/>
        <a:p>
          <a:endParaRPr lang="en-US"/>
        </a:p>
      </dgm:t>
    </dgm:pt>
    <dgm:pt modelId="{55F51EC2-1DFD-41B2-945C-70109B837DC7}">
      <dgm:prSet phldrT="[Text]" phldr="0" custT="1"/>
      <dgm:spPr/>
      <dgm:t>
        <a:bodyPr/>
        <a:lstStyle/>
        <a:p>
          <a:pPr rtl="0"/>
          <a:r>
            <a:rPr lang="en-US" sz="1600"/>
            <a:t>Forensics / Police</a:t>
          </a:r>
          <a:r>
            <a:rPr lang="en-US" sz="1600">
              <a:latin typeface="Aptos Display" panose="02110004020202020204"/>
            </a:rPr>
            <a:t> / Probation</a:t>
          </a:r>
          <a:endParaRPr lang="en-US" sz="1600"/>
        </a:p>
      </dgm:t>
    </dgm:pt>
    <dgm:pt modelId="{B1610BB3-697D-435A-B963-B656EFEA5112}" type="parTrans" cxnId="{013E7454-A83F-409A-997C-E077788C98CC}">
      <dgm:prSet/>
      <dgm:spPr/>
      <dgm:t>
        <a:bodyPr/>
        <a:lstStyle/>
        <a:p>
          <a:endParaRPr lang="en-US"/>
        </a:p>
      </dgm:t>
    </dgm:pt>
    <dgm:pt modelId="{8786E46D-CC47-460E-8C9E-161A0BE1F7D9}" type="sibTrans" cxnId="{013E7454-A83F-409A-997C-E077788C98CC}">
      <dgm:prSet/>
      <dgm:spPr/>
      <dgm:t>
        <a:bodyPr/>
        <a:lstStyle/>
        <a:p>
          <a:endParaRPr lang="en-US"/>
        </a:p>
      </dgm:t>
    </dgm:pt>
    <dgm:pt modelId="{12FC9B94-C272-488E-AE1B-34460DE555FC}">
      <dgm:prSet phldrT="[Text]" phldr="0" custT="1"/>
      <dgm:spPr/>
      <dgm:t>
        <a:bodyPr/>
        <a:lstStyle/>
        <a:p>
          <a:pPr rtl="0"/>
          <a:r>
            <a:rPr lang="en-US" sz="1600"/>
            <a:t>NHS / </a:t>
          </a:r>
          <a:r>
            <a:rPr lang="en-US" sz="1600">
              <a:latin typeface="Aptos Display" panose="02110004020202020204"/>
            </a:rPr>
            <a:t>Health - care</a:t>
          </a:r>
          <a:endParaRPr lang="en-US" sz="1600"/>
        </a:p>
      </dgm:t>
    </dgm:pt>
    <dgm:pt modelId="{19B2E617-C2D5-431D-BEB1-64EF8A346544}" type="parTrans" cxnId="{A71CCAB8-3E18-46CB-9180-DDC7822DCF39}">
      <dgm:prSet/>
      <dgm:spPr/>
      <dgm:t>
        <a:bodyPr/>
        <a:lstStyle/>
        <a:p>
          <a:endParaRPr lang="en-US"/>
        </a:p>
      </dgm:t>
    </dgm:pt>
    <dgm:pt modelId="{FF92426E-A0B2-4DDE-B3B0-521D2C5E38EB}" type="sibTrans" cxnId="{A71CCAB8-3E18-46CB-9180-DDC7822DCF39}">
      <dgm:prSet/>
      <dgm:spPr/>
      <dgm:t>
        <a:bodyPr/>
        <a:lstStyle/>
        <a:p>
          <a:endParaRPr lang="en-US"/>
        </a:p>
      </dgm:t>
    </dgm:pt>
    <dgm:pt modelId="{E378D128-BB24-4E30-AE1F-2656BC8C15CC}">
      <dgm:prSet phldrT="[Text]" phldr="0" custT="1"/>
      <dgm:spPr/>
      <dgm:t>
        <a:bodyPr/>
        <a:lstStyle/>
        <a:p>
          <a:pPr rtl="0"/>
          <a:r>
            <a:rPr lang="en-US" sz="1600"/>
            <a:t>HR / Management</a:t>
          </a:r>
        </a:p>
      </dgm:t>
    </dgm:pt>
    <dgm:pt modelId="{1A97B699-2AA0-403D-8703-64743E004DFA}" type="parTrans" cxnId="{8359BB88-9DAA-4B75-90C2-801319C54865}">
      <dgm:prSet/>
      <dgm:spPr/>
      <dgm:t>
        <a:bodyPr/>
        <a:lstStyle/>
        <a:p>
          <a:endParaRPr lang="en-US"/>
        </a:p>
      </dgm:t>
    </dgm:pt>
    <dgm:pt modelId="{B9FE8AAD-5F0A-433D-83ED-20A77E51F8C7}" type="sibTrans" cxnId="{8359BB88-9DAA-4B75-90C2-801319C54865}">
      <dgm:prSet/>
      <dgm:spPr/>
      <dgm:t>
        <a:bodyPr/>
        <a:lstStyle/>
        <a:p>
          <a:endParaRPr lang="en-US"/>
        </a:p>
      </dgm:t>
    </dgm:pt>
    <dgm:pt modelId="{6A92E591-124E-4D03-B913-4178CBDB60E1}">
      <dgm:prSet phldrT="[Text]" phldr="0" custT="1"/>
      <dgm:spPr/>
      <dgm:t>
        <a:bodyPr/>
        <a:lstStyle/>
        <a:p>
          <a:pPr rtl="0"/>
          <a:r>
            <a:rPr lang="en-US" sz="1400"/>
            <a:t>Teaching / Education</a:t>
          </a:r>
          <a:r>
            <a:rPr lang="en-US" sz="1400">
              <a:latin typeface="Aptos Display" panose="02110004020202020204"/>
            </a:rPr>
            <a:t> / Research</a:t>
          </a:r>
          <a:endParaRPr lang="en-US" sz="1400"/>
        </a:p>
      </dgm:t>
    </dgm:pt>
    <dgm:pt modelId="{6870560A-AEA3-49AB-B2E8-3779DCE8B1C6}" type="parTrans" cxnId="{BF577726-1BFC-43DA-BDCF-261480CBF69A}">
      <dgm:prSet/>
      <dgm:spPr/>
      <dgm:t>
        <a:bodyPr/>
        <a:lstStyle/>
        <a:p>
          <a:endParaRPr lang="en-US"/>
        </a:p>
      </dgm:t>
    </dgm:pt>
    <dgm:pt modelId="{4B5434FB-B65B-4E7D-8BB0-2D81D098A3EC}" type="sibTrans" cxnId="{BF577726-1BFC-43DA-BDCF-261480CBF69A}">
      <dgm:prSet/>
      <dgm:spPr/>
      <dgm:t>
        <a:bodyPr/>
        <a:lstStyle/>
        <a:p>
          <a:endParaRPr lang="en-US"/>
        </a:p>
      </dgm:t>
    </dgm:pt>
    <dgm:pt modelId="{039C880A-7F17-4E75-9304-D25A471A2AC2}">
      <dgm:prSet phldrT="[Text]" phldr="0" custT="1"/>
      <dgm:spPr/>
      <dgm:t>
        <a:bodyPr/>
        <a:lstStyle/>
        <a:p>
          <a:pPr rtl="0"/>
          <a:r>
            <a:rPr lang="en-US" sz="1400"/>
            <a:t>Counsellor / Clinical practice</a:t>
          </a:r>
        </a:p>
      </dgm:t>
    </dgm:pt>
    <dgm:pt modelId="{45D8E4B4-C329-4D35-8865-AC905B5431F9}" type="parTrans" cxnId="{65FDE2FB-E114-4BCF-BA87-411D34D03EB7}">
      <dgm:prSet/>
      <dgm:spPr/>
      <dgm:t>
        <a:bodyPr/>
        <a:lstStyle/>
        <a:p>
          <a:endParaRPr lang="en-US"/>
        </a:p>
      </dgm:t>
    </dgm:pt>
    <dgm:pt modelId="{90F677A0-C441-41BF-BF9E-402CF0063CEF}" type="sibTrans" cxnId="{65FDE2FB-E114-4BCF-BA87-411D34D03EB7}">
      <dgm:prSet/>
      <dgm:spPr/>
      <dgm:t>
        <a:bodyPr/>
        <a:lstStyle/>
        <a:p>
          <a:endParaRPr lang="en-US"/>
        </a:p>
      </dgm:t>
    </dgm:pt>
    <dgm:pt modelId="{367D9A5B-6EF1-4953-9734-DFDE0C29F9B7}">
      <dgm:prSet phldr="0" custT="1"/>
      <dgm:spPr/>
      <dgm:t>
        <a:bodyPr/>
        <a:lstStyle/>
        <a:p>
          <a:pPr rtl="0"/>
          <a:r>
            <a:rPr lang="en-US">
              <a:latin typeface="Aptos Display" panose="02110004020202020204"/>
            </a:rPr>
            <a:t> </a:t>
          </a:r>
          <a:r>
            <a:rPr lang="en-US" sz="1400">
              <a:latin typeface="Aptos Display" panose="02110004020202020204"/>
            </a:rPr>
            <a:t>Play Therapist / Psychotherapist</a:t>
          </a:r>
        </a:p>
      </dgm:t>
    </dgm:pt>
    <dgm:pt modelId="{A673FDFD-21AE-4B23-AC58-B6F2D6CF94D4}" type="parTrans" cxnId="{B4A73852-2F67-4A05-B172-048E0FFAD9A3}">
      <dgm:prSet/>
      <dgm:spPr/>
      <dgm:t>
        <a:bodyPr/>
        <a:lstStyle/>
        <a:p>
          <a:endParaRPr lang="en-GB"/>
        </a:p>
      </dgm:t>
    </dgm:pt>
    <dgm:pt modelId="{E53DD011-C42E-430B-8C4D-3C0686D90F11}" type="sibTrans" cxnId="{B4A73852-2F67-4A05-B172-048E0FFAD9A3}">
      <dgm:prSet/>
      <dgm:spPr/>
      <dgm:t>
        <a:bodyPr/>
        <a:lstStyle/>
        <a:p>
          <a:endParaRPr lang="en-US"/>
        </a:p>
      </dgm:t>
    </dgm:pt>
    <dgm:pt modelId="{CF800A6F-9C32-45E6-8431-0F609D8B696E}">
      <dgm:prSet phldr="0" custT="1"/>
      <dgm:spPr/>
      <dgm:t>
        <a:bodyPr/>
        <a:lstStyle/>
        <a:p>
          <a:pPr rtl="0"/>
          <a:r>
            <a:rPr lang="en-US" sz="1400">
              <a:latin typeface="Aptos Display" panose="02110004020202020204"/>
            </a:rPr>
            <a:t>Social Work / Allied Health</a:t>
          </a:r>
        </a:p>
      </dgm:t>
    </dgm:pt>
    <dgm:pt modelId="{7DD9E727-ED2F-4A54-A2E4-5A1414182002}" type="parTrans" cxnId="{DCF8D0E9-4EF8-4D03-B121-A00D15403268}">
      <dgm:prSet/>
      <dgm:spPr/>
      <dgm:t>
        <a:bodyPr/>
        <a:lstStyle/>
        <a:p>
          <a:endParaRPr lang="en-GB"/>
        </a:p>
      </dgm:t>
    </dgm:pt>
    <dgm:pt modelId="{380B7984-C86D-46EB-B52D-BACF185230BE}" type="sibTrans" cxnId="{DCF8D0E9-4EF8-4D03-B121-A00D15403268}">
      <dgm:prSet/>
      <dgm:spPr/>
      <dgm:t>
        <a:bodyPr/>
        <a:lstStyle/>
        <a:p>
          <a:endParaRPr lang="en-US"/>
        </a:p>
      </dgm:t>
    </dgm:pt>
    <dgm:pt modelId="{083A711B-109C-49AD-85E1-F8589B78EAC2}" type="pres">
      <dgm:prSet presAssocID="{08D6E090-523A-4D95-8097-EB317AC907C5}" presName="diagram" presStyleCnt="0">
        <dgm:presLayoutVars>
          <dgm:dir/>
          <dgm:resizeHandles val="exact"/>
        </dgm:presLayoutVars>
      </dgm:prSet>
      <dgm:spPr/>
    </dgm:pt>
    <dgm:pt modelId="{48A6998F-6910-45CD-B0AD-95B0D6F7DD2F}" type="pres">
      <dgm:prSet presAssocID="{55F51EC2-1DFD-41B2-945C-70109B837DC7}" presName="node" presStyleLbl="node1" presStyleIdx="0" presStyleCnt="7">
        <dgm:presLayoutVars>
          <dgm:bulletEnabled val="1"/>
        </dgm:presLayoutVars>
      </dgm:prSet>
      <dgm:spPr/>
    </dgm:pt>
    <dgm:pt modelId="{0EB017A6-7440-4921-8540-F7B1944A818C}" type="pres">
      <dgm:prSet presAssocID="{8786E46D-CC47-460E-8C9E-161A0BE1F7D9}" presName="sibTrans" presStyleCnt="0"/>
      <dgm:spPr/>
    </dgm:pt>
    <dgm:pt modelId="{3A72F530-9F89-4691-B62A-E3910C7ACED7}" type="pres">
      <dgm:prSet presAssocID="{12FC9B94-C272-488E-AE1B-34460DE555FC}" presName="node" presStyleLbl="node1" presStyleIdx="1" presStyleCnt="7">
        <dgm:presLayoutVars>
          <dgm:bulletEnabled val="1"/>
        </dgm:presLayoutVars>
      </dgm:prSet>
      <dgm:spPr/>
    </dgm:pt>
    <dgm:pt modelId="{8C6184D4-D4C2-4849-85B4-F74217860DAB}" type="pres">
      <dgm:prSet presAssocID="{FF92426E-A0B2-4DDE-B3B0-521D2C5E38EB}" presName="sibTrans" presStyleCnt="0"/>
      <dgm:spPr/>
    </dgm:pt>
    <dgm:pt modelId="{C6DDEC41-5C14-4989-AD6B-05FA23C6ABDF}" type="pres">
      <dgm:prSet presAssocID="{E378D128-BB24-4E30-AE1F-2656BC8C15CC}" presName="node" presStyleLbl="node1" presStyleIdx="2" presStyleCnt="7">
        <dgm:presLayoutVars>
          <dgm:bulletEnabled val="1"/>
        </dgm:presLayoutVars>
      </dgm:prSet>
      <dgm:spPr/>
    </dgm:pt>
    <dgm:pt modelId="{FF1984F0-6B93-44A7-A79A-55F5BB9549CA}" type="pres">
      <dgm:prSet presAssocID="{B9FE8AAD-5F0A-433D-83ED-20A77E51F8C7}" presName="sibTrans" presStyleCnt="0"/>
      <dgm:spPr/>
    </dgm:pt>
    <dgm:pt modelId="{2B44F035-9E25-48FC-A3FB-1079CE540A76}" type="pres">
      <dgm:prSet presAssocID="{6A92E591-124E-4D03-B913-4178CBDB60E1}" presName="node" presStyleLbl="node1" presStyleIdx="3" presStyleCnt="7">
        <dgm:presLayoutVars>
          <dgm:bulletEnabled val="1"/>
        </dgm:presLayoutVars>
      </dgm:prSet>
      <dgm:spPr/>
    </dgm:pt>
    <dgm:pt modelId="{A7D35B9C-CE01-41AA-AEFF-0E274780B71B}" type="pres">
      <dgm:prSet presAssocID="{4B5434FB-B65B-4E7D-8BB0-2D81D098A3EC}" presName="sibTrans" presStyleCnt="0"/>
      <dgm:spPr/>
    </dgm:pt>
    <dgm:pt modelId="{ED266F42-D232-4596-A5A7-441C6657171A}" type="pres">
      <dgm:prSet presAssocID="{039C880A-7F17-4E75-9304-D25A471A2AC2}" presName="node" presStyleLbl="node1" presStyleIdx="4" presStyleCnt="7">
        <dgm:presLayoutVars>
          <dgm:bulletEnabled val="1"/>
        </dgm:presLayoutVars>
      </dgm:prSet>
      <dgm:spPr/>
    </dgm:pt>
    <dgm:pt modelId="{B46D4AD2-4C57-43E4-ACF7-A0370F97E143}" type="pres">
      <dgm:prSet presAssocID="{90F677A0-C441-41BF-BF9E-402CF0063CEF}" presName="sibTrans" presStyleCnt="0"/>
      <dgm:spPr/>
    </dgm:pt>
    <dgm:pt modelId="{BF24AAA9-6DAC-46AE-817D-76E225505654}" type="pres">
      <dgm:prSet presAssocID="{CF800A6F-9C32-45E6-8431-0F609D8B696E}" presName="node" presStyleLbl="node1" presStyleIdx="5" presStyleCnt="7">
        <dgm:presLayoutVars>
          <dgm:bulletEnabled val="1"/>
        </dgm:presLayoutVars>
      </dgm:prSet>
      <dgm:spPr/>
    </dgm:pt>
    <dgm:pt modelId="{10669410-92E6-4D97-955C-6D39104CC78C}" type="pres">
      <dgm:prSet presAssocID="{380B7984-C86D-46EB-B52D-BACF185230BE}" presName="sibTrans" presStyleCnt="0"/>
      <dgm:spPr/>
    </dgm:pt>
    <dgm:pt modelId="{C311F4FA-836D-4BE3-B3AE-B982290D7DDF}" type="pres">
      <dgm:prSet presAssocID="{367D9A5B-6EF1-4953-9734-DFDE0C29F9B7}" presName="node" presStyleLbl="node1" presStyleIdx="6" presStyleCnt="7">
        <dgm:presLayoutVars>
          <dgm:bulletEnabled val="1"/>
        </dgm:presLayoutVars>
      </dgm:prSet>
      <dgm:spPr/>
    </dgm:pt>
  </dgm:ptLst>
  <dgm:cxnLst>
    <dgm:cxn modelId="{A2E5AF08-F49E-4B64-A5A0-0F0C8B403006}" type="presOf" srcId="{55F51EC2-1DFD-41B2-945C-70109B837DC7}" destId="{48A6998F-6910-45CD-B0AD-95B0D6F7DD2F}" srcOrd="0" destOrd="0" presId="urn:microsoft.com/office/officeart/2005/8/layout/default"/>
    <dgm:cxn modelId="{084FA812-AC0D-42BF-A711-67CF621F5EA7}" type="presOf" srcId="{E378D128-BB24-4E30-AE1F-2656BC8C15CC}" destId="{C6DDEC41-5C14-4989-AD6B-05FA23C6ABDF}" srcOrd="0" destOrd="0" presId="urn:microsoft.com/office/officeart/2005/8/layout/default"/>
    <dgm:cxn modelId="{EFB0C416-C8A8-47C4-8C2C-B88555AF90C5}" type="presOf" srcId="{08D6E090-523A-4D95-8097-EB317AC907C5}" destId="{083A711B-109C-49AD-85E1-F8589B78EAC2}" srcOrd="0" destOrd="0" presId="urn:microsoft.com/office/officeart/2005/8/layout/default"/>
    <dgm:cxn modelId="{BF577726-1BFC-43DA-BDCF-261480CBF69A}" srcId="{08D6E090-523A-4D95-8097-EB317AC907C5}" destId="{6A92E591-124E-4D03-B913-4178CBDB60E1}" srcOrd="3" destOrd="0" parTransId="{6870560A-AEA3-49AB-B2E8-3779DCE8B1C6}" sibTransId="{4B5434FB-B65B-4E7D-8BB0-2D81D098A3EC}"/>
    <dgm:cxn modelId="{B4A73852-2F67-4A05-B172-048E0FFAD9A3}" srcId="{08D6E090-523A-4D95-8097-EB317AC907C5}" destId="{367D9A5B-6EF1-4953-9734-DFDE0C29F9B7}" srcOrd="6" destOrd="0" parTransId="{A673FDFD-21AE-4B23-AC58-B6F2D6CF94D4}" sibTransId="{E53DD011-C42E-430B-8C4D-3C0686D90F11}"/>
    <dgm:cxn modelId="{013E7454-A83F-409A-997C-E077788C98CC}" srcId="{08D6E090-523A-4D95-8097-EB317AC907C5}" destId="{55F51EC2-1DFD-41B2-945C-70109B837DC7}" srcOrd="0" destOrd="0" parTransId="{B1610BB3-697D-435A-B963-B656EFEA5112}" sibTransId="{8786E46D-CC47-460E-8C9E-161A0BE1F7D9}"/>
    <dgm:cxn modelId="{A3F1E054-F97B-4FB0-A7AF-0F9E64793D19}" type="presOf" srcId="{039C880A-7F17-4E75-9304-D25A471A2AC2}" destId="{ED266F42-D232-4596-A5A7-441C6657171A}" srcOrd="0" destOrd="0" presId="urn:microsoft.com/office/officeart/2005/8/layout/default"/>
    <dgm:cxn modelId="{8359BB88-9DAA-4B75-90C2-801319C54865}" srcId="{08D6E090-523A-4D95-8097-EB317AC907C5}" destId="{E378D128-BB24-4E30-AE1F-2656BC8C15CC}" srcOrd="2" destOrd="0" parTransId="{1A97B699-2AA0-403D-8703-64743E004DFA}" sibTransId="{B9FE8AAD-5F0A-433D-83ED-20A77E51F8C7}"/>
    <dgm:cxn modelId="{A71CCAB8-3E18-46CB-9180-DDC7822DCF39}" srcId="{08D6E090-523A-4D95-8097-EB317AC907C5}" destId="{12FC9B94-C272-488E-AE1B-34460DE555FC}" srcOrd="1" destOrd="0" parTransId="{19B2E617-C2D5-431D-BEB1-64EF8A346544}" sibTransId="{FF92426E-A0B2-4DDE-B3B0-521D2C5E38EB}"/>
    <dgm:cxn modelId="{82498FBF-E9DE-443F-BC81-11FAC2FB4F75}" type="presOf" srcId="{367D9A5B-6EF1-4953-9734-DFDE0C29F9B7}" destId="{C311F4FA-836D-4BE3-B3AE-B982290D7DDF}" srcOrd="0" destOrd="0" presId="urn:microsoft.com/office/officeart/2005/8/layout/default"/>
    <dgm:cxn modelId="{3D8073C8-54A0-443B-BA56-DF2B9B1BD28F}" type="presOf" srcId="{12FC9B94-C272-488E-AE1B-34460DE555FC}" destId="{3A72F530-9F89-4691-B62A-E3910C7ACED7}" srcOrd="0" destOrd="0" presId="urn:microsoft.com/office/officeart/2005/8/layout/default"/>
    <dgm:cxn modelId="{29AC16D6-D7B5-48EA-AC45-33416B7D3843}" type="presOf" srcId="{6A92E591-124E-4D03-B913-4178CBDB60E1}" destId="{2B44F035-9E25-48FC-A3FB-1079CE540A76}" srcOrd="0" destOrd="0" presId="urn:microsoft.com/office/officeart/2005/8/layout/default"/>
    <dgm:cxn modelId="{DCF8D0E9-4EF8-4D03-B121-A00D15403268}" srcId="{08D6E090-523A-4D95-8097-EB317AC907C5}" destId="{CF800A6F-9C32-45E6-8431-0F609D8B696E}" srcOrd="5" destOrd="0" parTransId="{7DD9E727-ED2F-4A54-A2E4-5A1414182002}" sibTransId="{380B7984-C86D-46EB-B52D-BACF185230BE}"/>
    <dgm:cxn modelId="{AB07E2EA-CE15-4A08-B7BF-860FAE6B3F24}" type="presOf" srcId="{CF800A6F-9C32-45E6-8431-0F609D8B696E}" destId="{BF24AAA9-6DAC-46AE-817D-76E225505654}" srcOrd="0" destOrd="0" presId="urn:microsoft.com/office/officeart/2005/8/layout/default"/>
    <dgm:cxn modelId="{65FDE2FB-E114-4BCF-BA87-411D34D03EB7}" srcId="{08D6E090-523A-4D95-8097-EB317AC907C5}" destId="{039C880A-7F17-4E75-9304-D25A471A2AC2}" srcOrd="4" destOrd="0" parTransId="{45D8E4B4-C329-4D35-8865-AC905B5431F9}" sibTransId="{90F677A0-C441-41BF-BF9E-402CF0063CEF}"/>
    <dgm:cxn modelId="{6154C5A1-037C-44B4-AB9B-36C386C383C3}" type="presParOf" srcId="{083A711B-109C-49AD-85E1-F8589B78EAC2}" destId="{48A6998F-6910-45CD-B0AD-95B0D6F7DD2F}" srcOrd="0" destOrd="0" presId="urn:microsoft.com/office/officeart/2005/8/layout/default"/>
    <dgm:cxn modelId="{A8A1749E-942E-4D4D-9BDE-D38836A88B92}" type="presParOf" srcId="{083A711B-109C-49AD-85E1-F8589B78EAC2}" destId="{0EB017A6-7440-4921-8540-F7B1944A818C}" srcOrd="1" destOrd="0" presId="urn:microsoft.com/office/officeart/2005/8/layout/default"/>
    <dgm:cxn modelId="{9492B131-08E8-4FDF-BCF5-097793698A8E}" type="presParOf" srcId="{083A711B-109C-49AD-85E1-F8589B78EAC2}" destId="{3A72F530-9F89-4691-B62A-E3910C7ACED7}" srcOrd="2" destOrd="0" presId="urn:microsoft.com/office/officeart/2005/8/layout/default"/>
    <dgm:cxn modelId="{B2441C13-AB53-41C1-96F8-765FDF8D168C}" type="presParOf" srcId="{083A711B-109C-49AD-85E1-F8589B78EAC2}" destId="{8C6184D4-D4C2-4849-85B4-F74217860DAB}" srcOrd="3" destOrd="0" presId="urn:microsoft.com/office/officeart/2005/8/layout/default"/>
    <dgm:cxn modelId="{A1E9EF03-134B-4919-B24F-FDAF6DFB4F64}" type="presParOf" srcId="{083A711B-109C-49AD-85E1-F8589B78EAC2}" destId="{C6DDEC41-5C14-4989-AD6B-05FA23C6ABDF}" srcOrd="4" destOrd="0" presId="urn:microsoft.com/office/officeart/2005/8/layout/default"/>
    <dgm:cxn modelId="{D0CF1D91-AE3C-4896-9B81-B787994EF5A4}" type="presParOf" srcId="{083A711B-109C-49AD-85E1-F8589B78EAC2}" destId="{FF1984F0-6B93-44A7-A79A-55F5BB9549CA}" srcOrd="5" destOrd="0" presId="urn:microsoft.com/office/officeart/2005/8/layout/default"/>
    <dgm:cxn modelId="{57E2BE8A-6A50-4865-9B2F-703D1C0FBC1E}" type="presParOf" srcId="{083A711B-109C-49AD-85E1-F8589B78EAC2}" destId="{2B44F035-9E25-48FC-A3FB-1079CE540A76}" srcOrd="6" destOrd="0" presId="urn:microsoft.com/office/officeart/2005/8/layout/default"/>
    <dgm:cxn modelId="{E846A1CC-2CF2-4F0A-A813-85F30ADAFCA8}" type="presParOf" srcId="{083A711B-109C-49AD-85E1-F8589B78EAC2}" destId="{A7D35B9C-CE01-41AA-AEFF-0E274780B71B}" srcOrd="7" destOrd="0" presId="urn:microsoft.com/office/officeart/2005/8/layout/default"/>
    <dgm:cxn modelId="{EC820B68-8DBA-47FA-9D37-FDCA41F4AF63}" type="presParOf" srcId="{083A711B-109C-49AD-85E1-F8589B78EAC2}" destId="{ED266F42-D232-4596-A5A7-441C6657171A}" srcOrd="8" destOrd="0" presId="urn:microsoft.com/office/officeart/2005/8/layout/default"/>
    <dgm:cxn modelId="{93BC808E-561D-4CF1-8DD9-D23A72025473}" type="presParOf" srcId="{083A711B-109C-49AD-85E1-F8589B78EAC2}" destId="{B46D4AD2-4C57-43E4-ACF7-A0370F97E143}" srcOrd="9" destOrd="0" presId="urn:microsoft.com/office/officeart/2005/8/layout/default"/>
    <dgm:cxn modelId="{9549B333-F121-494C-9A29-73BDC4ED959D}" type="presParOf" srcId="{083A711B-109C-49AD-85E1-F8589B78EAC2}" destId="{BF24AAA9-6DAC-46AE-817D-76E225505654}" srcOrd="10" destOrd="0" presId="urn:microsoft.com/office/officeart/2005/8/layout/default"/>
    <dgm:cxn modelId="{41AB2813-9268-4FA1-9E03-9841CAC9D59A}" type="presParOf" srcId="{083A711B-109C-49AD-85E1-F8589B78EAC2}" destId="{10669410-92E6-4D97-955C-6D39104CC78C}" srcOrd="11" destOrd="0" presId="urn:microsoft.com/office/officeart/2005/8/layout/default"/>
    <dgm:cxn modelId="{CA4CB187-CCCD-4CF9-8AA1-D3A4FC184B00}" type="presParOf" srcId="{083A711B-109C-49AD-85E1-F8589B78EAC2}" destId="{C311F4FA-836D-4BE3-B3AE-B982290D7DD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D2A5A60-9FF2-4058-BE7B-55408995FD7A}" type="doc">
      <dgm:prSet loTypeId="urn:microsoft.com/office/officeart/2005/8/layout/hierarchy2" loCatId="hierarchy" qsTypeId="urn:microsoft.com/office/officeart/2005/8/quickstyle/simple1#5" qsCatId="simple" csTypeId="urn:microsoft.com/office/officeart/2005/8/colors/colorful5#1" csCatId="colorful" phldr="1"/>
      <dgm:spPr/>
      <dgm:t>
        <a:bodyPr/>
        <a:lstStyle/>
        <a:p>
          <a:endParaRPr lang="en-US"/>
        </a:p>
      </dgm:t>
    </dgm:pt>
    <dgm:pt modelId="{576DE19E-0F3B-43B8-B5FA-FD9BDA96DF3F}">
      <dgm:prSet custT="1"/>
      <dgm:spPr/>
      <dgm:t>
        <a:bodyPr/>
        <a:lstStyle/>
        <a:p>
          <a:r>
            <a:rPr lang="en-GB" sz="1800"/>
            <a:t>Human behaviour is rich and complex</a:t>
          </a:r>
          <a:endParaRPr lang="en-US" sz="1800"/>
        </a:p>
      </dgm:t>
    </dgm:pt>
    <dgm:pt modelId="{EADA5354-8D3C-423B-A923-EF97B05C7C6B}" type="parTrans" cxnId="{B9B24F2F-8EA4-4D8A-BFF1-83F08EFFBC8D}">
      <dgm:prSet/>
      <dgm:spPr/>
      <dgm:t>
        <a:bodyPr/>
        <a:lstStyle/>
        <a:p>
          <a:endParaRPr lang="en-US"/>
        </a:p>
      </dgm:t>
    </dgm:pt>
    <dgm:pt modelId="{A7E11FB4-1C3A-4F2A-84BF-D33F708CF122}" type="sibTrans" cxnId="{B9B24F2F-8EA4-4D8A-BFF1-83F08EFFBC8D}">
      <dgm:prSet/>
      <dgm:spPr/>
      <dgm:t>
        <a:bodyPr/>
        <a:lstStyle/>
        <a:p>
          <a:endParaRPr lang="en-US"/>
        </a:p>
      </dgm:t>
    </dgm:pt>
    <dgm:pt modelId="{081D1516-C394-4F1B-A679-F1EE72C3C01F}">
      <dgm:prSet custT="1"/>
      <dgm:spPr/>
      <dgm:t>
        <a:bodyPr/>
        <a:lstStyle/>
        <a:p>
          <a:r>
            <a:rPr lang="en-GB" sz="1800"/>
            <a:t>Perhaps we can know the reason someone did something</a:t>
          </a:r>
          <a:endParaRPr lang="en-US" sz="1800"/>
        </a:p>
      </dgm:t>
    </dgm:pt>
    <dgm:pt modelId="{2ABE3EA2-F2FD-4252-AE46-879453EE3D27}" type="parTrans" cxnId="{22AA4C0B-0E38-4D4B-A654-047D9CEA1743}">
      <dgm:prSet/>
      <dgm:spPr/>
      <dgm:t>
        <a:bodyPr/>
        <a:lstStyle/>
        <a:p>
          <a:endParaRPr lang="en-US"/>
        </a:p>
      </dgm:t>
    </dgm:pt>
    <dgm:pt modelId="{76F93E01-06B3-4B7A-8CB8-444CC942D305}" type="sibTrans" cxnId="{22AA4C0B-0E38-4D4B-A654-047D9CEA1743}">
      <dgm:prSet/>
      <dgm:spPr/>
      <dgm:t>
        <a:bodyPr/>
        <a:lstStyle/>
        <a:p>
          <a:endParaRPr lang="en-US"/>
        </a:p>
      </dgm:t>
    </dgm:pt>
    <dgm:pt modelId="{81AEC200-EDC7-43D1-AD9D-3BB2EF0DD74F}">
      <dgm:prSet custT="1"/>
      <dgm:spPr/>
      <dgm:t>
        <a:bodyPr/>
        <a:lstStyle/>
        <a:p>
          <a:r>
            <a:rPr lang="en-GB" sz="1800"/>
            <a:t>They can tell us</a:t>
          </a:r>
          <a:endParaRPr lang="en-US" sz="1800"/>
        </a:p>
      </dgm:t>
    </dgm:pt>
    <dgm:pt modelId="{56B89007-E6BB-4FC1-AF14-C11DA93500F2}" type="parTrans" cxnId="{7402B38D-5D63-437A-BBD0-74990C01F1F6}">
      <dgm:prSet/>
      <dgm:spPr/>
      <dgm:t>
        <a:bodyPr/>
        <a:lstStyle/>
        <a:p>
          <a:endParaRPr lang="en-US"/>
        </a:p>
      </dgm:t>
    </dgm:pt>
    <dgm:pt modelId="{E415B1ED-46D5-4C36-BB1F-93090CCF8EB0}" type="sibTrans" cxnId="{7402B38D-5D63-437A-BBD0-74990C01F1F6}">
      <dgm:prSet/>
      <dgm:spPr/>
      <dgm:t>
        <a:bodyPr/>
        <a:lstStyle/>
        <a:p>
          <a:endParaRPr lang="en-US"/>
        </a:p>
      </dgm:t>
    </dgm:pt>
    <dgm:pt modelId="{E075D9E8-C195-4F4F-8DE3-922E9EB88FAD}">
      <dgm:prSet custT="1"/>
      <dgm:spPr/>
      <dgm:t>
        <a:bodyPr/>
        <a:lstStyle/>
        <a:p>
          <a:r>
            <a:rPr lang="en-GB" sz="1800"/>
            <a:t>But do we always understand what made us do something?</a:t>
          </a:r>
          <a:endParaRPr lang="en-US" sz="1800"/>
        </a:p>
      </dgm:t>
    </dgm:pt>
    <dgm:pt modelId="{E2AF40B6-E9E4-42B5-A4DE-0138D9DE76C4}" type="parTrans" cxnId="{DCB83D80-5312-4B36-8C84-76561C60344D}">
      <dgm:prSet/>
      <dgm:spPr/>
      <dgm:t>
        <a:bodyPr/>
        <a:lstStyle/>
        <a:p>
          <a:endParaRPr lang="en-US"/>
        </a:p>
      </dgm:t>
    </dgm:pt>
    <dgm:pt modelId="{742E9839-9622-4CB6-8503-FEA0A5B41D3C}" type="sibTrans" cxnId="{DCB83D80-5312-4B36-8C84-76561C60344D}">
      <dgm:prSet/>
      <dgm:spPr/>
      <dgm:t>
        <a:bodyPr/>
        <a:lstStyle/>
        <a:p>
          <a:endParaRPr lang="en-US"/>
        </a:p>
      </dgm:t>
    </dgm:pt>
    <dgm:pt modelId="{1438FE18-3589-4664-8B19-33DD108637F8}">
      <dgm:prSet/>
      <dgm:spPr/>
      <dgm:t>
        <a:bodyPr/>
        <a:lstStyle/>
        <a:p>
          <a:r>
            <a:rPr lang="en-GB"/>
            <a:t>Think of a situation when you acted or reacted in a particular way, but you don’t really know what made you behave that way? </a:t>
          </a:r>
          <a:endParaRPr lang="en-US"/>
        </a:p>
      </dgm:t>
    </dgm:pt>
    <dgm:pt modelId="{877CFF2E-8BC9-4F72-BA3E-25227224E561}" type="parTrans" cxnId="{430D6E85-C022-43B0-B3EE-579135B32644}">
      <dgm:prSet/>
      <dgm:spPr/>
      <dgm:t>
        <a:bodyPr/>
        <a:lstStyle/>
        <a:p>
          <a:endParaRPr lang="en-US"/>
        </a:p>
      </dgm:t>
    </dgm:pt>
    <dgm:pt modelId="{0D3DFC47-B732-4D57-8313-3AB568407C51}" type="sibTrans" cxnId="{430D6E85-C022-43B0-B3EE-579135B32644}">
      <dgm:prSet/>
      <dgm:spPr/>
      <dgm:t>
        <a:bodyPr/>
        <a:lstStyle/>
        <a:p>
          <a:endParaRPr lang="en-US"/>
        </a:p>
      </dgm:t>
    </dgm:pt>
    <dgm:pt modelId="{40EDA828-B247-4D8A-9F69-7C70F2E54E15}">
      <dgm:prSet custT="1"/>
      <dgm:spPr/>
      <dgm:t>
        <a:bodyPr/>
        <a:lstStyle/>
        <a:p>
          <a:r>
            <a:rPr lang="en-GB" sz="1800"/>
            <a:t>What explanations might there be?</a:t>
          </a:r>
          <a:endParaRPr lang="en-US" sz="1800"/>
        </a:p>
      </dgm:t>
    </dgm:pt>
    <dgm:pt modelId="{A40F67EB-9EC9-4536-B85D-8CC66A21F581}" type="parTrans" cxnId="{0A7F22A4-4AD9-4C5B-B0B6-286F1AC3B2CB}">
      <dgm:prSet/>
      <dgm:spPr/>
      <dgm:t>
        <a:bodyPr/>
        <a:lstStyle/>
        <a:p>
          <a:endParaRPr lang="en-US"/>
        </a:p>
      </dgm:t>
    </dgm:pt>
    <dgm:pt modelId="{1FB9A45A-8651-4F46-8B1F-29C3E04D1D5B}" type="sibTrans" cxnId="{0A7F22A4-4AD9-4C5B-B0B6-286F1AC3B2CB}">
      <dgm:prSet/>
      <dgm:spPr/>
      <dgm:t>
        <a:bodyPr/>
        <a:lstStyle/>
        <a:p>
          <a:endParaRPr lang="en-US"/>
        </a:p>
      </dgm:t>
    </dgm:pt>
    <dgm:pt modelId="{29BFCA89-9FD0-4D11-8B0C-825764AAE32B}" type="pres">
      <dgm:prSet presAssocID="{ED2A5A60-9FF2-4058-BE7B-55408995FD7A}" presName="diagram" presStyleCnt="0">
        <dgm:presLayoutVars>
          <dgm:chPref val="1"/>
          <dgm:dir/>
          <dgm:animOne val="branch"/>
          <dgm:animLvl val="lvl"/>
          <dgm:resizeHandles val="exact"/>
        </dgm:presLayoutVars>
      </dgm:prSet>
      <dgm:spPr/>
    </dgm:pt>
    <dgm:pt modelId="{7C08A013-5EA1-4D0F-936E-5AB47730C59E}" type="pres">
      <dgm:prSet presAssocID="{576DE19E-0F3B-43B8-B5FA-FD9BDA96DF3F}" presName="root1" presStyleCnt="0"/>
      <dgm:spPr/>
    </dgm:pt>
    <dgm:pt modelId="{37BB7D99-6AA9-45F4-A918-138A3174C601}" type="pres">
      <dgm:prSet presAssocID="{576DE19E-0F3B-43B8-B5FA-FD9BDA96DF3F}" presName="LevelOneTextNode" presStyleLbl="node0" presStyleIdx="0" presStyleCnt="3">
        <dgm:presLayoutVars>
          <dgm:chPref val="3"/>
        </dgm:presLayoutVars>
      </dgm:prSet>
      <dgm:spPr/>
    </dgm:pt>
    <dgm:pt modelId="{2F466B2D-EB80-431A-8DB9-D2453A4209D4}" type="pres">
      <dgm:prSet presAssocID="{576DE19E-0F3B-43B8-B5FA-FD9BDA96DF3F}" presName="level2hierChild" presStyleCnt="0"/>
      <dgm:spPr/>
    </dgm:pt>
    <dgm:pt modelId="{170162F9-064F-410D-9F39-1A07A660353D}" type="pres">
      <dgm:prSet presAssocID="{081D1516-C394-4F1B-A679-F1EE72C3C01F}" presName="root1" presStyleCnt="0"/>
      <dgm:spPr/>
    </dgm:pt>
    <dgm:pt modelId="{4AB7A4E6-69C6-4C75-BE2F-B09122C36134}" type="pres">
      <dgm:prSet presAssocID="{081D1516-C394-4F1B-A679-F1EE72C3C01F}" presName="LevelOneTextNode" presStyleLbl="node0" presStyleIdx="1" presStyleCnt="3">
        <dgm:presLayoutVars>
          <dgm:chPref val="3"/>
        </dgm:presLayoutVars>
      </dgm:prSet>
      <dgm:spPr/>
    </dgm:pt>
    <dgm:pt modelId="{8A60D6FA-11C1-470B-B0FD-EFA1021E848C}" type="pres">
      <dgm:prSet presAssocID="{081D1516-C394-4F1B-A679-F1EE72C3C01F}" presName="level2hierChild" presStyleCnt="0"/>
      <dgm:spPr/>
    </dgm:pt>
    <dgm:pt modelId="{20BFD3F5-652D-43A6-8AA0-F4B04647E452}" type="pres">
      <dgm:prSet presAssocID="{56B89007-E6BB-4FC1-AF14-C11DA93500F2}" presName="conn2-1" presStyleLbl="parChTrans1D2" presStyleIdx="0" presStyleCnt="3"/>
      <dgm:spPr/>
    </dgm:pt>
    <dgm:pt modelId="{25558C3A-C8DF-4CAA-9EA9-661BAFAC480B}" type="pres">
      <dgm:prSet presAssocID="{56B89007-E6BB-4FC1-AF14-C11DA93500F2}" presName="connTx" presStyleLbl="parChTrans1D2" presStyleIdx="0" presStyleCnt="3"/>
      <dgm:spPr/>
    </dgm:pt>
    <dgm:pt modelId="{4FB55026-DED1-47FD-B576-DF5F088642C6}" type="pres">
      <dgm:prSet presAssocID="{81AEC200-EDC7-43D1-AD9D-3BB2EF0DD74F}" presName="root2" presStyleCnt="0"/>
      <dgm:spPr/>
    </dgm:pt>
    <dgm:pt modelId="{57E92978-627F-4884-98DE-B4FD28389661}" type="pres">
      <dgm:prSet presAssocID="{81AEC200-EDC7-43D1-AD9D-3BB2EF0DD74F}" presName="LevelTwoTextNode" presStyleLbl="node2" presStyleIdx="0" presStyleCnt="3">
        <dgm:presLayoutVars>
          <dgm:chPref val="3"/>
        </dgm:presLayoutVars>
      </dgm:prSet>
      <dgm:spPr/>
    </dgm:pt>
    <dgm:pt modelId="{1146773A-99F9-4934-BA15-2176F1CA7ACF}" type="pres">
      <dgm:prSet presAssocID="{81AEC200-EDC7-43D1-AD9D-3BB2EF0DD74F}" presName="level3hierChild" presStyleCnt="0"/>
      <dgm:spPr/>
    </dgm:pt>
    <dgm:pt modelId="{2BA708B4-55DE-438E-9D47-78462F7DAD64}" type="pres">
      <dgm:prSet presAssocID="{E2AF40B6-E9E4-42B5-A4DE-0138D9DE76C4}" presName="conn2-1" presStyleLbl="parChTrans1D2" presStyleIdx="1" presStyleCnt="3"/>
      <dgm:spPr/>
    </dgm:pt>
    <dgm:pt modelId="{CB297978-468B-4AD5-850A-87CEDF15055B}" type="pres">
      <dgm:prSet presAssocID="{E2AF40B6-E9E4-42B5-A4DE-0138D9DE76C4}" presName="connTx" presStyleLbl="parChTrans1D2" presStyleIdx="1" presStyleCnt="3"/>
      <dgm:spPr/>
    </dgm:pt>
    <dgm:pt modelId="{FBEFCDFA-96CD-42C2-852D-BF019746EA44}" type="pres">
      <dgm:prSet presAssocID="{E075D9E8-C195-4F4F-8DE3-922E9EB88FAD}" presName="root2" presStyleCnt="0"/>
      <dgm:spPr/>
    </dgm:pt>
    <dgm:pt modelId="{5AEF3D0E-3899-4B25-AD62-0A65D00CD314}" type="pres">
      <dgm:prSet presAssocID="{E075D9E8-C195-4F4F-8DE3-922E9EB88FAD}" presName="LevelTwoTextNode" presStyleLbl="node2" presStyleIdx="1" presStyleCnt="3">
        <dgm:presLayoutVars>
          <dgm:chPref val="3"/>
        </dgm:presLayoutVars>
      </dgm:prSet>
      <dgm:spPr/>
    </dgm:pt>
    <dgm:pt modelId="{3C3C0234-2577-49E9-936C-014A6FE77A72}" type="pres">
      <dgm:prSet presAssocID="{E075D9E8-C195-4F4F-8DE3-922E9EB88FAD}" presName="level3hierChild" presStyleCnt="0"/>
      <dgm:spPr/>
    </dgm:pt>
    <dgm:pt modelId="{58504F06-86BD-49D3-9263-D41651E84A52}" type="pres">
      <dgm:prSet presAssocID="{1438FE18-3589-4664-8B19-33DD108637F8}" presName="root1" presStyleCnt="0"/>
      <dgm:spPr/>
    </dgm:pt>
    <dgm:pt modelId="{43E77BBE-3FAB-4CAE-A66E-93002183CFE8}" type="pres">
      <dgm:prSet presAssocID="{1438FE18-3589-4664-8B19-33DD108637F8}" presName="LevelOneTextNode" presStyleLbl="node0" presStyleIdx="2" presStyleCnt="3">
        <dgm:presLayoutVars>
          <dgm:chPref val="3"/>
        </dgm:presLayoutVars>
      </dgm:prSet>
      <dgm:spPr/>
    </dgm:pt>
    <dgm:pt modelId="{50944CD4-A1E0-4410-B6C9-5ADD3C4CD53A}" type="pres">
      <dgm:prSet presAssocID="{1438FE18-3589-4664-8B19-33DD108637F8}" presName="level2hierChild" presStyleCnt="0"/>
      <dgm:spPr/>
    </dgm:pt>
    <dgm:pt modelId="{D80891F3-4279-4F7F-A310-88D80C341E1B}" type="pres">
      <dgm:prSet presAssocID="{A40F67EB-9EC9-4536-B85D-8CC66A21F581}" presName="conn2-1" presStyleLbl="parChTrans1D2" presStyleIdx="2" presStyleCnt="3"/>
      <dgm:spPr/>
    </dgm:pt>
    <dgm:pt modelId="{EC0729C1-4895-4B83-956E-1D74A90492A0}" type="pres">
      <dgm:prSet presAssocID="{A40F67EB-9EC9-4536-B85D-8CC66A21F581}" presName="connTx" presStyleLbl="parChTrans1D2" presStyleIdx="2" presStyleCnt="3"/>
      <dgm:spPr/>
    </dgm:pt>
    <dgm:pt modelId="{7520E60E-7BDC-43F7-9A07-566E099A1EAD}" type="pres">
      <dgm:prSet presAssocID="{40EDA828-B247-4D8A-9F69-7C70F2E54E15}" presName="root2" presStyleCnt="0"/>
      <dgm:spPr/>
    </dgm:pt>
    <dgm:pt modelId="{6171BBB8-AE0B-4B59-ABAD-7D4E35A5AB09}" type="pres">
      <dgm:prSet presAssocID="{40EDA828-B247-4D8A-9F69-7C70F2E54E15}" presName="LevelTwoTextNode" presStyleLbl="node2" presStyleIdx="2" presStyleCnt="3">
        <dgm:presLayoutVars>
          <dgm:chPref val="3"/>
        </dgm:presLayoutVars>
      </dgm:prSet>
      <dgm:spPr/>
    </dgm:pt>
    <dgm:pt modelId="{B791EA07-9711-43B8-BF1D-1D1E5A8C184D}" type="pres">
      <dgm:prSet presAssocID="{40EDA828-B247-4D8A-9F69-7C70F2E54E15}" presName="level3hierChild" presStyleCnt="0"/>
      <dgm:spPr/>
    </dgm:pt>
  </dgm:ptLst>
  <dgm:cxnLst>
    <dgm:cxn modelId="{36CE8B02-B9A9-481B-BDC0-BD4299D1ECA9}" type="presOf" srcId="{ED2A5A60-9FF2-4058-BE7B-55408995FD7A}" destId="{29BFCA89-9FD0-4D11-8B0C-825764AAE32B}" srcOrd="0" destOrd="0" presId="urn:microsoft.com/office/officeart/2005/8/layout/hierarchy2"/>
    <dgm:cxn modelId="{DCF69905-2084-427D-B712-3906328B17B1}" type="presOf" srcId="{A40F67EB-9EC9-4536-B85D-8CC66A21F581}" destId="{EC0729C1-4895-4B83-956E-1D74A90492A0}" srcOrd="1" destOrd="0" presId="urn:microsoft.com/office/officeart/2005/8/layout/hierarchy2"/>
    <dgm:cxn modelId="{22AA4C0B-0E38-4D4B-A654-047D9CEA1743}" srcId="{ED2A5A60-9FF2-4058-BE7B-55408995FD7A}" destId="{081D1516-C394-4F1B-A679-F1EE72C3C01F}" srcOrd="1" destOrd="0" parTransId="{2ABE3EA2-F2FD-4252-AE46-879453EE3D27}" sibTransId="{76F93E01-06B3-4B7A-8CB8-444CC942D305}"/>
    <dgm:cxn modelId="{DEF5911E-F00B-4E02-8241-F68912B2B4BC}" type="presOf" srcId="{E2AF40B6-E9E4-42B5-A4DE-0138D9DE76C4}" destId="{CB297978-468B-4AD5-850A-87CEDF15055B}" srcOrd="1" destOrd="0" presId="urn:microsoft.com/office/officeart/2005/8/layout/hierarchy2"/>
    <dgm:cxn modelId="{8BE3191F-AD14-4977-A1DA-C694E305032E}" type="presOf" srcId="{A40F67EB-9EC9-4536-B85D-8CC66A21F581}" destId="{D80891F3-4279-4F7F-A310-88D80C341E1B}" srcOrd="0" destOrd="0" presId="urn:microsoft.com/office/officeart/2005/8/layout/hierarchy2"/>
    <dgm:cxn modelId="{B9B24F2F-8EA4-4D8A-BFF1-83F08EFFBC8D}" srcId="{ED2A5A60-9FF2-4058-BE7B-55408995FD7A}" destId="{576DE19E-0F3B-43B8-B5FA-FD9BDA96DF3F}" srcOrd="0" destOrd="0" parTransId="{EADA5354-8D3C-423B-A923-EF97B05C7C6B}" sibTransId="{A7E11FB4-1C3A-4F2A-84BF-D33F708CF122}"/>
    <dgm:cxn modelId="{C007773F-0900-4C4A-86D0-F0B5BC975CD1}" type="presOf" srcId="{E2AF40B6-E9E4-42B5-A4DE-0138D9DE76C4}" destId="{2BA708B4-55DE-438E-9D47-78462F7DAD64}" srcOrd="0" destOrd="0" presId="urn:microsoft.com/office/officeart/2005/8/layout/hierarchy2"/>
    <dgm:cxn modelId="{C6DAD36C-9D72-4BEB-AEBA-E8593C2F0A06}" type="presOf" srcId="{81AEC200-EDC7-43D1-AD9D-3BB2EF0DD74F}" destId="{57E92978-627F-4884-98DE-B4FD28389661}" srcOrd="0" destOrd="0" presId="urn:microsoft.com/office/officeart/2005/8/layout/hierarchy2"/>
    <dgm:cxn modelId="{D8E4046E-F1B1-47CC-83CB-71200DAAD795}" type="presOf" srcId="{1438FE18-3589-4664-8B19-33DD108637F8}" destId="{43E77BBE-3FAB-4CAE-A66E-93002183CFE8}" srcOrd="0" destOrd="0" presId="urn:microsoft.com/office/officeart/2005/8/layout/hierarchy2"/>
    <dgm:cxn modelId="{EF799871-8F6B-4844-8324-7B0271A04FED}" type="presOf" srcId="{40EDA828-B247-4D8A-9F69-7C70F2E54E15}" destId="{6171BBB8-AE0B-4B59-ABAD-7D4E35A5AB09}" srcOrd="0" destOrd="0" presId="urn:microsoft.com/office/officeart/2005/8/layout/hierarchy2"/>
    <dgm:cxn modelId="{1B1CF371-5411-463E-B736-F7FBB251C0EF}" type="presOf" srcId="{56B89007-E6BB-4FC1-AF14-C11DA93500F2}" destId="{20BFD3F5-652D-43A6-8AA0-F4B04647E452}" srcOrd="0" destOrd="0" presId="urn:microsoft.com/office/officeart/2005/8/layout/hierarchy2"/>
    <dgm:cxn modelId="{DCB83D80-5312-4B36-8C84-76561C60344D}" srcId="{081D1516-C394-4F1B-A679-F1EE72C3C01F}" destId="{E075D9E8-C195-4F4F-8DE3-922E9EB88FAD}" srcOrd="1" destOrd="0" parTransId="{E2AF40B6-E9E4-42B5-A4DE-0138D9DE76C4}" sibTransId="{742E9839-9622-4CB6-8503-FEA0A5B41D3C}"/>
    <dgm:cxn modelId="{430D6E85-C022-43B0-B3EE-579135B32644}" srcId="{ED2A5A60-9FF2-4058-BE7B-55408995FD7A}" destId="{1438FE18-3589-4664-8B19-33DD108637F8}" srcOrd="2" destOrd="0" parTransId="{877CFF2E-8BC9-4F72-BA3E-25227224E561}" sibTransId="{0D3DFC47-B732-4D57-8313-3AB568407C51}"/>
    <dgm:cxn modelId="{7402B38D-5D63-437A-BBD0-74990C01F1F6}" srcId="{081D1516-C394-4F1B-A679-F1EE72C3C01F}" destId="{81AEC200-EDC7-43D1-AD9D-3BB2EF0DD74F}" srcOrd="0" destOrd="0" parTransId="{56B89007-E6BB-4FC1-AF14-C11DA93500F2}" sibTransId="{E415B1ED-46D5-4C36-BB1F-93090CCF8EB0}"/>
    <dgm:cxn modelId="{F6E348A0-21B0-49AD-97A3-11872767D339}" type="presOf" srcId="{576DE19E-0F3B-43B8-B5FA-FD9BDA96DF3F}" destId="{37BB7D99-6AA9-45F4-A918-138A3174C601}" srcOrd="0" destOrd="0" presId="urn:microsoft.com/office/officeart/2005/8/layout/hierarchy2"/>
    <dgm:cxn modelId="{0A7F22A4-4AD9-4C5B-B0B6-286F1AC3B2CB}" srcId="{1438FE18-3589-4664-8B19-33DD108637F8}" destId="{40EDA828-B247-4D8A-9F69-7C70F2E54E15}" srcOrd="0" destOrd="0" parTransId="{A40F67EB-9EC9-4536-B85D-8CC66A21F581}" sibTransId="{1FB9A45A-8651-4F46-8B1F-29C3E04D1D5B}"/>
    <dgm:cxn modelId="{7B0411A5-280E-4824-A565-1640DCBB63BF}" type="presOf" srcId="{081D1516-C394-4F1B-A679-F1EE72C3C01F}" destId="{4AB7A4E6-69C6-4C75-BE2F-B09122C36134}" srcOrd="0" destOrd="0" presId="urn:microsoft.com/office/officeart/2005/8/layout/hierarchy2"/>
    <dgm:cxn modelId="{4C4CD5C8-601A-41F6-BDB3-33A3D51C3E49}" type="presOf" srcId="{E075D9E8-C195-4F4F-8DE3-922E9EB88FAD}" destId="{5AEF3D0E-3899-4B25-AD62-0A65D00CD314}" srcOrd="0" destOrd="0" presId="urn:microsoft.com/office/officeart/2005/8/layout/hierarchy2"/>
    <dgm:cxn modelId="{0563E3D6-BDCC-4182-AB76-012A2A8FAC6F}" type="presOf" srcId="{56B89007-E6BB-4FC1-AF14-C11DA93500F2}" destId="{25558C3A-C8DF-4CAA-9EA9-661BAFAC480B}" srcOrd="1" destOrd="0" presId="urn:microsoft.com/office/officeart/2005/8/layout/hierarchy2"/>
    <dgm:cxn modelId="{14DCBDE0-9FA8-418E-B947-D6F648AA8D52}" type="presParOf" srcId="{29BFCA89-9FD0-4D11-8B0C-825764AAE32B}" destId="{7C08A013-5EA1-4D0F-936E-5AB47730C59E}" srcOrd="0" destOrd="0" presId="urn:microsoft.com/office/officeart/2005/8/layout/hierarchy2"/>
    <dgm:cxn modelId="{B3E9B2ED-BAFB-403F-9EA2-2D1EF9A8B63C}" type="presParOf" srcId="{7C08A013-5EA1-4D0F-936E-5AB47730C59E}" destId="{37BB7D99-6AA9-45F4-A918-138A3174C601}" srcOrd="0" destOrd="0" presId="urn:microsoft.com/office/officeart/2005/8/layout/hierarchy2"/>
    <dgm:cxn modelId="{AFCF1AB3-9A8F-4A3A-86BB-A622241BCDC7}" type="presParOf" srcId="{7C08A013-5EA1-4D0F-936E-5AB47730C59E}" destId="{2F466B2D-EB80-431A-8DB9-D2453A4209D4}" srcOrd="1" destOrd="0" presId="urn:microsoft.com/office/officeart/2005/8/layout/hierarchy2"/>
    <dgm:cxn modelId="{658D6741-1A0E-4F44-8DDB-C62530ED81B7}" type="presParOf" srcId="{29BFCA89-9FD0-4D11-8B0C-825764AAE32B}" destId="{170162F9-064F-410D-9F39-1A07A660353D}" srcOrd="1" destOrd="0" presId="urn:microsoft.com/office/officeart/2005/8/layout/hierarchy2"/>
    <dgm:cxn modelId="{4BFE8B74-4109-4836-9608-A464AFD66107}" type="presParOf" srcId="{170162F9-064F-410D-9F39-1A07A660353D}" destId="{4AB7A4E6-69C6-4C75-BE2F-B09122C36134}" srcOrd="0" destOrd="0" presId="urn:microsoft.com/office/officeart/2005/8/layout/hierarchy2"/>
    <dgm:cxn modelId="{2D66DC54-FC60-4FCE-9698-3E61CCF3ED66}" type="presParOf" srcId="{170162F9-064F-410D-9F39-1A07A660353D}" destId="{8A60D6FA-11C1-470B-B0FD-EFA1021E848C}" srcOrd="1" destOrd="0" presId="urn:microsoft.com/office/officeart/2005/8/layout/hierarchy2"/>
    <dgm:cxn modelId="{F7D46377-6546-4406-941E-AFA6CB04D328}" type="presParOf" srcId="{8A60D6FA-11C1-470B-B0FD-EFA1021E848C}" destId="{20BFD3F5-652D-43A6-8AA0-F4B04647E452}" srcOrd="0" destOrd="0" presId="urn:microsoft.com/office/officeart/2005/8/layout/hierarchy2"/>
    <dgm:cxn modelId="{3CD94115-824D-4432-BCB4-C21A4B70EAC7}" type="presParOf" srcId="{20BFD3F5-652D-43A6-8AA0-F4B04647E452}" destId="{25558C3A-C8DF-4CAA-9EA9-661BAFAC480B}" srcOrd="0" destOrd="0" presId="urn:microsoft.com/office/officeart/2005/8/layout/hierarchy2"/>
    <dgm:cxn modelId="{4409D4BB-91CC-44D5-9D1F-E1E1CC3864AB}" type="presParOf" srcId="{8A60D6FA-11C1-470B-B0FD-EFA1021E848C}" destId="{4FB55026-DED1-47FD-B576-DF5F088642C6}" srcOrd="1" destOrd="0" presId="urn:microsoft.com/office/officeart/2005/8/layout/hierarchy2"/>
    <dgm:cxn modelId="{9FB426D3-7C0A-4AF3-928B-F15101A6154D}" type="presParOf" srcId="{4FB55026-DED1-47FD-B576-DF5F088642C6}" destId="{57E92978-627F-4884-98DE-B4FD28389661}" srcOrd="0" destOrd="0" presId="urn:microsoft.com/office/officeart/2005/8/layout/hierarchy2"/>
    <dgm:cxn modelId="{3877A556-2C02-4641-A691-23D9CB87AB0F}" type="presParOf" srcId="{4FB55026-DED1-47FD-B576-DF5F088642C6}" destId="{1146773A-99F9-4934-BA15-2176F1CA7ACF}" srcOrd="1" destOrd="0" presId="urn:microsoft.com/office/officeart/2005/8/layout/hierarchy2"/>
    <dgm:cxn modelId="{45C80E91-C22B-44F5-B3C5-7875A9DFCDF3}" type="presParOf" srcId="{8A60D6FA-11C1-470B-B0FD-EFA1021E848C}" destId="{2BA708B4-55DE-438E-9D47-78462F7DAD64}" srcOrd="2" destOrd="0" presId="urn:microsoft.com/office/officeart/2005/8/layout/hierarchy2"/>
    <dgm:cxn modelId="{F122E6B6-2116-48AF-B2F6-3713274F2D2B}" type="presParOf" srcId="{2BA708B4-55DE-438E-9D47-78462F7DAD64}" destId="{CB297978-468B-4AD5-850A-87CEDF15055B}" srcOrd="0" destOrd="0" presId="urn:microsoft.com/office/officeart/2005/8/layout/hierarchy2"/>
    <dgm:cxn modelId="{6FB8C243-435C-4C39-8061-C83A2C809969}" type="presParOf" srcId="{8A60D6FA-11C1-470B-B0FD-EFA1021E848C}" destId="{FBEFCDFA-96CD-42C2-852D-BF019746EA44}" srcOrd="3" destOrd="0" presId="urn:microsoft.com/office/officeart/2005/8/layout/hierarchy2"/>
    <dgm:cxn modelId="{34787B67-A13D-4CA1-9F93-1E81053A0F61}" type="presParOf" srcId="{FBEFCDFA-96CD-42C2-852D-BF019746EA44}" destId="{5AEF3D0E-3899-4B25-AD62-0A65D00CD314}" srcOrd="0" destOrd="0" presId="urn:microsoft.com/office/officeart/2005/8/layout/hierarchy2"/>
    <dgm:cxn modelId="{4E2F7886-B13E-4269-936C-E9ECBD797384}" type="presParOf" srcId="{FBEFCDFA-96CD-42C2-852D-BF019746EA44}" destId="{3C3C0234-2577-49E9-936C-014A6FE77A72}" srcOrd="1" destOrd="0" presId="urn:microsoft.com/office/officeart/2005/8/layout/hierarchy2"/>
    <dgm:cxn modelId="{398C3196-DE0E-43D2-9645-5BBE94AF864D}" type="presParOf" srcId="{29BFCA89-9FD0-4D11-8B0C-825764AAE32B}" destId="{58504F06-86BD-49D3-9263-D41651E84A52}" srcOrd="2" destOrd="0" presId="urn:microsoft.com/office/officeart/2005/8/layout/hierarchy2"/>
    <dgm:cxn modelId="{B1A8997C-0850-44F8-8377-816848F51918}" type="presParOf" srcId="{58504F06-86BD-49D3-9263-D41651E84A52}" destId="{43E77BBE-3FAB-4CAE-A66E-93002183CFE8}" srcOrd="0" destOrd="0" presId="urn:microsoft.com/office/officeart/2005/8/layout/hierarchy2"/>
    <dgm:cxn modelId="{8F0BEC39-95CD-471F-8FA9-96C5F9A7D26A}" type="presParOf" srcId="{58504F06-86BD-49D3-9263-D41651E84A52}" destId="{50944CD4-A1E0-4410-B6C9-5ADD3C4CD53A}" srcOrd="1" destOrd="0" presId="urn:microsoft.com/office/officeart/2005/8/layout/hierarchy2"/>
    <dgm:cxn modelId="{AD285B67-6124-4ECE-96F6-F428A46C70CB}" type="presParOf" srcId="{50944CD4-A1E0-4410-B6C9-5ADD3C4CD53A}" destId="{D80891F3-4279-4F7F-A310-88D80C341E1B}" srcOrd="0" destOrd="0" presId="urn:microsoft.com/office/officeart/2005/8/layout/hierarchy2"/>
    <dgm:cxn modelId="{FD0CD9E7-5D95-43F6-BF14-8E3AA38CF018}" type="presParOf" srcId="{D80891F3-4279-4F7F-A310-88D80C341E1B}" destId="{EC0729C1-4895-4B83-956E-1D74A90492A0}" srcOrd="0" destOrd="0" presId="urn:microsoft.com/office/officeart/2005/8/layout/hierarchy2"/>
    <dgm:cxn modelId="{9E0F7E15-B3F0-4001-9694-8278C685B2F7}" type="presParOf" srcId="{50944CD4-A1E0-4410-B6C9-5ADD3C4CD53A}" destId="{7520E60E-7BDC-43F7-9A07-566E099A1EAD}" srcOrd="1" destOrd="0" presId="urn:microsoft.com/office/officeart/2005/8/layout/hierarchy2"/>
    <dgm:cxn modelId="{00ACD4E0-C7FA-493F-9C5C-5585F1CA8DBB}" type="presParOf" srcId="{7520E60E-7BDC-43F7-9A07-566E099A1EAD}" destId="{6171BBB8-AE0B-4B59-ABAD-7D4E35A5AB09}" srcOrd="0" destOrd="0" presId="urn:microsoft.com/office/officeart/2005/8/layout/hierarchy2"/>
    <dgm:cxn modelId="{97B7A239-2142-4199-B6EA-9B2B87018D75}" type="presParOf" srcId="{7520E60E-7BDC-43F7-9A07-566E099A1EAD}" destId="{B791EA07-9711-43B8-BF1D-1D1E5A8C184D}"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0105C70-B329-4BA2-95F3-E0E4BA401D3B}" type="doc">
      <dgm:prSet loTypeId="urn:microsoft.com/office/officeart/2018/5/layout/IconLeafLabelList" loCatId="icon" qsTypeId="urn:microsoft.com/office/officeart/2005/8/quickstyle/simple1#6" qsCatId="simple" csTypeId="urn:microsoft.com/office/officeart/2018/5/colors/Iconchunking_neutralbg_colorful1" csCatId="colorful" phldr="1"/>
      <dgm:spPr/>
      <dgm:t>
        <a:bodyPr/>
        <a:lstStyle/>
        <a:p>
          <a:endParaRPr lang="en-US"/>
        </a:p>
      </dgm:t>
    </dgm:pt>
    <dgm:pt modelId="{193BD325-6DE3-42DE-97BB-A934FA9EB942}">
      <dgm:prSet custT="1"/>
      <dgm:spPr/>
      <dgm:t>
        <a:bodyPr/>
        <a:lstStyle/>
        <a:p>
          <a:pPr>
            <a:lnSpc>
              <a:spcPct val="100000"/>
            </a:lnSpc>
            <a:defRPr cap="all"/>
          </a:pPr>
          <a:r>
            <a:rPr lang="en-GB" sz="2000" b="0"/>
            <a:t>information-processing model. </a:t>
          </a:r>
        </a:p>
        <a:p>
          <a:pPr>
            <a:lnSpc>
              <a:spcPct val="100000"/>
            </a:lnSpc>
            <a:defRPr cap="all"/>
          </a:pPr>
          <a:r>
            <a:rPr lang="en-US" sz="2000" b="0"/>
            <a:t>Computer analogy</a:t>
          </a:r>
        </a:p>
      </dgm:t>
    </dgm:pt>
    <dgm:pt modelId="{FD295D67-B466-4022-8E33-EA48CD878E0D}" type="parTrans" cxnId="{575A2849-1FAB-4447-803C-89DE3729FDA6}">
      <dgm:prSet/>
      <dgm:spPr/>
      <dgm:t>
        <a:bodyPr/>
        <a:lstStyle/>
        <a:p>
          <a:endParaRPr lang="en-US"/>
        </a:p>
      </dgm:t>
    </dgm:pt>
    <dgm:pt modelId="{EEC94E6D-0BA6-4F1E-ADF6-AA0E5B59B3BC}" type="sibTrans" cxnId="{575A2849-1FAB-4447-803C-89DE3729FDA6}">
      <dgm:prSet/>
      <dgm:spPr/>
      <dgm:t>
        <a:bodyPr/>
        <a:lstStyle/>
        <a:p>
          <a:endParaRPr lang="en-US"/>
        </a:p>
      </dgm:t>
    </dgm:pt>
    <dgm:pt modelId="{907BF667-D7D2-42AC-97E3-DA5C29FBD605}">
      <dgm:prSet custT="1"/>
      <dgm:spPr/>
      <dgm:t>
        <a:bodyPr/>
        <a:lstStyle/>
        <a:p>
          <a:pPr>
            <a:lnSpc>
              <a:spcPct val="100000"/>
            </a:lnSpc>
            <a:defRPr cap="all"/>
          </a:pPr>
          <a:r>
            <a:rPr lang="en-GB" sz="2000" b="1"/>
            <a:t>Attention</a:t>
          </a:r>
          <a:endParaRPr lang="en-US" sz="2000"/>
        </a:p>
      </dgm:t>
    </dgm:pt>
    <dgm:pt modelId="{432BFE76-3824-43D0-A1DD-5B2855546731}" type="parTrans" cxnId="{91399B76-F800-4432-95C8-00B9ED136A54}">
      <dgm:prSet/>
      <dgm:spPr/>
      <dgm:t>
        <a:bodyPr/>
        <a:lstStyle/>
        <a:p>
          <a:endParaRPr lang="en-US"/>
        </a:p>
      </dgm:t>
    </dgm:pt>
    <dgm:pt modelId="{1FEC9974-FACB-45E2-95A2-A6AE5E68E41D}" type="sibTrans" cxnId="{91399B76-F800-4432-95C8-00B9ED136A54}">
      <dgm:prSet/>
      <dgm:spPr/>
      <dgm:t>
        <a:bodyPr/>
        <a:lstStyle/>
        <a:p>
          <a:endParaRPr lang="en-US"/>
        </a:p>
      </dgm:t>
    </dgm:pt>
    <dgm:pt modelId="{076C852D-0D34-4942-AF18-9BDFE3EBFA28}">
      <dgm:prSet custT="1"/>
      <dgm:spPr/>
      <dgm:t>
        <a:bodyPr/>
        <a:lstStyle/>
        <a:p>
          <a:pPr>
            <a:lnSpc>
              <a:spcPct val="100000"/>
            </a:lnSpc>
            <a:defRPr cap="all"/>
          </a:pPr>
          <a:r>
            <a:rPr lang="en-GB" sz="2000" b="1"/>
            <a:t>Memory</a:t>
          </a:r>
          <a:endParaRPr lang="en-US" sz="2000"/>
        </a:p>
      </dgm:t>
    </dgm:pt>
    <dgm:pt modelId="{B925CB3C-5237-4EA1-B77B-CDAC2437797C}" type="parTrans" cxnId="{40B54F0E-2B17-4857-B2E3-0630B3F06F64}">
      <dgm:prSet/>
      <dgm:spPr/>
      <dgm:t>
        <a:bodyPr/>
        <a:lstStyle/>
        <a:p>
          <a:endParaRPr lang="en-US"/>
        </a:p>
      </dgm:t>
    </dgm:pt>
    <dgm:pt modelId="{F28894CF-51A7-4846-8654-FEC42D056354}" type="sibTrans" cxnId="{40B54F0E-2B17-4857-B2E3-0630B3F06F64}">
      <dgm:prSet/>
      <dgm:spPr/>
      <dgm:t>
        <a:bodyPr/>
        <a:lstStyle/>
        <a:p>
          <a:endParaRPr lang="en-US"/>
        </a:p>
      </dgm:t>
    </dgm:pt>
    <dgm:pt modelId="{B464E7B9-2443-4734-8312-F59B0D2E8F81}">
      <dgm:prSet custT="1"/>
      <dgm:spPr/>
      <dgm:t>
        <a:bodyPr/>
        <a:lstStyle/>
        <a:p>
          <a:pPr>
            <a:lnSpc>
              <a:spcPct val="100000"/>
            </a:lnSpc>
            <a:defRPr cap="all"/>
          </a:pPr>
          <a:r>
            <a:rPr lang="en-GB" sz="2000" b="1"/>
            <a:t>Perception</a:t>
          </a:r>
          <a:endParaRPr lang="en-US" sz="2000"/>
        </a:p>
      </dgm:t>
    </dgm:pt>
    <dgm:pt modelId="{0D979D1B-2457-41D2-93D4-FDEF6A09A977}" type="parTrans" cxnId="{C813BCC5-E9D4-4AC7-8193-4267D340927B}">
      <dgm:prSet/>
      <dgm:spPr/>
      <dgm:t>
        <a:bodyPr/>
        <a:lstStyle/>
        <a:p>
          <a:endParaRPr lang="en-US"/>
        </a:p>
      </dgm:t>
    </dgm:pt>
    <dgm:pt modelId="{B39A963E-DC84-4081-9658-C54EDA375625}" type="sibTrans" cxnId="{C813BCC5-E9D4-4AC7-8193-4267D340927B}">
      <dgm:prSet/>
      <dgm:spPr/>
      <dgm:t>
        <a:bodyPr/>
        <a:lstStyle/>
        <a:p>
          <a:endParaRPr lang="en-US"/>
        </a:p>
      </dgm:t>
    </dgm:pt>
    <dgm:pt modelId="{CCD98CC4-D141-4C86-A934-0BB767E619FC}">
      <dgm:prSet custT="1"/>
      <dgm:spPr/>
      <dgm:t>
        <a:bodyPr/>
        <a:lstStyle/>
        <a:p>
          <a:pPr>
            <a:lnSpc>
              <a:spcPct val="100000"/>
            </a:lnSpc>
            <a:defRPr cap="all"/>
          </a:pPr>
          <a:r>
            <a:rPr lang="en-GB" sz="2000" b="1"/>
            <a:t>Thinking and problem-solving</a:t>
          </a:r>
          <a:endParaRPr lang="en-US" sz="2000"/>
        </a:p>
      </dgm:t>
    </dgm:pt>
    <dgm:pt modelId="{A65657F5-063F-49FF-B31E-D5B7417CA21F}" type="parTrans" cxnId="{75C8A52A-32C7-4A84-8034-822F54FE1A6F}">
      <dgm:prSet/>
      <dgm:spPr/>
      <dgm:t>
        <a:bodyPr/>
        <a:lstStyle/>
        <a:p>
          <a:endParaRPr lang="en-US"/>
        </a:p>
      </dgm:t>
    </dgm:pt>
    <dgm:pt modelId="{25C8011A-43A3-4971-A13D-67E828C3F8DD}" type="sibTrans" cxnId="{75C8A52A-32C7-4A84-8034-822F54FE1A6F}">
      <dgm:prSet/>
      <dgm:spPr/>
      <dgm:t>
        <a:bodyPr/>
        <a:lstStyle/>
        <a:p>
          <a:endParaRPr lang="en-US"/>
        </a:p>
      </dgm:t>
    </dgm:pt>
    <dgm:pt modelId="{24165B3B-4800-4C46-AF5D-8036BA129C5F}" type="pres">
      <dgm:prSet presAssocID="{70105C70-B329-4BA2-95F3-E0E4BA401D3B}" presName="root" presStyleCnt="0">
        <dgm:presLayoutVars>
          <dgm:dir/>
          <dgm:resizeHandles val="exact"/>
        </dgm:presLayoutVars>
      </dgm:prSet>
      <dgm:spPr/>
    </dgm:pt>
    <dgm:pt modelId="{6F6E8A70-E804-4320-80AF-49F9A8EB61F4}" type="pres">
      <dgm:prSet presAssocID="{193BD325-6DE3-42DE-97BB-A934FA9EB942}" presName="compNode" presStyleCnt="0"/>
      <dgm:spPr/>
    </dgm:pt>
    <dgm:pt modelId="{A74FE431-CB95-410A-B2FD-A855B03F0A99}" type="pres">
      <dgm:prSet presAssocID="{193BD325-6DE3-42DE-97BB-A934FA9EB942}" presName="iconBgRect" presStyleLbl="bgShp" presStyleIdx="0" presStyleCnt="5"/>
      <dgm:spPr>
        <a:prstGeom prst="round2DiagRect">
          <a:avLst>
            <a:gd name="adj1" fmla="val 29727"/>
            <a:gd name="adj2" fmla="val 0"/>
          </a:avLst>
        </a:prstGeom>
      </dgm:spPr>
    </dgm:pt>
    <dgm:pt modelId="{4D3BB626-3FB8-4BAA-AB39-15CB05DC6F13}" type="pres">
      <dgm:prSet presAssocID="{193BD325-6DE3-42DE-97BB-A934FA9EB94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lowchart"/>
        </a:ext>
      </dgm:extLst>
    </dgm:pt>
    <dgm:pt modelId="{EBE8FEC8-EAFB-4D21-BB0D-DC084969E230}" type="pres">
      <dgm:prSet presAssocID="{193BD325-6DE3-42DE-97BB-A934FA9EB942}" presName="spaceRect" presStyleCnt="0"/>
      <dgm:spPr/>
    </dgm:pt>
    <dgm:pt modelId="{1F153EEC-A511-4926-8EAA-B7E7FBAD1F35}" type="pres">
      <dgm:prSet presAssocID="{193BD325-6DE3-42DE-97BB-A934FA9EB942}" presName="textRect" presStyleLbl="revTx" presStyleIdx="0" presStyleCnt="5">
        <dgm:presLayoutVars>
          <dgm:chMax val="1"/>
          <dgm:chPref val="1"/>
        </dgm:presLayoutVars>
      </dgm:prSet>
      <dgm:spPr/>
    </dgm:pt>
    <dgm:pt modelId="{C690FB6C-8805-4740-8619-F498FE115304}" type="pres">
      <dgm:prSet presAssocID="{EEC94E6D-0BA6-4F1E-ADF6-AA0E5B59B3BC}" presName="sibTrans" presStyleCnt="0"/>
      <dgm:spPr/>
    </dgm:pt>
    <dgm:pt modelId="{72DF99E5-8CDC-4E87-8963-45CA6A721285}" type="pres">
      <dgm:prSet presAssocID="{907BF667-D7D2-42AC-97E3-DA5C29FBD605}" presName="compNode" presStyleCnt="0"/>
      <dgm:spPr/>
    </dgm:pt>
    <dgm:pt modelId="{291A31BF-1191-4AEA-A8E8-84E0381751C9}" type="pres">
      <dgm:prSet presAssocID="{907BF667-D7D2-42AC-97E3-DA5C29FBD605}" presName="iconBgRect" presStyleLbl="bgShp" presStyleIdx="1" presStyleCnt="5"/>
      <dgm:spPr>
        <a:prstGeom prst="round2DiagRect">
          <a:avLst>
            <a:gd name="adj1" fmla="val 29727"/>
            <a:gd name="adj2" fmla="val 0"/>
          </a:avLst>
        </a:prstGeom>
      </dgm:spPr>
    </dgm:pt>
    <dgm:pt modelId="{992EBC65-5816-4531-8176-7DE096A8FE17}" type="pres">
      <dgm:prSet presAssocID="{907BF667-D7D2-42AC-97E3-DA5C29FBD60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CDCC1822-D008-48ED-80C5-C618C2C92DFD}" type="pres">
      <dgm:prSet presAssocID="{907BF667-D7D2-42AC-97E3-DA5C29FBD605}" presName="spaceRect" presStyleCnt="0"/>
      <dgm:spPr/>
    </dgm:pt>
    <dgm:pt modelId="{F0073980-B3B9-4E04-A49B-69FDE29BED90}" type="pres">
      <dgm:prSet presAssocID="{907BF667-D7D2-42AC-97E3-DA5C29FBD605}" presName="textRect" presStyleLbl="revTx" presStyleIdx="1" presStyleCnt="5">
        <dgm:presLayoutVars>
          <dgm:chMax val="1"/>
          <dgm:chPref val="1"/>
        </dgm:presLayoutVars>
      </dgm:prSet>
      <dgm:spPr/>
    </dgm:pt>
    <dgm:pt modelId="{13D731AD-B72E-4B4E-9776-EB5685C55C6F}" type="pres">
      <dgm:prSet presAssocID="{1FEC9974-FACB-45E2-95A2-A6AE5E68E41D}" presName="sibTrans" presStyleCnt="0"/>
      <dgm:spPr/>
    </dgm:pt>
    <dgm:pt modelId="{FE384A95-FEA2-412F-87B9-80B0D1375F0F}" type="pres">
      <dgm:prSet presAssocID="{076C852D-0D34-4942-AF18-9BDFE3EBFA28}" presName="compNode" presStyleCnt="0"/>
      <dgm:spPr/>
    </dgm:pt>
    <dgm:pt modelId="{A28098E1-8192-48A3-89A9-963516A6F5BD}" type="pres">
      <dgm:prSet presAssocID="{076C852D-0D34-4942-AF18-9BDFE3EBFA28}" presName="iconBgRect" presStyleLbl="bgShp" presStyleIdx="2" presStyleCnt="5"/>
      <dgm:spPr>
        <a:prstGeom prst="round2DiagRect">
          <a:avLst>
            <a:gd name="adj1" fmla="val 29727"/>
            <a:gd name="adj2" fmla="val 0"/>
          </a:avLst>
        </a:prstGeom>
      </dgm:spPr>
    </dgm:pt>
    <dgm:pt modelId="{426C2334-DB39-4795-8D0F-CC019EE64460}" type="pres">
      <dgm:prSet presAssocID="{076C852D-0D34-4942-AF18-9BDFE3EBFA2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1EA40A6C-DF48-4EB7-AB7E-39ECFE556526}" type="pres">
      <dgm:prSet presAssocID="{076C852D-0D34-4942-AF18-9BDFE3EBFA28}" presName="spaceRect" presStyleCnt="0"/>
      <dgm:spPr/>
    </dgm:pt>
    <dgm:pt modelId="{4668185B-1F39-4448-9003-A32C455FCB88}" type="pres">
      <dgm:prSet presAssocID="{076C852D-0D34-4942-AF18-9BDFE3EBFA28}" presName="textRect" presStyleLbl="revTx" presStyleIdx="2" presStyleCnt="5">
        <dgm:presLayoutVars>
          <dgm:chMax val="1"/>
          <dgm:chPref val="1"/>
        </dgm:presLayoutVars>
      </dgm:prSet>
      <dgm:spPr/>
    </dgm:pt>
    <dgm:pt modelId="{0535C712-7ED7-46D7-A71F-A431AA84C0CC}" type="pres">
      <dgm:prSet presAssocID="{F28894CF-51A7-4846-8654-FEC42D056354}" presName="sibTrans" presStyleCnt="0"/>
      <dgm:spPr/>
    </dgm:pt>
    <dgm:pt modelId="{58E0778E-C658-47FD-A16D-B8EC0416ECB8}" type="pres">
      <dgm:prSet presAssocID="{B464E7B9-2443-4734-8312-F59B0D2E8F81}" presName="compNode" presStyleCnt="0"/>
      <dgm:spPr/>
    </dgm:pt>
    <dgm:pt modelId="{9248A6AA-1699-408E-BD8E-3E0C3653E7D9}" type="pres">
      <dgm:prSet presAssocID="{B464E7B9-2443-4734-8312-F59B0D2E8F81}" presName="iconBgRect" presStyleLbl="bgShp" presStyleIdx="3" presStyleCnt="5"/>
      <dgm:spPr>
        <a:prstGeom prst="round2DiagRect">
          <a:avLst>
            <a:gd name="adj1" fmla="val 29727"/>
            <a:gd name="adj2" fmla="val 0"/>
          </a:avLst>
        </a:prstGeom>
      </dgm:spPr>
    </dgm:pt>
    <dgm:pt modelId="{7D1376F9-1843-4449-BFEF-9144DBD071E0}" type="pres">
      <dgm:prSet presAssocID="{B464E7B9-2443-4734-8312-F59B0D2E8F8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mage"/>
        </a:ext>
      </dgm:extLst>
    </dgm:pt>
    <dgm:pt modelId="{E08F70A4-2DED-4623-A47E-59289165DA1D}" type="pres">
      <dgm:prSet presAssocID="{B464E7B9-2443-4734-8312-F59B0D2E8F81}" presName="spaceRect" presStyleCnt="0"/>
      <dgm:spPr/>
    </dgm:pt>
    <dgm:pt modelId="{CD85B6F9-69F3-4DA9-9D1C-483A2872E7C5}" type="pres">
      <dgm:prSet presAssocID="{B464E7B9-2443-4734-8312-F59B0D2E8F81}" presName="textRect" presStyleLbl="revTx" presStyleIdx="3" presStyleCnt="5">
        <dgm:presLayoutVars>
          <dgm:chMax val="1"/>
          <dgm:chPref val="1"/>
        </dgm:presLayoutVars>
      </dgm:prSet>
      <dgm:spPr/>
    </dgm:pt>
    <dgm:pt modelId="{69851629-3CAC-40B7-8B8F-05B2E6B8B549}" type="pres">
      <dgm:prSet presAssocID="{B39A963E-DC84-4081-9658-C54EDA375625}" presName="sibTrans" presStyleCnt="0"/>
      <dgm:spPr/>
    </dgm:pt>
    <dgm:pt modelId="{83E33577-24FD-48E9-9BFA-C9D8752AF17D}" type="pres">
      <dgm:prSet presAssocID="{CCD98CC4-D141-4C86-A934-0BB767E619FC}" presName="compNode" presStyleCnt="0"/>
      <dgm:spPr/>
    </dgm:pt>
    <dgm:pt modelId="{F516EA22-7340-4CB5-B8C7-B0D10F6096E3}" type="pres">
      <dgm:prSet presAssocID="{CCD98CC4-D141-4C86-A934-0BB767E619FC}" presName="iconBgRect" presStyleLbl="bgShp" presStyleIdx="4" presStyleCnt="5"/>
      <dgm:spPr>
        <a:prstGeom prst="round2DiagRect">
          <a:avLst>
            <a:gd name="adj1" fmla="val 29727"/>
            <a:gd name="adj2" fmla="val 0"/>
          </a:avLst>
        </a:prstGeom>
      </dgm:spPr>
    </dgm:pt>
    <dgm:pt modelId="{B02C0FB3-9265-4A41-9417-AC8344C975D2}" type="pres">
      <dgm:prSet presAssocID="{CCD98CC4-D141-4C86-A934-0BB767E619F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Eye"/>
        </a:ext>
      </dgm:extLst>
    </dgm:pt>
    <dgm:pt modelId="{4BDB6D1F-7671-44F5-B957-A34BC5C2AB64}" type="pres">
      <dgm:prSet presAssocID="{CCD98CC4-D141-4C86-A934-0BB767E619FC}" presName="spaceRect" presStyleCnt="0"/>
      <dgm:spPr/>
    </dgm:pt>
    <dgm:pt modelId="{1CE36001-CA0C-4387-B7F2-3CF3FF516E79}" type="pres">
      <dgm:prSet presAssocID="{CCD98CC4-D141-4C86-A934-0BB767E619FC}" presName="textRect" presStyleLbl="revTx" presStyleIdx="4" presStyleCnt="5">
        <dgm:presLayoutVars>
          <dgm:chMax val="1"/>
          <dgm:chPref val="1"/>
        </dgm:presLayoutVars>
      </dgm:prSet>
      <dgm:spPr/>
    </dgm:pt>
  </dgm:ptLst>
  <dgm:cxnLst>
    <dgm:cxn modelId="{EC964703-AFCB-4D6B-869E-C194DE4ABC9E}" type="presOf" srcId="{193BD325-6DE3-42DE-97BB-A934FA9EB942}" destId="{1F153EEC-A511-4926-8EAA-B7E7FBAD1F35}" srcOrd="0" destOrd="0" presId="urn:microsoft.com/office/officeart/2018/5/layout/IconLeafLabelList"/>
    <dgm:cxn modelId="{40B54F0E-2B17-4857-B2E3-0630B3F06F64}" srcId="{70105C70-B329-4BA2-95F3-E0E4BA401D3B}" destId="{076C852D-0D34-4942-AF18-9BDFE3EBFA28}" srcOrd="2" destOrd="0" parTransId="{B925CB3C-5237-4EA1-B77B-CDAC2437797C}" sibTransId="{F28894CF-51A7-4846-8654-FEC42D056354}"/>
    <dgm:cxn modelId="{75C8A52A-32C7-4A84-8034-822F54FE1A6F}" srcId="{70105C70-B329-4BA2-95F3-E0E4BA401D3B}" destId="{CCD98CC4-D141-4C86-A934-0BB767E619FC}" srcOrd="4" destOrd="0" parTransId="{A65657F5-063F-49FF-B31E-D5B7417CA21F}" sibTransId="{25C8011A-43A3-4971-A13D-67E828C3F8DD}"/>
    <dgm:cxn modelId="{69FFE65B-A50E-4188-B9E7-27088EA6C3D7}" type="presOf" srcId="{B464E7B9-2443-4734-8312-F59B0D2E8F81}" destId="{CD85B6F9-69F3-4DA9-9D1C-483A2872E7C5}" srcOrd="0" destOrd="0" presId="urn:microsoft.com/office/officeart/2018/5/layout/IconLeafLabelList"/>
    <dgm:cxn modelId="{575A2849-1FAB-4447-803C-89DE3729FDA6}" srcId="{70105C70-B329-4BA2-95F3-E0E4BA401D3B}" destId="{193BD325-6DE3-42DE-97BB-A934FA9EB942}" srcOrd="0" destOrd="0" parTransId="{FD295D67-B466-4022-8E33-EA48CD878E0D}" sibTransId="{EEC94E6D-0BA6-4F1E-ADF6-AA0E5B59B3BC}"/>
    <dgm:cxn modelId="{04C53269-5957-4EDB-8A0A-07F87D82E091}" type="presOf" srcId="{70105C70-B329-4BA2-95F3-E0E4BA401D3B}" destId="{24165B3B-4800-4C46-AF5D-8036BA129C5F}" srcOrd="0" destOrd="0" presId="urn:microsoft.com/office/officeart/2018/5/layout/IconLeafLabelList"/>
    <dgm:cxn modelId="{91399B76-F800-4432-95C8-00B9ED136A54}" srcId="{70105C70-B329-4BA2-95F3-E0E4BA401D3B}" destId="{907BF667-D7D2-42AC-97E3-DA5C29FBD605}" srcOrd="1" destOrd="0" parTransId="{432BFE76-3824-43D0-A1DD-5B2855546731}" sibTransId="{1FEC9974-FACB-45E2-95A2-A6AE5E68E41D}"/>
    <dgm:cxn modelId="{62EF7684-B9FF-455F-8D0F-D236D90C877D}" type="presOf" srcId="{076C852D-0D34-4942-AF18-9BDFE3EBFA28}" destId="{4668185B-1F39-4448-9003-A32C455FCB88}" srcOrd="0" destOrd="0" presId="urn:microsoft.com/office/officeart/2018/5/layout/IconLeafLabelList"/>
    <dgm:cxn modelId="{C813BCC5-E9D4-4AC7-8193-4267D340927B}" srcId="{70105C70-B329-4BA2-95F3-E0E4BA401D3B}" destId="{B464E7B9-2443-4734-8312-F59B0D2E8F81}" srcOrd="3" destOrd="0" parTransId="{0D979D1B-2457-41D2-93D4-FDEF6A09A977}" sibTransId="{B39A963E-DC84-4081-9658-C54EDA375625}"/>
    <dgm:cxn modelId="{3FEB18EA-FD1C-4457-9901-056CAFB04C9D}" type="presOf" srcId="{907BF667-D7D2-42AC-97E3-DA5C29FBD605}" destId="{F0073980-B3B9-4E04-A49B-69FDE29BED90}" srcOrd="0" destOrd="0" presId="urn:microsoft.com/office/officeart/2018/5/layout/IconLeafLabelList"/>
    <dgm:cxn modelId="{CF4C6CF0-C692-46A6-B64C-3F11BB54A974}" type="presOf" srcId="{CCD98CC4-D141-4C86-A934-0BB767E619FC}" destId="{1CE36001-CA0C-4387-B7F2-3CF3FF516E79}" srcOrd="0" destOrd="0" presId="urn:microsoft.com/office/officeart/2018/5/layout/IconLeafLabelList"/>
    <dgm:cxn modelId="{014D82E2-EB9E-46FB-88FD-CCF2A0916285}" type="presParOf" srcId="{24165B3B-4800-4C46-AF5D-8036BA129C5F}" destId="{6F6E8A70-E804-4320-80AF-49F9A8EB61F4}" srcOrd="0" destOrd="0" presId="urn:microsoft.com/office/officeart/2018/5/layout/IconLeafLabelList"/>
    <dgm:cxn modelId="{AF2DCF31-CFC8-421B-BB69-436712F198A4}" type="presParOf" srcId="{6F6E8A70-E804-4320-80AF-49F9A8EB61F4}" destId="{A74FE431-CB95-410A-B2FD-A855B03F0A99}" srcOrd="0" destOrd="0" presId="urn:microsoft.com/office/officeart/2018/5/layout/IconLeafLabelList"/>
    <dgm:cxn modelId="{7A054EE1-A2FC-4E94-8A99-21873B0B4884}" type="presParOf" srcId="{6F6E8A70-E804-4320-80AF-49F9A8EB61F4}" destId="{4D3BB626-3FB8-4BAA-AB39-15CB05DC6F13}" srcOrd="1" destOrd="0" presId="urn:microsoft.com/office/officeart/2018/5/layout/IconLeafLabelList"/>
    <dgm:cxn modelId="{69021E66-EC4B-40DB-BE01-73284B639C46}" type="presParOf" srcId="{6F6E8A70-E804-4320-80AF-49F9A8EB61F4}" destId="{EBE8FEC8-EAFB-4D21-BB0D-DC084969E230}" srcOrd="2" destOrd="0" presId="urn:microsoft.com/office/officeart/2018/5/layout/IconLeafLabelList"/>
    <dgm:cxn modelId="{DC72A6C3-1293-4E83-92C0-0D2298381462}" type="presParOf" srcId="{6F6E8A70-E804-4320-80AF-49F9A8EB61F4}" destId="{1F153EEC-A511-4926-8EAA-B7E7FBAD1F35}" srcOrd="3" destOrd="0" presId="urn:microsoft.com/office/officeart/2018/5/layout/IconLeafLabelList"/>
    <dgm:cxn modelId="{03FD252A-3762-4FF8-ADB4-A9BD3B223151}" type="presParOf" srcId="{24165B3B-4800-4C46-AF5D-8036BA129C5F}" destId="{C690FB6C-8805-4740-8619-F498FE115304}" srcOrd="1" destOrd="0" presId="urn:microsoft.com/office/officeart/2018/5/layout/IconLeafLabelList"/>
    <dgm:cxn modelId="{B0081EE6-50E4-4DE3-B735-6C3B56C8CC02}" type="presParOf" srcId="{24165B3B-4800-4C46-AF5D-8036BA129C5F}" destId="{72DF99E5-8CDC-4E87-8963-45CA6A721285}" srcOrd="2" destOrd="0" presId="urn:microsoft.com/office/officeart/2018/5/layout/IconLeafLabelList"/>
    <dgm:cxn modelId="{EF678111-A3C2-4E72-9EC1-17A445248900}" type="presParOf" srcId="{72DF99E5-8CDC-4E87-8963-45CA6A721285}" destId="{291A31BF-1191-4AEA-A8E8-84E0381751C9}" srcOrd="0" destOrd="0" presId="urn:microsoft.com/office/officeart/2018/5/layout/IconLeafLabelList"/>
    <dgm:cxn modelId="{FB1A3916-29DB-4A52-97A9-0D017724EEDF}" type="presParOf" srcId="{72DF99E5-8CDC-4E87-8963-45CA6A721285}" destId="{992EBC65-5816-4531-8176-7DE096A8FE17}" srcOrd="1" destOrd="0" presId="urn:microsoft.com/office/officeart/2018/5/layout/IconLeafLabelList"/>
    <dgm:cxn modelId="{C9917D4A-98B6-4BEA-880C-8B7EDFAB3297}" type="presParOf" srcId="{72DF99E5-8CDC-4E87-8963-45CA6A721285}" destId="{CDCC1822-D008-48ED-80C5-C618C2C92DFD}" srcOrd="2" destOrd="0" presId="urn:microsoft.com/office/officeart/2018/5/layout/IconLeafLabelList"/>
    <dgm:cxn modelId="{AD767959-29D2-4BB2-B4E7-CFF509A4B6AA}" type="presParOf" srcId="{72DF99E5-8CDC-4E87-8963-45CA6A721285}" destId="{F0073980-B3B9-4E04-A49B-69FDE29BED90}" srcOrd="3" destOrd="0" presId="urn:microsoft.com/office/officeart/2018/5/layout/IconLeafLabelList"/>
    <dgm:cxn modelId="{F1771D30-80A5-40A2-9909-439FCEDCBA5C}" type="presParOf" srcId="{24165B3B-4800-4C46-AF5D-8036BA129C5F}" destId="{13D731AD-B72E-4B4E-9776-EB5685C55C6F}" srcOrd="3" destOrd="0" presId="urn:microsoft.com/office/officeart/2018/5/layout/IconLeafLabelList"/>
    <dgm:cxn modelId="{9BEF2BE5-5A74-4CE6-B5AF-0D34125A549D}" type="presParOf" srcId="{24165B3B-4800-4C46-AF5D-8036BA129C5F}" destId="{FE384A95-FEA2-412F-87B9-80B0D1375F0F}" srcOrd="4" destOrd="0" presId="urn:microsoft.com/office/officeart/2018/5/layout/IconLeafLabelList"/>
    <dgm:cxn modelId="{830F8A83-2F2B-4579-95C9-BCDCB0B1166C}" type="presParOf" srcId="{FE384A95-FEA2-412F-87B9-80B0D1375F0F}" destId="{A28098E1-8192-48A3-89A9-963516A6F5BD}" srcOrd="0" destOrd="0" presId="urn:microsoft.com/office/officeart/2018/5/layout/IconLeafLabelList"/>
    <dgm:cxn modelId="{03891E9F-6940-4800-98D7-40523CF66870}" type="presParOf" srcId="{FE384A95-FEA2-412F-87B9-80B0D1375F0F}" destId="{426C2334-DB39-4795-8D0F-CC019EE64460}" srcOrd="1" destOrd="0" presId="urn:microsoft.com/office/officeart/2018/5/layout/IconLeafLabelList"/>
    <dgm:cxn modelId="{E1B9A916-04FD-4F33-94BA-EB440A78DFC5}" type="presParOf" srcId="{FE384A95-FEA2-412F-87B9-80B0D1375F0F}" destId="{1EA40A6C-DF48-4EB7-AB7E-39ECFE556526}" srcOrd="2" destOrd="0" presId="urn:microsoft.com/office/officeart/2018/5/layout/IconLeafLabelList"/>
    <dgm:cxn modelId="{01252A42-46FC-4AD7-8A3C-F09A472CBF4C}" type="presParOf" srcId="{FE384A95-FEA2-412F-87B9-80B0D1375F0F}" destId="{4668185B-1F39-4448-9003-A32C455FCB88}" srcOrd="3" destOrd="0" presId="urn:microsoft.com/office/officeart/2018/5/layout/IconLeafLabelList"/>
    <dgm:cxn modelId="{9E9E3410-8E13-4D6E-AF4B-B190565199AC}" type="presParOf" srcId="{24165B3B-4800-4C46-AF5D-8036BA129C5F}" destId="{0535C712-7ED7-46D7-A71F-A431AA84C0CC}" srcOrd="5" destOrd="0" presId="urn:microsoft.com/office/officeart/2018/5/layout/IconLeafLabelList"/>
    <dgm:cxn modelId="{606821FA-E7BA-477E-B607-0E828DCCB588}" type="presParOf" srcId="{24165B3B-4800-4C46-AF5D-8036BA129C5F}" destId="{58E0778E-C658-47FD-A16D-B8EC0416ECB8}" srcOrd="6" destOrd="0" presId="urn:microsoft.com/office/officeart/2018/5/layout/IconLeafLabelList"/>
    <dgm:cxn modelId="{0F6A833E-3A02-42F5-ACA4-4D5B43A12BC7}" type="presParOf" srcId="{58E0778E-C658-47FD-A16D-B8EC0416ECB8}" destId="{9248A6AA-1699-408E-BD8E-3E0C3653E7D9}" srcOrd="0" destOrd="0" presId="urn:microsoft.com/office/officeart/2018/5/layout/IconLeafLabelList"/>
    <dgm:cxn modelId="{CA270511-14A6-4C38-8C9A-36526192C1C6}" type="presParOf" srcId="{58E0778E-C658-47FD-A16D-B8EC0416ECB8}" destId="{7D1376F9-1843-4449-BFEF-9144DBD071E0}" srcOrd="1" destOrd="0" presId="urn:microsoft.com/office/officeart/2018/5/layout/IconLeafLabelList"/>
    <dgm:cxn modelId="{55BA21CE-B07E-4B8D-A2C1-02900948E99F}" type="presParOf" srcId="{58E0778E-C658-47FD-A16D-B8EC0416ECB8}" destId="{E08F70A4-2DED-4623-A47E-59289165DA1D}" srcOrd="2" destOrd="0" presId="urn:microsoft.com/office/officeart/2018/5/layout/IconLeafLabelList"/>
    <dgm:cxn modelId="{B7DDFD71-E2E7-4946-9D31-86D81C882784}" type="presParOf" srcId="{58E0778E-C658-47FD-A16D-B8EC0416ECB8}" destId="{CD85B6F9-69F3-4DA9-9D1C-483A2872E7C5}" srcOrd="3" destOrd="0" presId="urn:microsoft.com/office/officeart/2018/5/layout/IconLeafLabelList"/>
    <dgm:cxn modelId="{C9A32FB1-0E9A-45C1-9A84-BAC3BCB69F62}" type="presParOf" srcId="{24165B3B-4800-4C46-AF5D-8036BA129C5F}" destId="{69851629-3CAC-40B7-8B8F-05B2E6B8B549}" srcOrd="7" destOrd="0" presId="urn:microsoft.com/office/officeart/2018/5/layout/IconLeafLabelList"/>
    <dgm:cxn modelId="{0949AD8F-A966-4D28-8D29-4E1110B9A0C8}" type="presParOf" srcId="{24165B3B-4800-4C46-AF5D-8036BA129C5F}" destId="{83E33577-24FD-48E9-9BFA-C9D8752AF17D}" srcOrd="8" destOrd="0" presId="urn:microsoft.com/office/officeart/2018/5/layout/IconLeafLabelList"/>
    <dgm:cxn modelId="{134AFFE1-7883-42C2-A52F-B6006F4F085A}" type="presParOf" srcId="{83E33577-24FD-48E9-9BFA-C9D8752AF17D}" destId="{F516EA22-7340-4CB5-B8C7-B0D10F6096E3}" srcOrd="0" destOrd="0" presId="urn:microsoft.com/office/officeart/2018/5/layout/IconLeafLabelList"/>
    <dgm:cxn modelId="{4ACFAAC4-78DD-4645-A451-0FE6EDD56DD1}" type="presParOf" srcId="{83E33577-24FD-48E9-9BFA-C9D8752AF17D}" destId="{B02C0FB3-9265-4A41-9417-AC8344C975D2}" srcOrd="1" destOrd="0" presId="urn:microsoft.com/office/officeart/2018/5/layout/IconLeafLabelList"/>
    <dgm:cxn modelId="{48EB2791-8C39-472D-849C-935F1F8BEBDC}" type="presParOf" srcId="{83E33577-24FD-48E9-9BFA-C9D8752AF17D}" destId="{4BDB6D1F-7671-44F5-B957-A34BC5C2AB64}" srcOrd="2" destOrd="0" presId="urn:microsoft.com/office/officeart/2018/5/layout/IconLeafLabelList"/>
    <dgm:cxn modelId="{A35FE4E5-D452-4311-B27E-9F214CCF6FE9}" type="presParOf" srcId="{83E33577-24FD-48E9-9BFA-C9D8752AF17D}" destId="{1CE36001-CA0C-4387-B7F2-3CF3FF516E7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AE1BFE3-CD9F-47EC-868C-15CBC6527565}" type="doc">
      <dgm:prSet loTypeId="urn:microsoft.com/office/officeart/2005/8/layout/default" loCatId="list" qsTypeId="urn:microsoft.com/office/officeart/2005/8/quickstyle/simple1#7" qsCatId="simple" csTypeId="urn:microsoft.com/office/officeart/2005/8/colors/accent1_2#1" csCatId="accent1"/>
      <dgm:spPr/>
      <dgm:t>
        <a:bodyPr/>
        <a:lstStyle/>
        <a:p>
          <a:endParaRPr lang="en-US"/>
        </a:p>
      </dgm:t>
    </dgm:pt>
    <dgm:pt modelId="{6EB34B58-AA8F-4E2C-B30A-2D5F694137D9}">
      <dgm:prSet/>
      <dgm:spPr/>
      <dgm:t>
        <a:bodyPr/>
        <a:lstStyle/>
        <a:p>
          <a:r>
            <a:rPr lang="en-GB" b="1">
              <a:solidFill>
                <a:schemeClr val="tx1"/>
              </a:solidFill>
            </a:rPr>
            <a:t>Free will:</a:t>
          </a:r>
          <a:r>
            <a:rPr lang="en-GB">
              <a:solidFill>
                <a:schemeClr val="tx1"/>
              </a:solidFill>
            </a:rPr>
            <a:t> Humans are seen as active agents who make conscious choices, rather than being determined by biology or past experiences. </a:t>
          </a:r>
          <a:endParaRPr lang="en-US">
            <a:solidFill>
              <a:schemeClr val="tx1"/>
            </a:solidFill>
          </a:endParaRPr>
        </a:p>
      </dgm:t>
    </dgm:pt>
    <dgm:pt modelId="{752417B4-6E83-4F2B-A21D-3E8AE123800A}" type="parTrans" cxnId="{F21889AA-2174-4883-BBD3-0E8F3BD18822}">
      <dgm:prSet/>
      <dgm:spPr/>
      <dgm:t>
        <a:bodyPr/>
        <a:lstStyle/>
        <a:p>
          <a:endParaRPr lang="en-US"/>
        </a:p>
      </dgm:t>
    </dgm:pt>
    <dgm:pt modelId="{06BD01E5-B34A-49D7-B4C4-D2EE97A92A98}" type="sibTrans" cxnId="{F21889AA-2174-4883-BBD3-0E8F3BD18822}">
      <dgm:prSet/>
      <dgm:spPr/>
      <dgm:t>
        <a:bodyPr/>
        <a:lstStyle/>
        <a:p>
          <a:endParaRPr lang="en-US"/>
        </a:p>
      </dgm:t>
    </dgm:pt>
    <dgm:pt modelId="{029F03F4-A392-42F8-8C65-F4ACADDC414E}">
      <dgm:prSet/>
      <dgm:spPr/>
      <dgm:t>
        <a:bodyPr/>
        <a:lstStyle/>
        <a:p>
          <a:r>
            <a:rPr lang="en-GB" b="1">
              <a:solidFill>
                <a:schemeClr val="tx1"/>
              </a:solidFill>
            </a:rPr>
            <a:t>Personal responsibility: </a:t>
          </a:r>
          <a:r>
            <a:rPr lang="en-GB" b="0">
              <a:solidFill>
                <a:schemeClr val="tx1"/>
              </a:solidFill>
            </a:rPr>
            <a:t>Individuals are responsible for their own thoughts, feelings, and actions. </a:t>
          </a:r>
          <a:endParaRPr lang="en-US" b="0">
            <a:solidFill>
              <a:schemeClr val="tx1"/>
            </a:solidFill>
          </a:endParaRPr>
        </a:p>
      </dgm:t>
    </dgm:pt>
    <dgm:pt modelId="{0FEEC848-8A75-4E30-AD2D-BF129294C5C8}" type="parTrans" cxnId="{1089F353-DD0C-4A60-82D3-3513A3A0EDBD}">
      <dgm:prSet/>
      <dgm:spPr/>
      <dgm:t>
        <a:bodyPr/>
        <a:lstStyle/>
        <a:p>
          <a:endParaRPr lang="en-US"/>
        </a:p>
      </dgm:t>
    </dgm:pt>
    <dgm:pt modelId="{85E0CB1D-C397-4C14-A203-3130A6DF80E7}" type="sibTrans" cxnId="{1089F353-DD0C-4A60-82D3-3513A3A0EDBD}">
      <dgm:prSet/>
      <dgm:spPr/>
      <dgm:t>
        <a:bodyPr/>
        <a:lstStyle/>
        <a:p>
          <a:endParaRPr lang="en-US"/>
        </a:p>
      </dgm:t>
    </dgm:pt>
    <dgm:pt modelId="{58A5FC34-76DB-4D2F-B778-4EE9C7AECDC8}">
      <dgm:prSet/>
      <dgm:spPr/>
      <dgm:t>
        <a:bodyPr/>
        <a:lstStyle/>
        <a:p>
          <a:r>
            <a:rPr lang="en-GB" b="1">
              <a:solidFill>
                <a:schemeClr val="tx1"/>
              </a:solidFill>
            </a:rPr>
            <a:t>Subjective experience:</a:t>
          </a:r>
          <a:r>
            <a:rPr lang="en-GB">
              <a:solidFill>
                <a:schemeClr val="tx1"/>
              </a:solidFill>
            </a:rPr>
            <a:t> Understanding behaviour requires focusing on a person’s unique, conscious experiences and perceptions of the world. </a:t>
          </a:r>
          <a:endParaRPr lang="en-US">
            <a:solidFill>
              <a:schemeClr val="tx1"/>
            </a:solidFill>
          </a:endParaRPr>
        </a:p>
      </dgm:t>
    </dgm:pt>
    <dgm:pt modelId="{F01610C2-539B-49A1-B0C0-23B3F0E63639}" type="parTrans" cxnId="{5C7494D8-7449-4FBB-8967-1F505C0E3C0A}">
      <dgm:prSet/>
      <dgm:spPr/>
      <dgm:t>
        <a:bodyPr/>
        <a:lstStyle/>
        <a:p>
          <a:endParaRPr lang="en-US"/>
        </a:p>
      </dgm:t>
    </dgm:pt>
    <dgm:pt modelId="{E1214908-9F42-400D-B221-038A5CA6E44B}" type="sibTrans" cxnId="{5C7494D8-7449-4FBB-8967-1F505C0E3C0A}">
      <dgm:prSet/>
      <dgm:spPr/>
      <dgm:t>
        <a:bodyPr/>
        <a:lstStyle/>
        <a:p>
          <a:endParaRPr lang="en-US"/>
        </a:p>
      </dgm:t>
    </dgm:pt>
    <dgm:pt modelId="{E68A6260-90D4-4E09-9A20-FEB5E9174811}">
      <dgm:prSet/>
      <dgm:spPr/>
      <dgm:t>
        <a:bodyPr/>
        <a:lstStyle/>
        <a:p>
          <a:r>
            <a:rPr lang="en-GB" b="1">
              <a:solidFill>
                <a:schemeClr val="tx1"/>
              </a:solidFill>
            </a:rPr>
            <a:t>Self-concept:</a:t>
          </a:r>
          <a:r>
            <a:rPr lang="en-GB">
              <a:solidFill>
                <a:schemeClr val="tx1"/>
              </a:solidFill>
            </a:rPr>
            <a:t> Behaviour is influenced by how individuals view themselves (self-image, self-esteem, and ideal self). </a:t>
          </a:r>
          <a:endParaRPr lang="en-US">
            <a:solidFill>
              <a:schemeClr val="tx1"/>
            </a:solidFill>
          </a:endParaRPr>
        </a:p>
      </dgm:t>
    </dgm:pt>
    <dgm:pt modelId="{BD9BC9D6-3D12-4DB8-82AE-B04252760C79}" type="parTrans" cxnId="{0B6E4878-F241-4EA1-B373-4F477C3ED1FA}">
      <dgm:prSet/>
      <dgm:spPr/>
      <dgm:t>
        <a:bodyPr/>
        <a:lstStyle/>
        <a:p>
          <a:endParaRPr lang="en-US"/>
        </a:p>
      </dgm:t>
    </dgm:pt>
    <dgm:pt modelId="{F328512B-9A20-4A27-A3F4-00EC827939AF}" type="sibTrans" cxnId="{0B6E4878-F241-4EA1-B373-4F477C3ED1FA}">
      <dgm:prSet/>
      <dgm:spPr/>
      <dgm:t>
        <a:bodyPr/>
        <a:lstStyle/>
        <a:p>
          <a:endParaRPr lang="en-US"/>
        </a:p>
      </dgm:t>
    </dgm:pt>
    <dgm:pt modelId="{BC4B36FB-0178-4E61-B3E0-ABCF9B8136A3}">
      <dgm:prSet/>
      <dgm:spPr/>
      <dgm:t>
        <a:bodyPr/>
        <a:lstStyle/>
        <a:p>
          <a:r>
            <a:rPr lang="en-GB" b="1">
              <a:solidFill>
                <a:schemeClr val="tx1"/>
              </a:solidFill>
            </a:rPr>
            <a:t>Innate tendency towards growth:</a:t>
          </a:r>
          <a:r>
            <a:rPr lang="en-GB">
              <a:solidFill>
                <a:schemeClr val="tx1"/>
              </a:solidFill>
            </a:rPr>
            <a:t> Humans are naturally motivated to achieve </a:t>
          </a:r>
          <a:r>
            <a:rPr lang="en-GB" b="1">
              <a:solidFill>
                <a:schemeClr val="tx1"/>
              </a:solidFill>
            </a:rPr>
            <a:t>personal growth</a:t>
          </a:r>
          <a:r>
            <a:rPr lang="en-GB">
              <a:solidFill>
                <a:schemeClr val="tx1"/>
              </a:solidFill>
            </a:rPr>
            <a:t> and </a:t>
          </a:r>
          <a:r>
            <a:rPr lang="en-GB" b="1">
              <a:solidFill>
                <a:schemeClr val="tx1"/>
              </a:solidFill>
            </a:rPr>
            <a:t>self-actualisation</a:t>
          </a:r>
          <a:r>
            <a:rPr lang="en-GB">
              <a:solidFill>
                <a:schemeClr val="tx1"/>
              </a:solidFill>
            </a:rPr>
            <a:t>. </a:t>
          </a:r>
          <a:endParaRPr lang="en-US">
            <a:solidFill>
              <a:schemeClr val="tx1"/>
            </a:solidFill>
          </a:endParaRPr>
        </a:p>
      </dgm:t>
    </dgm:pt>
    <dgm:pt modelId="{2289F124-7FA5-4DE9-8267-C6C9DC998F55}" type="parTrans" cxnId="{ED664A39-120B-4CC3-8C16-6CF91132C3F3}">
      <dgm:prSet/>
      <dgm:spPr/>
      <dgm:t>
        <a:bodyPr/>
        <a:lstStyle/>
        <a:p>
          <a:endParaRPr lang="en-US"/>
        </a:p>
      </dgm:t>
    </dgm:pt>
    <dgm:pt modelId="{5AED2BC7-6044-409C-803A-73F524B1370C}" type="sibTrans" cxnId="{ED664A39-120B-4CC3-8C16-6CF91132C3F3}">
      <dgm:prSet/>
      <dgm:spPr/>
      <dgm:t>
        <a:bodyPr/>
        <a:lstStyle/>
        <a:p>
          <a:endParaRPr lang="en-US"/>
        </a:p>
      </dgm:t>
    </dgm:pt>
    <dgm:pt modelId="{8E209001-966F-4FCC-9844-597024C9F0DE}">
      <dgm:prSet/>
      <dgm:spPr/>
      <dgm:t>
        <a:bodyPr/>
        <a:lstStyle/>
        <a:p>
          <a:r>
            <a:rPr lang="en-GB" b="1">
              <a:solidFill>
                <a:schemeClr val="tx1"/>
              </a:solidFill>
            </a:rPr>
            <a:t>Conditions of worth:</a:t>
          </a:r>
          <a:r>
            <a:rPr lang="en-GB">
              <a:solidFill>
                <a:schemeClr val="tx1"/>
              </a:solidFill>
            </a:rPr>
            <a:t> Psychological distress can arise when acceptance from others is conditional, leading to incongruence between the real self and ideal self. </a:t>
          </a:r>
          <a:endParaRPr lang="en-US">
            <a:solidFill>
              <a:schemeClr val="tx1"/>
            </a:solidFill>
          </a:endParaRPr>
        </a:p>
      </dgm:t>
    </dgm:pt>
    <dgm:pt modelId="{9C819CB5-69F2-4C07-9C2F-410FD8365B8D}" type="parTrans" cxnId="{F9E7E9E9-A60C-49E0-BE03-55340DC76374}">
      <dgm:prSet/>
      <dgm:spPr/>
      <dgm:t>
        <a:bodyPr/>
        <a:lstStyle/>
        <a:p>
          <a:endParaRPr lang="en-US"/>
        </a:p>
      </dgm:t>
    </dgm:pt>
    <dgm:pt modelId="{D9804582-39C0-4656-B393-006E4ACB7376}" type="sibTrans" cxnId="{F9E7E9E9-A60C-49E0-BE03-55340DC76374}">
      <dgm:prSet/>
      <dgm:spPr/>
      <dgm:t>
        <a:bodyPr/>
        <a:lstStyle/>
        <a:p>
          <a:endParaRPr lang="en-US"/>
        </a:p>
      </dgm:t>
    </dgm:pt>
    <dgm:pt modelId="{174172ED-5CD0-4A3D-8E2B-B9AA057A08E7}">
      <dgm:prSet/>
      <dgm:spPr/>
      <dgm:t>
        <a:bodyPr/>
        <a:lstStyle/>
        <a:p>
          <a:r>
            <a:rPr lang="en-GB" b="1">
              <a:solidFill>
                <a:schemeClr val="tx1"/>
              </a:solidFill>
            </a:rPr>
            <a:t>Holistic view:</a:t>
          </a:r>
          <a:r>
            <a:rPr lang="en-GB">
              <a:solidFill>
                <a:schemeClr val="tx1"/>
              </a:solidFill>
            </a:rPr>
            <a:t> The person is studied as a whole rather than reducing behaviour to simple components.</a:t>
          </a:r>
          <a:endParaRPr lang="en-US">
            <a:solidFill>
              <a:schemeClr val="tx1"/>
            </a:solidFill>
          </a:endParaRPr>
        </a:p>
      </dgm:t>
    </dgm:pt>
    <dgm:pt modelId="{A91195CF-B459-4120-8F92-31691F546DB1}" type="parTrans" cxnId="{0EB1AB75-588B-42ED-BA11-3EAB63D9950F}">
      <dgm:prSet/>
      <dgm:spPr/>
      <dgm:t>
        <a:bodyPr/>
        <a:lstStyle/>
        <a:p>
          <a:endParaRPr lang="en-US"/>
        </a:p>
      </dgm:t>
    </dgm:pt>
    <dgm:pt modelId="{D738DE86-54C9-450B-8604-F3B628ACA7C7}" type="sibTrans" cxnId="{0EB1AB75-588B-42ED-BA11-3EAB63D9950F}">
      <dgm:prSet/>
      <dgm:spPr/>
      <dgm:t>
        <a:bodyPr/>
        <a:lstStyle/>
        <a:p>
          <a:endParaRPr lang="en-US"/>
        </a:p>
      </dgm:t>
    </dgm:pt>
    <dgm:pt modelId="{00691B2C-AFD5-426F-A0E8-B5087F2A2E0D}" type="pres">
      <dgm:prSet presAssocID="{5AE1BFE3-CD9F-47EC-868C-15CBC6527565}" presName="diagram" presStyleCnt="0">
        <dgm:presLayoutVars>
          <dgm:dir/>
          <dgm:resizeHandles val="exact"/>
        </dgm:presLayoutVars>
      </dgm:prSet>
      <dgm:spPr/>
    </dgm:pt>
    <dgm:pt modelId="{50236188-1EC8-4943-BBDE-90DEA1CB9B28}" type="pres">
      <dgm:prSet presAssocID="{6EB34B58-AA8F-4E2C-B30A-2D5F694137D9}" presName="node" presStyleLbl="node1" presStyleIdx="0" presStyleCnt="7">
        <dgm:presLayoutVars>
          <dgm:bulletEnabled val="1"/>
        </dgm:presLayoutVars>
      </dgm:prSet>
      <dgm:spPr/>
    </dgm:pt>
    <dgm:pt modelId="{A76152A8-9BCE-49F9-85DA-37002AEB4FD1}" type="pres">
      <dgm:prSet presAssocID="{06BD01E5-B34A-49D7-B4C4-D2EE97A92A98}" presName="sibTrans" presStyleCnt="0"/>
      <dgm:spPr/>
    </dgm:pt>
    <dgm:pt modelId="{F917273C-E83F-49C8-B1AD-6B992F3BF49B}" type="pres">
      <dgm:prSet presAssocID="{029F03F4-A392-42F8-8C65-F4ACADDC414E}" presName="node" presStyleLbl="node1" presStyleIdx="1" presStyleCnt="7">
        <dgm:presLayoutVars>
          <dgm:bulletEnabled val="1"/>
        </dgm:presLayoutVars>
      </dgm:prSet>
      <dgm:spPr/>
    </dgm:pt>
    <dgm:pt modelId="{D410377F-5C4D-4967-AE89-0567EBFCB569}" type="pres">
      <dgm:prSet presAssocID="{85E0CB1D-C397-4C14-A203-3130A6DF80E7}" presName="sibTrans" presStyleCnt="0"/>
      <dgm:spPr/>
    </dgm:pt>
    <dgm:pt modelId="{CC35BE61-1F66-4CB1-80F7-54FD269AD54F}" type="pres">
      <dgm:prSet presAssocID="{58A5FC34-76DB-4D2F-B778-4EE9C7AECDC8}" presName="node" presStyleLbl="node1" presStyleIdx="2" presStyleCnt="7">
        <dgm:presLayoutVars>
          <dgm:bulletEnabled val="1"/>
        </dgm:presLayoutVars>
      </dgm:prSet>
      <dgm:spPr/>
    </dgm:pt>
    <dgm:pt modelId="{568F057F-6FB7-4774-8545-5FEFAB57503F}" type="pres">
      <dgm:prSet presAssocID="{E1214908-9F42-400D-B221-038A5CA6E44B}" presName="sibTrans" presStyleCnt="0"/>
      <dgm:spPr/>
    </dgm:pt>
    <dgm:pt modelId="{C75822D8-3BCD-4659-B7C5-A844FF385CA4}" type="pres">
      <dgm:prSet presAssocID="{E68A6260-90D4-4E09-9A20-FEB5E9174811}" presName="node" presStyleLbl="node1" presStyleIdx="3" presStyleCnt="7">
        <dgm:presLayoutVars>
          <dgm:bulletEnabled val="1"/>
        </dgm:presLayoutVars>
      </dgm:prSet>
      <dgm:spPr/>
    </dgm:pt>
    <dgm:pt modelId="{CE5F0DE3-50E9-4830-9DE9-E58326EFBD39}" type="pres">
      <dgm:prSet presAssocID="{F328512B-9A20-4A27-A3F4-00EC827939AF}" presName="sibTrans" presStyleCnt="0"/>
      <dgm:spPr/>
    </dgm:pt>
    <dgm:pt modelId="{8D1F0446-0BC8-4B36-816E-F8863ED03C82}" type="pres">
      <dgm:prSet presAssocID="{BC4B36FB-0178-4E61-B3E0-ABCF9B8136A3}" presName="node" presStyleLbl="node1" presStyleIdx="4" presStyleCnt="7">
        <dgm:presLayoutVars>
          <dgm:bulletEnabled val="1"/>
        </dgm:presLayoutVars>
      </dgm:prSet>
      <dgm:spPr/>
    </dgm:pt>
    <dgm:pt modelId="{2F8C7191-CAC2-4C97-971E-D560181918D2}" type="pres">
      <dgm:prSet presAssocID="{5AED2BC7-6044-409C-803A-73F524B1370C}" presName="sibTrans" presStyleCnt="0"/>
      <dgm:spPr/>
    </dgm:pt>
    <dgm:pt modelId="{925C51A2-35CD-4BDE-8CB5-CE78F47E7C64}" type="pres">
      <dgm:prSet presAssocID="{8E209001-966F-4FCC-9844-597024C9F0DE}" presName="node" presStyleLbl="node1" presStyleIdx="5" presStyleCnt="7">
        <dgm:presLayoutVars>
          <dgm:bulletEnabled val="1"/>
        </dgm:presLayoutVars>
      </dgm:prSet>
      <dgm:spPr/>
    </dgm:pt>
    <dgm:pt modelId="{2462CB34-8F42-412F-9B0B-D4DAF842C354}" type="pres">
      <dgm:prSet presAssocID="{D9804582-39C0-4656-B393-006E4ACB7376}" presName="sibTrans" presStyleCnt="0"/>
      <dgm:spPr/>
    </dgm:pt>
    <dgm:pt modelId="{F990CFB6-99DD-49F4-9D9E-CA9507F8FE0B}" type="pres">
      <dgm:prSet presAssocID="{174172ED-5CD0-4A3D-8E2B-B9AA057A08E7}" presName="node" presStyleLbl="node1" presStyleIdx="6" presStyleCnt="7">
        <dgm:presLayoutVars>
          <dgm:bulletEnabled val="1"/>
        </dgm:presLayoutVars>
      </dgm:prSet>
      <dgm:spPr/>
    </dgm:pt>
  </dgm:ptLst>
  <dgm:cxnLst>
    <dgm:cxn modelId="{5411520A-3BE5-4A2A-A62C-54586C96EECF}" type="presOf" srcId="{6EB34B58-AA8F-4E2C-B30A-2D5F694137D9}" destId="{50236188-1EC8-4943-BBDE-90DEA1CB9B28}" srcOrd="0" destOrd="0" presId="urn:microsoft.com/office/officeart/2005/8/layout/default"/>
    <dgm:cxn modelId="{ED664A39-120B-4CC3-8C16-6CF91132C3F3}" srcId="{5AE1BFE3-CD9F-47EC-868C-15CBC6527565}" destId="{BC4B36FB-0178-4E61-B3E0-ABCF9B8136A3}" srcOrd="4" destOrd="0" parTransId="{2289F124-7FA5-4DE9-8267-C6C9DC998F55}" sibTransId="{5AED2BC7-6044-409C-803A-73F524B1370C}"/>
    <dgm:cxn modelId="{90B1CF5F-3B2E-4778-BBBC-452885E940EF}" type="presOf" srcId="{E68A6260-90D4-4E09-9A20-FEB5E9174811}" destId="{C75822D8-3BCD-4659-B7C5-A844FF385CA4}" srcOrd="0" destOrd="0" presId="urn:microsoft.com/office/officeart/2005/8/layout/default"/>
    <dgm:cxn modelId="{391BB84B-FA25-4721-B61A-BA743A06476F}" type="presOf" srcId="{029F03F4-A392-42F8-8C65-F4ACADDC414E}" destId="{F917273C-E83F-49C8-B1AD-6B992F3BF49B}" srcOrd="0" destOrd="0" presId="urn:microsoft.com/office/officeart/2005/8/layout/default"/>
    <dgm:cxn modelId="{1089F353-DD0C-4A60-82D3-3513A3A0EDBD}" srcId="{5AE1BFE3-CD9F-47EC-868C-15CBC6527565}" destId="{029F03F4-A392-42F8-8C65-F4ACADDC414E}" srcOrd="1" destOrd="0" parTransId="{0FEEC848-8A75-4E30-AD2D-BF129294C5C8}" sibTransId="{85E0CB1D-C397-4C14-A203-3130A6DF80E7}"/>
    <dgm:cxn modelId="{0EB1AB75-588B-42ED-BA11-3EAB63D9950F}" srcId="{5AE1BFE3-CD9F-47EC-868C-15CBC6527565}" destId="{174172ED-5CD0-4A3D-8E2B-B9AA057A08E7}" srcOrd="6" destOrd="0" parTransId="{A91195CF-B459-4120-8F92-31691F546DB1}" sibTransId="{D738DE86-54C9-450B-8604-F3B628ACA7C7}"/>
    <dgm:cxn modelId="{0B6E4878-F241-4EA1-B373-4F477C3ED1FA}" srcId="{5AE1BFE3-CD9F-47EC-868C-15CBC6527565}" destId="{E68A6260-90D4-4E09-9A20-FEB5E9174811}" srcOrd="3" destOrd="0" parTransId="{BD9BC9D6-3D12-4DB8-82AE-B04252760C79}" sibTransId="{F328512B-9A20-4A27-A3F4-00EC827939AF}"/>
    <dgm:cxn modelId="{F5D2937F-9EED-4FE6-8B77-0AEB42700066}" type="presOf" srcId="{58A5FC34-76DB-4D2F-B778-4EE9C7AECDC8}" destId="{CC35BE61-1F66-4CB1-80F7-54FD269AD54F}" srcOrd="0" destOrd="0" presId="urn:microsoft.com/office/officeart/2005/8/layout/default"/>
    <dgm:cxn modelId="{58ED4CA4-319A-4A49-875B-1A58B4B6EC36}" type="presOf" srcId="{5AE1BFE3-CD9F-47EC-868C-15CBC6527565}" destId="{00691B2C-AFD5-426F-A0E8-B5087F2A2E0D}" srcOrd="0" destOrd="0" presId="urn:microsoft.com/office/officeart/2005/8/layout/default"/>
    <dgm:cxn modelId="{F21889AA-2174-4883-BBD3-0E8F3BD18822}" srcId="{5AE1BFE3-CD9F-47EC-868C-15CBC6527565}" destId="{6EB34B58-AA8F-4E2C-B30A-2D5F694137D9}" srcOrd="0" destOrd="0" parTransId="{752417B4-6E83-4F2B-A21D-3E8AE123800A}" sibTransId="{06BD01E5-B34A-49D7-B4C4-D2EE97A92A98}"/>
    <dgm:cxn modelId="{306A96C4-3600-49B2-BA99-268798FABC12}" type="presOf" srcId="{174172ED-5CD0-4A3D-8E2B-B9AA057A08E7}" destId="{F990CFB6-99DD-49F4-9D9E-CA9507F8FE0B}" srcOrd="0" destOrd="0" presId="urn:microsoft.com/office/officeart/2005/8/layout/default"/>
    <dgm:cxn modelId="{186CC2D5-09B0-4187-A611-EA81220F6D01}" type="presOf" srcId="{BC4B36FB-0178-4E61-B3E0-ABCF9B8136A3}" destId="{8D1F0446-0BC8-4B36-816E-F8863ED03C82}" srcOrd="0" destOrd="0" presId="urn:microsoft.com/office/officeart/2005/8/layout/default"/>
    <dgm:cxn modelId="{5C7494D8-7449-4FBB-8967-1F505C0E3C0A}" srcId="{5AE1BFE3-CD9F-47EC-868C-15CBC6527565}" destId="{58A5FC34-76DB-4D2F-B778-4EE9C7AECDC8}" srcOrd="2" destOrd="0" parTransId="{F01610C2-539B-49A1-B0C0-23B3F0E63639}" sibTransId="{E1214908-9F42-400D-B221-038A5CA6E44B}"/>
    <dgm:cxn modelId="{2A2AADDD-C83F-4406-9AE5-A0F62BC94F67}" type="presOf" srcId="{8E209001-966F-4FCC-9844-597024C9F0DE}" destId="{925C51A2-35CD-4BDE-8CB5-CE78F47E7C64}" srcOrd="0" destOrd="0" presId="urn:microsoft.com/office/officeart/2005/8/layout/default"/>
    <dgm:cxn modelId="{F9E7E9E9-A60C-49E0-BE03-55340DC76374}" srcId="{5AE1BFE3-CD9F-47EC-868C-15CBC6527565}" destId="{8E209001-966F-4FCC-9844-597024C9F0DE}" srcOrd="5" destOrd="0" parTransId="{9C819CB5-69F2-4C07-9C2F-410FD8365B8D}" sibTransId="{D9804582-39C0-4656-B393-006E4ACB7376}"/>
    <dgm:cxn modelId="{7641700F-C641-413F-BECF-407B47658ED9}" type="presParOf" srcId="{00691B2C-AFD5-426F-A0E8-B5087F2A2E0D}" destId="{50236188-1EC8-4943-BBDE-90DEA1CB9B28}" srcOrd="0" destOrd="0" presId="urn:microsoft.com/office/officeart/2005/8/layout/default"/>
    <dgm:cxn modelId="{84ACBEF3-DC83-4C1F-919C-A2ED6573D797}" type="presParOf" srcId="{00691B2C-AFD5-426F-A0E8-B5087F2A2E0D}" destId="{A76152A8-9BCE-49F9-85DA-37002AEB4FD1}" srcOrd="1" destOrd="0" presId="urn:microsoft.com/office/officeart/2005/8/layout/default"/>
    <dgm:cxn modelId="{5130D808-11A9-43B2-93AA-D345EEA5996A}" type="presParOf" srcId="{00691B2C-AFD5-426F-A0E8-B5087F2A2E0D}" destId="{F917273C-E83F-49C8-B1AD-6B992F3BF49B}" srcOrd="2" destOrd="0" presId="urn:microsoft.com/office/officeart/2005/8/layout/default"/>
    <dgm:cxn modelId="{F64C44B3-C67C-4E74-BE43-618A0A9D8AFA}" type="presParOf" srcId="{00691B2C-AFD5-426F-A0E8-B5087F2A2E0D}" destId="{D410377F-5C4D-4967-AE89-0567EBFCB569}" srcOrd="3" destOrd="0" presId="urn:microsoft.com/office/officeart/2005/8/layout/default"/>
    <dgm:cxn modelId="{6EF4A651-FF8D-49FA-89C1-31DB2C1BB6F7}" type="presParOf" srcId="{00691B2C-AFD5-426F-A0E8-B5087F2A2E0D}" destId="{CC35BE61-1F66-4CB1-80F7-54FD269AD54F}" srcOrd="4" destOrd="0" presId="urn:microsoft.com/office/officeart/2005/8/layout/default"/>
    <dgm:cxn modelId="{7BD3AB8B-2F0E-4F6E-BF2C-8E8C32329BB3}" type="presParOf" srcId="{00691B2C-AFD5-426F-A0E8-B5087F2A2E0D}" destId="{568F057F-6FB7-4774-8545-5FEFAB57503F}" srcOrd="5" destOrd="0" presId="urn:microsoft.com/office/officeart/2005/8/layout/default"/>
    <dgm:cxn modelId="{CD26BCAD-E10E-4247-B55F-BA443ECFFCA2}" type="presParOf" srcId="{00691B2C-AFD5-426F-A0E8-B5087F2A2E0D}" destId="{C75822D8-3BCD-4659-B7C5-A844FF385CA4}" srcOrd="6" destOrd="0" presId="urn:microsoft.com/office/officeart/2005/8/layout/default"/>
    <dgm:cxn modelId="{5CD99A33-F51F-4888-8B8E-BEA4025EE819}" type="presParOf" srcId="{00691B2C-AFD5-426F-A0E8-B5087F2A2E0D}" destId="{CE5F0DE3-50E9-4830-9DE9-E58326EFBD39}" srcOrd="7" destOrd="0" presId="urn:microsoft.com/office/officeart/2005/8/layout/default"/>
    <dgm:cxn modelId="{19517F6B-2647-4CC8-8266-5DC82F348974}" type="presParOf" srcId="{00691B2C-AFD5-426F-A0E8-B5087F2A2E0D}" destId="{8D1F0446-0BC8-4B36-816E-F8863ED03C82}" srcOrd="8" destOrd="0" presId="urn:microsoft.com/office/officeart/2005/8/layout/default"/>
    <dgm:cxn modelId="{376D569B-94E8-4F2C-A955-E01A70DD0C45}" type="presParOf" srcId="{00691B2C-AFD5-426F-A0E8-B5087F2A2E0D}" destId="{2F8C7191-CAC2-4C97-971E-D560181918D2}" srcOrd="9" destOrd="0" presId="urn:microsoft.com/office/officeart/2005/8/layout/default"/>
    <dgm:cxn modelId="{498C00C7-F973-4DC7-985C-5175A1D31098}" type="presParOf" srcId="{00691B2C-AFD5-426F-A0E8-B5087F2A2E0D}" destId="{925C51A2-35CD-4BDE-8CB5-CE78F47E7C64}" srcOrd="10" destOrd="0" presId="urn:microsoft.com/office/officeart/2005/8/layout/default"/>
    <dgm:cxn modelId="{626B854D-2B7C-4988-9157-DFE0C1693549}" type="presParOf" srcId="{00691B2C-AFD5-426F-A0E8-B5087F2A2E0D}" destId="{2462CB34-8F42-412F-9B0B-D4DAF842C354}" srcOrd="11" destOrd="0" presId="urn:microsoft.com/office/officeart/2005/8/layout/default"/>
    <dgm:cxn modelId="{74B04614-4A2F-496B-BF52-42F89E26884D}" type="presParOf" srcId="{00691B2C-AFD5-426F-A0E8-B5087F2A2E0D}" destId="{F990CFB6-99DD-49F4-9D9E-CA9507F8FE0B}"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3FB46-F925-4A2F-B352-979160868B6A}">
      <dsp:nvSpPr>
        <dsp:cNvPr id="0" name=""/>
        <dsp:cNvSpPr/>
      </dsp:nvSpPr>
      <dsp:spPr>
        <a:xfrm>
          <a:off x="0" y="4322"/>
          <a:ext cx="6989897" cy="920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512E7-B28F-4900-AB89-35542991F697}">
      <dsp:nvSpPr>
        <dsp:cNvPr id="0" name=""/>
        <dsp:cNvSpPr/>
      </dsp:nvSpPr>
      <dsp:spPr>
        <a:xfrm>
          <a:off x="278491" y="211464"/>
          <a:ext cx="506347" cy="5063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D97EB1-DD17-4E30-8DF2-270803364129}">
      <dsp:nvSpPr>
        <dsp:cNvPr id="0" name=""/>
        <dsp:cNvSpPr/>
      </dsp:nvSpPr>
      <dsp:spPr>
        <a:xfrm>
          <a:off x="1063330" y="4322"/>
          <a:ext cx="5926566" cy="92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34" tIns="97434" rIns="97434" bIns="97434" numCol="1" spcCol="1270" anchor="ctr" anchorCtr="0">
          <a:noAutofit/>
        </a:bodyPr>
        <a:lstStyle/>
        <a:p>
          <a:pPr marL="0" lvl="0" indent="0" algn="l" defTabSz="755650">
            <a:lnSpc>
              <a:spcPct val="90000"/>
            </a:lnSpc>
            <a:spcBef>
              <a:spcPct val="0"/>
            </a:spcBef>
            <a:spcAft>
              <a:spcPct val="35000"/>
            </a:spcAft>
            <a:buNone/>
          </a:pPr>
          <a:r>
            <a:rPr lang="en-GB" sz="1700" kern="1200"/>
            <a:t>The scientific study of the mind and behaviour. It aims to understand how people think, feel, and act, both as individuals and in groups.</a:t>
          </a:r>
          <a:endParaRPr lang="en-US" sz="1700" kern="1200"/>
        </a:p>
      </dsp:txBody>
      <dsp:txXfrm>
        <a:off x="1063330" y="4322"/>
        <a:ext cx="5926566" cy="920632"/>
      </dsp:txXfrm>
    </dsp:sp>
    <dsp:sp modelId="{4DFC4155-E2BB-41F7-9D19-DC6D398DA395}">
      <dsp:nvSpPr>
        <dsp:cNvPr id="0" name=""/>
        <dsp:cNvSpPr/>
      </dsp:nvSpPr>
      <dsp:spPr>
        <a:xfrm>
          <a:off x="0" y="1155112"/>
          <a:ext cx="6989897" cy="920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8EAEC2-4926-4498-AB2F-C3A613225AD6}">
      <dsp:nvSpPr>
        <dsp:cNvPr id="0" name=""/>
        <dsp:cNvSpPr/>
      </dsp:nvSpPr>
      <dsp:spPr>
        <a:xfrm>
          <a:off x="278491" y="1362254"/>
          <a:ext cx="506347" cy="5063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2562F1-337A-4DEF-AD3D-834CC29C498F}">
      <dsp:nvSpPr>
        <dsp:cNvPr id="0" name=""/>
        <dsp:cNvSpPr/>
      </dsp:nvSpPr>
      <dsp:spPr>
        <a:xfrm>
          <a:off x="1063330" y="1155112"/>
          <a:ext cx="5926566" cy="92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34" tIns="97434" rIns="97434" bIns="97434" numCol="1" spcCol="1270" anchor="ctr" anchorCtr="0">
          <a:noAutofit/>
        </a:bodyPr>
        <a:lstStyle/>
        <a:p>
          <a:pPr marL="0" lvl="0" indent="0" algn="l" defTabSz="755650">
            <a:lnSpc>
              <a:spcPct val="90000"/>
            </a:lnSpc>
            <a:spcBef>
              <a:spcPct val="0"/>
            </a:spcBef>
            <a:spcAft>
              <a:spcPct val="35000"/>
            </a:spcAft>
            <a:buNone/>
          </a:pPr>
          <a:r>
            <a:rPr lang="en-GB" sz="1700" b="1" kern="1200"/>
            <a:t>Mental processes</a:t>
          </a:r>
          <a:r>
            <a:rPr lang="en-GB" sz="1700" kern="1200"/>
            <a:t> – such as thoughts, emotions, memory, and perception</a:t>
          </a:r>
          <a:endParaRPr lang="en-US" sz="1700" kern="1200"/>
        </a:p>
      </dsp:txBody>
      <dsp:txXfrm>
        <a:off x="1063330" y="1155112"/>
        <a:ext cx="5926566" cy="920632"/>
      </dsp:txXfrm>
    </dsp:sp>
    <dsp:sp modelId="{B9365AE8-4794-41A8-9D97-0C2BCC0F7B2A}">
      <dsp:nvSpPr>
        <dsp:cNvPr id="0" name=""/>
        <dsp:cNvSpPr/>
      </dsp:nvSpPr>
      <dsp:spPr>
        <a:xfrm>
          <a:off x="0" y="2305902"/>
          <a:ext cx="6989897" cy="920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9B6DA-D2C9-4195-95EA-A4852BA09DC1}">
      <dsp:nvSpPr>
        <dsp:cNvPr id="0" name=""/>
        <dsp:cNvSpPr/>
      </dsp:nvSpPr>
      <dsp:spPr>
        <a:xfrm>
          <a:off x="278491" y="2513044"/>
          <a:ext cx="506347" cy="5063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5C183B-5705-42B6-AAB5-917618B8700B}">
      <dsp:nvSpPr>
        <dsp:cNvPr id="0" name=""/>
        <dsp:cNvSpPr/>
      </dsp:nvSpPr>
      <dsp:spPr>
        <a:xfrm>
          <a:off x="1063330" y="2305902"/>
          <a:ext cx="5926566" cy="92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34" tIns="97434" rIns="97434" bIns="97434" numCol="1" spcCol="1270" anchor="ctr" anchorCtr="0">
          <a:noAutofit/>
        </a:bodyPr>
        <a:lstStyle/>
        <a:p>
          <a:pPr marL="0" lvl="0" indent="0" algn="l" defTabSz="755650">
            <a:lnSpc>
              <a:spcPct val="90000"/>
            </a:lnSpc>
            <a:spcBef>
              <a:spcPct val="0"/>
            </a:spcBef>
            <a:spcAft>
              <a:spcPct val="35000"/>
            </a:spcAft>
            <a:buNone/>
          </a:pPr>
          <a:r>
            <a:rPr lang="en-GB" sz="1700" b="1" kern="1200"/>
            <a:t>Behaviour</a:t>
          </a:r>
          <a:r>
            <a:rPr lang="en-GB" sz="1700" kern="1200"/>
            <a:t> – what people do and why they do it</a:t>
          </a:r>
          <a:endParaRPr lang="en-US" sz="1700" kern="1200"/>
        </a:p>
      </dsp:txBody>
      <dsp:txXfrm>
        <a:off x="1063330" y="2305902"/>
        <a:ext cx="5926566" cy="920632"/>
      </dsp:txXfrm>
    </dsp:sp>
    <dsp:sp modelId="{7A2AF75C-428F-43A3-838A-6B9BFFE5A813}">
      <dsp:nvSpPr>
        <dsp:cNvPr id="0" name=""/>
        <dsp:cNvSpPr/>
      </dsp:nvSpPr>
      <dsp:spPr>
        <a:xfrm>
          <a:off x="0" y="3456692"/>
          <a:ext cx="6989897" cy="920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02AE69-4502-44B6-8283-2E9C842682DF}">
      <dsp:nvSpPr>
        <dsp:cNvPr id="0" name=""/>
        <dsp:cNvSpPr/>
      </dsp:nvSpPr>
      <dsp:spPr>
        <a:xfrm>
          <a:off x="278491" y="3663834"/>
          <a:ext cx="506347" cy="5063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D9484E-80B4-4D6C-8A32-30B59E124BA5}">
      <dsp:nvSpPr>
        <dsp:cNvPr id="0" name=""/>
        <dsp:cNvSpPr/>
      </dsp:nvSpPr>
      <dsp:spPr>
        <a:xfrm>
          <a:off x="1063330" y="3456692"/>
          <a:ext cx="5926566" cy="92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34" tIns="97434" rIns="97434" bIns="97434" numCol="1" spcCol="1270" anchor="ctr" anchorCtr="0">
          <a:noAutofit/>
        </a:bodyPr>
        <a:lstStyle/>
        <a:p>
          <a:pPr marL="0" lvl="0" indent="0" algn="l" defTabSz="755650">
            <a:lnSpc>
              <a:spcPct val="90000"/>
            </a:lnSpc>
            <a:spcBef>
              <a:spcPct val="0"/>
            </a:spcBef>
            <a:spcAft>
              <a:spcPct val="35000"/>
            </a:spcAft>
            <a:buNone/>
          </a:pPr>
          <a:r>
            <a:rPr lang="en-GB" sz="1700" b="1" kern="1200"/>
            <a:t>Influences</a:t>
          </a:r>
          <a:r>
            <a:rPr lang="en-GB" sz="1700" kern="1200"/>
            <a:t> – how biology, environment, culture, and experience affect behaviour</a:t>
          </a:r>
          <a:endParaRPr lang="en-US" sz="1700" kern="1200"/>
        </a:p>
      </dsp:txBody>
      <dsp:txXfrm>
        <a:off x="1063330" y="3456692"/>
        <a:ext cx="5926566" cy="920632"/>
      </dsp:txXfrm>
    </dsp:sp>
    <dsp:sp modelId="{8D4B57F3-B619-4662-B48F-70510716DF6F}">
      <dsp:nvSpPr>
        <dsp:cNvPr id="0" name=""/>
        <dsp:cNvSpPr/>
      </dsp:nvSpPr>
      <dsp:spPr>
        <a:xfrm>
          <a:off x="0" y="4607482"/>
          <a:ext cx="6989897" cy="9206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5EFE10-B6BE-4037-8642-C55BBBE3EC70}">
      <dsp:nvSpPr>
        <dsp:cNvPr id="0" name=""/>
        <dsp:cNvSpPr/>
      </dsp:nvSpPr>
      <dsp:spPr>
        <a:xfrm>
          <a:off x="278491" y="4814624"/>
          <a:ext cx="506347" cy="5063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E32E58-6D0A-440E-A187-4BFD9DBC382B}">
      <dsp:nvSpPr>
        <dsp:cNvPr id="0" name=""/>
        <dsp:cNvSpPr/>
      </dsp:nvSpPr>
      <dsp:spPr>
        <a:xfrm>
          <a:off x="1063330" y="4607482"/>
          <a:ext cx="5926566" cy="92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34" tIns="97434" rIns="97434" bIns="97434" numCol="1" spcCol="1270" anchor="ctr" anchorCtr="0">
          <a:noAutofit/>
        </a:bodyPr>
        <a:lstStyle/>
        <a:p>
          <a:pPr marL="0" lvl="0" indent="0" algn="l" defTabSz="755650">
            <a:lnSpc>
              <a:spcPct val="90000"/>
            </a:lnSpc>
            <a:spcBef>
              <a:spcPct val="0"/>
            </a:spcBef>
            <a:spcAft>
              <a:spcPct val="35000"/>
            </a:spcAft>
            <a:buNone/>
          </a:pPr>
          <a:r>
            <a:rPr lang="en-GB" sz="1700" kern="1200"/>
            <a:t>Psychologists use </a:t>
          </a:r>
          <a:r>
            <a:rPr lang="en-GB" sz="1700" b="1" kern="1200"/>
            <a:t>scientific methods</a:t>
          </a:r>
          <a:r>
            <a:rPr lang="en-GB" sz="1700" kern="1200"/>
            <a:t> (like experiments, observations, and surveys) to gather evidence and explain behaviour, rather than relying on opinions or assumptions.</a:t>
          </a:r>
          <a:endParaRPr lang="en-US" sz="1700" kern="1200"/>
        </a:p>
      </dsp:txBody>
      <dsp:txXfrm>
        <a:off x="1063330" y="4607482"/>
        <a:ext cx="5926566" cy="9206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544B5-40F5-4F53-AA7E-1D654D071E14}">
      <dsp:nvSpPr>
        <dsp:cNvPr id="0" name=""/>
        <dsp:cNvSpPr/>
      </dsp:nvSpPr>
      <dsp:spPr>
        <a:xfrm>
          <a:off x="3392" y="582240"/>
          <a:ext cx="2691233" cy="161473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Psychology covers many areas, including:</a:t>
          </a:r>
          <a:endParaRPr lang="en-US" sz="2000" kern="1200"/>
        </a:p>
      </dsp:txBody>
      <dsp:txXfrm>
        <a:off x="3392" y="582240"/>
        <a:ext cx="2691233" cy="1614739"/>
      </dsp:txXfrm>
    </dsp:sp>
    <dsp:sp modelId="{2168FFEF-0EA7-4CC4-A410-2EC8E49A3E71}">
      <dsp:nvSpPr>
        <dsp:cNvPr id="0" name=""/>
        <dsp:cNvSpPr/>
      </dsp:nvSpPr>
      <dsp:spPr>
        <a:xfrm>
          <a:off x="2963748" y="582240"/>
          <a:ext cx="2691233" cy="161473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Cognitive processes</a:t>
          </a:r>
          <a:r>
            <a:rPr lang="en-GB" sz="2000" kern="1200"/>
            <a:t> – thinking, learning, memory, attention</a:t>
          </a:r>
          <a:endParaRPr lang="en-US" sz="2000" kern="1200"/>
        </a:p>
      </dsp:txBody>
      <dsp:txXfrm>
        <a:off x="2963748" y="582240"/>
        <a:ext cx="2691233" cy="1614739"/>
      </dsp:txXfrm>
    </dsp:sp>
    <dsp:sp modelId="{524832AA-04E8-4567-9A4A-0F370E1A9A89}">
      <dsp:nvSpPr>
        <dsp:cNvPr id="0" name=""/>
        <dsp:cNvSpPr/>
      </dsp:nvSpPr>
      <dsp:spPr>
        <a:xfrm>
          <a:off x="5924105" y="582240"/>
          <a:ext cx="2691233" cy="161473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Emotions and motivation</a:t>
          </a:r>
          <a:r>
            <a:rPr lang="en-GB" sz="2000" kern="1200"/>
            <a:t> – feelings, stress, wellbeing</a:t>
          </a:r>
          <a:endParaRPr lang="en-US" sz="2000" kern="1200"/>
        </a:p>
      </dsp:txBody>
      <dsp:txXfrm>
        <a:off x="5924105" y="582240"/>
        <a:ext cx="2691233" cy="1614739"/>
      </dsp:txXfrm>
    </dsp:sp>
    <dsp:sp modelId="{B5927A42-8BAB-4090-995C-13537991608F}">
      <dsp:nvSpPr>
        <dsp:cNvPr id="0" name=""/>
        <dsp:cNvSpPr/>
      </dsp:nvSpPr>
      <dsp:spPr>
        <a:xfrm>
          <a:off x="8884461" y="582240"/>
          <a:ext cx="2691233" cy="161473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Development</a:t>
          </a:r>
          <a:r>
            <a:rPr lang="en-GB" sz="2000" kern="1200"/>
            <a:t> – how people change across the lifespan</a:t>
          </a:r>
          <a:endParaRPr lang="en-US" sz="2000" kern="1200"/>
        </a:p>
      </dsp:txBody>
      <dsp:txXfrm>
        <a:off x="8884461" y="582240"/>
        <a:ext cx="2691233" cy="1614739"/>
      </dsp:txXfrm>
    </dsp:sp>
    <dsp:sp modelId="{0B11AFF8-352C-4516-BDB1-245F4A7E3E85}">
      <dsp:nvSpPr>
        <dsp:cNvPr id="0" name=""/>
        <dsp:cNvSpPr/>
      </dsp:nvSpPr>
      <dsp:spPr>
        <a:xfrm>
          <a:off x="1483570" y="2466103"/>
          <a:ext cx="2691233" cy="161473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Social behaviour</a:t>
          </a:r>
          <a:r>
            <a:rPr lang="en-GB" sz="2000" kern="1200"/>
            <a:t> – relationships, group behaviour, prejudice</a:t>
          </a:r>
          <a:endParaRPr lang="en-US" sz="2000" kern="1200"/>
        </a:p>
      </dsp:txBody>
      <dsp:txXfrm>
        <a:off x="1483570" y="2466103"/>
        <a:ext cx="2691233" cy="1614739"/>
      </dsp:txXfrm>
    </dsp:sp>
    <dsp:sp modelId="{A2C3F703-CF5E-47C9-BC94-6E26797FB65C}">
      <dsp:nvSpPr>
        <dsp:cNvPr id="0" name=""/>
        <dsp:cNvSpPr/>
      </dsp:nvSpPr>
      <dsp:spPr>
        <a:xfrm>
          <a:off x="4443926" y="2466103"/>
          <a:ext cx="2691233" cy="161473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Mental health</a:t>
          </a:r>
          <a:r>
            <a:rPr lang="en-GB" sz="2000" kern="1200"/>
            <a:t> – understanding and treating psychological disorders</a:t>
          </a:r>
          <a:endParaRPr lang="en-US" sz="2000" kern="1200"/>
        </a:p>
      </dsp:txBody>
      <dsp:txXfrm>
        <a:off x="4443926" y="2466103"/>
        <a:ext cx="2691233" cy="1614739"/>
      </dsp:txXfrm>
    </dsp:sp>
    <dsp:sp modelId="{EF002397-DAFD-4353-AF6B-CED09325F1D4}">
      <dsp:nvSpPr>
        <dsp:cNvPr id="0" name=""/>
        <dsp:cNvSpPr/>
      </dsp:nvSpPr>
      <dsp:spPr>
        <a:xfrm>
          <a:off x="7404283" y="2466103"/>
          <a:ext cx="2691233" cy="161473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Biological bases of behaviour</a:t>
          </a:r>
          <a:r>
            <a:rPr lang="en-GB" sz="2000" kern="1200"/>
            <a:t> – how the brain and nervous system influence behaviour</a:t>
          </a:r>
          <a:endParaRPr lang="en-US" sz="2000" kern="1200"/>
        </a:p>
      </dsp:txBody>
      <dsp:txXfrm>
        <a:off x="7404283" y="2466103"/>
        <a:ext cx="2691233" cy="16147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9EE90-E9FD-43B7-A592-3E568BFFBB76}">
      <dsp:nvSpPr>
        <dsp:cNvPr id="0" name=""/>
        <dsp:cNvSpPr/>
      </dsp:nvSpPr>
      <dsp:spPr>
        <a:xfrm>
          <a:off x="0" y="880"/>
          <a:ext cx="10058399" cy="6739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Psychology helps us to:</a:t>
          </a:r>
          <a:endParaRPr lang="en-US" sz="2000" kern="1200"/>
        </a:p>
      </dsp:txBody>
      <dsp:txXfrm>
        <a:off x="32898" y="33778"/>
        <a:ext cx="9992603" cy="608124"/>
      </dsp:txXfrm>
    </dsp:sp>
    <dsp:sp modelId="{834FC835-4845-49C0-9901-BFF660D5549E}">
      <dsp:nvSpPr>
        <dsp:cNvPr id="0" name=""/>
        <dsp:cNvSpPr/>
      </dsp:nvSpPr>
      <dsp:spPr>
        <a:xfrm>
          <a:off x="0" y="778480"/>
          <a:ext cx="10058399" cy="673920"/>
        </a:xfrm>
        <a:prstGeom prst="roundRect">
          <a:avLst/>
        </a:prstGeom>
        <a:solidFill>
          <a:schemeClr val="accent2">
            <a:hueOff val="810023"/>
            <a:satOff val="113"/>
            <a:lumOff val="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Understand ourselves and others better</a:t>
          </a:r>
          <a:endParaRPr lang="en-US" sz="2000" kern="1200"/>
        </a:p>
      </dsp:txBody>
      <dsp:txXfrm>
        <a:off x="32898" y="811378"/>
        <a:ext cx="9992603" cy="608124"/>
      </dsp:txXfrm>
    </dsp:sp>
    <dsp:sp modelId="{4BB00CFF-602B-4168-A133-6177952C8BFC}">
      <dsp:nvSpPr>
        <dsp:cNvPr id="0" name=""/>
        <dsp:cNvSpPr/>
      </dsp:nvSpPr>
      <dsp:spPr>
        <a:xfrm>
          <a:off x="0" y="1556080"/>
          <a:ext cx="10058399" cy="673920"/>
        </a:xfrm>
        <a:prstGeom prst="roundRect">
          <a:avLst/>
        </a:prstGeom>
        <a:solidFill>
          <a:schemeClr val="accent2">
            <a:hueOff val="1620045"/>
            <a:satOff val="225"/>
            <a:lumOff val="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Improve mental health and wellbeing</a:t>
          </a:r>
          <a:endParaRPr lang="en-US" sz="2000" kern="1200"/>
        </a:p>
      </dsp:txBody>
      <dsp:txXfrm>
        <a:off x="32898" y="1588978"/>
        <a:ext cx="9992603" cy="608124"/>
      </dsp:txXfrm>
    </dsp:sp>
    <dsp:sp modelId="{FD28271D-A59B-4BDA-B3EB-4F59D50161E5}">
      <dsp:nvSpPr>
        <dsp:cNvPr id="0" name=""/>
        <dsp:cNvSpPr/>
      </dsp:nvSpPr>
      <dsp:spPr>
        <a:xfrm>
          <a:off x="0" y="2333680"/>
          <a:ext cx="10058399" cy="673920"/>
        </a:xfrm>
        <a:prstGeom prst="roundRect">
          <a:avLst/>
        </a:prstGeom>
        <a:solidFill>
          <a:schemeClr val="accent2">
            <a:hueOff val="2430068"/>
            <a:satOff val="338"/>
            <a:lumOff val="29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Enhance learning, work performance, and relationships</a:t>
          </a:r>
          <a:endParaRPr lang="en-US" sz="2000" kern="1200"/>
        </a:p>
      </dsp:txBody>
      <dsp:txXfrm>
        <a:off x="32898" y="2366578"/>
        <a:ext cx="9992603" cy="608124"/>
      </dsp:txXfrm>
    </dsp:sp>
    <dsp:sp modelId="{F8CF7D39-6562-4864-9AF5-88023C32E345}">
      <dsp:nvSpPr>
        <dsp:cNvPr id="0" name=""/>
        <dsp:cNvSpPr/>
      </dsp:nvSpPr>
      <dsp:spPr>
        <a:xfrm>
          <a:off x="0" y="3111280"/>
          <a:ext cx="10058399" cy="673920"/>
        </a:xfrm>
        <a:prstGeom prst="roundRect">
          <a:avLst/>
        </a:prstGeom>
        <a:solidFill>
          <a:schemeClr val="accent2">
            <a:hueOff val="3240090"/>
            <a:satOff val="45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Address social and behavioural problems in society</a:t>
          </a:r>
          <a:endParaRPr lang="en-US" sz="2000" kern="1200"/>
        </a:p>
      </dsp:txBody>
      <dsp:txXfrm>
        <a:off x="32898" y="3144178"/>
        <a:ext cx="9992603" cy="6081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6998F-6910-45CD-B0AD-95B0D6F7DD2F}">
      <dsp:nvSpPr>
        <dsp:cNvPr id="0" name=""/>
        <dsp:cNvSpPr/>
      </dsp:nvSpPr>
      <dsp:spPr>
        <a:xfrm>
          <a:off x="0" y="80026"/>
          <a:ext cx="2813586" cy="168815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Forensics / Police</a:t>
          </a:r>
          <a:r>
            <a:rPr lang="en-US" sz="1600" kern="1200">
              <a:latin typeface="Aptos Display" panose="02110004020202020204"/>
            </a:rPr>
            <a:t> / Probation</a:t>
          </a:r>
          <a:endParaRPr lang="en-US" sz="1600" kern="1200"/>
        </a:p>
      </dsp:txBody>
      <dsp:txXfrm>
        <a:off x="0" y="80026"/>
        <a:ext cx="2813586" cy="1688151"/>
      </dsp:txXfrm>
    </dsp:sp>
    <dsp:sp modelId="{3A72F530-9F89-4691-B62A-E3910C7ACED7}">
      <dsp:nvSpPr>
        <dsp:cNvPr id="0" name=""/>
        <dsp:cNvSpPr/>
      </dsp:nvSpPr>
      <dsp:spPr>
        <a:xfrm>
          <a:off x="3094945" y="80026"/>
          <a:ext cx="2813586" cy="168815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NHS / </a:t>
          </a:r>
          <a:r>
            <a:rPr lang="en-US" sz="1600" kern="1200">
              <a:latin typeface="Aptos Display" panose="02110004020202020204"/>
            </a:rPr>
            <a:t>Health - care</a:t>
          </a:r>
          <a:endParaRPr lang="en-US" sz="1600" kern="1200"/>
        </a:p>
      </dsp:txBody>
      <dsp:txXfrm>
        <a:off x="3094945" y="80026"/>
        <a:ext cx="2813586" cy="1688151"/>
      </dsp:txXfrm>
    </dsp:sp>
    <dsp:sp modelId="{C6DDEC41-5C14-4989-AD6B-05FA23C6ABDF}">
      <dsp:nvSpPr>
        <dsp:cNvPr id="0" name=""/>
        <dsp:cNvSpPr/>
      </dsp:nvSpPr>
      <dsp:spPr>
        <a:xfrm>
          <a:off x="6189890" y="80026"/>
          <a:ext cx="2813586" cy="1688151"/>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HR / Management</a:t>
          </a:r>
        </a:p>
      </dsp:txBody>
      <dsp:txXfrm>
        <a:off x="6189890" y="80026"/>
        <a:ext cx="2813586" cy="1688151"/>
      </dsp:txXfrm>
    </dsp:sp>
    <dsp:sp modelId="{2B44F035-9E25-48FC-A3FB-1079CE540A76}">
      <dsp:nvSpPr>
        <dsp:cNvPr id="0" name=""/>
        <dsp:cNvSpPr/>
      </dsp:nvSpPr>
      <dsp:spPr>
        <a:xfrm>
          <a:off x="0" y="2049537"/>
          <a:ext cx="2813586" cy="168815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Teaching / Education</a:t>
          </a:r>
          <a:r>
            <a:rPr lang="en-US" sz="1400" kern="1200">
              <a:latin typeface="Aptos Display" panose="02110004020202020204"/>
            </a:rPr>
            <a:t> / Research</a:t>
          </a:r>
          <a:endParaRPr lang="en-US" sz="1400" kern="1200"/>
        </a:p>
      </dsp:txBody>
      <dsp:txXfrm>
        <a:off x="0" y="2049537"/>
        <a:ext cx="2813586" cy="1688151"/>
      </dsp:txXfrm>
    </dsp:sp>
    <dsp:sp modelId="{ED266F42-D232-4596-A5A7-441C6657171A}">
      <dsp:nvSpPr>
        <dsp:cNvPr id="0" name=""/>
        <dsp:cNvSpPr/>
      </dsp:nvSpPr>
      <dsp:spPr>
        <a:xfrm>
          <a:off x="3094945" y="2049537"/>
          <a:ext cx="2813586" cy="1688151"/>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Counsellor / Clinical practice</a:t>
          </a:r>
        </a:p>
      </dsp:txBody>
      <dsp:txXfrm>
        <a:off x="3094945" y="2049537"/>
        <a:ext cx="2813586" cy="1688151"/>
      </dsp:txXfrm>
    </dsp:sp>
    <dsp:sp modelId="{BF24AAA9-6DAC-46AE-817D-76E225505654}">
      <dsp:nvSpPr>
        <dsp:cNvPr id="0" name=""/>
        <dsp:cNvSpPr/>
      </dsp:nvSpPr>
      <dsp:spPr>
        <a:xfrm>
          <a:off x="6189890" y="2049537"/>
          <a:ext cx="2813586" cy="168815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Aptos Display" panose="02110004020202020204"/>
            </a:rPr>
            <a:t>Social Work / Allied Health</a:t>
          </a:r>
        </a:p>
      </dsp:txBody>
      <dsp:txXfrm>
        <a:off x="6189890" y="2049537"/>
        <a:ext cx="2813586" cy="1688151"/>
      </dsp:txXfrm>
    </dsp:sp>
    <dsp:sp modelId="{C311F4FA-836D-4BE3-B3AE-B982290D7DDF}">
      <dsp:nvSpPr>
        <dsp:cNvPr id="0" name=""/>
        <dsp:cNvSpPr/>
      </dsp:nvSpPr>
      <dsp:spPr>
        <a:xfrm>
          <a:off x="3094945" y="4019048"/>
          <a:ext cx="2813586" cy="168815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44450" rtl="0">
            <a:lnSpc>
              <a:spcPct val="90000"/>
            </a:lnSpc>
            <a:spcBef>
              <a:spcPct val="0"/>
            </a:spcBef>
            <a:spcAft>
              <a:spcPct val="35000"/>
            </a:spcAft>
            <a:buNone/>
          </a:pPr>
          <a:r>
            <a:rPr lang="en-US" kern="1200">
              <a:latin typeface="Aptos Display" panose="02110004020202020204"/>
            </a:rPr>
            <a:t> </a:t>
          </a:r>
          <a:r>
            <a:rPr lang="en-US" sz="1400" kern="1200">
              <a:latin typeface="Aptos Display" panose="02110004020202020204"/>
            </a:rPr>
            <a:t>Play Therapist / Psychotherapist</a:t>
          </a:r>
        </a:p>
      </dsp:txBody>
      <dsp:txXfrm>
        <a:off x="3094945" y="4019048"/>
        <a:ext cx="2813586" cy="16881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B7D99-6AA9-45F4-A918-138A3174C601}">
      <dsp:nvSpPr>
        <dsp:cNvPr id="0" name=""/>
        <dsp:cNvSpPr/>
      </dsp:nvSpPr>
      <dsp:spPr>
        <a:xfrm>
          <a:off x="329624" y="2466"/>
          <a:ext cx="2604641" cy="1302320"/>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Human behaviour is rich and complex</a:t>
          </a:r>
          <a:endParaRPr lang="en-US" sz="1800" kern="1200"/>
        </a:p>
      </dsp:txBody>
      <dsp:txXfrm>
        <a:off x="367768" y="40610"/>
        <a:ext cx="2528353" cy="1226032"/>
      </dsp:txXfrm>
    </dsp:sp>
    <dsp:sp modelId="{4AB7A4E6-69C6-4C75-BE2F-B09122C36134}">
      <dsp:nvSpPr>
        <dsp:cNvPr id="0" name=""/>
        <dsp:cNvSpPr/>
      </dsp:nvSpPr>
      <dsp:spPr>
        <a:xfrm>
          <a:off x="329624" y="1500135"/>
          <a:ext cx="2604641" cy="1302320"/>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Perhaps we can know the reason someone did something</a:t>
          </a:r>
          <a:endParaRPr lang="en-US" sz="1800" kern="1200"/>
        </a:p>
      </dsp:txBody>
      <dsp:txXfrm>
        <a:off x="367768" y="1538279"/>
        <a:ext cx="2528353" cy="1226032"/>
      </dsp:txXfrm>
    </dsp:sp>
    <dsp:sp modelId="{20BFD3F5-652D-43A6-8AA0-F4B04647E452}">
      <dsp:nvSpPr>
        <dsp:cNvPr id="0" name=""/>
        <dsp:cNvSpPr/>
      </dsp:nvSpPr>
      <dsp:spPr>
        <a:xfrm rot="19457599">
          <a:off x="2813668" y="1753675"/>
          <a:ext cx="1283050" cy="46406"/>
        </a:xfrm>
        <a:custGeom>
          <a:avLst/>
          <a:gdLst/>
          <a:ahLst/>
          <a:cxnLst/>
          <a:rect l="0" t="0" r="0" b="0"/>
          <a:pathLst>
            <a:path>
              <a:moveTo>
                <a:pt x="0" y="23203"/>
              </a:moveTo>
              <a:lnTo>
                <a:pt x="1283050" y="23203"/>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3117" y="1744801"/>
        <a:ext cx="64152" cy="64152"/>
      </dsp:txXfrm>
    </dsp:sp>
    <dsp:sp modelId="{57E92978-627F-4884-98DE-B4FD28389661}">
      <dsp:nvSpPr>
        <dsp:cNvPr id="0" name=""/>
        <dsp:cNvSpPr/>
      </dsp:nvSpPr>
      <dsp:spPr>
        <a:xfrm>
          <a:off x="3976121" y="751300"/>
          <a:ext cx="2604641" cy="1302320"/>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They can tell us</a:t>
          </a:r>
          <a:endParaRPr lang="en-US" sz="1800" kern="1200"/>
        </a:p>
      </dsp:txBody>
      <dsp:txXfrm>
        <a:off x="4014265" y="789444"/>
        <a:ext cx="2528353" cy="1226032"/>
      </dsp:txXfrm>
    </dsp:sp>
    <dsp:sp modelId="{2BA708B4-55DE-438E-9D47-78462F7DAD64}">
      <dsp:nvSpPr>
        <dsp:cNvPr id="0" name=""/>
        <dsp:cNvSpPr/>
      </dsp:nvSpPr>
      <dsp:spPr>
        <a:xfrm rot="2142401">
          <a:off x="2813668" y="2502509"/>
          <a:ext cx="1283050" cy="46406"/>
        </a:xfrm>
        <a:custGeom>
          <a:avLst/>
          <a:gdLst/>
          <a:ahLst/>
          <a:cxnLst/>
          <a:rect l="0" t="0" r="0" b="0"/>
          <a:pathLst>
            <a:path>
              <a:moveTo>
                <a:pt x="0" y="23203"/>
              </a:moveTo>
              <a:lnTo>
                <a:pt x="1283050" y="23203"/>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3117" y="2493636"/>
        <a:ext cx="64152" cy="64152"/>
      </dsp:txXfrm>
    </dsp:sp>
    <dsp:sp modelId="{5AEF3D0E-3899-4B25-AD62-0A65D00CD314}">
      <dsp:nvSpPr>
        <dsp:cNvPr id="0" name=""/>
        <dsp:cNvSpPr/>
      </dsp:nvSpPr>
      <dsp:spPr>
        <a:xfrm>
          <a:off x="3976121" y="2248969"/>
          <a:ext cx="2604641" cy="1302320"/>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But do we always understand what made us do something?</a:t>
          </a:r>
          <a:endParaRPr lang="en-US" sz="1800" kern="1200"/>
        </a:p>
      </dsp:txBody>
      <dsp:txXfrm>
        <a:off x="4014265" y="2287113"/>
        <a:ext cx="2528353" cy="1226032"/>
      </dsp:txXfrm>
    </dsp:sp>
    <dsp:sp modelId="{43E77BBE-3FAB-4CAE-A66E-93002183CFE8}">
      <dsp:nvSpPr>
        <dsp:cNvPr id="0" name=""/>
        <dsp:cNvSpPr/>
      </dsp:nvSpPr>
      <dsp:spPr>
        <a:xfrm>
          <a:off x="329624" y="3746637"/>
          <a:ext cx="2604641" cy="1302320"/>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t>Think of a situation when you acted or reacted in a particular way, but you don’t really know what made you behave that way? </a:t>
          </a:r>
          <a:endParaRPr lang="en-US" sz="1700" kern="1200"/>
        </a:p>
      </dsp:txBody>
      <dsp:txXfrm>
        <a:off x="367768" y="3784781"/>
        <a:ext cx="2528353" cy="1226032"/>
      </dsp:txXfrm>
    </dsp:sp>
    <dsp:sp modelId="{D80891F3-4279-4F7F-A310-88D80C341E1B}">
      <dsp:nvSpPr>
        <dsp:cNvPr id="0" name=""/>
        <dsp:cNvSpPr/>
      </dsp:nvSpPr>
      <dsp:spPr>
        <a:xfrm>
          <a:off x="2934265" y="4374595"/>
          <a:ext cx="1041856" cy="46406"/>
        </a:xfrm>
        <a:custGeom>
          <a:avLst/>
          <a:gdLst/>
          <a:ahLst/>
          <a:cxnLst/>
          <a:rect l="0" t="0" r="0" b="0"/>
          <a:pathLst>
            <a:path>
              <a:moveTo>
                <a:pt x="0" y="23203"/>
              </a:moveTo>
              <a:lnTo>
                <a:pt x="1041856" y="23203"/>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9147" y="4371751"/>
        <a:ext cx="52092" cy="52092"/>
      </dsp:txXfrm>
    </dsp:sp>
    <dsp:sp modelId="{6171BBB8-AE0B-4B59-ABAD-7D4E35A5AB09}">
      <dsp:nvSpPr>
        <dsp:cNvPr id="0" name=""/>
        <dsp:cNvSpPr/>
      </dsp:nvSpPr>
      <dsp:spPr>
        <a:xfrm>
          <a:off x="3976121" y="3746637"/>
          <a:ext cx="2604641" cy="1302320"/>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What explanations might there be?</a:t>
          </a:r>
          <a:endParaRPr lang="en-US" sz="1800" kern="1200"/>
        </a:p>
      </dsp:txBody>
      <dsp:txXfrm>
        <a:off x="4014265" y="3784781"/>
        <a:ext cx="2528353" cy="12260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FE431-CB95-410A-B2FD-A855B03F0A99}">
      <dsp:nvSpPr>
        <dsp:cNvPr id="0" name=""/>
        <dsp:cNvSpPr/>
      </dsp:nvSpPr>
      <dsp:spPr>
        <a:xfrm>
          <a:off x="1225559" y="660064"/>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BB626-3FB8-4BAA-AB39-15CB05DC6F13}">
      <dsp:nvSpPr>
        <dsp:cNvPr id="0" name=""/>
        <dsp:cNvSpPr/>
      </dsp:nvSpPr>
      <dsp:spPr>
        <a:xfrm>
          <a:off x="1459559" y="894064"/>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153EEC-A511-4926-8EAA-B7E7FBAD1F35}">
      <dsp:nvSpPr>
        <dsp:cNvPr id="0" name=""/>
        <dsp:cNvSpPr/>
      </dsp:nvSpPr>
      <dsp:spPr>
        <a:xfrm>
          <a:off x="874559" y="2100064"/>
          <a:ext cx="1800000"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b="0" kern="1200"/>
            <a:t>information-processing model. </a:t>
          </a:r>
        </a:p>
        <a:p>
          <a:pPr marL="0" lvl="0" indent="0" algn="ctr" defTabSz="889000">
            <a:lnSpc>
              <a:spcPct val="100000"/>
            </a:lnSpc>
            <a:spcBef>
              <a:spcPct val="0"/>
            </a:spcBef>
            <a:spcAft>
              <a:spcPct val="35000"/>
            </a:spcAft>
            <a:buNone/>
            <a:defRPr cap="all"/>
          </a:pPr>
          <a:r>
            <a:rPr lang="en-US" sz="2000" b="0" kern="1200"/>
            <a:t>Computer analogy</a:t>
          </a:r>
        </a:p>
      </dsp:txBody>
      <dsp:txXfrm>
        <a:off x="874559" y="2100064"/>
        <a:ext cx="1800000" cy="1665000"/>
      </dsp:txXfrm>
    </dsp:sp>
    <dsp:sp modelId="{291A31BF-1191-4AEA-A8E8-84E0381751C9}">
      <dsp:nvSpPr>
        <dsp:cNvPr id="0" name=""/>
        <dsp:cNvSpPr/>
      </dsp:nvSpPr>
      <dsp:spPr>
        <a:xfrm>
          <a:off x="3340559" y="660064"/>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EBC65-5816-4531-8176-7DE096A8FE17}">
      <dsp:nvSpPr>
        <dsp:cNvPr id="0" name=""/>
        <dsp:cNvSpPr/>
      </dsp:nvSpPr>
      <dsp:spPr>
        <a:xfrm>
          <a:off x="3574559" y="894064"/>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073980-B3B9-4E04-A49B-69FDE29BED90}">
      <dsp:nvSpPr>
        <dsp:cNvPr id="0" name=""/>
        <dsp:cNvSpPr/>
      </dsp:nvSpPr>
      <dsp:spPr>
        <a:xfrm>
          <a:off x="2989559" y="2100064"/>
          <a:ext cx="1800000"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b="1" kern="1200"/>
            <a:t>Attention</a:t>
          </a:r>
          <a:endParaRPr lang="en-US" sz="2000" kern="1200"/>
        </a:p>
      </dsp:txBody>
      <dsp:txXfrm>
        <a:off x="2989559" y="2100064"/>
        <a:ext cx="1800000" cy="1665000"/>
      </dsp:txXfrm>
    </dsp:sp>
    <dsp:sp modelId="{A28098E1-8192-48A3-89A9-963516A6F5BD}">
      <dsp:nvSpPr>
        <dsp:cNvPr id="0" name=""/>
        <dsp:cNvSpPr/>
      </dsp:nvSpPr>
      <dsp:spPr>
        <a:xfrm>
          <a:off x="5455559" y="660064"/>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6C2334-DB39-4795-8D0F-CC019EE64460}">
      <dsp:nvSpPr>
        <dsp:cNvPr id="0" name=""/>
        <dsp:cNvSpPr/>
      </dsp:nvSpPr>
      <dsp:spPr>
        <a:xfrm>
          <a:off x="5689559" y="894064"/>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68185B-1F39-4448-9003-A32C455FCB88}">
      <dsp:nvSpPr>
        <dsp:cNvPr id="0" name=""/>
        <dsp:cNvSpPr/>
      </dsp:nvSpPr>
      <dsp:spPr>
        <a:xfrm>
          <a:off x="5104559" y="2100064"/>
          <a:ext cx="1800000"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b="1" kern="1200"/>
            <a:t>Memory</a:t>
          </a:r>
          <a:endParaRPr lang="en-US" sz="2000" kern="1200"/>
        </a:p>
      </dsp:txBody>
      <dsp:txXfrm>
        <a:off x="5104559" y="2100064"/>
        <a:ext cx="1800000" cy="1665000"/>
      </dsp:txXfrm>
    </dsp:sp>
    <dsp:sp modelId="{9248A6AA-1699-408E-BD8E-3E0C3653E7D9}">
      <dsp:nvSpPr>
        <dsp:cNvPr id="0" name=""/>
        <dsp:cNvSpPr/>
      </dsp:nvSpPr>
      <dsp:spPr>
        <a:xfrm>
          <a:off x="7570559" y="660064"/>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1376F9-1843-4449-BFEF-9144DBD071E0}">
      <dsp:nvSpPr>
        <dsp:cNvPr id="0" name=""/>
        <dsp:cNvSpPr/>
      </dsp:nvSpPr>
      <dsp:spPr>
        <a:xfrm>
          <a:off x="7804559" y="894064"/>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85B6F9-69F3-4DA9-9D1C-483A2872E7C5}">
      <dsp:nvSpPr>
        <dsp:cNvPr id="0" name=""/>
        <dsp:cNvSpPr/>
      </dsp:nvSpPr>
      <dsp:spPr>
        <a:xfrm>
          <a:off x="7219559" y="2100064"/>
          <a:ext cx="1800000"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b="1" kern="1200"/>
            <a:t>Perception</a:t>
          </a:r>
          <a:endParaRPr lang="en-US" sz="2000" kern="1200"/>
        </a:p>
      </dsp:txBody>
      <dsp:txXfrm>
        <a:off x="7219559" y="2100064"/>
        <a:ext cx="1800000" cy="1665000"/>
      </dsp:txXfrm>
    </dsp:sp>
    <dsp:sp modelId="{F516EA22-7340-4CB5-B8C7-B0D10F6096E3}">
      <dsp:nvSpPr>
        <dsp:cNvPr id="0" name=""/>
        <dsp:cNvSpPr/>
      </dsp:nvSpPr>
      <dsp:spPr>
        <a:xfrm>
          <a:off x="9685559" y="660064"/>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2C0FB3-9265-4A41-9417-AC8344C975D2}">
      <dsp:nvSpPr>
        <dsp:cNvPr id="0" name=""/>
        <dsp:cNvSpPr/>
      </dsp:nvSpPr>
      <dsp:spPr>
        <a:xfrm>
          <a:off x="9919559" y="894064"/>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E36001-CA0C-4387-B7F2-3CF3FF516E79}">
      <dsp:nvSpPr>
        <dsp:cNvPr id="0" name=""/>
        <dsp:cNvSpPr/>
      </dsp:nvSpPr>
      <dsp:spPr>
        <a:xfrm>
          <a:off x="9334559" y="2100064"/>
          <a:ext cx="1800000"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b="1" kern="1200"/>
            <a:t>Thinking and problem-solving</a:t>
          </a:r>
          <a:endParaRPr lang="en-US" sz="2000" kern="1200"/>
        </a:p>
      </dsp:txBody>
      <dsp:txXfrm>
        <a:off x="9334559" y="2100064"/>
        <a:ext cx="1800000" cy="1665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236188-1EC8-4943-BBDE-90DEA1CB9B28}">
      <dsp:nvSpPr>
        <dsp:cNvPr id="0" name=""/>
        <dsp:cNvSpPr/>
      </dsp:nvSpPr>
      <dsp:spPr>
        <a:xfrm>
          <a:off x="3374" y="760392"/>
          <a:ext cx="2677372" cy="160642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solidFill>
                <a:schemeClr val="tx1"/>
              </a:solidFill>
            </a:rPr>
            <a:t>Free will:</a:t>
          </a:r>
          <a:r>
            <a:rPr lang="en-GB" sz="1700" kern="1200">
              <a:solidFill>
                <a:schemeClr val="tx1"/>
              </a:solidFill>
            </a:rPr>
            <a:t> Humans are seen as active agents who make conscious choices, rather than being determined by biology or past experiences. </a:t>
          </a:r>
          <a:endParaRPr lang="en-US" sz="1700" kern="1200">
            <a:solidFill>
              <a:schemeClr val="tx1"/>
            </a:solidFill>
          </a:endParaRPr>
        </a:p>
      </dsp:txBody>
      <dsp:txXfrm>
        <a:off x="3374" y="760392"/>
        <a:ext cx="2677372" cy="1606423"/>
      </dsp:txXfrm>
    </dsp:sp>
    <dsp:sp modelId="{F917273C-E83F-49C8-B1AD-6B992F3BF49B}">
      <dsp:nvSpPr>
        <dsp:cNvPr id="0" name=""/>
        <dsp:cNvSpPr/>
      </dsp:nvSpPr>
      <dsp:spPr>
        <a:xfrm>
          <a:off x="2948484" y="760392"/>
          <a:ext cx="2677372" cy="160642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solidFill>
                <a:schemeClr val="tx1"/>
              </a:solidFill>
            </a:rPr>
            <a:t>Personal responsibility: </a:t>
          </a:r>
          <a:r>
            <a:rPr lang="en-GB" sz="1700" b="0" kern="1200">
              <a:solidFill>
                <a:schemeClr val="tx1"/>
              </a:solidFill>
            </a:rPr>
            <a:t>Individuals are responsible for their own thoughts, feelings, and actions. </a:t>
          </a:r>
          <a:endParaRPr lang="en-US" sz="1700" b="0" kern="1200">
            <a:solidFill>
              <a:schemeClr val="tx1"/>
            </a:solidFill>
          </a:endParaRPr>
        </a:p>
      </dsp:txBody>
      <dsp:txXfrm>
        <a:off x="2948484" y="760392"/>
        <a:ext cx="2677372" cy="1606423"/>
      </dsp:txXfrm>
    </dsp:sp>
    <dsp:sp modelId="{CC35BE61-1F66-4CB1-80F7-54FD269AD54F}">
      <dsp:nvSpPr>
        <dsp:cNvPr id="0" name=""/>
        <dsp:cNvSpPr/>
      </dsp:nvSpPr>
      <dsp:spPr>
        <a:xfrm>
          <a:off x="5893594" y="760392"/>
          <a:ext cx="2677372" cy="160642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solidFill>
                <a:schemeClr val="tx1"/>
              </a:solidFill>
            </a:rPr>
            <a:t>Subjective experience:</a:t>
          </a:r>
          <a:r>
            <a:rPr lang="en-GB" sz="1700" kern="1200">
              <a:solidFill>
                <a:schemeClr val="tx1"/>
              </a:solidFill>
            </a:rPr>
            <a:t> Understanding behaviour requires focusing on a person’s unique, conscious experiences and perceptions of the world. </a:t>
          </a:r>
          <a:endParaRPr lang="en-US" sz="1700" kern="1200">
            <a:solidFill>
              <a:schemeClr val="tx1"/>
            </a:solidFill>
          </a:endParaRPr>
        </a:p>
      </dsp:txBody>
      <dsp:txXfrm>
        <a:off x="5893594" y="760392"/>
        <a:ext cx="2677372" cy="1606423"/>
      </dsp:txXfrm>
    </dsp:sp>
    <dsp:sp modelId="{C75822D8-3BCD-4659-B7C5-A844FF385CA4}">
      <dsp:nvSpPr>
        <dsp:cNvPr id="0" name=""/>
        <dsp:cNvSpPr/>
      </dsp:nvSpPr>
      <dsp:spPr>
        <a:xfrm>
          <a:off x="8838704" y="760392"/>
          <a:ext cx="2677372" cy="160642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solidFill>
                <a:schemeClr val="tx1"/>
              </a:solidFill>
            </a:rPr>
            <a:t>Self-concept:</a:t>
          </a:r>
          <a:r>
            <a:rPr lang="en-GB" sz="1700" kern="1200">
              <a:solidFill>
                <a:schemeClr val="tx1"/>
              </a:solidFill>
            </a:rPr>
            <a:t> Behaviour is influenced by how individuals view themselves (self-image, self-esteem, and ideal self). </a:t>
          </a:r>
          <a:endParaRPr lang="en-US" sz="1700" kern="1200">
            <a:solidFill>
              <a:schemeClr val="tx1"/>
            </a:solidFill>
          </a:endParaRPr>
        </a:p>
      </dsp:txBody>
      <dsp:txXfrm>
        <a:off x="8838704" y="760392"/>
        <a:ext cx="2677372" cy="1606423"/>
      </dsp:txXfrm>
    </dsp:sp>
    <dsp:sp modelId="{8D1F0446-0BC8-4B36-816E-F8863ED03C82}">
      <dsp:nvSpPr>
        <dsp:cNvPr id="0" name=""/>
        <dsp:cNvSpPr/>
      </dsp:nvSpPr>
      <dsp:spPr>
        <a:xfrm>
          <a:off x="1475929" y="2634553"/>
          <a:ext cx="2677372" cy="160642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solidFill>
                <a:schemeClr val="tx1"/>
              </a:solidFill>
            </a:rPr>
            <a:t>Innate tendency towards growth:</a:t>
          </a:r>
          <a:r>
            <a:rPr lang="en-GB" sz="1700" kern="1200">
              <a:solidFill>
                <a:schemeClr val="tx1"/>
              </a:solidFill>
            </a:rPr>
            <a:t> Humans are naturally motivated to achieve </a:t>
          </a:r>
          <a:r>
            <a:rPr lang="en-GB" sz="1700" b="1" kern="1200">
              <a:solidFill>
                <a:schemeClr val="tx1"/>
              </a:solidFill>
            </a:rPr>
            <a:t>personal growth</a:t>
          </a:r>
          <a:r>
            <a:rPr lang="en-GB" sz="1700" kern="1200">
              <a:solidFill>
                <a:schemeClr val="tx1"/>
              </a:solidFill>
            </a:rPr>
            <a:t> and </a:t>
          </a:r>
          <a:r>
            <a:rPr lang="en-GB" sz="1700" b="1" kern="1200">
              <a:solidFill>
                <a:schemeClr val="tx1"/>
              </a:solidFill>
            </a:rPr>
            <a:t>self-actualisation</a:t>
          </a:r>
          <a:r>
            <a:rPr lang="en-GB" sz="1700" kern="1200">
              <a:solidFill>
                <a:schemeClr val="tx1"/>
              </a:solidFill>
            </a:rPr>
            <a:t>. </a:t>
          </a:r>
          <a:endParaRPr lang="en-US" sz="1700" kern="1200">
            <a:solidFill>
              <a:schemeClr val="tx1"/>
            </a:solidFill>
          </a:endParaRPr>
        </a:p>
      </dsp:txBody>
      <dsp:txXfrm>
        <a:off x="1475929" y="2634553"/>
        <a:ext cx="2677372" cy="1606423"/>
      </dsp:txXfrm>
    </dsp:sp>
    <dsp:sp modelId="{925C51A2-35CD-4BDE-8CB5-CE78F47E7C64}">
      <dsp:nvSpPr>
        <dsp:cNvPr id="0" name=""/>
        <dsp:cNvSpPr/>
      </dsp:nvSpPr>
      <dsp:spPr>
        <a:xfrm>
          <a:off x="4421039" y="2634553"/>
          <a:ext cx="2677372" cy="160642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solidFill>
                <a:schemeClr val="tx1"/>
              </a:solidFill>
            </a:rPr>
            <a:t>Conditions of worth:</a:t>
          </a:r>
          <a:r>
            <a:rPr lang="en-GB" sz="1700" kern="1200">
              <a:solidFill>
                <a:schemeClr val="tx1"/>
              </a:solidFill>
            </a:rPr>
            <a:t> Psychological distress can arise when acceptance from others is conditional, leading to incongruence between the real self and ideal self. </a:t>
          </a:r>
          <a:endParaRPr lang="en-US" sz="1700" kern="1200">
            <a:solidFill>
              <a:schemeClr val="tx1"/>
            </a:solidFill>
          </a:endParaRPr>
        </a:p>
      </dsp:txBody>
      <dsp:txXfrm>
        <a:off x="4421039" y="2634553"/>
        <a:ext cx="2677372" cy="1606423"/>
      </dsp:txXfrm>
    </dsp:sp>
    <dsp:sp modelId="{F990CFB6-99DD-49F4-9D9E-CA9507F8FE0B}">
      <dsp:nvSpPr>
        <dsp:cNvPr id="0" name=""/>
        <dsp:cNvSpPr/>
      </dsp:nvSpPr>
      <dsp:spPr>
        <a:xfrm>
          <a:off x="7366149" y="2634553"/>
          <a:ext cx="2677372" cy="160642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solidFill>
                <a:schemeClr val="tx1"/>
              </a:solidFill>
            </a:rPr>
            <a:t>Holistic view:</a:t>
          </a:r>
          <a:r>
            <a:rPr lang="en-GB" sz="1700" kern="1200">
              <a:solidFill>
                <a:schemeClr val="tx1"/>
              </a:solidFill>
            </a:rPr>
            <a:t> The person is studied as a whole rather than reducing behaviour to simple components.</a:t>
          </a:r>
          <a:endParaRPr lang="en-US" sz="1700" kern="1200">
            <a:solidFill>
              <a:schemeClr val="tx1"/>
            </a:solidFill>
          </a:endParaRPr>
        </a:p>
      </dsp:txBody>
      <dsp:txXfrm>
        <a:off x="7366149" y="2634553"/>
        <a:ext cx="2677372" cy="16064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8B519D-78D4-41AC-BDC0-E845FFE52111}" type="datetimeFigureOut">
              <a:rPr lang="en-GB" smtClean="0"/>
              <a:t>02/10/2026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514B2A-38CE-4390-9B1D-A0790B639F4B}" type="slidenum">
              <a:rPr lang="en-GB" smtClean="0"/>
              <a:t>‹#›</a:t>
            </a:fld>
            <a:endParaRPr lang="en-GB"/>
          </a:p>
        </p:txBody>
      </p:sp>
    </p:spTree>
    <p:extLst>
      <p:ext uri="{BB962C8B-B14F-4D97-AF65-F5344CB8AC3E}">
        <p14:creationId xmlns:p14="http://schemas.microsoft.com/office/powerpoint/2010/main" val="131466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F45C7984-55B2-50F7-B6D0-E3A1A202ADA9}"/>
              </a:ext>
            </a:extLst>
          </p:cNvPr>
          <p:cNvSpPr>
            <a:spLocks noGrp="1" noRot="1" noChangeAspect="1" noChangeArrowheads="1" noTextEdit="1"/>
          </p:cNvSpPr>
          <p:nvPr>
            <p:ph type="sldImg"/>
          </p:nvPr>
        </p:nvSpPr>
        <p:spPr>
          <a:xfrm>
            <a:off x="381000" y="685800"/>
            <a:ext cx="6096000" cy="3429000"/>
          </a:xfrm>
          <a:ln/>
        </p:spPr>
      </p:sp>
      <p:sp>
        <p:nvSpPr>
          <p:cNvPr id="24579" name="Notes Placeholder 2">
            <a:extLst>
              <a:ext uri="{FF2B5EF4-FFF2-40B4-BE49-F238E27FC236}">
                <a16:creationId xmlns:a16="http://schemas.microsoft.com/office/drawing/2014/main" id="{3DC4C752-F073-8D2B-5BBC-65801288FFB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4CECD206-5E1F-78E1-6AD1-2B0C8C72C920}"/>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434C4599-2075-4E4D-BDAC-8FFAB83542A5}" type="slidenum">
              <a:rPr lang="en-GB" altLang="en-US" smtClean="0">
                <a:latin typeface="Arial" panose="020B0604020202020204" pitchFamily="34" charset="0"/>
              </a:rPr>
              <a:pPr/>
              <a:t>15</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F45C7984-55B2-50F7-B6D0-E3A1A202ADA9}"/>
              </a:ext>
            </a:extLst>
          </p:cNvPr>
          <p:cNvSpPr>
            <a:spLocks noGrp="1" noRot="1" noChangeAspect="1" noChangeArrowheads="1" noTextEdit="1"/>
          </p:cNvSpPr>
          <p:nvPr>
            <p:ph type="sldImg"/>
          </p:nvPr>
        </p:nvSpPr>
        <p:spPr>
          <a:xfrm>
            <a:off x="381000" y="685800"/>
            <a:ext cx="6096000" cy="3429000"/>
          </a:xfrm>
          <a:ln/>
        </p:spPr>
      </p:sp>
      <p:sp>
        <p:nvSpPr>
          <p:cNvPr id="24579" name="Notes Placeholder 2">
            <a:extLst>
              <a:ext uri="{FF2B5EF4-FFF2-40B4-BE49-F238E27FC236}">
                <a16:creationId xmlns:a16="http://schemas.microsoft.com/office/drawing/2014/main" id="{3DC4C752-F073-8D2B-5BBC-65801288FFB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4CECD206-5E1F-78E1-6AD1-2B0C8C72C920}"/>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434C4599-2075-4E4D-BDAC-8FFAB83542A5}" type="slidenum">
              <a:rPr lang="en-GB" altLang="en-US" smtClean="0">
                <a:latin typeface="Arial" panose="020B0604020202020204" pitchFamily="34" charset="0"/>
              </a:rPr>
              <a:pPr/>
              <a:t>30</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1D1EADE-8E88-4C7C-8AC5-FB148DE4940E}" type="datetime1">
              <a:rPr lang="en-US" smtClean="0"/>
              <a:t>10/2/2026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650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7B6794-849E-4626-908B-D15793550EFB}" type="datetime1">
              <a:rPr lang="en-US" smtClean="0"/>
              <a:t>10/2/2026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9865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3255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8462B0B-D248-4FFB-8695-AD7FA4B1284A}" type="datetime1">
              <a:rPr lang="en-US" smtClean="0"/>
              <a:t>10/2/2026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93477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0378EFB-9159-4510-B73F-4F0409ADE937}" type="datetime1">
              <a:rPr lang="en-US" smtClean="0"/>
              <a:t>10/2/2026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29758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9BC9412-2452-4BED-A324-9D8C115361AD}" type="datetime1">
              <a:rPr lang="en-US" smtClean="0"/>
              <a:t>10/2/2026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65179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F5318F62-D251-40E8-A23C-F4CFE9FEAB41}" type="datetime1">
              <a:rPr lang="en-US" smtClean="0"/>
              <a:t>10/2/2026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86498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4F76144-149E-4874-93A5-554A0357CF82}" type="datetime1">
              <a:rPr lang="en-US" smtClean="0"/>
              <a:t>10/2/2026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49040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10/2/2026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22283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3C8B9C-477D-492A-96AD-1FC2CC997A73}" type="datetime1">
              <a:rPr lang="en-US" smtClean="0"/>
              <a:t>10/2/2026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7251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D3AED5-E26D-4E29-B1B3-7847B6779594}" type="datetime1">
              <a:rPr lang="en-US" smtClean="0"/>
              <a:t>10/2/2026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52421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D4840-F893-0AE0-2844-52FE42DD1A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6A75EC-C455-1ECB-DF8D-318D706B80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340472-4916-170E-14A4-0AF481F17448}"/>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5" name="Footer Placeholder 4">
            <a:extLst>
              <a:ext uri="{FF2B5EF4-FFF2-40B4-BE49-F238E27FC236}">
                <a16:creationId xmlns:a16="http://schemas.microsoft.com/office/drawing/2014/main" id="{7434B2A8-4108-8B4E-D6B2-6D28BD28A1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60F98F-7E3E-638A-C2D7-25495E94EA6B}"/>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18375034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059C7-5283-413E-A223-A0E5DFE8C2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BF33C8-7067-B4D5-8409-58F6F4EDEE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EF7D49-24C9-3CE9-1E62-7039C53E6066}"/>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5" name="Footer Placeholder 4">
            <a:extLst>
              <a:ext uri="{FF2B5EF4-FFF2-40B4-BE49-F238E27FC236}">
                <a16:creationId xmlns:a16="http://schemas.microsoft.com/office/drawing/2014/main" id="{02223D05-19F3-5B6E-1305-50871A8070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B04A99-7A7E-B518-C809-9149A0AB3118}"/>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28626078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DC54E-61A4-0D4E-FB6E-F0029BE112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C58CD9-DF24-3787-1C2C-4CC6687B95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201B3A-74D6-5D64-3F4D-B965E87563CB}"/>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5" name="Footer Placeholder 4">
            <a:extLst>
              <a:ext uri="{FF2B5EF4-FFF2-40B4-BE49-F238E27FC236}">
                <a16:creationId xmlns:a16="http://schemas.microsoft.com/office/drawing/2014/main" id="{168F57A6-1FB9-4064-6FC4-6F5018611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0FED30-E8DA-D783-21CF-5DD0064E0ADF}"/>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24219377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D5D5C-6617-4A00-17D3-224E8AAC74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950059-C5B6-6F5D-4BE7-9562618B76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3099B6-B97F-43B6-39C5-954AABAB8E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9414CD-95D2-9D68-ABA8-9B017B50E6C6}"/>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6" name="Footer Placeholder 5">
            <a:extLst>
              <a:ext uri="{FF2B5EF4-FFF2-40B4-BE49-F238E27FC236}">
                <a16:creationId xmlns:a16="http://schemas.microsoft.com/office/drawing/2014/main" id="{C6E6323E-822F-2A60-9010-C836AA903C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665415-093F-82A6-6DF0-ED6CCB21898A}"/>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1469167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4B629-D1B3-724C-6218-30D2D88B81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113A40-82D4-7DC9-4C27-48EF439173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FA03B7-D46E-DDEF-8B4C-B88A5558FF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78E4C4-A127-93AF-970C-35B1CDFE57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5FA2B6-E57D-8B1E-65E3-267C4624C6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04FBCD-10AE-7F0D-9DF3-847C52827964}"/>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8" name="Footer Placeholder 7">
            <a:extLst>
              <a:ext uri="{FF2B5EF4-FFF2-40B4-BE49-F238E27FC236}">
                <a16:creationId xmlns:a16="http://schemas.microsoft.com/office/drawing/2014/main" id="{86A447F8-F312-C02E-6375-BB5FD517C9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285352-4428-673B-26F1-78E6BCEFC4D9}"/>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3146876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5F912-4595-B401-A57C-9891A548B9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56E8AE-E1E8-8BFC-1ABB-E1270D04ADFE}"/>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4" name="Footer Placeholder 3">
            <a:extLst>
              <a:ext uri="{FF2B5EF4-FFF2-40B4-BE49-F238E27FC236}">
                <a16:creationId xmlns:a16="http://schemas.microsoft.com/office/drawing/2014/main" id="{AA6E6D3D-3456-0539-137D-A7F91B5736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2D339C-5729-95DD-4098-5F35F3034C0F}"/>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28863049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0F4CBC-1ED5-D754-E612-22BA29F03ECD}"/>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3" name="Footer Placeholder 2">
            <a:extLst>
              <a:ext uri="{FF2B5EF4-FFF2-40B4-BE49-F238E27FC236}">
                <a16:creationId xmlns:a16="http://schemas.microsoft.com/office/drawing/2014/main" id="{A1CA05E7-1265-0DD0-3E10-C430067095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A006055-04CC-D9FC-36BD-7C48EEE30123}"/>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506236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923E-81E2-4097-708D-A98815F612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CBCFF4-E47B-AEE3-FC63-E1FDD16B1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7AB5AB-CFCB-B687-372D-C8B0C90779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C4FD93-EC5B-C5B5-DB6E-8BB17F508801}"/>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6" name="Footer Placeholder 5">
            <a:extLst>
              <a:ext uri="{FF2B5EF4-FFF2-40B4-BE49-F238E27FC236}">
                <a16:creationId xmlns:a16="http://schemas.microsoft.com/office/drawing/2014/main" id="{BFC54A77-2208-4329-D483-1383187271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86E0D2-B5F8-F2AF-FA7E-A7E13F90AA93}"/>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18922047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37023-3E7B-4D6D-481C-A1B5A59E66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459BF1-A36C-5229-5C77-E712A585A3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90C345-BE10-6E0F-B2AB-F47FABFB42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2A5B52-223D-BC4D-7398-4F4278A63378}"/>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6" name="Footer Placeholder 5">
            <a:extLst>
              <a:ext uri="{FF2B5EF4-FFF2-40B4-BE49-F238E27FC236}">
                <a16:creationId xmlns:a16="http://schemas.microsoft.com/office/drawing/2014/main" id="{0F7300A3-A1CF-8F65-8B5D-3BF4E13BA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3AD98D-9425-55E7-48DA-31B5C0A9F5CC}"/>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41944378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DFC70-3838-C1C1-42FB-CD89304C59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EB644E-8C5C-1400-48E6-CB96073E15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C4E9FA-6D01-572A-C0BB-6EE6FB87BBCC}"/>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5" name="Footer Placeholder 4">
            <a:extLst>
              <a:ext uri="{FF2B5EF4-FFF2-40B4-BE49-F238E27FC236}">
                <a16:creationId xmlns:a16="http://schemas.microsoft.com/office/drawing/2014/main" id="{32BB78BA-20AB-FE0F-CA12-0544586313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B5B004-268F-1163-7E55-BF6BDE86DA84}"/>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29537565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610D1B-BED4-DA93-6F79-FE0873CF80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1C3377-B34B-6C79-918C-AB9666160B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306E49-58C1-62AE-A8CE-33E253863816}"/>
              </a:ext>
            </a:extLst>
          </p:cNvPr>
          <p:cNvSpPr>
            <a:spLocks noGrp="1"/>
          </p:cNvSpPr>
          <p:nvPr>
            <p:ph type="dt" sz="half" idx="10"/>
          </p:nvPr>
        </p:nvSpPr>
        <p:spPr/>
        <p:txBody>
          <a:bodyPr/>
          <a:lstStyle/>
          <a:p>
            <a:fld id="{495469AB-2580-4DF1-AB5C-978F644C0085}" type="datetimeFigureOut">
              <a:rPr lang="en-GB" smtClean="0"/>
              <a:t>02/10/2026</a:t>
            </a:fld>
            <a:endParaRPr lang="en-GB"/>
          </a:p>
        </p:txBody>
      </p:sp>
      <p:sp>
        <p:nvSpPr>
          <p:cNvPr id="5" name="Footer Placeholder 4">
            <a:extLst>
              <a:ext uri="{FF2B5EF4-FFF2-40B4-BE49-F238E27FC236}">
                <a16:creationId xmlns:a16="http://schemas.microsoft.com/office/drawing/2014/main" id="{7644F4CD-AA34-D68E-95E4-EBACAC72EF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98CE6-9052-DA94-055D-AC8EACA84CFD}"/>
              </a:ext>
            </a:extLst>
          </p:cNvPr>
          <p:cNvSpPr>
            <a:spLocks noGrp="1"/>
          </p:cNvSpPr>
          <p:nvPr>
            <p:ph type="sldNum" sz="quarter" idx="12"/>
          </p:nvPr>
        </p:nvSpPr>
        <p:spPr/>
        <p:txBody>
          <a:bodyPr/>
          <a:lstStyle/>
          <a:p>
            <a:fld id="{919D5DBB-B16E-4912-922D-A128FB4AAA2B}" type="slidenum">
              <a:rPr lang="en-GB" smtClean="0"/>
              <a:t>‹#›</a:t>
            </a:fld>
            <a:endParaRPr lang="en-GB"/>
          </a:p>
        </p:txBody>
      </p:sp>
    </p:spTree>
    <p:extLst>
      <p:ext uri="{BB962C8B-B14F-4D97-AF65-F5344CB8AC3E}">
        <p14:creationId xmlns:p14="http://schemas.microsoft.com/office/powerpoint/2010/main" val="14175141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3" y="1016955"/>
            <a:ext cx="7026437" cy="731520"/>
          </a:xfrm>
          <a:prstGeom prst="rect">
            <a:avLst/>
          </a:prstGeom>
        </p:spPr>
        <p:txBody>
          <a:bodyPr anchor="t"/>
          <a:lstStyle>
            <a:lvl1pPr>
              <a:defRPr cap="all" baseline="0"/>
            </a:lvl1pPr>
          </a:lstStyle>
          <a:p>
            <a:r>
              <a:rPr lang="en-US"/>
              <a:t>Click to edit Master title style</a:t>
            </a:r>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2145668"/>
            <a:ext cx="7026432" cy="407733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7" y="6477000"/>
            <a:ext cx="5426231" cy="381000"/>
          </a:xfrm>
          <a:prstGeom prst="rect">
            <a:avLst/>
          </a:prstGeom>
        </p:spPr>
        <p:txBody>
          <a:bodyPr/>
          <a:lstStyle>
            <a:lvl1pPr>
              <a:defRPr>
                <a:solidFill>
                  <a:schemeClr val="tx2"/>
                </a:solidFill>
              </a:defRPr>
            </a:lvl1pPr>
          </a:lstStyle>
          <a:p>
            <a:r>
              <a:rPr lang="en-US"/>
              <a:t>Presentation title</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10058404" y="6477000"/>
            <a:ext cx="942970" cy="381000"/>
          </a:xfrm>
          <a:prstGeom prst="rect">
            <a:avLst/>
          </a:prstGeom>
        </p:spPr>
        <p:txBody>
          <a:bodyPr/>
          <a:lstStyle>
            <a:lvl1pPr>
              <a:defRPr>
                <a:solidFill>
                  <a:schemeClr val="tx2"/>
                </a:solidFill>
              </a:defRPr>
            </a:lvl1pPr>
          </a:lstStyle>
          <a:p>
            <a:fld id="{2A1E8540-4D23-42CD-8A63-F2EAD91093A7}" type="datetime1">
              <a:rPr lang="en-US" smtClean="0"/>
              <a:t>10/2/2026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1374" y="6477000"/>
            <a:ext cx="657226"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5" name="Freeform 4">
            <a:extLst>
              <a:ext uri="{FF2B5EF4-FFF2-40B4-BE49-F238E27FC236}">
                <a16:creationId xmlns:a16="http://schemas.microsoft.com/office/drawing/2014/main" id="{ECF4FA5C-D406-8202-9143-DAEA62C5C872}"/>
              </a:ext>
            </a:extLst>
          </p:cNvPr>
          <p:cNvSpPr/>
          <p:nvPr userDrawn="1"/>
        </p:nvSpPr>
        <p:spPr>
          <a:xfrm>
            <a:off x="0"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082645EB-0315-BBF0-B28C-6A31158DE8D1}"/>
              </a:ext>
            </a:extLst>
          </p:cNvPr>
          <p:cNvSpPr/>
          <p:nvPr userDrawn="1"/>
        </p:nvSpPr>
        <p:spPr>
          <a:xfrm>
            <a:off x="3997235"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945766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9" y="1016955"/>
            <a:ext cx="4810129" cy="1269482"/>
          </a:xfrm>
          <a:prstGeom prst="rect">
            <a:avLst/>
          </a:prstGeom>
        </p:spPr>
        <p:txBody>
          <a:bodyPr anchor="t">
            <a:noAutofit/>
          </a:bodyPr>
          <a:lstStyle>
            <a:lvl1pPr>
              <a:defRPr sz="3600" cap="all" baseline="0">
                <a:solidFill>
                  <a:schemeClr val="tx2"/>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0" y="2495234"/>
            <a:ext cx="4709498" cy="3727766"/>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2" y="1010614"/>
            <a:ext cx="5753037" cy="5212386"/>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6999"/>
            <a:ext cx="8576637" cy="381001"/>
          </a:xfrm>
          <a:prstGeom prst="rect">
            <a:avLst/>
          </a:prstGeom>
        </p:spPr>
        <p:txBody>
          <a:bodyPr/>
          <a:lstStyle>
            <a:lvl1pPr>
              <a:defRPr>
                <a:solidFill>
                  <a:schemeClr val="tx2"/>
                </a:solidFill>
              </a:defRPr>
            </a:lvl1p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507480"/>
            <a:ext cx="1891338" cy="365760"/>
          </a:xfrm>
          <a:prstGeom prst="rect">
            <a:avLst/>
          </a:prstGeom>
        </p:spPr>
        <p:txBody>
          <a:bodyPr/>
          <a:lstStyle>
            <a:lvl1pPr>
              <a:defRPr>
                <a:solidFill>
                  <a:schemeClr val="tx2"/>
                </a:solidFill>
              </a:defRPr>
            </a:lvl1pPr>
          </a:lstStyle>
          <a:p>
            <a:fld id="{DDF7C43B-089F-44C0-B681-481CCE0137A5}" type="datetime1">
              <a:rPr lang="en-US" smtClean="0"/>
              <a:t>10/2/2026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76999"/>
            <a:ext cx="662624"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3" name="Rectangle 2">
            <a:extLst>
              <a:ext uri="{FF2B5EF4-FFF2-40B4-BE49-F238E27FC236}">
                <a16:creationId xmlns:a16="http://schemas.microsoft.com/office/drawing/2014/main" id="{DD765160-0AD1-7CB4-8350-CBCBF4F7DE6D}"/>
              </a:ext>
            </a:extLst>
          </p:cNvPr>
          <p:cNvSpPr/>
          <p:nvPr userDrawn="1"/>
        </p:nvSpPr>
        <p:spPr>
          <a:xfrm>
            <a:off x="634030" y="565606"/>
            <a:ext cx="470949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B0551DE-1F1F-2C48-CB34-005587707E99}"/>
              </a:ext>
            </a:extLst>
          </p:cNvPr>
          <p:cNvSpPr/>
          <p:nvPr userDrawn="1"/>
        </p:nvSpPr>
        <p:spPr>
          <a:xfrm>
            <a:off x="5345730" y="565605"/>
            <a:ext cx="684627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54468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US"/>
              <a:t>Click to edit Master title style</a:t>
            </a:r>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D0114CA0-7CEA-48F6-8B27-4A03BEF1B362}" type="datetime1">
              <a:rPr lang="en-US" smtClean="0"/>
              <a:t>10/2/2026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AEAA3239-9EA4-4A65-A281-97F994456D9F}" type="slidenum">
              <a:rPr lang="en-US" smtClean="0"/>
              <a:t>‹#›</a:t>
            </a:fld>
            <a:endParaRPr lang="en-US"/>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321829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3" y="1016956"/>
            <a:ext cx="6696076" cy="731520"/>
          </a:xfrm>
          <a:prstGeom prst="rect">
            <a:avLst/>
          </a:prstGeom>
        </p:spPr>
        <p:txBody>
          <a:bodyPr anchor="t"/>
          <a:lstStyle>
            <a:lvl1pPr>
              <a:defRPr cap="all" baseline="0"/>
            </a:lvl1pPr>
          </a:lstStyle>
          <a:p>
            <a:r>
              <a:rPr lang="en-US"/>
              <a:t>Click to edit Master title style</a:t>
            </a:r>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4400554"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3" y="2145668"/>
            <a:ext cx="6689892" cy="41183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64103" y="6477000"/>
            <a:ext cx="4707905" cy="381000"/>
          </a:xfrm>
          <a:prstGeom prst="rect">
            <a:avLst/>
          </a:prstGeom>
        </p:spPr>
        <p:txBody>
          <a:bodyPr/>
          <a:lstStyle>
            <a:lvl1pPr>
              <a:defRPr>
                <a:solidFill>
                  <a:schemeClr val="tx2"/>
                </a:solidFill>
              </a:defRPr>
            </a:lvl1pPr>
          </a:lstStyle>
          <a:p>
            <a:r>
              <a:rPr lang="en-US"/>
              <a:t>Presentation title</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672013" y="6477000"/>
            <a:ext cx="1329365" cy="381000"/>
          </a:xfrm>
          <a:prstGeom prst="rect">
            <a:avLst/>
          </a:prstGeom>
        </p:spPr>
        <p:txBody>
          <a:bodyPr/>
          <a:lstStyle>
            <a:lvl1pPr>
              <a:defRPr>
                <a:solidFill>
                  <a:schemeClr val="tx2"/>
                </a:solidFill>
              </a:defRPr>
            </a:lvl1pPr>
          </a:lstStyle>
          <a:p>
            <a:fld id="{1533F4C8-FF6A-458A-9544-1F0DF90A3B6B}" type="datetime1">
              <a:rPr lang="en-US" smtClean="0"/>
              <a:t>10/2/2026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1379" y="6477000"/>
            <a:ext cx="657221"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3" name="Freeform 2">
            <a:extLst>
              <a:ext uri="{FF2B5EF4-FFF2-40B4-BE49-F238E27FC236}">
                <a16:creationId xmlns:a16="http://schemas.microsoft.com/office/drawing/2014/main" id="{EC16BEA9-7D3A-E34B-4442-F0BFB853F3F8}"/>
              </a:ext>
            </a:extLst>
          </p:cNvPr>
          <p:cNvSpPr/>
          <p:nvPr userDrawn="1"/>
        </p:nvSpPr>
        <p:spPr>
          <a:xfrm>
            <a:off x="4408228"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A3462211-E1BA-E90A-00F8-E717C7293E42}"/>
              </a:ext>
            </a:extLst>
          </p:cNvPr>
          <p:cNvSpPr/>
          <p:nvPr userDrawn="1"/>
        </p:nvSpPr>
        <p:spPr>
          <a:xfrm>
            <a:off x="-2282"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29580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6858000" cy="731519"/>
          </a:xfrm>
          <a:prstGeom prst="rect">
            <a:avLst/>
          </a:prstGeom>
        </p:spPr>
        <p:txBody>
          <a:bodyPr anchor="t"/>
          <a:lstStyle>
            <a:lvl1pPr>
              <a:defRPr cap="all" baseline="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2145668"/>
            <a:ext cx="6858000" cy="40935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1" y="6464300"/>
            <a:ext cx="5366715" cy="399514"/>
          </a:xfrm>
          <a:prstGeom prst="rect">
            <a:avLst/>
          </a:prstGeom>
        </p:spPr>
        <p:txBody>
          <a:bodyPr/>
          <a:lstStyle>
            <a:lvl1pPr>
              <a:defRPr>
                <a:solidFill>
                  <a:schemeClr val="tx2"/>
                </a:solidFill>
              </a:defRPr>
            </a:lvl1pPr>
          </a:lstStyle>
          <a:p>
            <a:r>
              <a:rPr lang="en-US"/>
              <a:t>Presentation title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900115" y="6464300"/>
            <a:ext cx="929303" cy="399514"/>
          </a:xfrm>
          <a:prstGeom prst="rect">
            <a:avLst/>
          </a:prstGeom>
        </p:spPr>
        <p:txBody>
          <a:bodyPr/>
          <a:lstStyle>
            <a:lvl1pPr>
              <a:defRPr>
                <a:solidFill>
                  <a:schemeClr val="tx2"/>
                </a:solidFill>
              </a:defRPr>
            </a:lvl1pPr>
          </a:lstStyle>
          <a:p>
            <a:fld id="{73B456EB-19FD-4A38-8010-F86DE924658C}" type="datetime1">
              <a:rPr lang="en-US" smtClean="0"/>
              <a:t>10/2/2026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29424" y="6464300"/>
            <a:ext cx="561977" cy="399514"/>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8193866"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3" name="Freeform 2">
            <a:extLst>
              <a:ext uri="{FF2B5EF4-FFF2-40B4-BE49-F238E27FC236}">
                <a16:creationId xmlns:a16="http://schemas.microsoft.com/office/drawing/2014/main" id="{E19B021D-A5A3-D515-C491-988160E0708C}"/>
              </a:ext>
            </a:extLst>
          </p:cNvPr>
          <p:cNvSpPr/>
          <p:nvPr userDrawn="1"/>
        </p:nvSpPr>
        <p:spPr>
          <a:xfrm>
            <a:off x="8172447"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F6879252-7B61-583A-CF4D-92BF27416ADC}"/>
              </a:ext>
            </a:extLst>
          </p:cNvPr>
          <p:cNvSpPr/>
          <p:nvPr userDrawn="1"/>
        </p:nvSpPr>
        <p:spPr>
          <a:xfrm>
            <a:off x="633137"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811961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275" y="1016955"/>
            <a:ext cx="3445936" cy="1328932"/>
          </a:xfrm>
          <a:prstGeom prst="rect">
            <a:avLst/>
          </a:prstGeom>
        </p:spPr>
        <p:txBody>
          <a:bodyPr anchor="t">
            <a:normAutofit/>
          </a:bodyPr>
          <a:lstStyle>
            <a:lvl1pPr>
              <a:defRPr sz="3600" cap="all" baseline="0">
                <a:solidFill>
                  <a:schemeClr val="tx2"/>
                </a:solidFill>
              </a:defRPr>
            </a:lvl1pPr>
          </a:lstStyle>
          <a:p>
            <a:r>
              <a:rPr lang="en-US"/>
              <a:t>Click to edit Master title style</a:t>
            </a:r>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533400" y="2495232"/>
            <a:ext cx="3445936"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0" y="6477000"/>
            <a:ext cx="2076777" cy="381000"/>
          </a:xfrm>
          <a:prstGeom prst="rect">
            <a:avLst/>
          </a:prstGeom>
        </p:spPr>
        <p:txBody>
          <a:bodyPr/>
          <a:lstStyle>
            <a:lvl1pPr>
              <a:defRPr>
                <a:solidFill>
                  <a:schemeClr val="tx2"/>
                </a:solidFill>
              </a:defRPr>
            </a:lvl1pPr>
          </a:lstStyle>
          <a:p>
            <a:r>
              <a:rPr lang="en-US"/>
              <a:t>Presentation title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610177" y="6477000"/>
            <a:ext cx="949766" cy="381000"/>
          </a:xfrm>
          <a:prstGeom prst="rect">
            <a:avLst/>
          </a:prstGeom>
        </p:spPr>
        <p:txBody>
          <a:bodyPr/>
          <a:lstStyle>
            <a:lvl1pPr>
              <a:defRPr>
                <a:solidFill>
                  <a:schemeClr val="tx2"/>
                </a:solidFill>
              </a:defRPr>
            </a:lvl1pPr>
          </a:lstStyle>
          <a:p>
            <a:fld id="{A48BB81F-FF8D-4CDB-8C81-6D8C7DBC8B8C}" type="datetime1">
              <a:rPr lang="en-US" smtClean="0"/>
              <a:t>10/2/2026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559943" y="6477000"/>
            <a:ext cx="429207"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4602979"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a:t> </a:t>
            </a:r>
          </a:p>
        </p:txBody>
      </p:sp>
      <p:sp>
        <p:nvSpPr>
          <p:cNvPr id="3" name="Freeform 2">
            <a:extLst>
              <a:ext uri="{FF2B5EF4-FFF2-40B4-BE49-F238E27FC236}">
                <a16:creationId xmlns:a16="http://schemas.microsoft.com/office/drawing/2014/main" id="{8DC2254B-5D42-9D5B-16C8-9FAF562F458A}"/>
              </a:ext>
            </a:extLst>
          </p:cNvPr>
          <p:cNvSpPr/>
          <p:nvPr userDrawn="1"/>
        </p:nvSpPr>
        <p:spPr>
          <a:xfrm>
            <a:off x="615697" y="570989"/>
            <a:ext cx="398728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07542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31BA835-12AC-4E8F-955A-EA3F4DE2791F}" type="datetime1">
              <a:rPr lang="en-US" smtClean="0"/>
              <a:t>10/2/2026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7E7843D-FF13-4365-9478-9625B70A2705}"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5759380"/>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094FBB-A91C-17FB-B9F6-E8789A2C69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B7A2D3-A78A-4223-C03B-AFCC0D76AC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49E23E-0DAC-30D7-6632-D10C0CD286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95469AB-2580-4DF1-AB5C-978F644C0085}" type="datetimeFigureOut">
              <a:rPr lang="en-GB" smtClean="0"/>
              <a:t>02/10/2026</a:t>
            </a:fld>
            <a:endParaRPr lang="en-GB"/>
          </a:p>
        </p:txBody>
      </p:sp>
      <p:sp>
        <p:nvSpPr>
          <p:cNvPr id="5" name="Footer Placeholder 4">
            <a:extLst>
              <a:ext uri="{FF2B5EF4-FFF2-40B4-BE49-F238E27FC236}">
                <a16:creationId xmlns:a16="http://schemas.microsoft.com/office/drawing/2014/main" id="{9CBEDE88-F8D0-B842-31D4-48558B97D2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FA39062-5F48-8470-DDC9-0131E9764A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19D5DBB-B16E-4912-922D-A128FB4AAA2B}" type="slidenum">
              <a:rPr lang="en-GB" smtClean="0"/>
              <a:t>‹#›</a:t>
            </a:fld>
            <a:endParaRPr lang="en-GB"/>
          </a:p>
        </p:txBody>
      </p:sp>
    </p:spTree>
    <p:extLst>
      <p:ext uri="{BB962C8B-B14F-4D97-AF65-F5344CB8AC3E}">
        <p14:creationId xmlns:p14="http://schemas.microsoft.com/office/powerpoint/2010/main" val="649109687"/>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Eo7jcI8fAuI"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NeK8GNLylkc"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mDntbGRPeEU" TargetMode="External"/><Relationship Id="rId2" Type="http://schemas.openxmlformats.org/officeDocument/2006/relationships/hyperlink" Target="https://www.youtube.com/watch?v=6-YWrPzsmEE" TargetMode="Externa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hyperlink" Target="http://www.youtube.com/watch?v=IGQmdoK_ZfY" TargetMode="External"/><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hyperlink" Target="https://www.youtube.com/watch?v=v3iPrBrGSJM"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37/h0043158" TargetMode="External"/><Relationship Id="rId2" Type="http://schemas.openxmlformats.org/officeDocument/2006/relationships/hyperlink" Target="https://www.digitspantest.online/" TargetMode="Externa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5B641-2A88-82F7-B6DA-906D4C0E9B9D}"/>
            </a:ext>
          </a:extLst>
        </p:cNvPr>
        <p:cNvGrpSpPr/>
        <p:nvPr/>
      </p:nvGrpSpPr>
      <p:grpSpPr>
        <a:xfrm>
          <a:off x="0" y="0"/>
          <a:ext cx="0" cy="0"/>
          <a:chOff x="0" y="0"/>
          <a:chExt cx="0" cy="0"/>
        </a:xfrm>
      </p:grpSpPr>
      <p:pic>
        <p:nvPicPr>
          <p:cNvPr id="4" name="Picture 3" descr="Wood human figure">
            <a:extLst>
              <a:ext uri="{FF2B5EF4-FFF2-40B4-BE49-F238E27FC236}">
                <a16:creationId xmlns:a16="http://schemas.microsoft.com/office/drawing/2014/main" id="{A8023AD4-3761-DD90-5BCA-B5D327DAB50D}"/>
              </a:ext>
            </a:extLst>
          </p:cNvPr>
          <p:cNvPicPr>
            <a:picLocks noChangeAspect="1"/>
          </p:cNvPicPr>
          <p:nvPr/>
        </p:nvPicPr>
        <p:blipFill>
          <a:blip r:embed="rId2"/>
          <a:srcRect r="26446" b="-1"/>
          <a:stretch>
            <a:fillRect/>
          </a:stretch>
        </p:blipFill>
        <p:spPr>
          <a:xfrm>
            <a:off x="16" y="10"/>
            <a:ext cx="7556889" cy="6857990"/>
          </a:xfrm>
          <a:prstGeom prst="rect">
            <a:avLst/>
          </a:prstGeom>
        </p:spPr>
      </p:pic>
      <p:sp>
        <p:nvSpPr>
          <p:cNvPr id="9" name="Rectangle 8">
            <a:extLst>
              <a:ext uri="{FF2B5EF4-FFF2-40B4-BE49-F238E27FC236}">
                <a16:creationId xmlns:a16="http://schemas.microsoft.com/office/drawing/2014/main" id="{84C6CA98-AE87-6EB7-F4D3-42817B39DA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rgbClr val="D8901C"/>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76842E-3ECA-6DAC-8769-F0AB123B233C}"/>
              </a:ext>
            </a:extLst>
          </p:cNvPr>
          <p:cNvSpPr>
            <a:spLocks noGrp="1"/>
          </p:cNvSpPr>
          <p:nvPr>
            <p:ph type="ctrTitle"/>
          </p:nvPr>
        </p:nvSpPr>
        <p:spPr>
          <a:xfrm>
            <a:off x="8096885" y="640080"/>
            <a:ext cx="3659246" cy="2926080"/>
          </a:xfrm>
        </p:spPr>
        <p:txBody>
          <a:bodyPr>
            <a:normAutofit/>
          </a:bodyPr>
          <a:lstStyle/>
          <a:p>
            <a:br>
              <a:rPr lang="en-GB" sz="3400">
                <a:solidFill>
                  <a:srgbClr val="FFFFFF"/>
                </a:solidFill>
              </a:rPr>
            </a:br>
            <a:br>
              <a:rPr lang="en-GB" sz="3400">
                <a:solidFill>
                  <a:srgbClr val="FFFFFF"/>
                </a:solidFill>
              </a:rPr>
            </a:br>
            <a:r>
              <a:rPr lang="en-GB" sz="3400">
                <a:solidFill>
                  <a:srgbClr val="FFFFFF"/>
                </a:solidFill>
              </a:rPr>
              <a:t>What IS Psychology?</a:t>
            </a:r>
          </a:p>
        </p:txBody>
      </p:sp>
      <p:sp>
        <p:nvSpPr>
          <p:cNvPr id="3" name="Subtitle 2">
            <a:extLst>
              <a:ext uri="{FF2B5EF4-FFF2-40B4-BE49-F238E27FC236}">
                <a16:creationId xmlns:a16="http://schemas.microsoft.com/office/drawing/2014/main" id="{A6763191-DF09-BF02-46DB-8A9224FFFF96}"/>
              </a:ext>
            </a:extLst>
          </p:cNvPr>
          <p:cNvSpPr>
            <a:spLocks noGrp="1"/>
          </p:cNvSpPr>
          <p:nvPr>
            <p:ph type="subTitle" idx="1"/>
          </p:nvPr>
        </p:nvSpPr>
        <p:spPr>
          <a:xfrm>
            <a:off x="9379974" y="6096000"/>
            <a:ext cx="2874826" cy="646545"/>
          </a:xfrm>
        </p:spPr>
        <p:txBody>
          <a:bodyPr>
            <a:normAutofit fontScale="92500" lnSpcReduction="10000"/>
          </a:bodyPr>
          <a:lstStyle/>
          <a:p>
            <a:r>
              <a:rPr lang="en-GB" sz="1500" dirty="0">
                <a:solidFill>
                  <a:srgbClr val="FFFFFF"/>
                </a:solidFill>
              </a:rPr>
              <a:t>Slides created in collaboration with Dr Judith Marshall</a:t>
            </a:r>
          </a:p>
        </p:txBody>
      </p:sp>
      <p:sp>
        <p:nvSpPr>
          <p:cNvPr id="11" name="Rectangle 10">
            <a:extLst>
              <a:ext uri="{FF2B5EF4-FFF2-40B4-BE49-F238E27FC236}">
                <a16:creationId xmlns:a16="http://schemas.microsoft.com/office/drawing/2014/main" id="{FDCCFA55-8256-21B1-FB41-3185091D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rgbClr val="FFE40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0089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16F6D6D-68C7-4DE7-BCC8-49EDF0B35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1FD87-AAC9-13C9-5113-CC54557D43E1}"/>
              </a:ext>
            </a:extLst>
          </p:cNvPr>
          <p:cNvSpPr>
            <a:spLocks noGrp="1"/>
          </p:cNvSpPr>
          <p:nvPr>
            <p:ph type="title"/>
          </p:nvPr>
        </p:nvSpPr>
        <p:spPr>
          <a:xfrm>
            <a:off x="8177212" y="634946"/>
            <a:ext cx="3372529" cy="5055904"/>
          </a:xfrm>
        </p:spPr>
        <p:txBody>
          <a:bodyPr anchor="ctr">
            <a:normAutofit/>
          </a:bodyPr>
          <a:lstStyle/>
          <a:p>
            <a:r>
              <a:rPr lang="en-GB" sz="4400"/>
              <a:t>What is Psychology?</a:t>
            </a:r>
          </a:p>
        </p:txBody>
      </p:sp>
      <p:cxnSp>
        <p:nvCxnSpPr>
          <p:cNvPr id="20" name="Straight Connector 19">
            <a:extLst>
              <a:ext uri="{FF2B5EF4-FFF2-40B4-BE49-F238E27FC236}">
                <a16:creationId xmlns:a16="http://schemas.microsoft.com/office/drawing/2014/main" id="{ED2ABB72-FC8B-4840-AD94-0699193233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EDB0E252-C782-4F12-9522-B29D4B7D4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83A9B9E4-D842-4215-A86C-FA3FE90EF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23" name="Content Placeholder 2">
            <a:extLst>
              <a:ext uri="{FF2B5EF4-FFF2-40B4-BE49-F238E27FC236}">
                <a16:creationId xmlns:a16="http://schemas.microsoft.com/office/drawing/2014/main" id="{7137E44B-F8C1-5432-7D19-D2E2475625CD}"/>
              </a:ext>
            </a:extLst>
          </p:cNvPr>
          <p:cNvGraphicFramePr>
            <a:graphicFrameLocks noGrp="1"/>
          </p:cNvGraphicFramePr>
          <p:nvPr>
            <p:ph idx="1"/>
            <p:extLst>
              <p:ext uri="{D42A27DB-BD31-4B8C-83A1-F6EECF244321}">
                <p14:modId xmlns:p14="http://schemas.microsoft.com/office/powerpoint/2010/main" val="1509305777"/>
              </p:ext>
            </p:extLst>
          </p:nvPr>
        </p:nvGraphicFramePr>
        <p:xfrm>
          <a:off x="633413" y="639763"/>
          <a:ext cx="6989897" cy="5532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2402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7F642-A240-343A-09ED-5711427461B8}"/>
              </a:ext>
            </a:extLst>
          </p:cNvPr>
          <p:cNvSpPr>
            <a:spLocks noGrp="1"/>
          </p:cNvSpPr>
          <p:nvPr>
            <p:ph type="title"/>
          </p:nvPr>
        </p:nvSpPr>
        <p:spPr>
          <a:xfrm>
            <a:off x="1097280" y="286603"/>
            <a:ext cx="10058400" cy="1450757"/>
          </a:xfrm>
        </p:spPr>
        <p:txBody>
          <a:bodyPr>
            <a:normAutofit fontScale="90000"/>
          </a:bodyPr>
          <a:lstStyle/>
          <a:p>
            <a:br>
              <a:rPr lang="en-GB" sz="2600" b="1"/>
            </a:br>
            <a:br>
              <a:rPr lang="en-GB" sz="2600" b="1"/>
            </a:br>
            <a:r>
              <a:rPr lang="en-GB" sz="4900"/>
              <a:t>What does psychology study?</a:t>
            </a:r>
            <a:br>
              <a:rPr lang="en-GB" sz="2600"/>
            </a:br>
            <a:endParaRPr lang="en-GB" sz="2600"/>
          </a:p>
        </p:txBody>
      </p:sp>
      <p:graphicFrame>
        <p:nvGraphicFramePr>
          <p:cNvPr id="5" name="Content Placeholder 2">
            <a:extLst>
              <a:ext uri="{FF2B5EF4-FFF2-40B4-BE49-F238E27FC236}">
                <a16:creationId xmlns:a16="http://schemas.microsoft.com/office/drawing/2014/main" id="{DCFC04DF-C824-101F-06C5-F5DF58DC8C6D}"/>
              </a:ext>
            </a:extLst>
          </p:cNvPr>
          <p:cNvGraphicFramePr>
            <a:graphicFrameLocks noGrp="1"/>
          </p:cNvGraphicFramePr>
          <p:nvPr>
            <p:ph idx="1"/>
            <p:extLst>
              <p:ext uri="{D42A27DB-BD31-4B8C-83A1-F6EECF244321}">
                <p14:modId xmlns:p14="http://schemas.microsoft.com/office/powerpoint/2010/main" val="1137814614"/>
              </p:ext>
            </p:extLst>
          </p:nvPr>
        </p:nvGraphicFramePr>
        <p:xfrm>
          <a:off x="288234" y="1908313"/>
          <a:ext cx="11579087" cy="4663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632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2E061-38D9-89A3-8A1D-C45805FA9E18}"/>
              </a:ext>
            </a:extLst>
          </p:cNvPr>
          <p:cNvSpPr>
            <a:spLocks noGrp="1"/>
          </p:cNvSpPr>
          <p:nvPr>
            <p:ph type="title"/>
          </p:nvPr>
        </p:nvSpPr>
        <p:spPr>
          <a:xfrm>
            <a:off x="1097280" y="286603"/>
            <a:ext cx="10058400" cy="1450757"/>
          </a:xfrm>
        </p:spPr>
        <p:txBody>
          <a:bodyPr>
            <a:normAutofit/>
          </a:bodyPr>
          <a:lstStyle/>
          <a:p>
            <a:r>
              <a:rPr lang="en-GB"/>
              <a:t>Why is psychology important?</a:t>
            </a:r>
            <a:br>
              <a:rPr lang="en-GB"/>
            </a:br>
            <a:endParaRPr lang="en-GB"/>
          </a:p>
        </p:txBody>
      </p:sp>
      <p:graphicFrame>
        <p:nvGraphicFramePr>
          <p:cNvPr id="17" name="Content Placeholder 2">
            <a:extLst>
              <a:ext uri="{FF2B5EF4-FFF2-40B4-BE49-F238E27FC236}">
                <a16:creationId xmlns:a16="http://schemas.microsoft.com/office/drawing/2014/main" id="{7273B77C-51B9-3DC0-0B8D-0222FBB670A7}"/>
              </a:ext>
            </a:extLst>
          </p:cNvPr>
          <p:cNvGraphicFramePr>
            <a:graphicFrameLocks noGrp="1"/>
          </p:cNvGraphicFramePr>
          <p:nvPr>
            <p:ph idx="1"/>
            <p:extLst>
              <p:ext uri="{D42A27DB-BD31-4B8C-83A1-F6EECF244321}">
                <p14:modId xmlns:p14="http://schemas.microsoft.com/office/powerpoint/2010/main" val="157824935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3248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A0A5B-EE72-399D-F16C-1AEF7ADBBEF2}"/>
              </a:ext>
            </a:extLst>
          </p:cNvPr>
          <p:cNvSpPr>
            <a:spLocks noGrp="1"/>
          </p:cNvSpPr>
          <p:nvPr>
            <p:ph type="title"/>
          </p:nvPr>
        </p:nvSpPr>
        <p:spPr/>
        <p:txBody>
          <a:bodyPr/>
          <a:lstStyle/>
          <a:p>
            <a:r>
              <a:rPr lang="en-GB"/>
              <a:t>Key Areas of Applied Psychology</a:t>
            </a:r>
          </a:p>
        </p:txBody>
      </p:sp>
      <p:sp>
        <p:nvSpPr>
          <p:cNvPr id="4" name="Rectangle 3">
            <a:extLst>
              <a:ext uri="{FF2B5EF4-FFF2-40B4-BE49-F238E27FC236}">
                <a16:creationId xmlns:a16="http://schemas.microsoft.com/office/drawing/2014/main" id="{063F1D35-19AF-A4E3-6DD7-F3AB7368D35D}"/>
              </a:ext>
            </a:extLst>
          </p:cNvPr>
          <p:cNvSpPr/>
          <p:nvPr/>
        </p:nvSpPr>
        <p:spPr>
          <a:xfrm>
            <a:off x="297485" y="2042620"/>
            <a:ext cx="3509498" cy="1918381"/>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rPr>
              <a:t>Clinical Psychology</a:t>
            </a:r>
          </a:p>
          <a:p>
            <a:endParaRPr lang="en-GB" sz="1400">
              <a:solidFill>
                <a:schemeClr val="tx1"/>
              </a:solidFill>
            </a:endParaRPr>
          </a:p>
          <a:p>
            <a:r>
              <a:rPr lang="en-GB" sz="1400" err="1">
                <a:solidFill>
                  <a:schemeClr val="tx1"/>
                </a:solidFill>
              </a:rPr>
              <a:t>e.g</a:t>
            </a:r>
            <a:endParaRPr lang="en-GB" sz="1400">
              <a:solidFill>
                <a:schemeClr val="tx1"/>
              </a:solidFill>
            </a:endParaRPr>
          </a:p>
          <a:p>
            <a:pPr marL="285750" indent="-285750">
              <a:buFont typeface="Arial" panose="020B0604020202020204" pitchFamily="34" charset="0"/>
              <a:buChar char="•"/>
            </a:pPr>
            <a:r>
              <a:rPr lang="en-GB" sz="1400">
                <a:solidFill>
                  <a:schemeClr val="tx1"/>
                </a:solidFill>
              </a:rPr>
              <a:t>Assessment and Diagnosis</a:t>
            </a:r>
          </a:p>
          <a:p>
            <a:pPr marL="285750" indent="-285750">
              <a:buFont typeface="Arial" panose="020B0604020202020204" pitchFamily="34" charset="0"/>
              <a:buChar char="•"/>
            </a:pPr>
            <a:r>
              <a:rPr lang="en-GB" sz="1400">
                <a:solidFill>
                  <a:schemeClr val="tx1"/>
                </a:solidFill>
              </a:rPr>
              <a:t>Planning and conducting therapies</a:t>
            </a:r>
          </a:p>
          <a:p>
            <a:pPr marL="285750" indent="-285750">
              <a:buFont typeface="Arial" panose="020B0604020202020204" pitchFamily="34" charset="0"/>
              <a:buChar char="•"/>
            </a:pPr>
            <a:r>
              <a:rPr lang="en-GB" sz="1400">
                <a:solidFill>
                  <a:schemeClr val="tx1"/>
                </a:solidFill>
              </a:rPr>
              <a:t>Research </a:t>
            </a:r>
          </a:p>
        </p:txBody>
      </p:sp>
      <p:sp>
        <p:nvSpPr>
          <p:cNvPr id="5" name="Rectangle 4">
            <a:extLst>
              <a:ext uri="{FF2B5EF4-FFF2-40B4-BE49-F238E27FC236}">
                <a16:creationId xmlns:a16="http://schemas.microsoft.com/office/drawing/2014/main" id="{0DF03105-C7CD-F5BD-5D80-A3CD5E06F57A}"/>
              </a:ext>
            </a:extLst>
          </p:cNvPr>
          <p:cNvSpPr/>
          <p:nvPr/>
        </p:nvSpPr>
        <p:spPr>
          <a:xfrm>
            <a:off x="4229893" y="2056090"/>
            <a:ext cx="3509498" cy="1918381"/>
          </a:xfrm>
          <a:prstGeom prst="rect">
            <a:avLst/>
          </a:prstGeom>
          <a:solidFill>
            <a:srgbClr val="FFCC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rPr>
              <a:t>Counselling Psychology</a:t>
            </a:r>
          </a:p>
          <a:p>
            <a:endParaRPr lang="en-GB" sz="1400">
              <a:solidFill>
                <a:schemeClr val="tx1"/>
              </a:solidFill>
            </a:endParaRPr>
          </a:p>
          <a:p>
            <a:r>
              <a:rPr lang="en-GB" sz="1400">
                <a:solidFill>
                  <a:schemeClr val="tx1"/>
                </a:solidFill>
              </a:rPr>
              <a:t>e.g.</a:t>
            </a:r>
          </a:p>
          <a:p>
            <a:pPr marL="285750" indent="-285750">
              <a:buFont typeface="Arial" panose="020B0604020202020204" pitchFamily="34" charset="0"/>
              <a:buChar char="•"/>
            </a:pPr>
            <a:r>
              <a:rPr lang="en-GB" sz="1400">
                <a:solidFill>
                  <a:schemeClr val="tx1"/>
                </a:solidFill>
              </a:rPr>
              <a:t>Help with emotional difficulties </a:t>
            </a:r>
          </a:p>
          <a:p>
            <a:r>
              <a:rPr lang="en-GB" sz="1400">
                <a:solidFill>
                  <a:schemeClr val="tx1"/>
                </a:solidFill>
              </a:rPr>
              <a:t>       (e.g. anxiety)</a:t>
            </a:r>
          </a:p>
          <a:p>
            <a:pPr marL="285750" indent="-285750">
              <a:buFont typeface="Arial" panose="020B0604020202020204" pitchFamily="34" charset="0"/>
              <a:buChar char="•"/>
            </a:pPr>
            <a:r>
              <a:rPr lang="en-GB" sz="1400">
                <a:solidFill>
                  <a:schemeClr val="tx1"/>
                </a:solidFill>
              </a:rPr>
              <a:t>Evidence-based therapies (e.g. CBT)</a:t>
            </a:r>
          </a:p>
          <a:p>
            <a:pPr marL="285750" indent="-285750">
              <a:buFont typeface="Arial" panose="020B0604020202020204" pitchFamily="34" charset="0"/>
              <a:buChar char="•"/>
            </a:pPr>
            <a:r>
              <a:rPr lang="en-GB" sz="1400">
                <a:solidFill>
                  <a:schemeClr val="tx1"/>
                </a:solidFill>
              </a:rPr>
              <a:t>Support clients experiencing life changes</a:t>
            </a:r>
          </a:p>
        </p:txBody>
      </p:sp>
      <p:sp>
        <p:nvSpPr>
          <p:cNvPr id="6" name="Rectangle 5">
            <a:extLst>
              <a:ext uri="{FF2B5EF4-FFF2-40B4-BE49-F238E27FC236}">
                <a16:creationId xmlns:a16="http://schemas.microsoft.com/office/drawing/2014/main" id="{15B13975-371C-C2E4-51CA-FC5B65F63F10}"/>
              </a:ext>
            </a:extLst>
          </p:cNvPr>
          <p:cNvSpPr/>
          <p:nvPr/>
        </p:nvSpPr>
        <p:spPr>
          <a:xfrm>
            <a:off x="4229893" y="4227968"/>
            <a:ext cx="3509498" cy="1851482"/>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rPr>
              <a:t>Occupational Psychology</a:t>
            </a:r>
          </a:p>
          <a:p>
            <a:endParaRPr lang="en-GB" sz="1400">
              <a:solidFill>
                <a:schemeClr val="tx1"/>
              </a:solidFill>
            </a:endParaRPr>
          </a:p>
          <a:p>
            <a:r>
              <a:rPr lang="en-GB" sz="1400">
                <a:solidFill>
                  <a:schemeClr val="tx1"/>
                </a:solidFill>
              </a:rPr>
              <a:t>e.g.</a:t>
            </a:r>
          </a:p>
          <a:p>
            <a:pPr marL="285750" indent="-285750">
              <a:buFont typeface="Arial" panose="020B0604020202020204" pitchFamily="34" charset="0"/>
              <a:buChar char="•"/>
            </a:pPr>
            <a:r>
              <a:rPr lang="en-GB" sz="1400">
                <a:solidFill>
                  <a:schemeClr val="tx1"/>
                </a:solidFill>
              </a:rPr>
              <a:t>Improve performance at work </a:t>
            </a:r>
          </a:p>
          <a:p>
            <a:r>
              <a:rPr lang="en-GB" sz="1400">
                <a:solidFill>
                  <a:schemeClr val="tx1"/>
                </a:solidFill>
              </a:rPr>
              <a:t>       (e.g. productivity; motivation)</a:t>
            </a:r>
          </a:p>
          <a:p>
            <a:pPr marL="285750" indent="-285750">
              <a:buFont typeface="Arial" panose="020B0604020202020204" pitchFamily="34" charset="0"/>
              <a:buChar char="•"/>
            </a:pPr>
            <a:r>
              <a:rPr lang="en-GB" sz="1400">
                <a:solidFill>
                  <a:schemeClr val="tx1"/>
                </a:solidFill>
              </a:rPr>
              <a:t>Support employee mental health</a:t>
            </a:r>
          </a:p>
          <a:p>
            <a:pPr marL="285750" indent="-285750">
              <a:buFont typeface="Arial" panose="020B0604020202020204" pitchFamily="34" charset="0"/>
              <a:buChar char="•"/>
            </a:pPr>
            <a:r>
              <a:rPr lang="en-GB" sz="1400">
                <a:solidFill>
                  <a:schemeClr val="tx1"/>
                </a:solidFill>
              </a:rPr>
              <a:t>Recruitment and Training</a:t>
            </a:r>
          </a:p>
        </p:txBody>
      </p:sp>
      <p:sp>
        <p:nvSpPr>
          <p:cNvPr id="9" name="Rectangle 8">
            <a:extLst>
              <a:ext uri="{FF2B5EF4-FFF2-40B4-BE49-F238E27FC236}">
                <a16:creationId xmlns:a16="http://schemas.microsoft.com/office/drawing/2014/main" id="{5082032C-3392-653F-733D-B0BF20984E5F}"/>
              </a:ext>
            </a:extLst>
          </p:cNvPr>
          <p:cNvSpPr/>
          <p:nvPr/>
        </p:nvSpPr>
        <p:spPr>
          <a:xfrm>
            <a:off x="297485" y="4227968"/>
            <a:ext cx="3509498" cy="1854945"/>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rPr>
              <a:t>Educational Psychology</a:t>
            </a:r>
          </a:p>
          <a:p>
            <a:endParaRPr lang="en-GB" sz="1400">
              <a:solidFill>
                <a:schemeClr val="tx1"/>
              </a:solidFill>
            </a:endParaRPr>
          </a:p>
          <a:p>
            <a:r>
              <a:rPr lang="en-GB" sz="1400">
                <a:solidFill>
                  <a:schemeClr val="tx1"/>
                </a:solidFill>
              </a:rPr>
              <a:t>e.g.</a:t>
            </a:r>
          </a:p>
          <a:p>
            <a:pPr marL="285750" indent="-285750">
              <a:buFont typeface="Arial" panose="020B0604020202020204" pitchFamily="34" charset="0"/>
              <a:buChar char="•"/>
            </a:pPr>
            <a:r>
              <a:rPr lang="en-GB" sz="1400">
                <a:solidFill>
                  <a:schemeClr val="tx1"/>
                </a:solidFill>
              </a:rPr>
              <a:t>Assessment of learning differences</a:t>
            </a:r>
          </a:p>
          <a:p>
            <a:pPr marL="285750" indent="-285750">
              <a:buFont typeface="Arial" panose="020B0604020202020204" pitchFamily="34" charset="0"/>
              <a:buChar char="•"/>
            </a:pPr>
            <a:r>
              <a:rPr lang="en-GB" sz="1400">
                <a:solidFill>
                  <a:schemeClr val="tx1"/>
                </a:solidFill>
              </a:rPr>
              <a:t>Remedial support</a:t>
            </a:r>
          </a:p>
          <a:p>
            <a:pPr marL="285750" indent="-285750">
              <a:buFont typeface="Arial" panose="020B0604020202020204" pitchFamily="34" charset="0"/>
              <a:buChar char="•"/>
            </a:pPr>
            <a:r>
              <a:rPr lang="en-GB" sz="1400">
                <a:solidFill>
                  <a:schemeClr val="tx1"/>
                </a:solidFill>
              </a:rPr>
              <a:t>Advising parents and teachers – SEND; behaviour problems</a:t>
            </a:r>
          </a:p>
        </p:txBody>
      </p:sp>
      <p:sp>
        <p:nvSpPr>
          <p:cNvPr id="10" name="Rectangle 9">
            <a:extLst>
              <a:ext uri="{FF2B5EF4-FFF2-40B4-BE49-F238E27FC236}">
                <a16:creationId xmlns:a16="http://schemas.microsoft.com/office/drawing/2014/main" id="{214613C8-4910-5A3C-19E0-FE9FCF930A84}"/>
              </a:ext>
            </a:extLst>
          </p:cNvPr>
          <p:cNvSpPr/>
          <p:nvPr/>
        </p:nvSpPr>
        <p:spPr>
          <a:xfrm>
            <a:off x="8162302" y="4227968"/>
            <a:ext cx="3509498" cy="1851481"/>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800">
              <a:solidFill>
                <a:schemeClr val="tx1"/>
              </a:solidFill>
            </a:endParaRPr>
          </a:p>
          <a:p>
            <a:r>
              <a:rPr lang="en-GB" sz="2000">
                <a:solidFill>
                  <a:schemeClr val="tx1"/>
                </a:solidFill>
              </a:rPr>
              <a:t>Health Psychology</a:t>
            </a:r>
          </a:p>
          <a:p>
            <a:endParaRPr lang="en-GB" sz="1400">
              <a:solidFill>
                <a:schemeClr val="tx1"/>
              </a:solidFill>
            </a:endParaRPr>
          </a:p>
          <a:p>
            <a:r>
              <a:rPr lang="en-GB" sz="1400">
                <a:solidFill>
                  <a:schemeClr val="tx1"/>
                </a:solidFill>
              </a:rPr>
              <a:t>e.g. </a:t>
            </a:r>
          </a:p>
          <a:p>
            <a:pPr marL="285750" indent="-285750">
              <a:buFont typeface="Arial" panose="020B0604020202020204" pitchFamily="34" charset="0"/>
              <a:buChar char="•"/>
            </a:pPr>
            <a:r>
              <a:rPr lang="en-GB" sz="1400">
                <a:solidFill>
                  <a:schemeClr val="tx1"/>
                </a:solidFill>
              </a:rPr>
              <a:t>Design and use of health interventions – </a:t>
            </a:r>
          </a:p>
          <a:p>
            <a:pPr marL="285750" indent="-285750">
              <a:buFont typeface="Arial" panose="020B0604020202020204" pitchFamily="34" charset="0"/>
              <a:buChar char="•"/>
            </a:pPr>
            <a:r>
              <a:rPr lang="en-GB" sz="1400">
                <a:solidFill>
                  <a:schemeClr val="tx1"/>
                </a:solidFill>
              </a:rPr>
              <a:t>Supporting health care delivery </a:t>
            </a:r>
          </a:p>
          <a:p>
            <a:r>
              <a:rPr lang="en-GB" sz="1400">
                <a:solidFill>
                  <a:schemeClr val="tx1"/>
                </a:solidFill>
              </a:rPr>
              <a:t>       (e.g. post-surgery recovery)</a:t>
            </a:r>
          </a:p>
          <a:p>
            <a:pPr marL="285750" indent="-285750">
              <a:buFont typeface="Arial" panose="020B0604020202020204" pitchFamily="34" charset="0"/>
              <a:buChar char="•"/>
            </a:pPr>
            <a:r>
              <a:rPr lang="en-GB" sz="1400">
                <a:solidFill>
                  <a:schemeClr val="tx1"/>
                </a:solidFill>
              </a:rPr>
              <a:t>Research</a:t>
            </a:r>
          </a:p>
        </p:txBody>
      </p:sp>
      <p:sp>
        <p:nvSpPr>
          <p:cNvPr id="11" name="Rectangle 10">
            <a:extLst>
              <a:ext uri="{FF2B5EF4-FFF2-40B4-BE49-F238E27FC236}">
                <a16:creationId xmlns:a16="http://schemas.microsoft.com/office/drawing/2014/main" id="{5DFABF12-FED9-8C88-2636-A86277FABE76}"/>
              </a:ext>
            </a:extLst>
          </p:cNvPr>
          <p:cNvSpPr/>
          <p:nvPr/>
        </p:nvSpPr>
        <p:spPr>
          <a:xfrm>
            <a:off x="8162302" y="2056090"/>
            <a:ext cx="3509498" cy="1918381"/>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rPr>
              <a:t>Forensic Psychology</a:t>
            </a:r>
          </a:p>
          <a:p>
            <a:endParaRPr lang="en-GB" sz="1400">
              <a:solidFill>
                <a:schemeClr val="tx1"/>
              </a:solidFill>
            </a:endParaRPr>
          </a:p>
          <a:p>
            <a:r>
              <a:rPr lang="en-GB" sz="1400">
                <a:solidFill>
                  <a:schemeClr val="tx1"/>
                </a:solidFill>
              </a:rPr>
              <a:t>e.g.</a:t>
            </a:r>
          </a:p>
          <a:p>
            <a:pPr marL="285750" indent="-285750">
              <a:buFont typeface="Arial" panose="020B0604020202020204" pitchFamily="34" charset="0"/>
              <a:buChar char="•"/>
            </a:pPr>
            <a:r>
              <a:rPr lang="en-GB" sz="1400">
                <a:solidFill>
                  <a:schemeClr val="tx1"/>
                </a:solidFill>
              </a:rPr>
              <a:t>Presents evidence</a:t>
            </a:r>
          </a:p>
          <a:p>
            <a:pPr marL="285750" indent="-285750">
              <a:buFont typeface="Arial" panose="020B0604020202020204" pitchFamily="34" charset="0"/>
              <a:buChar char="•"/>
            </a:pPr>
            <a:r>
              <a:rPr lang="en-GB" sz="1400">
                <a:solidFill>
                  <a:schemeClr val="tx1"/>
                </a:solidFill>
              </a:rPr>
              <a:t>Improving recall of witnesses</a:t>
            </a:r>
          </a:p>
          <a:p>
            <a:pPr marL="285750" indent="-285750">
              <a:buFont typeface="Arial" panose="020B0604020202020204" pitchFamily="34" charset="0"/>
              <a:buChar char="•"/>
            </a:pPr>
            <a:r>
              <a:rPr lang="en-GB" sz="1400">
                <a:solidFill>
                  <a:schemeClr val="tx1"/>
                </a:solidFill>
              </a:rPr>
              <a:t>Assessing prisoners for release</a:t>
            </a:r>
          </a:p>
        </p:txBody>
      </p:sp>
    </p:spTree>
    <p:extLst>
      <p:ext uri="{BB962C8B-B14F-4D97-AF65-F5344CB8AC3E}">
        <p14:creationId xmlns:p14="http://schemas.microsoft.com/office/powerpoint/2010/main" val="3721955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96D25-362C-3ED1-4B7A-1403B982E8E1}"/>
              </a:ext>
            </a:extLst>
          </p:cNvPr>
          <p:cNvSpPr>
            <a:spLocks noGrp="1"/>
          </p:cNvSpPr>
          <p:nvPr>
            <p:ph type="title"/>
          </p:nvPr>
        </p:nvSpPr>
        <p:spPr>
          <a:xfrm>
            <a:off x="350025" y="4603683"/>
            <a:ext cx="4696700" cy="1450757"/>
          </a:xfrm>
        </p:spPr>
        <p:txBody>
          <a:bodyPr>
            <a:noAutofit/>
          </a:bodyPr>
          <a:lstStyle/>
          <a:p>
            <a:r>
              <a:rPr lang="en-GB" sz="3600">
                <a:ea typeface="Calibri Light"/>
                <a:cs typeface="Calibri Light"/>
              </a:rPr>
              <a:t>What else can you do with a psychology degree?</a:t>
            </a:r>
          </a:p>
        </p:txBody>
      </p:sp>
      <p:graphicFrame>
        <p:nvGraphicFramePr>
          <p:cNvPr id="4" name="Diagram 3">
            <a:extLst>
              <a:ext uri="{FF2B5EF4-FFF2-40B4-BE49-F238E27FC236}">
                <a16:creationId xmlns:a16="http://schemas.microsoft.com/office/drawing/2014/main" id="{B1496392-6247-B54C-064E-1F5C6BDFAADA}"/>
              </a:ext>
            </a:extLst>
          </p:cNvPr>
          <p:cNvGraphicFramePr/>
          <p:nvPr/>
        </p:nvGraphicFramePr>
        <p:xfrm>
          <a:off x="1888640" y="411071"/>
          <a:ext cx="9003477" cy="5787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5" name="TextBox 34">
            <a:extLst>
              <a:ext uri="{FF2B5EF4-FFF2-40B4-BE49-F238E27FC236}">
                <a16:creationId xmlns:a16="http://schemas.microsoft.com/office/drawing/2014/main" id="{1EC9B593-E7EA-2344-EECE-1EBF5F8CF059}"/>
              </a:ext>
            </a:extLst>
          </p:cNvPr>
          <p:cNvSpPr txBox="1"/>
          <p:nvPr/>
        </p:nvSpPr>
        <p:spPr>
          <a:xfrm>
            <a:off x="8388052" y="4669445"/>
            <a:ext cx="327503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ea typeface="Calibri"/>
                <a:cs typeface="Calibri"/>
              </a:rPr>
              <a:t>…plus many other employment pathways...</a:t>
            </a:r>
            <a:endParaRPr lang="en-GB" sz="2800"/>
          </a:p>
        </p:txBody>
      </p:sp>
    </p:spTree>
    <p:extLst>
      <p:ext uri="{BB962C8B-B14F-4D97-AF65-F5344CB8AC3E}">
        <p14:creationId xmlns:p14="http://schemas.microsoft.com/office/powerpoint/2010/main" val="506091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ood human figure">
            <a:extLst>
              <a:ext uri="{FF2B5EF4-FFF2-40B4-BE49-F238E27FC236}">
                <a16:creationId xmlns:a16="http://schemas.microsoft.com/office/drawing/2014/main" id="{FF0D8389-4A08-5D32-D882-A99B07CDF065}"/>
              </a:ext>
            </a:extLst>
          </p:cNvPr>
          <p:cNvPicPr>
            <a:picLocks noChangeAspect="1"/>
          </p:cNvPicPr>
          <p:nvPr/>
        </p:nvPicPr>
        <p:blipFill>
          <a:blip r:embed="rId2"/>
          <a:srcRect r="26446" b="-1"/>
          <a:stretch>
            <a:fillRect/>
          </a:stretch>
        </p:blipFill>
        <p:spPr>
          <a:xfrm>
            <a:off x="16" y="10"/>
            <a:ext cx="7556889" cy="6857990"/>
          </a:xfrm>
          <a:prstGeom prst="rect">
            <a:avLst/>
          </a:prstGeom>
        </p:spPr>
      </p:pic>
      <p:sp>
        <p:nvSpPr>
          <p:cNvPr id="9" name="Rectangle 8">
            <a:extLst>
              <a:ext uri="{FF2B5EF4-FFF2-40B4-BE49-F238E27FC236}">
                <a16:creationId xmlns:a16="http://schemas.microsoft.com/office/drawing/2014/main" id="{A6926FD7-D1FB-484D-8B76-75E7737D0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rgbClr val="D8901C"/>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C13A9F7-EE31-9C7C-D6E7-CC88A6E8DBD3}"/>
              </a:ext>
            </a:extLst>
          </p:cNvPr>
          <p:cNvSpPr>
            <a:spLocks noGrp="1"/>
          </p:cNvSpPr>
          <p:nvPr>
            <p:ph type="ctrTitle"/>
          </p:nvPr>
        </p:nvSpPr>
        <p:spPr>
          <a:xfrm>
            <a:off x="8079944" y="1190095"/>
            <a:ext cx="3659246" cy="2926080"/>
          </a:xfrm>
        </p:spPr>
        <p:txBody>
          <a:bodyPr>
            <a:normAutofit/>
          </a:bodyPr>
          <a:lstStyle/>
          <a:p>
            <a:br>
              <a:rPr lang="en-GB" sz="3400">
                <a:solidFill>
                  <a:srgbClr val="FFFFFF"/>
                </a:solidFill>
              </a:rPr>
            </a:br>
            <a:br>
              <a:rPr lang="en-GB" sz="3400">
                <a:solidFill>
                  <a:srgbClr val="FFFFFF"/>
                </a:solidFill>
              </a:rPr>
            </a:br>
            <a:r>
              <a:rPr lang="en-GB" sz="3400">
                <a:solidFill>
                  <a:srgbClr val="FFFFFF"/>
                </a:solidFill>
              </a:rPr>
              <a:t>How do psychologists explain our thinking and behaviour?</a:t>
            </a:r>
          </a:p>
        </p:txBody>
      </p:sp>
      <p:sp>
        <p:nvSpPr>
          <p:cNvPr id="11" name="Rectangle 10">
            <a:extLst>
              <a:ext uri="{FF2B5EF4-FFF2-40B4-BE49-F238E27FC236}">
                <a16:creationId xmlns:a16="http://schemas.microsoft.com/office/drawing/2014/main" id="{E677C16E-2618-4438-AD3B-B5E72FEA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rgbClr val="FFE40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15271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16F6D6D-68C7-4DE7-BCC8-49EDF0B35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95DDD-46B4-7B37-BB84-7B55EF278876}"/>
              </a:ext>
            </a:extLst>
          </p:cNvPr>
          <p:cNvSpPr>
            <a:spLocks noGrp="1"/>
          </p:cNvSpPr>
          <p:nvPr>
            <p:ph type="title"/>
          </p:nvPr>
        </p:nvSpPr>
        <p:spPr>
          <a:xfrm>
            <a:off x="8177212" y="634946"/>
            <a:ext cx="3372529" cy="5055904"/>
          </a:xfrm>
        </p:spPr>
        <p:txBody>
          <a:bodyPr anchor="ctr">
            <a:normAutofit/>
          </a:bodyPr>
          <a:lstStyle/>
          <a:p>
            <a:pPr algn="ctr"/>
            <a:r>
              <a:rPr lang="en-GB"/>
              <a:t>Explaining Behaviour</a:t>
            </a:r>
          </a:p>
        </p:txBody>
      </p:sp>
      <p:cxnSp>
        <p:nvCxnSpPr>
          <p:cNvPr id="20" name="Straight Connector 19">
            <a:extLst>
              <a:ext uri="{FF2B5EF4-FFF2-40B4-BE49-F238E27FC236}">
                <a16:creationId xmlns:a16="http://schemas.microsoft.com/office/drawing/2014/main" id="{ED2ABB72-FC8B-4840-AD94-0699193233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EDB0E252-C782-4F12-9522-B29D4B7D4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83A9B9E4-D842-4215-A86C-FA3FE90EF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23" name="Content Placeholder 2">
            <a:extLst>
              <a:ext uri="{FF2B5EF4-FFF2-40B4-BE49-F238E27FC236}">
                <a16:creationId xmlns:a16="http://schemas.microsoft.com/office/drawing/2014/main" id="{A5F54C07-6885-831E-72E4-34BE74217606}"/>
              </a:ext>
            </a:extLst>
          </p:cNvPr>
          <p:cNvGraphicFramePr>
            <a:graphicFrameLocks noGrp="1"/>
          </p:cNvGraphicFramePr>
          <p:nvPr>
            <p:ph idx="1"/>
            <p:extLst>
              <p:ext uri="{D42A27DB-BD31-4B8C-83A1-F6EECF244321}">
                <p14:modId xmlns:p14="http://schemas.microsoft.com/office/powerpoint/2010/main" val="3104987687"/>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2489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010DDF2-F5CA-40A6-8809-5F6AE59A1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41C3992-0CD8-BC52-8615-FFF185E10EBF}"/>
              </a:ext>
            </a:extLst>
          </p:cNvPr>
          <p:cNvSpPr>
            <a:spLocks noGrp="1"/>
          </p:cNvSpPr>
          <p:nvPr>
            <p:ph type="title"/>
          </p:nvPr>
        </p:nvSpPr>
        <p:spPr>
          <a:xfrm>
            <a:off x="1097280" y="516835"/>
            <a:ext cx="5977937" cy="1666501"/>
          </a:xfrm>
        </p:spPr>
        <p:txBody>
          <a:bodyPr>
            <a:normAutofit/>
          </a:bodyPr>
          <a:lstStyle/>
          <a:p>
            <a:r>
              <a:rPr lang="en-GB" sz="4400">
                <a:solidFill>
                  <a:srgbClr val="FFFFFF"/>
                </a:solidFill>
              </a:rPr>
              <a:t>Scenario: Jake</a:t>
            </a:r>
          </a:p>
        </p:txBody>
      </p:sp>
      <p:sp>
        <p:nvSpPr>
          <p:cNvPr id="20" name="Content Placeholder 2">
            <a:extLst>
              <a:ext uri="{FF2B5EF4-FFF2-40B4-BE49-F238E27FC236}">
                <a16:creationId xmlns:a16="http://schemas.microsoft.com/office/drawing/2014/main" id="{257467E7-6605-9E6B-B133-8E5239C9E317}"/>
              </a:ext>
            </a:extLst>
          </p:cNvPr>
          <p:cNvSpPr>
            <a:spLocks noGrp="1"/>
          </p:cNvSpPr>
          <p:nvPr>
            <p:ph idx="1"/>
          </p:nvPr>
        </p:nvSpPr>
        <p:spPr>
          <a:xfrm>
            <a:off x="1097279" y="2236304"/>
            <a:ext cx="5977938" cy="3652667"/>
          </a:xfrm>
        </p:spPr>
        <p:txBody>
          <a:bodyPr>
            <a:normAutofit/>
          </a:bodyPr>
          <a:lstStyle/>
          <a:p>
            <a:endParaRPr lang="en-GB" sz="1800">
              <a:solidFill>
                <a:srgbClr val="FFFFFF"/>
              </a:solidFill>
            </a:endParaRPr>
          </a:p>
          <a:p>
            <a:endParaRPr lang="en-GB" sz="1800">
              <a:solidFill>
                <a:srgbClr val="FFFFFF"/>
              </a:solidFill>
            </a:endParaRPr>
          </a:p>
          <a:p>
            <a:r>
              <a:rPr lang="en-GB" sz="2800">
                <a:solidFill>
                  <a:srgbClr val="FFFFFF"/>
                </a:solidFill>
              </a:rPr>
              <a:t>Listen carefully to this story…</a:t>
            </a:r>
          </a:p>
        </p:txBody>
      </p:sp>
      <p:sp>
        <p:nvSpPr>
          <p:cNvPr id="21" name="Rectangle 20">
            <a:extLst>
              <a:ext uri="{FF2B5EF4-FFF2-40B4-BE49-F238E27FC236}">
                <a16:creationId xmlns:a16="http://schemas.microsoft.com/office/drawing/2014/main" id="{2C2AE254-A553-4FCD-A670-3D2B2A10F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57C76EF0-D671-2135-3E95-AD9F0D5E976C}"/>
              </a:ext>
            </a:extLst>
          </p:cNvPr>
          <p:cNvPicPr>
            <a:picLocks noChangeAspect="1"/>
          </p:cNvPicPr>
          <p:nvPr/>
        </p:nvPicPr>
        <p:blipFill>
          <a:blip r:embed="rId2"/>
          <a:srcRect r="10954"/>
          <a:stretch>
            <a:fillRect/>
          </a:stretch>
        </p:blipFill>
        <p:spPr>
          <a:xfrm>
            <a:off x="7611902" y="10"/>
            <a:ext cx="4580097" cy="6857990"/>
          </a:xfrm>
          <a:prstGeom prst="rect">
            <a:avLst/>
          </a:prstGeom>
        </p:spPr>
      </p:pic>
    </p:spTree>
    <p:extLst>
      <p:ext uri="{BB962C8B-B14F-4D97-AF65-F5344CB8AC3E}">
        <p14:creationId xmlns:p14="http://schemas.microsoft.com/office/powerpoint/2010/main" val="2250484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D119EC0-B25D-A870-A432-41C86D6EF0B6}"/>
              </a:ext>
            </a:extLst>
          </p:cNvPr>
          <p:cNvSpPr>
            <a:spLocks noGrp="1"/>
          </p:cNvSpPr>
          <p:nvPr>
            <p:ph type="title"/>
          </p:nvPr>
        </p:nvSpPr>
        <p:spPr>
          <a:xfrm>
            <a:off x="492370" y="605896"/>
            <a:ext cx="3084844" cy="5646208"/>
          </a:xfrm>
        </p:spPr>
        <p:txBody>
          <a:bodyPr anchor="ctr">
            <a:normAutofit/>
          </a:bodyPr>
          <a:lstStyle/>
          <a:p>
            <a:pPr fontAlgn="base"/>
            <a:r>
              <a:rPr lang="en-GB" sz="3600" b="1" dirty="0">
                <a:solidFill>
                  <a:srgbClr val="FFFFFF"/>
                </a:solidFill>
              </a:rPr>
              <a:t>Practice Assessment 1 </a:t>
            </a:r>
            <a:br>
              <a:rPr lang="en-GB" sz="3600" b="1" dirty="0">
                <a:solidFill>
                  <a:srgbClr val="FFFFFF"/>
                </a:solidFill>
              </a:rPr>
            </a:br>
            <a:br>
              <a:rPr lang="en-GB" sz="3600" b="1" dirty="0">
                <a:solidFill>
                  <a:srgbClr val="FFFFFF"/>
                </a:solidFill>
              </a:rPr>
            </a:br>
            <a:r>
              <a:rPr lang="en-GB" sz="2000" b="1" dirty="0">
                <a:solidFill>
                  <a:srgbClr val="FFFFFF"/>
                </a:solidFill>
              </a:rPr>
              <a:t>(Not compulsory, but good for feedback)</a:t>
            </a:r>
            <a:r>
              <a:rPr lang="en-GB" sz="2000" dirty="0">
                <a:solidFill>
                  <a:srgbClr val="FFFFFF"/>
                </a:solidFill>
              </a:rPr>
              <a:t> </a:t>
            </a:r>
            <a:br>
              <a:rPr lang="en-GB" sz="3600" dirty="0">
                <a:solidFill>
                  <a:srgbClr val="FFFFFF"/>
                </a:solidFill>
              </a:rPr>
            </a:br>
            <a:endParaRPr lang="en-GB" sz="3600" dirty="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6CD9465-EFFC-82F1-7F26-220BFC44EB2E}"/>
              </a:ext>
            </a:extLst>
          </p:cNvPr>
          <p:cNvSpPr>
            <a:spLocks noGrp="1"/>
          </p:cNvSpPr>
          <p:nvPr>
            <p:ph idx="1"/>
          </p:nvPr>
        </p:nvSpPr>
        <p:spPr>
          <a:xfrm>
            <a:off x="4742016" y="1406013"/>
            <a:ext cx="6413663" cy="4846091"/>
          </a:xfrm>
        </p:spPr>
        <p:txBody>
          <a:bodyPr anchor="ctr">
            <a:normAutofit lnSpcReduction="10000"/>
          </a:bodyPr>
          <a:lstStyle/>
          <a:p>
            <a:pPr fontAlgn="base"/>
            <a:endParaRPr lang="en-GB" dirty="0"/>
          </a:p>
          <a:p>
            <a:pPr fontAlgn="base"/>
            <a:r>
              <a:rPr lang="en-GB" sz="2200" dirty="0"/>
              <a:t>Write 400 words (+/- 10%)</a:t>
            </a:r>
          </a:p>
          <a:p>
            <a:pPr fontAlgn="base"/>
            <a:endParaRPr lang="en-GB" sz="2200" dirty="0"/>
          </a:p>
          <a:p>
            <a:pPr fontAlgn="base"/>
            <a:r>
              <a:rPr lang="en-GB" sz="2200" dirty="0"/>
              <a:t>Identify the key points of the following TWO approaches: </a:t>
            </a:r>
          </a:p>
          <a:p>
            <a:pPr fontAlgn="base"/>
            <a:endParaRPr lang="en-GB" sz="2200" dirty="0"/>
          </a:p>
          <a:p>
            <a:pPr fontAlgn="base"/>
            <a:r>
              <a:rPr lang="en-GB" sz="2200" dirty="0"/>
              <a:t>a) Behaviourist  (approx. 200 words)</a:t>
            </a:r>
          </a:p>
          <a:p>
            <a:pPr fontAlgn="base"/>
            <a:r>
              <a:rPr lang="en-GB" sz="2200" dirty="0"/>
              <a:t>b) Cognitive  (approx. 200 words)</a:t>
            </a:r>
          </a:p>
          <a:p>
            <a:pPr fontAlgn="base"/>
            <a:endParaRPr lang="en-GB" sz="2200" dirty="0"/>
          </a:p>
          <a:p>
            <a:pPr fontAlgn="base"/>
            <a:endParaRPr lang="en-GB" sz="2200" dirty="0"/>
          </a:p>
          <a:p>
            <a:r>
              <a:rPr lang="en-GB" sz="2200" u="sng" dirty="0"/>
              <a:t>By FRIDAY next week</a:t>
            </a:r>
          </a:p>
          <a:p>
            <a:endParaRPr lang="en-GB" u="sng" dirty="0"/>
          </a:p>
          <a:p>
            <a:pPr marL="0" indent="0">
              <a:buNone/>
            </a:pPr>
            <a:endParaRPr lang="en-GB" u="sng" dirty="0"/>
          </a:p>
          <a:p>
            <a:endParaRPr lang="en-GB" u="sng" dirty="0"/>
          </a:p>
          <a:p>
            <a:endParaRPr lang="en-GB" u="sng" dirty="0"/>
          </a:p>
        </p:txBody>
      </p:sp>
      <p:pic>
        <p:nvPicPr>
          <p:cNvPr id="5" name="Picture 4">
            <a:extLst>
              <a:ext uri="{FF2B5EF4-FFF2-40B4-BE49-F238E27FC236}">
                <a16:creationId xmlns:a16="http://schemas.microsoft.com/office/drawing/2014/main" id="{DED692B3-AC57-BA4E-9C08-A72EECF93F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29368" y="3321887"/>
            <a:ext cx="3118242" cy="3118242"/>
          </a:xfrm>
          <a:prstGeom prst="rect">
            <a:avLst/>
          </a:prstGeom>
        </p:spPr>
      </p:pic>
    </p:spTree>
    <p:extLst>
      <p:ext uri="{BB962C8B-B14F-4D97-AF65-F5344CB8AC3E}">
        <p14:creationId xmlns:p14="http://schemas.microsoft.com/office/powerpoint/2010/main" val="4083546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4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21D53CA0-FDE7-4B62-AE74-A671E6B82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 name="Rectangle 50">
            <a:extLst>
              <a:ext uri="{FF2B5EF4-FFF2-40B4-BE49-F238E27FC236}">
                <a16:creationId xmlns:a16="http://schemas.microsoft.com/office/drawing/2014/main" id="{06FA22A8-DAD2-4DBF-BCF6-AA00E9D83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52" name="Straight Connector 51">
            <a:extLst>
              <a:ext uri="{FF2B5EF4-FFF2-40B4-BE49-F238E27FC236}">
                <a16:creationId xmlns:a16="http://schemas.microsoft.com/office/drawing/2014/main" id="{38CF2381-9166-48DC-8859-93B6A58939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7B0DAF28-5B69-614D-7294-97CF1A459103}"/>
              </a:ext>
            </a:extLst>
          </p:cNvPr>
          <p:cNvPicPr>
            <a:picLocks noGrp="1" noChangeAspect="1"/>
          </p:cNvPicPr>
          <p:nvPr>
            <p:ph idx="1"/>
          </p:nvPr>
        </p:nvPicPr>
        <p:blipFill>
          <a:blip r:embed="rId2"/>
          <a:srcRect t="12181" b="7592"/>
          <a:stretch>
            <a:fillRect/>
          </a:stretch>
        </p:blipFill>
        <p:spPr>
          <a:xfrm>
            <a:off x="-32" y="10"/>
            <a:ext cx="12192031" cy="4915066"/>
          </a:xfrm>
          <a:prstGeom prst="rect">
            <a:avLst/>
          </a:prstGeom>
        </p:spPr>
      </p:pic>
      <p:sp>
        <p:nvSpPr>
          <p:cNvPr id="53" name="Rectangle 52">
            <a:extLst>
              <a:ext uri="{FF2B5EF4-FFF2-40B4-BE49-F238E27FC236}">
                <a16:creationId xmlns:a16="http://schemas.microsoft.com/office/drawing/2014/main" id="{278593E4-9F18-4133-8E6D-49F2BD5E1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7F9F520-1FC1-DE01-9D85-8FCD04C295B7}"/>
              </a:ext>
            </a:extLst>
          </p:cNvPr>
          <p:cNvSpPr>
            <a:spLocks noGrp="1"/>
          </p:cNvSpPr>
          <p:nvPr>
            <p:ph type="title"/>
          </p:nvPr>
        </p:nvSpPr>
        <p:spPr>
          <a:xfrm>
            <a:off x="1024778" y="5532959"/>
            <a:ext cx="10058400" cy="822960"/>
          </a:xfrm>
        </p:spPr>
        <p:txBody>
          <a:bodyPr vert="horz" lIns="91440" tIns="45720" rIns="91440" bIns="45720" rtlCol="0" anchor="b">
            <a:normAutofit/>
          </a:bodyPr>
          <a:lstStyle/>
          <a:p>
            <a:pPr algn="ctr"/>
            <a:r>
              <a:rPr lang="en-US" sz="5400">
                <a:solidFill>
                  <a:srgbClr val="FFFFFF"/>
                </a:solidFill>
              </a:rPr>
              <a:t>The </a:t>
            </a:r>
            <a:r>
              <a:rPr lang="en-US" sz="5400" err="1">
                <a:solidFill>
                  <a:srgbClr val="FFFFFF"/>
                </a:solidFill>
              </a:rPr>
              <a:t>Behaviourist</a:t>
            </a:r>
            <a:r>
              <a:rPr lang="en-US" sz="5400">
                <a:solidFill>
                  <a:srgbClr val="FFFFFF"/>
                </a:solidFill>
              </a:rPr>
              <a:t> approach</a:t>
            </a:r>
          </a:p>
        </p:txBody>
      </p:sp>
      <p:sp>
        <p:nvSpPr>
          <p:cNvPr id="54" name="Rectangle 53">
            <a:extLst>
              <a:ext uri="{FF2B5EF4-FFF2-40B4-BE49-F238E27FC236}">
                <a16:creationId xmlns:a16="http://schemas.microsoft.com/office/drawing/2014/main" id="{482D7CB0-CBA7-460E-824A-FAAA7D333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0659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EE9D3-833C-52F1-A6F5-F8ED453EE49D}"/>
              </a:ext>
            </a:extLst>
          </p:cNvPr>
          <p:cNvSpPr>
            <a:spLocks noGrp="1"/>
          </p:cNvSpPr>
          <p:nvPr>
            <p:ph type="title"/>
          </p:nvPr>
        </p:nvSpPr>
        <p:spPr/>
        <p:txBody>
          <a:bodyPr/>
          <a:lstStyle/>
          <a:p>
            <a:r>
              <a:rPr lang="en-GB"/>
              <a:t>Classical Conditioning: Pavlov’s Dogs</a:t>
            </a:r>
          </a:p>
        </p:txBody>
      </p:sp>
      <p:sp>
        <p:nvSpPr>
          <p:cNvPr id="3" name="Content Placeholder 2">
            <a:extLst>
              <a:ext uri="{FF2B5EF4-FFF2-40B4-BE49-F238E27FC236}">
                <a16:creationId xmlns:a16="http://schemas.microsoft.com/office/drawing/2014/main" id="{E7CC6951-68C3-7444-45E4-48042DC8B47D}"/>
              </a:ext>
            </a:extLst>
          </p:cNvPr>
          <p:cNvSpPr>
            <a:spLocks noGrp="1"/>
          </p:cNvSpPr>
          <p:nvPr>
            <p:ph idx="1"/>
          </p:nvPr>
        </p:nvSpPr>
        <p:spPr/>
        <p:txBody>
          <a:bodyPr/>
          <a:lstStyle/>
          <a:p>
            <a:endParaRPr lang="en-GB"/>
          </a:p>
          <a:p>
            <a:endParaRPr lang="en-GB"/>
          </a:p>
        </p:txBody>
      </p:sp>
      <p:pic>
        <p:nvPicPr>
          <p:cNvPr id="4" name="Picture 3">
            <a:extLst>
              <a:ext uri="{FF2B5EF4-FFF2-40B4-BE49-F238E27FC236}">
                <a16:creationId xmlns:a16="http://schemas.microsoft.com/office/drawing/2014/main" id="{0911EBE6-8B5E-1476-4FE1-2E5BCEE39897}"/>
              </a:ext>
            </a:extLst>
          </p:cNvPr>
          <p:cNvPicPr>
            <a:picLocks noChangeAspect="1"/>
          </p:cNvPicPr>
          <p:nvPr/>
        </p:nvPicPr>
        <p:blipFill>
          <a:blip r:embed="rId2"/>
          <a:stretch>
            <a:fillRect/>
          </a:stretch>
        </p:blipFill>
        <p:spPr>
          <a:xfrm>
            <a:off x="5170509" y="2191054"/>
            <a:ext cx="6588009" cy="3886451"/>
          </a:xfrm>
          <a:prstGeom prst="rect">
            <a:avLst/>
          </a:prstGeom>
        </p:spPr>
      </p:pic>
      <p:sp>
        <p:nvSpPr>
          <p:cNvPr id="5" name="Rectangle: Rounded Corners 4">
            <a:extLst>
              <a:ext uri="{FF2B5EF4-FFF2-40B4-BE49-F238E27FC236}">
                <a16:creationId xmlns:a16="http://schemas.microsoft.com/office/drawing/2014/main" id="{11DCF752-2526-B296-0636-DFB87FF1D7F0}"/>
              </a:ext>
            </a:extLst>
          </p:cNvPr>
          <p:cNvSpPr/>
          <p:nvPr/>
        </p:nvSpPr>
        <p:spPr>
          <a:xfrm>
            <a:off x="818915" y="2191054"/>
            <a:ext cx="3962859" cy="1170913"/>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rPr>
              <a:t>Pavlov 1927</a:t>
            </a:r>
          </a:p>
          <a:p>
            <a:r>
              <a:rPr lang="en-GB" sz="2000">
                <a:solidFill>
                  <a:schemeClr val="tx1"/>
                </a:solidFill>
              </a:rPr>
              <a:t>Russian Physiologist</a:t>
            </a:r>
          </a:p>
          <a:p>
            <a:pPr algn="ctr"/>
            <a:endParaRPr lang="en-GB"/>
          </a:p>
        </p:txBody>
      </p:sp>
      <p:sp>
        <p:nvSpPr>
          <p:cNvPr id="6" name="Rectangle: Rounded Corners 5">
            <a:extLst>
              <a:ext uri="{FF2B5EF4-FFF2-40B4-BE49-F238E27FC236}">
                <a16:creationId xmlns:a16="http://schemas.microsoft.com/office/drawing/2014/main" id="{DF9C8233-E625-40A0-37A7-CBB3F271E05C}"/>
              </a:ext>
            </a:extLst>
          </p:cNvPr>
          <p:cNvSpPr/>
          <p:nvPr/>
        </p:nvSpPr>
        <p:spPr>
          <a:xfrm>
            <a:off x="818913" y="4863482"/>
            <a:ext cx="3962859" cy="1170913"/>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rPr>
              <a:t>Discovered </a:t>
            </a:r>
            <a:r>
              <a:rPr lang="en-GB" sz="2000" b="1">
                <a:solidFill>
                  <a:schemeClr val="tx1"/>
                </a:solidFill>
              </a:rPr>
              <a:t>‘Classical Conditioning’ </a:t>
            </a:r>
          </a:p>
          <a:p>
            <a:pPr algn="ctr"/>
            <a:endParaRPr lang="en-GB"/>
          </a:p>
        </p:txBody>
      </p:sp>
      <p:sp>
        <p:nvSpPr>
          <p:cNvPr id="7" name="Rectangle: Rounded Corners 6">
            <a:extLst>
              <a:ext uri="{FF2B5EF4-FFF2-40B4-BE49-F238E27FC236}">
                <a16:creationId xmlns:a16="http://schemas.microsoft.com/office/drawing/2014/main" id="{9C662687-1BA5-E604-06CD-EE1174CD2EC1}"/>
              </a:ext>
            </a:extLst>
          </p:cNvPr>
          <p:cNvSpPr/>
          <p:nvPr/>
        </p:nvSpPr>
        <p:spPr>
          <a:xfrm>
            <a:off x="818913" y="3527268"/>
            <a:ext cx="3962859" cy="1170913"/>
          </a:xfrm>
          <a:prstGeom prst="round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rPr>
              <a:t>Studied dog’s salivary system</a:t>
            </a:r>
          </a:p>
          <a:p>
            <a:pPr algn="ctr"/>
            <a:endParaRPr lang="en-GB"/>
          </a:p>
        </p:txBody>
      </p:sp>
      <p:sp>
        <p:nvSpPr>
          <p:cNvPr id="9" name="TextBox 8">
            <a:extLst>
              <a:ext uri="{FF2B5EF4-FFF2-40B4-BE49-F238E27FC236}">
                <a16:creationId xmlns:a16="http://schemas.microsoft.com/office/drawing/2014/main" id="{69946953-F985-2330-661C-0328004A97B8}"/>
              </a:ext>
            </a:extLst>
          </p:cNvPr>
          <p:cNvSpPr txBox="1"/>
          <p:nvPr/>
        </p:nvSpPr>
        <p:spPr>
          <a:xfrm>
            <a:off x="4649397" y="331775"/>
            <a:ext cx="6096000" cy="369332"/>
          </a:xfrm>
          <a:prstGeom prst="rect">
            <a:avLst/>
          </a:prstGeom>
          <a:noFill/>
        </p:spPr>
        <p:txBody>
          <a:bodyPr wrap="square">
            <a:spAutoFit/>
          </a:bodyPr>
          <a:lstStyle/>
          <a:p>
            <a:r>
              <a:rPr lang="en-GB" dirty="0">
                <a:hlinkClick r:id="rId3"/>
              </a:rPr>
              <a:t>That was easy!</a:t>
            </a:r>
            <a:endParaRPr lang="en-GB" dirty="0"/>
          </a:p>
        </p:txBody>
      </p:sp>
    </p:spTree>
    <p:extLst>
      <p:ext uri="{BB962C8B-B14F-4D97-AF65-F5344CB8AC3E}">
        <p14:creationId xmlns:p14="http://schemas.microsoft.com/office/powerpoint/2010/main" val="301372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1245E-D0D1-29B7-378C-EBD05B17354D}"/>
              </a:ext>
            </a:extLst>
          </p:cNvPr>
          <p:cNvSpPr>
            <a:spLocks noGrp="1"/>
          </p:cNvSpPr>
          <p:nvPr>
            <p:ph type="title"/>
          </p:nvPr>
        </p:nvSpPr>
        <p:spPr>
          <a:xfrm>
            <a:off x="900954" y="286603"/>
            <a:ext cx="10254726" cy="1450757"/>
          </a:xfrm>
        </p:spPr>
        <p:txBody>
          <a:bodyPr>
            <a:normAutofit/>
          </a:bodyPr>
          <a:lstStyle/>
          <a:p>
            <a:r>
              <a:rPr lang="en-GB"/>
              <a:t>Behaviourist approach</a:t>
            </a:r>
          </a:p>
        </p:txBody>
      </p:sp>
      <p:sp>
        <p:nvSpPr>
          <p:cNvPr id="3" name="Content Placeholder 2">
            <a:extLst>
              <a:ext uri="{FF2B5EF4-FFF2-40B4-BE49-F238E27FC236}">
                <a16:creationId xmlns:a16="http://schemas.microsoft.com/office/drawing/2014/main" id="{0256176A-ED1A-709A-86A5-F2152E56703F}"/>
              </a:ext>
            </a:extLst>
          </p:cNvPr>
          <p:cNvSpPr>
            <a:spLocks noGrp="1"/>
          </p:cNvSpPr>
          <p:nvPr>
            <p:ph idx="1"/>
          </p:nvPr>
        </p:nvSpPr>
        <p:spPr>
          <a:xfrm>
            <a:off x="900954" y="1947333"/>
            <a:ext cx="5112848" cy="4624064"/>
          </a:xfrm>
        </p:spPr>
        <p:txBody>
          <a:bodyPr>
            <a:normAutofit fontScale="92500" lnSpcReduction="20000"/>
          </a:bodyPr>
          <a:lstStyle/>
          <a:p>
            <a:r>
              <a:rPr lang="en-GB" sz="2200" b="1"/>
              <a:t>Focus: Objective study of observable behaviour</a:t>
            </a:r>
          </a:p>
          <a:p>
            <a:endParaRPr lang="en-GB" sz="2200"/>
          </a:p>
          <a:p>
            <a:r>
              <a:rPr lang="en-GB" sz="2200"/>
              <a:t>John Watson: known as the founder of Behaviourist psychology</a:t>
            </a:r>
          </a:p>
          <a:p>
            <a:endParaRPr lang="en-GB" sz="2200"/>
          </a:p>
          <a:p>
            <a:r>
              <a:rPr lang="en-GB" sz="2200"/>
              <a:t>Watson argued that the mind is a ‘black box’.  What is inside cannot be ‘known’ or measured</a:t>
            </a:r>
          </a:p>
          <a:p>
            <a:endParaRPr lang="en-GB" sz="2200"/>
          </a:p>
          <a:p>
            <a:r>
              <a:rPr lang="en-GB" sz="2200"/>
              <a:t>Behaviour is merely our response to what is happening around us – to external stimuli</a:t>
            </a:r>
          </a:p>
          <a:p>
            <a:endParaRPr lang="en-GB" sz="1600"/>
          </a:p>
          <a:p>
            <a:r>
              <a:rPr lang="en-GB" sz="2200" b="1"/>
              <a:t>Classical conditioning </a:t>
            </a:r>
          </a:p>
          <a:p>
            <a:r>
              <a:rPr lang="en-GB"/>
              <a:t>1920s ‘Little Albert’ experiment</a:t>
            </a:r>
          </a:p>
          <a:p>
            <a:endParaRPr lang="en-GB" sz="1700"/>
          </a:p>
          <a:p>
            <a:endParaRPr lang="en-GB" sz="1700"/>
          </a:p>
        </p:txBody>
      </p:sp>
      <p:pic>
        <p:nvPicPr>
          <p:cNvPr id="4" name="Picture 3">
            <a:extLst>
              <a:ext uri="{FF2B5EF4-FFF2-40B4-BE49-F238E27FC236}">
                <a16:creationId xmlns:a16="http://schemas.microsoft.com/office/drawing/2014/main" id="{C50986EE-3C90-15D7-FC2D-5BD3E487DAD9}"/>
              </a:ext>
            </a:extLst>
          </p:cNvPr>
          <p:cNvPicPr>
            <a:picLocks noChangeAspect="1"/>
          </p:cNvPicPr>
          <p:nvPr/>
        </p:nvPicPr>
        <p:blipFill>
          <a:blip r:embed="rId2"/>
          <a:stretch>
            <a:fillRect/>
          </a:stretch>
        </p:blipFill>
        <p:spPr>
          <a:xfrm>
            <a:off x="5821217" y="2345267"/>
            <a:ext cx="6186240" cy="3588020"/>
          </a:xfrm>
          <a:prstGeom prst="rect">
            <a:avLst/>
          </a:prstGeom>
        </p:spPr>
      </p:pic>
    </p:spTree>
    <p:extLst>
      <p:ext uri="{BB962C8B-B14F-4D97-AF65-F5344CB8AC3E}">
        <p14:creationId xmlns:p14="http://schemas.microsoft.com/office/powerpoint/2010/main" val="2067888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B2238-3568-C3BD-271B-39F601F14341}"/>
              </a:ext>
            </a:extLst>
          </p:cNvPr>
          <p:cNvSpPr>
            <a:spLocks noGrp="1"/>
          </p:cNvSpPr>
          <p:nvPr>
            <p:ph type="title"/>
          </p:nvPr>
        </p:nvSpPr>
        <p:spPr/>
        <p:txBody>
          <a:bodyPr/>
          <a:lstStyle/>
          <a:p>
            <a:r>
              <a:rPr lang="en-GB"/>
              <a:t>Classical conditioning in real life</a:t>
            </a:r>
          </a:p>
        </p:txBody>
      </p:sp>
      <p:sp>
        <p:nvSpPr>
          <p:cNvPr id="3" name="Content Placeholder 2">
            <a:extLst>
              <a:ext uri="{FF2B5EF4-FFF2-40B4-BE49-F238E27FC236}">
                <a16:creationId xmlns:a16="http://schemas.microsoft.com/office/drawing/2014/main" id="{D4819920-1CC3-085C-C369-2EB9D8DBB738}"/>
              </a:ext>
            </a:extLst>
          </p:cNvPr>
          <p:cNvSpPr>
            <a:spLocks noGrp="1"/>
          </p:cNvSpPr>
          <p:nvPr>
            <p:ph idx="1"/>
          </p:nvPr>
        </p:nvSpPr>
        <p:spPr>
          <a:xfrm>
            <a:off x="1097280" y="2200060"/>
            <a:ext cx="10349653" cy="3669034"/>
          </a:xfrm>
        </p:spPr>
        <p:txBody>
          <a:bodyPr>
            <a:normAutofit/>
          </a:bodyPr>
          <a:lstStyle/>
          <a:p>
            <a:r>
              <a:rPr lang="en-GB"/>
              <a:t>Examples: </a:t>
            </a:r>
          </a:p>
          <a:p>
            <a:endParaRPr lang="en-GB"/>
          </a:p>
          <a:p>
            <a:pPr>
              <a:buFont typeface="Wingdings" panose="05000000000000000000" pitchFamily="2" charset="2"/>
              <a:buChar char="§"/>
            </a:pPr>
            <a:r>
              <a:rPr lang="en-GB"/>
              <a:t>  Poor experiences with tests and exams can cause us to want to avoid school</a:t>
            </a:r>
          </a:p>
          <a:p>
            <a:pPr>
              <a:buFont typeface="Wingdings" panose="05000000000000000000" pitchFamily="2" charset="2"/>
              <a:buChar char="§"/>
            </a:pPr>
            <a:r>
              <a:rPr lang="en-GB"/>
              <a:t>  Starting to pack up when hearing the school bell at the end of the day</a:t>
            </a:r>
          </a:p>
          <a:p>
            <a:pPr>
              <a:buFont typeface="Wingdings" panose="05000000000000000000" pitchFamily="2" charset="2"/>
              <a:buChar char="§"/>
            </a:pPr>
            <a:r>
              <a:rPr lang="en-GB"/>
              <a:t>  Smiling at people when you smell something that reminds you of happy times (baking, flowers)</a:t>
            </a:r>
          </a:p>
          <a:p>
            <a:pPr marL="0" indent="0">
              <a:buNone/>
            </a:pPr>
            <a:endParaRPr lang="en-GB"/>
          </a:p>
          <a:p>
            <a:pPr marL="0" indent="0">
              <a:buNone/>
            </a:pPr>
            <a:endParaRPr lang="en-GB"/>
          </a:p>
          <a:p>
            <a:pPr marL="0" indent="0">
              <a:buNone/>
            </a:pPr>
            <a:r>
              <a:rPr lang="en-GB">
                <a:solidFill>
                  <a:srgbClr val="0070C0"/>
                </a:solidFill>
              </a:rPr>
              <a:t>What examples can you think of?</a:t>
            </a:r>
          </a:p>
        </p:txBody>
      </p:sp>
    </p:spTree>
    <p:extLst>
      <p:ext uri="{BB962C8B-B14F-4D97-AF65-F5344CB8AC3E}">
        <p14:creationId xmlns:p14="http://schemas.microsoft.com/office/powerpoint/2010/main" val="4201619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Content Placeholder 3">
            <a:extLst>
              <a:ext uri="{FF2B5EF4-FFF2-40B4-BE49-F238E27FC236}">
                <a16:creationId xmlns:a16="http://schemas.microsoft.com/office/drawing/2014/main" id="{2FDB94E3-6BB5-13ED-AFAC-8AC5BE1BA40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63526" y="26988"/>
            <a:ext cx="11383963" cy="6831012"/>
          </a:xfrm>
        </p:spPr>
      </p:pic>
      <p:sp>
        <p:nvSpPr>
          <p:cNvPr id="23555" name="TextBox 4">
            <a:extLst>
              <a:ext uri="{FF2B5EF4-FFF2-40B4-BE49-F238E27FC236}">
                <a16:creationId xmlns:a16="http://schemas.microsoft.com/office/drawing/2014/main" id="{2B26A18B-3189-5CE2-C142-4B31AAC81C6D}"/>
              </a:ext>
            </a:extLst>
          </p:cNvPr>
          <p:cNvSpPr txBox="1">
            <a:spLocks noChangeArrowheads="1"/>
          </p:cNvSpPr>
          <p:nvPr/>
        </p:nvSpPr>
        <p:spPr bwMode="auto">
          <a:xfrm>
            <a:off x="4232276" y="5934076"/>
            <a:ext cx="40941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5400">
                <a:solidFill>
                  <a:schemeClr val="bg1"/>
                </a:solidFill>
                <a:latin typeface="Verdana"/>
                <a:ea typeface="Verdana"/>
              </a:rPr>
              <a:t>10 minutes</a:t>
            </a:r>
          </a:p>
        </p:txBody>
      </p:sp>
    </p:spTree>
    <p:extLst>
      <p:ext uri="{BB962C8B-B14F-4D97-AF65-F5344CB8AC3E}">
        <p14:creationId xmlns:p14="http://schemas.microsoft.com/office/powerpoint/2010/main" val="17986373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B49828-4896-0B6B-BFA2-C269385C668E}"/>
              </a:ext>
            </a:extLst>
          </p:cNvPr>
          <p:cNvSpPr>
            <a:spLocks noGrp="1"/>
          </p:cNvSpPr>
          <p:nvPr>
            <p:ph type="title"/>
          </p:nvPr>
        </p:nvSpPr>
        <p:spPr>
          <a:xfrm>
            <a:off x="6411685" y="634946"/>
            <a:ext cx="5127171" cy="1450757"/>
          </a:xfrm>
        </p:spPr>
        <p:txBody>
          <a:bodyPr>
            <a:normAutofit fontScale="90000"/>
          </a:bodyPr>
          <a:lstStyle/>
          <a:p>
            <a:r>
              <a:rPr lang="en-GB"/>
              <a:t>Operant conditioning</a:t>
            </a:r>
            <a:br>
              <a:rPr lang="en-GB"/>
            </a:br>
            <a:endParaRPr lang="en-GB"/>
          </a:p>
        </p:txBody>
      </p:sp>
      <p:pic>
        <p:nvPicPr>
          <p:cNvPr id="5" name="Picture 4">
            <a:extLst>
              <a:ext uri="{FF2B5EF4-FFF2-40B4-BE49-F238E27FC236}">
                <a16:creationId xmlns:a16="http://schemas.microsoft.com/office/drawing/2014/main" id="{C84533A5-AE7E-1493-FC9E-F0721B72C162}"/>
              </a:ext>
            </a:extLst>
          </p:cNvPr>
          <p:cNvPicPr>
            <a:picLocks noChangeAspect="1"/>
          </p:cNvPicPr>
          <p:nvPr/>
        </p:nvPicPr>
        <p:blipFill>
          <a:blip r:embed="rId2"/>
          <a:stretch>
            <a:fillRect/>
          </a:stretch>
        </p:blipFill>
        <p:spPr>
          <a:xfrm>
            <a:off x="150324" y="1995058"/>
            <a:ext cx="6045608" cy="3491338"/>
          </a:xfrm>
          <a:prstGeom prst="rect">
            <a:avLst/>
          </a:prstGeom>
        </p:spPr>
      </p:pic>
      <p:cxnSp>
        <p:nvCxnSpPr>
          <p:cNvPr id="20" name="Straight Connector 19">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39B78536-E7EA-FE43-9EF2-92BCD72AEF01}"/>
              </a:ext>
            </a:extLst>
          </p:cNvPr>
          <p:cNvSpPr>
            <a:spLocks noGrp="1"/>
          </p:cNvSpPr>
          <p:nvPr>
            <p:ph idx="1"/>
          </p:nvPr>
        </p:nvSpPr>
        <p:spPr>
          <a:xfrm>
            <a:off x="6790048" y="2468401"/>
            <a:ext cx="5127172" cy="3670180"/>
          </a:xfrm>
        </p:spPr>
        <p:txBody>
          <a:bodyPr>
            <a:normAutofit/>
          </a:bodyPr>
          <a:lstStyle/>
          <a:p>
            <a:r>
              <a:rPr lang="en-GB" b="1"/>
              <a:t>Shaping Behaviour</a:t>
            </a:r>
          </a:p>
          <a:p>
            <a:endParaRPr lang="en-GB" b="1"/>
          </a:p>
          <a:p>
            <a:r>
              <a:rPr lang="en-GB"/>
              <a:t>B. F. Skinner (1930s-1060s) </a:t>
            </a:r>
          </a:p>
          <a:p>
            <a:r>
              <a:rPr lang="en-GB"/>
              <a:t>Believed behaviour is sustained by reinforcements and rewards, not by free will</a:t>
            </a:r>
          </a:p>
          <a:p>
            <a:r>
              <a:rPr lang="en-GB"/>
              <a:t>Experiments into educating people to behave in certain ways</a:t>
            </a:r>
          </a:p>
          <a:p>
            <a:r>
              <a:rPr lang="en-GB"/>
              <a:t>Stimulus - Response</a:t>
            </a:r>
          </a:p>
          <a:p>
            <a:endParaRPr lang="en-GB"/>
          </a:p>
          <a:p>
            <a:endParaRPr lang="en-GB"/>
          </a:p>
          <a:p>
            <a:endParaRPr lang="en-GB"/>
          </a:p>
        </p:txBody>
      </p:sp>
      <p:sp>
        <p:nvSpPr>
          <p:cNvPr id="22" name="Rectangle 21">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TextBox 8">
            <a:extLst>
              <a:ext uri="{FF2B5EF4-FFF2-40B4-BE49-F238E27FC236}">
                <a16:creationId xmlns:a16="http://schemas.microsoft.com/office/drawing/2014/main" id="{B277332B-62C5-1B1B-713A-A0FBA0C24C1C}"/>
              </a:ext>
            </a:extLst>
          </p:cNvPr>
          <p:cNvSpPr txBox="1"/>
          <p:nvPr/>
        </p:nvSpPr>
        <p:spPr>
          <a:xfrm>
            <a:off x="422118" y="4276569"/>
            <a:ext cx="6096000" cy="369332"/>
          </a:xfrm>
          <a:prstGeom prst="rect">
            <a:avLst/>
          </a:prstGeom>
          <a:noFill/>
        </p:spPr>
        <p:txBody>
          <a:bodyPr wrap="square">
            <a:spAutoFit/>
          </a:bodyPr>
          <a:lstStyle/>
          <a:p>
            <a:pPr algn="ctr"/>
            <a:endParaRPr lang="en-GB" sz="1800">
              <a:solidFill>
                <a:schemeClr val="tx1"/>
              </a:solidFill>
            </a:endParaRPr>
          </a:p>
        </p:txBody>
      </p:sp>
      <p:sp>
        <p:nvSpPr>
          <p:cNvPr id="15" name="TextBox 14">
            <a:extLst>
              <a:ext uri="{FF2B5EF4-FFF2-40B4-BE49-F238E27FC236}">
                <a16:creationId xmlns:a16="http://schemas.microsoft.com/office/drawing/2014/main" id="{9E4BB3A6-6698-280D-C351-5692896A37A4}"/>
              </a:ext>
            </a:extLst>
          </p:cNvPr>
          <p:cNvSpPr txBox="1"/>
          <p:nvPr/>
        </p:nvSpPr>
        <p:spPr>
          <a:xfrm>
            <a:off x="818147" y="5761408"/>
            <a:ext cx="3850106" cy="377173"/>
          </a:xfrm>
          <a:prstGeom prst="rect">
            <a:avLst/>
          </a:prstGeom>
          <a:noFill/>
        </p:spPr>
        <p:txBody>
          <a:bodyPr wrap="square" rtlCol="0">
            <a:spAutoFit/>
          </a:bodyPr>
          <a:lstStyle/>
          <a:p>
            <a:pPr algn="ctr"/>
            <a:r>
              <a:rPr lang="en-GB"/>
              <a:t>The Skinner Box 1930s</a:t>
            </a:r>
          </a:p>
        </p:txBody>
      </p:sp>
      <p:sp>
        <p:nvSpPr>
          <p:cNvPr id="4" name="TextBox 3">
            <a:extLst>
              <a:ext uri="{FF2B5EF4-FFF2-40B4-BE49-F238E27FC236}">
                <a16:creationId xmlns:a16="http://schemas.microsoft.com/office/drawing/2014/main" id="{1F4BBC6D-215C-AC2A-39E8-908FB2FF1052}"/>
              </a:ext>
            </a:extLst>
          </p:cNvPr>
          <p:cNvSpPr txBox="1"/>
          <p:nvPr/>
        </p:nvSpPr>
        <p:spPr>
          <a:xfrm>
            <a:off x="1288026" y="806089"/>
            <a:ext cx="6096000" cy="369332"/>
          </a:xfrm>
          <a:prstGeom prst="rect">
            <a:avLst/>
          </a:prstGeom>
          <a:noFill/>
        </p:spPr>
        <p:txBody>
          <a:bodyPr wrap="square">
            <a:spAutoFit/>
          </a:bodyPr>
          <a:lstStyle/>
          <a:p>
            <a:r>
              <a:rPr lang="en-GB" dirty="0">
                <a:hlinkClick r:id="rId3"/>
              </a:rPr>
              <a:t>Dr. B.F. Skinner and Operant Conditioning</a:t>
            </a:r>
            <a:endParaRPr lang="en-GB" dirty="0"/>
          </a:p>
        </p:txBody>
      </p:sp>
    </p:spTree>
    <p:extLst>
      <p:ext uri="{BB962C8B-B14F-4D97-AF65-F5344CB8AC3E}">
        <p14:creationId xmlns:p14="http://schemas.microsoft.com/office/powerpoint/2010/main" val="13010506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7A58E231-0F16-A988-E6D4-3113A073D6B7}"/>
              </a:ext>
            </a:extLst>
          </p:cNvPr>
          <p:cNvSpPr/>
          <p:nvPr/>
        </p:nvSpPr>
        <p:spPr>
          <a:xfrm>
            <a:off x="4591918" y="733228"/>
            <a:ext cx="3130688" cy="1973758"/>
          </a:xfrm>
          <a:prstGeom prst="ellipse">
            <a:avLst/>
          </a:prstGeom>
          <a:solidFill>
            <a:schemeClr val="tx2">
              <a:lumMod val="40000"/>
              <a:lumOff val="60000"/>
            </a:schemeClr>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3600">
                <a:solidFill>
                  <a:schemeClr val="tx1"/>
                </a:solidFill>
              </a:rPr>
              <a:t>Shaping behaviour</a:t>
            </a:r>
          </a:p>
        </p:txBody>
      </p:sp>
      <p:sp>
        <p:nvSpPr>
          <p:cNvPr id="5" name="Rectangle 4">
            <a:extLst>
              <a:ext uri="{FF2B5EF4-FFF2-40B4-BE49-F238E27FC236}">
                <a16:creationId xmlns:a16="http://schemas.microsoft.com/office/drawing/2014/main" id="{83906FB1-5A70-A6F5-75D4-873E4ACCBC11}"/>
              </a:ext>
            </a:extLst>
          </p:cNvPr>
          <p:cNvSpPr/>
          <p:nvPr/>
        </p:nvSpPr>
        <p:spPr>
          <a:xfrm>
            <a:off x="907158" y="1503143"/>
            <a:ext cx="3255022" cy="207659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tx1"/>
                </a:solidFill>
              </a:rPr>
              <a:t>‘Positive’ Punishment </a:t>
            </a:r>
            <a:r>
              <a:rPr lang="en-GB" sz="2000">
                <a:solidFill>
                  <a:schemeClr val="tx1"/>
                </a:solidFill>
              </a:rPr>
              <a:t>(P+)</a:t>
            </a:r>
          </a:p>
          <a:p>
            <a:pPr algn="ctr"/>
            <a:endParaRPr lang="en-GB" sz="2000">
              <a:solidFill>
                <a:schemeClr val="tx1"/>
              </a:solidFill>
            </a:endParaRPr>
          </a:p>
          <a:p>
            <a:pPr algn="ctr"/>
            <a:r>
              <a:rPr lang="en-GB" sz="2000">
                <a:solidFill>
                  <a:schemeClr val="tx1"/>
                </a:solidFill>
              </a:rPr>
              <a:t>Addition of something unpleasant</a:t>
            </a:r>
          </a:p>
          <a:p>
            <a:pPr algn="ctr"/>
            <a:r>
              <a:rPr lang="en-GB" sz="2000">
                <a:solidFill>
                  <a:schemeClr val="tx1"/>
                </a:solidFill>
              </a:rPr>
              <a:t>(e.g. detention)</a:t>
            </a:r>
          </a:p>
        </p:txBody>
      </p:sp>
      <p:sp>
        <p:nvSpPr>
          <p:cNvPr id="6" name="Rectangle 5">
            <a:extLst>
              <a:ext uri="{FF2B5EF4-FFF2-40B4-BE49-F238E27FC236}">
                <a16:creationId xmlns:a16="http://schemas.microsoft.com/office/drawing/2014/main" id="{77F7DB8E-262E-3510-0120-D602507422A8}"/>
              </a:ext>
            </a:extLst>
          </p:cNvPr>
          <p:cNvSpPr/>
          <p:nvPr/>
        </p:nvSpPr>
        <p:spPr>
          <a:xfrm>
            <a:off x="2840375" y="4056057"/>
            <a:ext cx="3255625" cy="2068715"/>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tx1"/>
                </a:solidFill>
              </a:rPr>
              <a:t>Positive Reinforcement </a:t>
            </a:r>
            <a:r>
              <a:rPr lang="en-GB" sz="2000">
                <a:solidFill>
                  <a:schemeClr val="tx1"/>
                </a:solidFill>
              </a:rPr>
              <a:t>(R+)</a:t>
            </a:r>
          </a:p>
          <a:p>
            <a:pPr algn="ctr"/>
            <a:endParaRPr lang="en-GB" sz="2000">
              <a:solidFill>
                <a:schemeClr val="tx1"/>
              </a:solidFill>
            </a:endParaRPr>
          </a:p>
          <a:p>
            <a:pPr algn="ctr"/>
            <a:r>
              <a:rPr lang="en-GB" sz="2000">
                <a:solidFill>
                  <a:schemeClr val="tx1"/>
                </a:solidFill>
              </a:rPr>
              <a:t>Addition of something pleasant</a:t>
            </a:r>
          </a:p>
          <a:p>
            <a:pPr algn="ctr"/>
            <a:r>
              <a:rPr lang="en-GB" sz="2000">
                <a:solidFill>
                  <a:schemeClr val="tx1"/>
                </a:solidFill>
              </a:rPr>
              <a:t>(i.e. rewards)</a:t>
            </a:r>
          </a:p>
        </p:txBody>
      </p:sp>
      <p:sp>
        <p:nvSpPr>
          <p:cNvPr id="7" name="Rectangle 6">
            <a:extLst>
              <a:ext uri="{FF2B5EF4-FFF2-40B4-BE49-F238E27FC236}">
                <a16:creationId xmlns:a16="http://schemas.microsoft.com/office/drawing/2014/main" id="{9D6859EF-4CB3-203F-0D68-CA69F9CAA815}"/>
              </a:ext>
            </a:extLst>
          </p:cNvPr>
          <p:cNvSpPr/>
          <p:nvPr/>
        </p:nvSpPr>
        <p:spPr>
          <a:xfrm>
            <a:off x="6494956" y="4056056"/>
            <a:ext cx="3255625" cy="2068715"/>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b="1">
              <a:solidFill>
                <a:schemeClr val="tx1"/>
              </a:solidFill>
            </a:endParaRPr>
          </a:p>
          <a:p>
            <a:pPr algn="ctr"/>
            <a:r>
              <a:rPr lang="en-GB" sz="2000" b="1">
                <a:solidFill>
                  <a:schemeClr val="tx1"/>
                </a:solidFill>
              </a:rPr>
              <a:t>Negative Reinforcement </a:t>
            </a:r>
            <a:r>
              <a:rPr lang="en-GB" sz="2000">
                <a:solidFill>
                  <a:schemeClr val="tx1"/>
                </a:solidFill>
              </a:rPr>
              <a:t>(R-)</a:t>
            </a:r>
          </a:p>
          <a:p>
            <a:pPr algn="ctr"/>
            <a:endParaRPr lang="en-GB" sz="2000">
              <a:solidFill>
                <a:schemeClr val="tx1"/>
              </a:solidFill>
            </a:endParaRPr>
          </a:p>
          <a:p>
            <a:pPr algn="ctr"/>
            <a:r>
              <a:rPr lang="en-GB" sz="2000">
                <a:solidFill>
                  <a:schemeClr val="tx1"/>
                </a:solidFill>
              </a:rPr>
              <a:t>Removal of something unpleasant</a:t>
            </a:r>
          </a:p>
          <a:p>
            <a:pPr algn="ctr"/>
            <a:r>
              <a:rPr lang="en-GB" sz="2000">
                <a:solidFill>
                  <a:schemeClr val="tx1"/>
                </a:solidFill>
              </a:rPr>
              <a:t>(i.e. avoiding detention)</a:t>
            </a:r>
          </a:p>
          <a:p>
            <a:pPr algn="ctr"/>
            <a:endParaRPr lang="en-GB">
              <a:solidFill>
                <a:schemeClr val="tx1"/>
              </a:solidFill>
            </a:endParaRPr>
          </a:p>
        </p:txBody>
      </p:sp>
      <p:sp>
        <p:nvSpPr>
          <p:cNvPr id="8" name="Rectangle 7">
            <a:extLst>
              <a:ext uri="{FF2B5EF4-FFF2-40B4-BE49-F238E27FC236}">
                <a16:creationId xmlns:a16="http://schemas.microsoft.com/office/drawing/2014/main" id="{749712F6-646E-05AD-8F4F-C986FA246B06}"/>
              </a:ext>
            </a:extLst>
          </p:cNvPr>
          <p:cNvSpPr/>
          <p:nvPr/>
        </p:nvSpPr>
        <p:spPr>
          <a:xfrm>
            <a:off x="8152344" y="1511023"/>
            <a:ext cx="3327450" cy="2068715"/>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t>
            </a:r>
            <a:r>
              <a:rPr lang="en-GB" sz="2000" b="1">
                <a:solidFill>
                  <a:schemeClr val="tx1"/>
                </a:solidFill>
              </a:rPr>
              <a:t>Negative’ Punishment </a:t>
            </a:r>
            <a:r>
              <a:rPr lang="en-GB" sz="2000">
                <a:solidFill>
                  <a:schemeClr val="tx1"/>
                </a:solidFill>
              </a:rPr>
              <a:t>(P-)</a:t>
            </a:r>
          </a:p>
          <a:p>
            <a:pPr algn="ctr"/>
            <a:endParaRPr lang="en-GB" sz="2000">
              <a:solidFill>
                <a:schemeClr val="tx1"/>
              </a:solidFill>
            </a:endParaRPr>
          </a:p>
          <a:p>
            <a:pPr algn="ctr"/>
            <a:r>
              <a:rPr lang="en-GB" sz="2000">
                <a:solidFill>
                  <a:schemeClr val="tx1"/>
                </a:solidFill>
              </a:rPr>
              <a:t>Removal of something desired</a:t>
            </a:r>
          </a:p>
          <a:p>
            <a:pPr algn="ctr"/>
            <a:r>
              <a:rPr lang="en-GB" sz="2000">
                <a:solidFill>
                  <a:schemeClr val="tx1"/>
                </a:solidFill>
              </a:rPr>
              <a:t>(e.g. missing out)</a:t>
            </a:r>
          </a:p>
        </p:txBody>
      </p:sp>
    </p:spTree>
    <p:extLst>
      <p:ext uri="{BB962C8B-B14F-4D97-AF65-F5344CB8AC3E}">
        <p14:creationId xmlns:p14="http://schemas.microsoft.com/office/powerpoint/2010/main" val="2020574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BC45E-51F4-28AB-1CE6-856A88430D09}"/>
              </a:ext>
            </a:extLst>
          </p:cNvPr>
          <p:cNvSpPr>
            <a:spLocks noGrp="1"/>
          </p:cNvSpPr>
          <p:nvPr>
            <p:ph type="title"/>
          </p:nvPr>
        </p:nvSpPr>
        <p:spPr>
          <a:xfrm>
            <a:off x="5181601" y="634946"/>
            <a:ext cx="6368142" cy="1450757"/>
          </a:xfrm>
        </p:spPr>
        <p:txBody>
          <a:bodyPr>
            <a:normAutofit/>
          </a:bodyPr>
          <a:lstStyle/>
          <a:p>
            <a:r>
              <a:rPr lang="en-GB"/>
              <a:t>Scenario</a:t>
            </a:r>
            <a:br>
              <a:rPr lang="en-GB"/>
            </a:br>
            <a:endParaRPr lang="en-GB"/>
          </a:p>
        </p:txBody>
      </p:sp>
      <p:cxnSp>
        <p:nvCxnSpPr>
          <p:cNvPr id="24" name="Straight Connector 2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BEB972-BF9D-6A40-E29F-029D306A509F}"/>
              </a:ext>
            </a:extLst>
          </p:cNvPr>
          <p:cNvSpPr>
            <a:spLocks noGrp="1"/>
          </p:cNvSpPr>
          <p:nvPr>
            <p:ph idx="1"/>
          </p:nvPr>
        </p:nvSpPr>
        <p:spPr>
          <a:xfrm>
            <a:off x="5181601" y="2198913"/>
            <a:ext cx="6368142" cy="4489753"/>
          </a:xfrm>
        </p:spPr>
        <p:txBody>
          <a:bodyPr>
            <a:normAutofit/>
          </a:bodyPr>
          <a:lstStyle/>
          <a:p>
            <a:endParaRPr lang="en-GB" sz="800"/>
          </a:p>
          <a:p>
            <a:r>
              <a:rPr lang="en-GB"/>
              <a:t>A hospital children’s ward wants to reduce medication refusal. The ward manager is considering nurses giving patients a token reward each time they take their medication.</a:t>
            </a:r>
          </a:p>
          <a:p>
            <a:endParaRPr lang="en-GB"/>
          </a:p>
          <a:p>
            <a:pPr>
              <a:buFont typeface="Wingdings" panose="05000000000000000000" pitchFamily="2" charset="2"/>
              <a:buChar char="§"/>
            </a:pPr>
            <a:r>
              <a:rPr lang="en-GB"/>
              <a:t>  Which type of conditioning is being used?</a:t>
            </a:r>
          </a:p>
          <a:p>
            <a:pPr>
              <a:buFont typeface="Wingdings" panose="05000000000000000000" pitchFamily="2" charset="2"/>
              <a:buChar char="§"/>
            </a:pPr>
            <a:endParaRPr lang="en-GB"/>
          </a:p>
          <a:p>
            <a:pPr>
              <a:buFont typeface="Wingdings" panose="05000000000000000000" pitchFamily="2" charset="2"/>
              <a:buChar char="§"/>
            </a:pPr>
            <a:r>
              <a:rPr lang="en-GB"/>
              <a:t>  How might this work?  (rewards, rules, consequences) </a:t>
            </a:r>
          </a:p>
          <a:p>
            <a:pPr marL="0" indent="0">
              <a:buNone/>
            </a:pPr>
            <a:endParaRPr lang="en-GB"/>
          </a:p>
          <a:p>
            <a:pPr>
              <a:buFont typeface="Wingdings" panose="05000000000000000000" pitchFamily="2" charset="2"/>
              <a:buChar char="§"/>
            </a:pPr>
            <a:r>
              <a:rPr lang="en-GB"/>
              <a:t>  What behaviours might increase or decrease?</a:t>
            </a:r>
          </a:p>
          <a:p>
            <a:endParaRPr lang="en-GB"/>
          </a:p>
        </p:txBody>
      </p:sp>
      <p:pic>
        <p:nvPicPr>
          <p:cNvPr id="5" name="Picture 4">
            <a:extLst>
              <a:ext uri="{FF2B5EF4-FFF2-40B4-BE49-F238E27FC236}">
                <a16:creationId xmlns:a16="http://schemas.microsoft.com/office/drawing/2014/main" id="{EEAD1214-5D4F-60E2-079A-BFF7E94C88BE}"/>
              </a:ext>
            </a:extLst>
          </p:cNvPr>
          <p:cNvPicPr>
            <a:picLocks noChangeAspect="1"/>
          </p:cNvPicPr>
          <p:nvPr/>
        </p:nvPicPr>
        <p:blipFill>
          <a:blip r:embed="rId2"/>
          <a:stretch>
            <a:fillRect/>
          </a:stretch>
        </p:blipFill>
        <p:spPr>
          <a:xfrm>
            <a:off x="0" y="-1"/>
            <a:ext cx="4898976" cy="6858000"/>
          </a:xfrm>
          <a:prstGeom prst="rect">
            <a:avLst/>
          </a:prstGeom>
        </p:spPr>
      </p:pic>
    </p:spTree>
    <p:extLst>
      <p:ext uri="{BB962C8B-B14F-4D97-AF65-F5344CB8AC3E}">
        <p14:creationId xmlns:p14="http://schemas.microsoft.com/office/powerpoint/2010/main" val="362898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D53CA0-FDE7-4B62-AE74-A671E6B82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06FA22A8-DAD2-4DBF-BCF6-AA00E9D83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38CF2381-9166-48DC-8859-93B6A58939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9C5F1CC-81CF-4FB4-9977-391DF5B090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C9BE3C9-9A14-5F42-A7B8-874F4FE1B9BD}"/>
              </a:ext>
            </a:extLst>
          </p:cNvPr>
          <p:cNvSpPr>
            <a:spLocks noGrp="1"/>
          </p:cNvSpPr>
          <p:nvPr>
            <p:ph type="title"/>
          </p:nvPr>
        </p:nvSpPr>
        <p:spPr>
          <a:xfrm>
            <a:off x="376666" y="2277019"/>
            <a:ext cx="3659246" cy="3597621"/>
          </a:xfrm>
        </p:spPr>
        <p:txBody>
          <a:bodyPr vert="horz" lIns="91440" tIns="45720" rIns="91440" bIns="45720" rtlCol="0" anchor="b">
            <a:normAutofit fontScale="90000"/>
          </a:bodyPr>
          <a:lstStyle/>
          <a:p>
            <a:r>
              <a:rPr lang="en-US" sz="4400" dirty="0">
                <a:solidFill>
                  <a:srgbClr val="FFFFFF"/>
                </a:solidFill>
              </a:rPr>
              <a:t>The Cognitive approach</a:t>
            </a:r>
            <a:br>
              <a:rPr lang="en-US" sz="4400" dirty="0">
                <a:solidFill>
                  <a:srgbClr val="FFFFFF"/>
                </a:solidFill>
              </a:rPr>
            </a:br>
            <a:br>
              <a:rPr lang="en-US" sz="4400" dirty="0">
                <a:solidFill>
                  <a:schemeClr val="bg1"/>
                </a:solidFill>
              </a:rPr>
            </a:br>
            <a:r>
              <a:rPr lang="en-GB" sz="4400" dirty="0">
                <a:solidFill>
                  <a:schemeClr val="bg1"/>
                </a:solidFill>
                <a:hlinkClick r:id="rId2">
                  <a:extLst>
                    <a:ext uri="{A12FA001-AC4F-418D-AE19-62706E023703}">
                      <ahyp:hlinkClr xmlns:ahyp="http://schemas.microsoft.com/office/drawing/2018/hyperlinkcolor" val="tx"/>
                    </a:ext>
                  </a:extLst>
                </a:hlinkClick>
              </a:rPr>
              <a:t>Chimpanzee Insight Kohler </a:t>
            </a:r>
            <a:br>
              <a:rPr lang="en-GB" sz="4400" dirty="0">
                <a:solidFill>
                  <a:schemeClr val="bg1"/>
                </a:solidFill>
              </a:rPr>
            </a:br>
            <a:br>
              <a:rPr lang="en-GB" sz="4400" dirty="0">
                <a:solidFill>
                  <a:schemeClr val="bg1"/>
                </a:solidFill>
              </a:rPr>
            </a:br>
            <a:r>
              <a:rPr lang="en-GB" sz="4400" dirty="0">
                <a:solidFill>
                  <a:schemeClr val="bg1"/>
                </a:solidFill>
                <a:hlinkClick r:id="rId3">
                  <a:extLst>
                    <a:ext uri="{A12FA001-AC4F-418D-AE19-62706E023703}">
                      <ahyp:hlinkClr xmlns:ahyp="http://schemas.microsoft.com/office/drawing/2018/hyperlinkcolor" val="tx"/>
                    </a:ext>
                  </a:extLst>
                </a:hlinkClick>
              </a:rPr>
              <a:t>A Pigeon Solves the Classic Box-and-Banana Problem</a:t>
            </a:r>
            <a:endParaRPr lang="en-US" sz="4400" dirty="0">
              <a:solidFill>
                <a:schemeClr val="bg1"/>
              </a:solidFill>
            </a:endParaRPr>
          </a:p>
        </p:txBody>
      </p:sp>
      <p:pic>
        <p:nvPicPr>
          <p:cNvPr id="4" name="Content Placeholder 3">
            <a:extLst>
              <a:ext uri="{FF2B5EF4-FFF2-40B4-BE49-F238E27FC236}">
                <a16:creationId xmlns:a16="http://schemas.microsoft.com/office/drawing/2014/main" id="{FB2045F6-BF4C-15D3-E586-DC0E61FD31AC}"/>
              </a:ext>
            </a:extLst>
          </p:cNvPr>
          <p:cNvPicPr>
            <a:picLocks noGrp="1" noChangeAspect="1"/>
          </p:cNvPicPr>
          <p:nvPr>
            <p:ph idx="1"/>
          </p:nvPr>
        </p:nvPicPr>
        <p:blipFill>
          <a:blip r:embed="rId4"/>
          <a:srcRect r="2" b="9195"/>
          <a:stretch>
            <a:fillRect/>
          </a:stretch>
        </p:blipFill>
        <p:spPr>
          <a:xfrm>
            <a:off x="4639733" y="10"/>
            <a:ext cx="7552266" cy="6857990"/>
          </a:xfrm>
          <a:prstGeom prst="rect">
            <a:avLst/>
          </a:prstGeom>
        </p:spPr>
      </p:pic>
      <p:sp>
        <p:nvSpPr>
          <p:cNvPr id="17" name="Rectangle 16">
            <a:extLst>
              <a:ext uri="{FF2B5EF4-FFF2-40B4-BE49-F238E27FC236}">
                <a16:creationId xmlns:a16="http://schemas.microsoft.com/office/drawing/2014/main" id="{AFDD4421-3DEC-4941-9625-756F8B5C6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56372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C0E2B3-7789-46B8-89A3-DDF58603C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a:t>/</a:t>
            </a:r>
          </a:p>
        </p:txBody>
      </p:sp>
      <p:sp>
        <p:nvSpPr>
          <p:cNvPr id="2" name="Title 1">
            <a:extLst>
              <a:ext uri="{FF2B5EF4-FFF2-40B4-BE49-F238E27FC236}">
                <a16:creationId xmlns:a16="http://schemas.microsoft.com/office/drawing/2014/main" id="{7676D8D1-FFD5-7153-C7A0-8D0629B51137}"/>
              </a:ext>
            </a:extLst>
          </p:cNvPr>
          <p:cNvSpPr>
            <a:spLocks noGrp="1"/>
          </p:cNvSpPr>
          <p:nvPr>
            <p:ph type="title"/>
          </p:nvPr>
        </p:nvSpPr>
        <p:spPr>
          <a:xfrm>
            <a:off x="1036319" y="523684"/>
            <a:ext cx="10058400" cy="1188995"/>
          </a:xfrm>
        </p:spPr>
        <p:txBody>
          <a:bodyPr anchor="ctr">
            <a:normAutofit fontScale="90000"/>
          </a:bodyPr>
          <a:lstStyle/>
          <a:p>
            <a:pPr algn="ctr"/>
            <a:r>
              <a:rPr lang="en-GB" sz="3200" b="1"/>
              <a:t>Internal mental processes </a:t>
            </a:r>
            <a:br>
              <a:rPr lang="en-GB" sz="3200" b="1"/>
            </a:br>
            <a:br>
              <a:rPr lang="en-GB" sz="3200" b="1"/>
            </a:br>
            <a:r>
              <a:rPr lang="en-GB" sz="3200"/>
              <a:t>How thoughts influence behaviour</a:t>
            </a:r>
            <a:br>
              <a:rPr lang="en-GB" sz="1900"/>
            </a:br>
            <a:endParaRPr lang="en-GB" sz="1900"/>
          </a:p>
        </p:txBody>
      </p:sp>
      <p:graphicFrame>
        <p:nvGraphicFramePr>
          <p:cNvPr id="8" name="Content Placeholder 5">
            <a:extLst>
              <a:ext uri="{FF2B5EF4-FFF2-40B4-BE49-F238E27FC236}">
                <a16:creationId xmlns:a16="http://schemas.microsoft.com/office/drawing/2014/main" id="{72E80A0A-59C8-79E8-2A47-F219646E97BF}"/>
              </a:ext>
            </a:extLst>
          </p:cNvPr>
          <p:cNvGraphicFramePr>
            <a:graphicFrameLocks noGrp="1"/>
          </p:cNvGraphicFramePr>
          <p:nvPr>
            <p:ph idx="1"/>
            <p:extLst>
              <p:ext uri="{D42A27DB-BD31-4B8C-83A1-F6EECF244321}">
                <p14:modId xmlns:p14="http://schemas.microsoft.com/office/powerpoint/2010/main" val="179918853"/>
              </p:ext>
            </p:extLst>
          </p:nvPr>
        </p:nvGraphicFramePr>
        <p:xfrm>
          <a:off x="81280" y="1909186"/>
          <a:ext cx="12009119" cy="44251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8761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86278-16B6-26FD-8975-81AE9A4004CB}"/>
              </a:ext>
            </a:extLst>
          </p:cNvPr>
          <p:cNvSpPr>
            <a:spLocks noGrp="1"/>
          </p:cNvSpPr>
          <p:nvPr>
            <p:ph type="title"/>
          </p:nvPr>
        </p:nvSpPr>
        <p:spPr>
          <a:xfrm>
            <a:off x="5181601" y="634947"/>
            <a:ext cx="6368142" cy="1112574"/>
          </a:xfrm>
        </p:spPr>
        <p:txBody>
          <a:bodyPr>
            <a:normAutofit/>
          </a:bodyPr>
          <a:lstStyle/>
          <a:p>
            <a:r>
              <a:rPr lang="en-GB" dirty="0"/>
              <a:t>Attention</a:t>
            </a:r>
          </a:p>
        </p:txBody>
      </p:sp>
      <p:pic>
        <p:nvPicPr>
          <p:cNvPr id="6" name="Picture 5">
            <a:extLst>
              <a:ext uri="{FF2B5EF4-FFF2-40B4-BE49-F238E27FC236}">
                <a16:creationId xmlns:a16="http://schemas.microsoft.com/office/drawing/2014/main" id="{2E9B9935-6007-637E-1F5C-7ED0FE77980D}"/>
              </a:ext>
            </a:extLst>
          </p:cNvPr>
          <p:cNvPicPr>
            <a:picLocks noChangeAspect="1"/>
          </p:cNvPicPr>
          <p:nvPr/>
        </p:nvPicPr>
        <p:blipFill>
          <a:blip r:embed="rId2"/>
          <a:srcRect l="23535" r="31414" b="2"/>
          <a:stretch>
            <a:fillRect/>
          </a:stretch>
        </p:blipFill>
        <p:spPr>
          <a:xfrm>
            <a:off x="20" y="-12128"/>
            <a:ext cx="4654276" cy="6870127"/>
          </a:xfrm>
          <a:prstGeom prst="rect">
            <a:avLst/>
          </a:prstGeom>
        </p:spPr>
      </p:pic>
      <p:cxnSp>
        <p:nvCxnSpPr>
          <p:cNvPr id="15" name="Straight Connector 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BD5036-9A1A-07E7-49EE-9FEF0C33B753}"/>
              </a:ext>
            </a:extLst>
          </p:cNvPr>
          <p:cNvSpPr>
            <a:spLocks noGrp="1"/>
          </p:cNvSpPr>
          <p:nvPr>
            <p:ph idx="1"/>
          </p:nvPr>
        </p:nvSpPr>
        <p:spPr>
          <a:xfrm>
            <a:off x="5188889" y="2198912"/>
            <a:ext cx="6368142" cy="4659087"/>
          </a:xfrm>
        </p:spPr>
        <p:txBody>
          <a:bodyPr>
            <a:normAutofit fontScale="92500" lnSpcReduction="10000"/>
          </a:bodyPr>
          <a:lstStyle/>
          <a:p>
            <a:r>
              <a:rPr lang="en-GB" sz="1900"/>
              <a:t>On your way to university today, how many blue cars did you see?</a:t>
            </a:r>
          </a:p>
          <a:p>
            <a:endParaRPr lang="en-GB" sz="1900"/>
          </a:p>
          <a:p>
            <a:r>
              <a:rPr lang="en-GB" sz="1900" b="1"/>
              <a:t>Attention is selective</a:t>
            </a:r>
            <a:r>
              <a:rPr lang="en-GB" sz="1900"/>
              <a:t>: your attention was not directed towards blue cars</a:t>
            </a:r>
          </a:p>
          <a:p>
            <a:endParaRPr lang="en-GB" sz="1700"/>
          </a:p>
          <a:p>
            <a:r>
              <a:rPr lang="en-GB" sz="1900" b="1"/>
              <a:t>Attention is a limited resource</a:t>
            </a:r>
            <a:r>
              <a:rPr lang="en-GB" sz="1900"/>
              <a:t>: driving; using a phone while walking; concentrating on planning or worrying</a:t>
            </a:r>
          </a:p>
          <a:p>
            <a:endParaRPr lang="en-GB" sz="1700"/>
          </a:p>
          <a:p>
            <a:r>
              <a:rPr lang="en-GB" sz="1900" b="1"/>
              <a:t>Bottom-up processing</a:t>
            </a:r>
            <a:r>
              <a:rPr lang="en-GB" sz="1900"/>
              <a:t>: automatic and rapid processing based on features within the environment – ‘stimulus-driven’ (focused on noises, movement, bright colours)</a:t>
            </a:r>
          </a:p>
          <a:p>
            <a:endParaRPr lang="en-GB" sz="1700"/>
          </a:p>
          <a:p>
            <a:r>
              <a:rPr lang="en-GB" sz="1900" b="1"/>
              <a:t>Top-down processing</a:t>
            </a:r>
            <a:r>
              <a:rPr lang="en-GB" sz="1900"/>
              <a:t>: Influenced by schemas and experience, guided by expectations (e.g. actively looking for a blue car)</a:t>
            </a:r>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4" name="TextBox 3">
            <a:extLst>
              <a:ext uri="{FF2B5EF4-FFF2-40B4-BE49-F238E27FC236}">
                <a16:creationId xmlns:a16="http://schemas.microsoft.com/office/drawing/2014/main" id="{9D4A9E5A-91D1-BC35-7BEA-440EF4A0A167}"/>
              </a:ext>
            </a:extLst>
          </p:cNvPr>
          <p:cNvSpPr txBox="1"/>
          <p:nvPr/>
        </p:nvSpPr>
        <p:spPr>
          <a:xfrm>
            <a:off x="7841065" y="116119"/>
            <a:ext cx="4350936" cy="800219"/>
          </a:xfrm>
          <a:prstGeom prst="rect">
            <a:avLst/>
          </a:prstGeom>
          <a:noFill/>
        </p:spPr>
        <p:txBody>
          <a:bodyPr wrap="square" rtlCol="0">
            <a:spAutoFit/>
          </a:bodyPr>
          <a:lstStyle/>
          <a:p>
            <a:r>
              <a:rPr lang="en-GB" u="sng">
                <a:hlinkClick r:id="rId3"/>
              </a:rPr>
              <a:t>www.youtube.com/watch?v=IGQmdoK_ZfY</a:t>
            </a:r>
            <a:r>
              <a:rPr lang="en-GB" u="sng"/>
              <a:t>  </a:t>
            </a:r>
          </a:p>
          <a:p>
            <a:pPr algn="r"/>
            <a:r>
              <a:rPr lang="en-GB" sz="1400" u="sng"/>
              <a:t>(Chabris and Simons, 1999)</a:t>
            </a:r>
          </a:p>
          <a:p>
            <a:pPr algn="r"/>
            <a:r>
              <a:rPr lang="en-GB" sz="1400" u="sng"/>
              <a:t>Inattentional blindness</a:t>
            </a:r>
            <a:endParaRPr lang="en-GB" sz="1400"/>
          </a:p>
        </p:txBody>
      </p:sp>
      <p:sp>
        <p:nvSpPr>
          <p:cNvPr id="7" name="TextBox 6">
            <a:extLst>
              <a:ext uri="{FF2B5EF4-FFF2-40B4-BE49-F238E27FC236}">
                <a16:creationId xmlns:a16="http://schemas.microsoft.com/office/drawing/2014/main" id="{79151C96-BD80-D9AE-EE04-FFA4B45F4552}"/>
              </a:ext>
            </a:extLst>
          </p:cNvPr>
          <p:cNvSpPr txBox="1"/>
          <p:nvPr/>
        </p:nvSpPr>
        <p:spPr>
          <a:xfrm>
            <a:off x="7841065" y="975342"/>
            <a:ext cx="6105832" cy="369332"/>
          </a:xfrm>
          <a:prstGeom prst="rect">
            <a:avLst/>
          </a:prstGeom>
          <a:noFill/>
        </p:spPr>
        <p:txBody>
          <a:bodyPr wrap="square">
            <a:spAutoFit/>
          </a:bodyPr>
          <a:lstStyle/>
          <a:p>
            <a:r>
              <a:rPr lang="en-GB" dirty="0">
                <a:hlinkClick r:id="rId4"/>
              </a:rPr>
              <a:t>Colour Changing Card Trick</a:t>
            </a:r>
            <a:endParaRPr lang="en-GB" dirty="0"/>
          </a:p>
        </p:txBody>
      </p:sp>
    </p:spTree>
    <p:extLst>
      <p:ext uri="{BB962C8B-B14F-4D97-AF65-F5344CB8AC3E}">
        <p14:creationId xmlns:p14="http://schemas.microsoft.com/office/powerpoint/2010/main" val="483938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1" end="1"/>
                                            </p:txEl>
                                          </p:spTgt>
                                        </p:tgtEl>
                                        <p:attrNameLst>
                                          <p:attrName>style.visibility</p:attrName>
                                        </p:attrNameLst>
                                      </p:cBhvr>
                                      <p:to>
                                        <p:strVal val="visible"/>
                                      </p:to>
                                    </p:set>
                                    <p:animEffect transition="in" filter="fade">
                                      <p:cBhvr>
                                        <p:cTn id="32" dur="500"/>
                                        <p:tgtEl>
                                          <p:spTgt spid="4">
                                            <p:txEl>
                                              <p:pRg st="1" end="1"/>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8B1FDAA-59F8-4F9D-96D4-5609017E6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5ED47D-D10A-F96F-9BCC-CAE680CBFBEA}"/>
              </a:ext>
            </a:extLst>
          </p:cNvPr>
          <p:cNvSpPr>
            <a:spLocks noGrp="1"/>
          </p:cNvSpPr>
          <p:nvPr>
            <p:ph type="title"/>
          </p:nvPr>
        </p:nvSpPr>
        <p:spPr>
          <a:xfrm>
            <a:off x="6620933" y="359236"/>
            <a:ext cx="4928809" cy="629078"/>
          </a:xfrm>
        </p:spPr>
        <p:txBody>
          <a:bodyPr>
            <a:noAutofit/>
          </a:bodyPr>
          <a:lstStyle/>
          <a:p>
            <a:r>
              <a:rPr lang="en-GB"/>
              <a:t>Perception</a:t>
            </a:r>
          </a:p>
        </p:txBody>
      </p:sp>
      <p:sp>
        <p:nvSpPr>
          <p:cNvPr id="35" name="Rectangle 34">
            <a:extLst>
              <a:ext uri="{FF2B5EF4-FFF2-40B4-BE49-F238E27FC236}">
                <a16:creationId xmlns:a16="http://schemas.microsoft.com/office/drawing/2014/main" id="{CE27FC5C-86EB-4ED5-A25E-A261FF643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3057906" cy="3408237"/>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CB5970C-0783-1578-663A-257704386119}"/>
              </a:ext>
            </a:extLst>
          </p:cNvPr>
          <p:cNvPicPr>
            <a:picLocks noChangeAspect="1"/>
          </p:cNvPicPr>
          <p:nvPr/>
        </p:nvPicPr>
        <p:blipFill>
          <a:blip r:embed="rId2"/>
          <a:stretch>
            <a:fillRect/>
          </a:stretch>
        </p:blipFill>
        <p:spPr>
          <a:xfrm>
            <a:off x="644045" y="473902"/>
            <a:ext cx="2413282" cy="3103900"/>
          </a:xfrm>
          <a:prstGeom prst="rect">
            <a:avLst/>
          </a:prstGeom>
        </p:spPr>
      </p:pic>
      <p:sp>
        <p:nvSpPr>
          <p:cNvPr id="37" name="Rectangle 36">
            <a:extLst>
              <a:ext uri="{FF2B5EF4-FFF2-40B4-BE49-F238E27FC236}">
                <a16:creationId xmlns:a16="http://schemas.microsoft.com/office/drawing/2014/main" id="{55D19E2B-BF80-498A-B358-ADE14AAE1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8588" y="321734"/>
            <a:ext cx="2567411" cy="1955250"/>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ABA77B1-7844-D3AB-63BE-5528F2B42C50}"/>
              </a:ext>
            </a:extLst>
          </p:cNvPr>
          <p:cNvPicPr>
            <a:picLocks noChangeAspect="1"/>
          </p:cNvPicPr>
          <p:nvPr/>
        </p:nvPicPr>
        <p:blipFill>
          <a:blip r:embed="rId3"/>
          <a:stretch>
            <a:fillRect/>
          </a:stretch>
        </p:blipFill>
        <p:spPr>
          <a:xfrm>
            <a:off x="3701372" y="573362"/>
            <a:ext cx="2295082" cy="1549180"/>
          </a:xfrm>
          <a:prstGeom prst="rect">
            <a:avLst/>
          </a:prstGeom>
        </p:spPr>
      </p:pic>
      <p:cxnSp>
        <p:nvCxnSpPr>
          <p:cNvPr id="39" name="Straight Connector 38">
            <a:extLst>
              <a:ext uri="{FF2B5EF4-FFF2-40B4-BE49-F238E27FC236}">
                <a16:creationId xmlns:a16="http://schemas.microsoft.com/office/drawing/2014/main" id="{9287E749-D390-4EE1-91AF-E740BC2605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46959" y="2085703"/>
            <a:ext cx="41148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55BDE2AA-E9D1-4C54-9B7D-8500E33A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879167"/>
            <a:ext cx="3057906" cy="2104612"/>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E495207-E18D-D43C-D2D5-980F78E54EC9}"/>
              </a:ext>
            </a:extLst>
          </p:cNvPr>
          <p:cNvPicPr>
            <a:picLocks noChangeAspect="1"/>
          </p:cNvPicPr>
          <p:nvPr/>
        </p:nvPicPr>
        <p:blipFill>
          <a:blip r:embed="rId4"/>
          <a:stretch>
            <a:fillRect/>
          </a:stretch>
        </p:blipFill>
        <p:spPr>
          <a:xfrm>
            <a:off x="458337" y="4140066"/>
            <a:ext cx="2784700" cy="1566393"/>
          </a:xfrm>
          <a:prstGeom prst="rect">
            <a:avLst/>
          </a:prstGeom>
        </p:spPr>
      </p:pic>
      <p:sp>
        <p:nvSpPr>
          <p:cNvPr id="43" name="Rectangle 42">
            <a:extLst>
              <a:ext uri="{FF2B5EF4-FFF2-40B4-BE49-F238E27FC236}">
                <a16:creationId xmlns:a16="http://schemas.microsoft.com/office/drawing/2014/main" id="{93A247CF-8002-4834-A2DE-150A9A878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8588" y="2451014"/>
            <a:ext cx="2567411" cy="3532765"/>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244B622-6017-66CF-D690-FA8971E5D7FB}"/>
              </a:ext>
            </a:extLst>
          </p:cNvPr>
          <p:cNvPicPr>
            <a:picLocks noChangeAspect="1"/>
          </p:cNvPicPr>
          <p:nvPr/>
        </p:nvPicPr>
        <p:blipFill>
          <a:blip r:embed="rId5"/>
          <a:stretch>
            <a:fillRect/>
          </a:stretch>
        </p:blipFill>
        <p:spPr>
          <a:xfrm>
            <a:off x="3665249" y="2598718"/>
            <a:ext cx="2294087" cy="3231109"/>
          </a:xfrm>
          <a:prstGeom prst="rect">
            <a:avLst/>
          </a:prstGeom>
        </p:spPr>
      </p:pic>
      <p:sp>
        <p:nvSpPr>
          <p:cNvPr id="12" name="Content Placeholder 11">
            <a:extLst>
              <a:ext uri="{FF2B5EF4-FFF2-40B4-BE49-F238E27FC236}">
                <a16:creationId xmlns:a16="http://schemas.microsoft.com/office/drawing/2014/main" id="{30F280F0-400A-BD2B-443A-004287F3ABF2}"/>
              </a:ext>
            </a:extLst>
          </p:cNvPr>
          <p:cNvSpPr>
            <a:spLocks noGrp="1"/>
          </p:cNvSpPr>
          <p:nvPr>
            <p:ph idx="1"/>
          </p:nvPr>
        </p:nvSpPr>
        <p:spPr>
          <a:xfrm>
            <a:off x="6620933" y="1398493"/>
            <a:ext cx="5249334" cy="4824559"/>
          </a:xfrm>
        </p:spPr>
        <p:txBody>
          <a:bodyPr>
            <a:normAutofit/>
          </a:bodyPr>
          <a:lstStyle/>
          <a:p>
            <a:pPr marL="201168" lvl="1" indent="0">
              <a:buNone/>
            </a:pPr>
            <a:endParaRPr lang="en-GB"/>
          </a:p>
          <a:p>
            <a:pPr marL="201168" lvl="1" indent="0">
              <a:buNone/>
            </a:pPr>
            <a:endParaRPr lang="en-GB"/>
          </a:p>
          <a:p>
            <a:endParaRPr lang="en-GB"/>
          </a:p>
        </p:txBody>
      </p:sp>
      <p:sp>
        <p:nvSpPr>
          <p:cNvPr id="45" name="Rectangle 44">
            <a:extLst>
              <a:ext uri="{FF2B5EF4-FFF2-40B4-BE49-F238E27FC236}">
                <a16:creationId xmlns:a16="http://schemas.microsoft.com/office/drawing/2014/main" id="{ED9A5BD6-3D22-4CEF-9F07-94755AA61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E9BD3314-5F48-4150-B5E4-D3B1028E0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B8500C72-617F-A850-2DDE-60BB21F320F3}"/>
              </a:ext>
            </a:extLst>
          </p:cNvPr>
          <p:cNvSpPr txBox="1"/>
          <p:nvPr/>
        </p:nvSpPr>
        <p:spPr>
          <a:xfrm>
            <a:off x="6521026" y="1241290"/>
            <a:ext cx="5449147" cy="5114221"/>
          </a:xfrm>
          <a:prstGeom prst="rect">
            <a:avLst/>
          </a:prstGeom>
          <a:noFill/>
        </p:spPr>
        <p:txBody>
          <a:bodyPr wrap="square" rtlCol="0">
            <a:spAutoFit/>
          </a:bodyPr>
          <a:lstStyle/>
          <a:p>
            <a:pPr marL="91440" marR="0" lvl="0" indent="-91440" algn="l" defTabSz="914400" rtl="0" eaLnBrk="1" fontAlgn="auto" latinLnBrk="0" hangingPunct="1">
              <a:lnSpc>
                <a:spcPct val="90000"/>
              </a:lnSpc>
              <a:spcBef>
                <a:spcPts val="1200"/>
              </a:spcBef>
              <a:spcAft>
                <a:spcPts val="200"/>
              </a:spcAft>
              <a:buClr>
                <a:srgbClr val="99CB38"/>
              </a:buClr>
              <a:buSzPct val="100000"/>
              <a:buFont typeface="Calibri" panose="020F0502020204030204" pitchFamily="34" charset="0"/>
              <a:buChar char=" "/>
              <a:tabLst/>
              <a:defRPr/>
            </a:pPr>
            <a:r>
              <a:rPr kumimoji="0" lang="en-GB" sz="22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rPr>
              <a:t>We respond to the world based on how we see it – but we don’t always see ‘reality’</a:t>
            </a:r>
          </a:p>
          <a:p>
            <a:pPr marL="91440" marR="0" lvl="0" indent="-91440" algn="l" defTabSz="914400" rtl="0" eaLnBrk="1" fontAlgn="auto" latinLnBrk="0" hangingPunct="1">
              <a:lnSpc>
                <a:spcPct val="90000"/>
              </a:lnSpc>
              <a:spcBef>
                <a:spcPts val="1200"/>
              </a:spcBef>
              <a:spcAft>
                <a:spcPts val="200"/>
              </a:spcAft>
              <a:buClr>
                <a:srgbClr val="99CB38"/>
              </a:buClr>
              <a:buSzPct val="100000"/>
              <a:buFont typeface="Calibri" panose="020F0502020204030204" pitchFamily="34" charset="0"/>
              <a:buChar char=" "/>
              <a:tabLst/>
              <a:defRPr/>
            </a:pPr>
            <a:endParaRPr kumimoji="0" lang="en-GB" sz="800" b="1"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99CB38"/>
              </a:buClr>
              <a:buSzPct val="100000"/>
              <a:buFont typeface="Calibri" panose="020F0502020204030204" pitchFamily="34" charset="0"/>
              <a:buChar char=" "/>
              <a:tabLst/>
              <a:defRPr/>
            </a:pPr>
            <a:r>
              <a:rPr kumimoji="0" lang="en-GB" b="1" i="0" u="none" strike="noStrike" kern="1200" cap="none" spc="0" normalizeH="0" baseline="0" noProof="0">
                <a:ln>
                  <a:noFill/>
                </a:ln>
                <a:solidFill>
                  <a:prstClr val="black">
                    <a:lumMod val="75000"/>
                    <a:lumOff val="25000"/>
                  </a:prstClr>
                </a:solidFill>
                <a:effectLst/>
                <a:uLnTx/>
                <a:uFillTx/>
                <a:latin typeface="Calibri" panose="020F0502020204030204"/>
              </a:rPr>
              <a:t>Social perception:</a:t>
            </a:r>
          </a:p>
          <a:p>
            <a:pPr marL="91440" lvl="0" indent="-91440" defTabSz="914400">
              <a:lnSpc>
                <a:spcPct val="90000"/>
              </a:lnSpc>
              <a:spcBef>
                <a:spcPts val="1200"/>
              </a:spcBef>
              <a:spcAft>
                <a:spcPts val="200"/>
              </a:spcAft>
              <a:buClr>
                <a:srgbClr val="99CB38"/>
              </a:buClr>
              <a:buSzPct val="100000"/>
              <a:buFont typeface="Calibri" panose="020F0502020204030204" pitchFamily="34" charset="0"/>
              <a:buChar char=" "/>
              <a:defRPr/>
            </a:pPr>
            <a:r>
              <a:rPr kumimoji="0" lang="en-GB" sz="1600" b="0" i="0" u="none" strike="noStrike" kern="1200" cap="none" spc="0" normalizeH="0" baseline="0" noProof="0">
                <a:ln>
                  <a:noFill/>
                </a:ln>
                <a:solidFill>
                  <a:prstClr val="black">
                    <a:lumMod val="75000"/>
                    <a:lumOff val="25000"/>
                  </a:prstClr>
                </a:solidFill>
                <a:effectLst/>
                <a:uLnTx/>
                <a:uFillTx/>
                <a:latin typeface="Calibri" panose="020F0502020204030204"/>
              </a:rPr>
              <a:t>Perception influences behaviour  </a:t>
            </a:r>
            <a:r>
              <a:rPr lang="en-GB" sz="1600">
                <a:solidFill>
                  <a:prstClr val="black">
                    <a:lumMod val="75000"/>
                    <a:lumOff val="25000"/>
                  </a:prstClr>
                </a:solidFill>
              </a:rPr>
              <a:t>e.g. </a:t>
            </a:r>
            <a:endParaRPr kumimoji="0" lang="en-GB" sz="1600" b="0" i="0" u="none" strike="noStrike" kern="1200" cap="none" spc="0" normalizeH="0" baseline="0" noProof="0">
              <a:ln>
                <a:noFill/>
              </a:ln>
              <a:solidFill>
                <a:prstClr val="black">
                  <a:lumMod val="75000"/>
                  <a:lumOff val="25000"/>
                </a:prstClr>
              </a:solidFill>
              <a:effectLst/>
              <a:uLnTx/>
              <a:uFillTx/>
              <a:latin typeface="Calibri" panose="020F0502020204030204"/>
            </a:endParaRPr>
          </a:p>
          <a:p>
            <a:pPr marL="384048" marR="0" lvl="1" indent="-182880" algn="l" defTabSz="914400" rtl="0" eaLnBrk="1" fontAlgn="auto" latinLnBrk="0" hangingPunct="1">
              <a:lnSpc>
                <a:spcPct val="90000"/>
              </a:lnSpc>
              <a:spcBef>
                <a:spcPts val="200"/>
              </a:spcBef>
              <a:spcAft>
                <a:spcPts val="400"/>
              </a:spcAft>
              <a:buClr>
                <a:srgbClr val="99CB38"/>
              </a:buClr>
              <a:buSzTx/>
              <a:buFont typeface="Calibri" pitchFamily="34" charset="0"/>
              <a:buChar char="◦"/>
              <a:tabLst/>
              <a:defRPr/>
            </a:pPr>
            <a:r>
              <a:rPr kumimoji="0" lang="en-GB" sz="1600" b="0" i="0" u="none" strike="noStrike" kern="1200" cap="none" spc="0" normalizeH="0" baseline="0" noProof="0">
                <a:ln>
                  <a:noFill/>
                </a:ln>
                <a:solidFill>
                  <a:prstClr val="black">
                    <a:lumMod val="75000"/>
                    <a:lumOff val="25000"/>
                  </a:prstClr>
                </a:solidFill>
                <a:effectLst/>
                <a:uLnTx/>
                <a:uFillTx/>
                <a:latin typeface="Calibri" panose="020F0502020204030204"/>
              </a:rPr>
              <a:t>The sea – people can see and feel pleasure (fun) or fear (danger)</a:t>
            </a:r>
          </a:p>
          <a:p>
            <a:pPr marL="384048" marR="0" lvl="1" indent="-182880" algn="l" defTabSz="914400" rtl="0" eaLnBrk="1" fontAlgn="auto" latinLnBrk="0" hangingPunct="1">
              <a:lnSpc>
                <a:spcPct val="90000"/>
              </a:lnSpc>
              <a:spcBef>
                <a:spcPts val="200"/>
              </a:spcBef>
              <a:spcAft>
                <a:spcPts val="400"/>
              </a:spcAft>
              <a:buClr>
                <a:srgbClr val="99CB38"/>
              </a:buClr>
              <a:buSzTx/>
              <a:buFont typeface="Calibri" pitchFamily="34" charset="0"/>
              <a:buChar char="◦"/>
              <a:tabLst/>
              <a:defRPr/>
            </a:pPr>
            <a:r>
              <a:rPr kumimoji="0" lang="en-GB" sz="1600" b="0" i="0" u="none" strike="noStrike" kern="1200" cap="none" spc="0" normalizeH="0" baseline="0" noProof="0">
                <a:ln>
                  <a:noFill/>
                </a:ln>
                <a:solidFill>
                  <a:prstClr val="black">
                    <a:lumMod val="75000"/>
                    <a:lumOff val="25000"/>
                  </a:prstClr>
                </a:solidFill>
                <a:effectLst/>
                <a:uLnTx/>
                <a:uFillTx/>
                <a:latin typeface="Calibri" panose="020F0502020204030204"/>
              </a:rPr>
              <a:t>Avoiding a tired person because they look angry to you</a:t>
            </a:r>
          </a:p>
          <a:p>
            <a:pPr marL="384048" marR="0" lvl="1" indent="-182880" algn="l" defTabSz="914400" rtl="0" eaLnBrk="1" fontAlgn="auto" latinLnBrk="0" hangingPunct="1">
              <a:lnSpc>
                <a:spcPct val="90000"/>
              </a:lnSpc>
              <a:spcBef>
                <a:spcPts val="200"/>
              </a:spcBef>
              <a:spcAft>
                <a:spcPts val="400"/>
              </a:spcAft>
              <a:buClr>
                <a:srgbClr val="99CB38"/>
              </a:buClr>
              <a:buSzTx/>
              <a:buFont typeface="Calibri" pitchFamily="34" charset="0"/>
              <a:buChar char="◦"/>
              <a:tabLst/>
              <a:defRPr/>
            </a:pPr>
            <a:endParaRPr kumimoji="0" lang="en-GB" sz="1600" b="0" i="0" u="none" strike="noStrike" kern="1200" cap="none" spc="0" normalizeH="0" baseline="0" noProof="0">
              <a:ln>
                <a:noFill/>
              </a:ln>
              <a:solidFill>
                <a:prstClr val="black">
                  <a:lumMod val="75000"/>
                  <a:lumOff val="25000"/>
                </a:prstClr>
              </a:solidFill>
              <a:effectLst/>
              <a:uLnTx/>
              <a:uFillTx/>
              <a:latin typeface="Calibri" panose="020F0502020204030204"/>
            </a:endParaRPr>
          </a:p>
          <a:p>
            <a:pPr marL="201168" lvl="1" defTabSz="914400">
              <a:lnSpc>
                <a:spcPct val="90000"/>
              </a:lnSpc>
              <a:spcBef>
                <a:spcPts val="200"/>
              </a:spcBef>
              <a:spcAft>
                <a:spcPts val="400"/>
              </a:spcAft>
              <a:buClr>
                <a:srgbClr val="99CB38"/>
              </a:buClr>
              <a:defRPr/>
            </a:pPr>
            <a:r>
              <a:rPr lang="en-GB" sz="1600" b="1">
                <a:solidFill>
                  <a:prstClr val="black">
                    <a:lumMod val="75000"/>
                    <a:lumOff val="25000"/>
                  </a:prstClr>
                </a:solidFill>
              </a:rPr>
              <a:t>Schemas: </a:t>
            </a:r>
            <a:r>
              <a:rPr lang="en-GB" sz="1600">
                <a:solidFill>
                  <a:prstClr val="black">
                    <a:lumMod val="75000"/>
                    <a:lumOff val="25000"/>
                  </a:prstClr>
                </a:solidFill>
              </a:rPr>
              <a:t>formed by p</a:t>
            </a:r>
            <a:r>
              <a:rPr kumimoji="0" lang="en-GB" sz="1600" i="0" u="none" strike="noStrike" kern="1200" cap="none" spc="0" normalizeH="0" baseline="0" noProof="0" err="1">
                <a:ln>
                  <a:noFill/>
                </a:ln>
                <a:solidFill>
                  <a:prstClr val="black">
                    <a:lumMod val="75000"/>
                    <a:lumOff val="25000"/>
                  </a:prstClr>
                </a:solidFill>
                <a:effectLst/>
                <a:uLnTx/>
                <a:uFillTx/>
                <a:latin typeface="Calibri" panose="020F0502020204030204"/>
              </a:rPr>
              <a:t>ast</a:t>
            </a:r>
            <a:r>
              <a:rPr kumimoji="0" lang="en-GB" sz="1600" i="0" u="none" strike="noStrike" kern="1200" cap="none" spc="0" normalizeH="0" baseline="0" noProof="0">
                <a:ln>
                  <a:noFill/>
                </a:ln>
                <a:solidFill>
                  <a:prstClr val="black">
                    <a:lumMod val="75000"/>
                    <a:lumOff val="25000"/>
                  </a:prstClr>
                </a:solidFill>
                <a:effectLst/>
                <a:uLnTx/>
                <a:uFillTx/>
                <a:latin typeface="Calibri" panose="020F0502020204030204"/>
              </a:rPr>
              <a:t> </a:t>
            </a:r>
            <a:r>
              <a:rPr kumimoji="0" lang="en-GB" sz="1600" b="0" i="0" u="none" strike="noStrike" kern="1200" cap="none" spc="0" normalizeH="0" baseline="0" noProof="0">
                <a:ln>
                  <a:noFill/>
                </a:ln>
                <a:solidFill>
                  <a:prstClr val="black">
                    <a:lumMod val="75000"/>
                    <a:lumOff val="25000"/>
                  </a:prstClr>
                </a:solidFill>
                <a:effectLst/>
                <a:uLnTx/>
                <a:uFillTx/>
                <a:latin typeface="Calibri" panose="020F0502020204030204"/>
              </a:rPr>
              <a:t>experiences</a:t>
            </a:r>
            <a:endParaRPr kumimoji="0" lang="en-GB" sz="1600" b="1" i="0" u="none" strike="noStrike" kern="1200" cap="none" spc="0" normalizeH="0" baseline="0" noProof="0">
              <a:ln>
                <a:noFill/>
              </a:ln>
              <a:solidFill>
                <a:prstClr val="black">
                  <a:lumMod val="75000"/>
                  <a:lumOff val="25000"/>
                </a:prstClr>
              </a:solidFill>
              <a:effectLst/>
              <a:uLnTx/>
              <a:uFillTx/>
              <a:latin typeface="Calibri" panose="020F0502020204030204"/>
            </a:endParaRPr>
          </a:p>
          <a:p>
            <a:pPr marL="544068" marR="0" lvl="1" indent="-342900" algn="l" defTabSz="914400" rtl="0" eaLnBrk="1" fontAlgn="auto" latinLnBrk="0" hangingPunct="1">
              <a:lnSpc>
                <a:spcPct val="90000"/>
              </a:lnSpc>
              <a:spcBef>
                <a:spcPts val="200"/>
              </a:spcBef>
              <a:spcAft>
                <a:spcPts val="400"/>
              </a:spcAft>
              <a:buClr>
                <a:srgbClr val="99CB38"/>
              </a:buClr>
              <a:buSzTx/>
              <a:buFont typeface="Arial" panose="020B0604020202020204" pitchFamily="34" charset="0"/>
              <a:buChar char="•"/>
              <a:tabLst/>
              <a:defRPr/>
            </a:pPr>
            <a:r>
              <a:rPr kumimoji="0" lang="en-GB" sz="1600" b="0" i="0" u="none" strike="noStrike" kern="1200" cap="none" spc="0" normalizeH="0" baseline="0" noProof="0">
                <a:ln>
                  <a:noFill/>
                </a:ln>
                <a:solidFill>
                  <a:prstClr val="black">
                    <a:lumMod val="75000"/>
                    <a:lumOff val="25000"/>
                  </a:prstClr>
                </a:solidFill>
                <a:effectLst/>
                <a:uLnTx/>
                <a:uFillTx/>
                <a:latin typeface="Calibri" panose="020F0502020204030204"/>
              </a:rPr>
              <a:t>Knowledge that forms a mental framework to interpret information </a:t>
            </a:r>
          </a:p>
          <a:p>
            <a:pPr marL="544068" marR="0" lvl="1" indent="-342900" algn="l" defTabSz="914400" rtl="0" eaLnBrk="1" fontAlgn="auto" latinLnBrk="0" hangingPunct="1">
              <a:lnSpc>
                <a:spcPct val="90000"/>
              </a:lnSpc>
              <a:spcBef>
                <a:spcPts val="200"/>
              </a:spcBef>
              <a:spcAft>
                <a:spcPts val="400"/>
              </a:spcAft>
              <a:buClr>
                <a:srgbClr val="99CB38"/>
              </a:buClr>
              <a:buSzTx/>
              <a:buFont typeface="Arial" panose="020B0604020202020204" pitchFamily="34" charset="0"/>
              <a:buChar char="•"/>
              <a:tabLst/>
              <a:defRPr/>
            </a:pPr>
            <a:r>
              <a:rPr lang="en-GB" sz="1600">
                <a:solidFill>
                  <a:prstClr val="black">
                    <a:lumMod val="75000"/>
                    <a:lumOff val="25000"/>
                  </a:prstClr>
                </a:solidFill>
                <a:latin typeface="Calibri" panose="020F0502020204030204"/>
              </a:rPr>
              <a:t>Helps to </a:t>
            </a:r>
          </a:p>
          <a:p>
            <a:pPr marL="1001268" lvl="2" indent="-342900" defTabSz="914400">
              <a:lnSpc>
                <a:spcPct val="90000"/>
              </a:lnSpc>
              <a:spcBef>
                <a:spcPts val="200"/>
              </a:spcBef>
              <a:spcAft>
                <a:spcPts val="400"/>
              </a:spcAft>
              <a:buClr>
                <a:srgbClr val="99CB38"/>
              </a:buClr>
              <a:buFont typeface="Arial" panose="020B0604020202020204" pitchFamily="34" charset="0"/>
              <a:buChar char="•"/>
              <a:defRPr/>
            </a:pPr>
            <a:r>
              <a:rPr lang="en-GB" sz="1600">
                <a:solidFill>
                  <a:prstClr val="black">
                    <a:lumMod val="75000"/>
                    <a:lumOff val="25000"/>
                  </a:prstClr>
                </a:solidFill>
                <a:latin typeface="Calibri" panose="020F0502020204030204"/>
              </a:rPr>
              <a:t>quickly process information</a:t>
            </a:r>
          </a:p>
          <a:p>
            <a:pPr marL="1001268" lvl="2" indent="-342900" defTabSz="914400">
              <a:lnSpc>
                <a:spcPct val="90000"/>
              </a:lnSpc>
              <a:spcBef>
                <a:spcPts val="200"/>
              </a:spcBef>
              <a:spcAft>
                <a:spcPts val="400"/>
              </a:spcAft>
              <a:buClr>
                <a:srgbClr val="99CB38"/>
              </a:buClr>
              <a:buFont typeface="Arial" panose="020B0604020202020204" pitchFamily="34" charset="0"/>
              <a:buChar char="•"/>
              <a:defRPr/>
            </a:pPr>
            <a:r>
              <a:rPr kumimoji="0" lang="en-GB" sz="1600" b="0" i="0" u="none" strike="noStrike" kern="1200" cap="none" spc="0" normalizeH="0" baseline="0" noProof="0">
                <a:ln>
                  <a:noFill/>
                </a:ln>
                <a:solidFill>
                  <a:prstClr val="black">
                    <a:lumMod val="75000"/>
                    <a:lumOff val="25000"/>
                  </a:prstClr>
                </a:solidFill>
                <a:effectLst/>
                <a:uLnTx/>
                <a:uFillTx/>
                <a:latin typeface="Calibri" panose="020F0502020204030204"/>
              </a:rPr>
              <a:t>Predict what is likely to happen</a:t>
            </a:r>
          </a:p>
          <a:p>
            <a:pPr marL="1001268" lvl="2" indent="-342900" defTabSz="914400">
              <a:lnSpc>
                <a:spcPct val="90000"/>
              </a:lnSpc>
              <a:spcBef>
                <a:spcPts val="200"/>
              </a:spcBef>
              <a:spcAft>
                <a:spcPts val="400"/>
              </a:spcAft>
              <a:buClr>
                <a:srgbClr val="99CB38"/>
              </a:buClr>
              <a:buFont typeface="Arial" panose="020B0604020202020204" pitchFamily="34" charset="0"/>
              <a:buChar char="•"/>
              <a:defRPr/>
            </a:pPr>
            <a:r>
              <a:rPr lang="en-GB" sz="1600">
                <a:solidFill>
                  <a:prstClr val="black">
                    <a:lumMod val="75000"/>
                    <a:lumOff val="25000"/>
                  </a:prstClr>
                </a:solidFill>
                <a:latin typeface="Calibri" panose="020F0502020204030204"/>
              </a:rPr>
              <a:t>Decide how to behave</a:t>
            </a:r>
            <a:endParaRPr kumimoji="0" lang="en-GB" sz="1600" b="0" i="0" u="none" strike="noStrike" kern="1200" cap="none" spc="0" normalizeH="0" baseline="0" noProof="0">
              <a:ln>
                <a:noFill/>
              </a:ln>
              <a:solidFill>
                <a:prstClr val="black">
                  <a:lumMod val="75000"/>
                  <a:lumOff val="25000"/>
                </a:prstClr>
              </a:solidFill>
              <a:effectLst/>
              <a:uLnTx/>
              <a:uFillTx/>
              <a:latin typeface="Calibri" panose="020F0502020204030204"/>
            </a:endParaRPr>
          </a:p>
          <a:p>
            <a:pPr marL="201168" marR="0" lvl="1" indent="0" algn="l" defTabSz="914400" rtl="0" eaLnBrk="1" fontAlgn="auto" latinLnBrk="0" hangingPunct="1">
              <a:lnSpc>
                <a:spcPct val="90000"/>
              </a:lnSpc>
              <a:spcBef>
                <a:spcPts val="200"/>
              </a:spcBef>
              <a:spcAft>
                <a:spcPts val="400"/>
              </a:spcAft>
              <a:buClr>
                <a:srgbClr val="99CB38"/>
              </a:buClr>
              <a:buSzTx/>
              <a:buFont typeface="Calibri" pitchFamily="34" charset="0"/>
              <a:buNone/>
              <a:tabLst/>
              <a:defRPr/>
            </a:pPr>
            <a:endParaRPr kumimoji="0" lang="en-GB" sz="1000" b="0" i="0" u="none" strike="noStrike" kern="120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8754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500"/>
                                        <p:tgtEl>
                                          <p:spTgt spid="3">
                                            <p:txEl>
                                              <p:pRg st="7" end="7"/>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500"/>
                                        <p:tgtEl>
                                          <p:spTgt spid="3">
                                            <p:txEl>
                                              <p:pRg st="8" end="8"/>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3">
                                            <p:txEl>
                                              <p:pRg st="9" end="9"/>
                                            </p:txEl>
                                          </p:spTgt>
                                        </p:tgtEl>
                                        <p:attrNameLst>
                                          <p:attrName>style.visibility</p:attrName>
                                        </p:attrNameLst>
                                      </p:cBhvr>
                                      <p:to>
                                        <p:strVal val="visible"/>
                                      </p:to>
                                    </p:set>
                                    <p:animEffect transition="in" filter="fade">
                                      <p:cBhvr>
                                        <p:cTn id="51" dur="500"/>
                                        <p:tgtEl>
                                          <p:spTgt spid="3">
                                            <p:txEl>
                                              <p:pRg st="9" end="9"/>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3">
                                            <p:txEl>
                                              <p:pRg st="10" end="10"/>
                                            </p:txEl>
                                          </p:spTgt>
                                        </p:tgtEl>
                                        <p:attrNameLst>
                                          <p:attrName>style.visibility</p:attrName>
                                        </p:attrNameLst>
                                      </p:cBhvr>
                                      <p:to>
                                        <p:strVal val="visible"/>
                                      </p:to>
                                    </p:set>
                                    <p:animEffect transition="in" filter="fade">
                                      <p:cBhvr>
                                        <p:cTn id="56" dur="500"/>
                                        <p:tgtEl>
                                          <p:spTgt spid="3">
                                            <p:txEl>
                                              <p:pRg st="10" end="10"/>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3">
                                            <p:txEl>
                                              <p:pRg st="11" end="11"/>
                                            </p:txEl>
                                          </p:spTgt>
                                        </p:tgtEl>
                                        <p:attrNameLst>
                                          <p:attrName>style.visibility</p:attrName>
                                        </p:attrNameLst>
                                      </p:cBhvr>
                                      <p:to>
                                        <p:strVal val="visible"/>
                                      </p:to>
                                    </p:set>
                                    <p:animEffect transition="in" filter="fade">
                                      <p:cBhvr>
                                        <p:cTn id="61" dur="500"/>
                                        <p:tgtEl>
                                          <p:spTgt spid="3">
                                            <p:txEl>
                                              <p:pRg st="11" end="11"/>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3">
                                            <p:txEl>
                                              <p:pRg st="12" end="12"/>
                                            </p:txEl>
                                          </p:spTgt>
                                        </p:tgtEl>
                                        <p:attrNameLst>
                                          <p:attrName>style.visibility</p:attrName>
                                        </p:attrNameLst>
                                      </p:cBhvr>
                                      <p:to>
                                        <p:strVal val="visible"/>
                                      </p:to>
                                    </p:set>
                                    <p:animEffect transition="in" filter="fade">
                                      <p:cBhvr>
                                        <p:cTn id="66"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64ED2-2105-A871-0462-93B9526589A3}"/>
              </a:ext>
            </a:extLst>
          </p:cNvPr>
          <p:cNvSpPr>
            <a:spLocks noGrp="1"/>
          </p:cNvSpPr>
          <p:nvPr>
            <p:ph type="title"/>
          </p:nvPr>
        </p:nvSpPr>
        <p:spPr>
          <a:xfrm>
            <a:off x="5188889" y="946445"/>
            <a:ext cx="6368142" cy="1450757"/>
          </a:xfrm>
        </p:spPr>
        <p:txBody>
          <a:bodyPr>
            <a:normAutofit fontScale="90000"/>
          </a:bodyPr>
          <a:lstStyle/>
          <a:p>
            <a:r>
              <a:rPr lang="en-GB" sz="5300"/>
              <a:t>Memory</a:t>
            </a:r>
            <a:br>
              <a:rPr lang="en-GB" sz="4000"/>
            </a:br>
            <a:r>
              <a:rPr lang="en-GB" sz="4000"/>
              <a:t>Learn, adapt and function</a:t>
            </a:r>
            <a:br>
              <a:rPr lang="en-GB" sz="2600"/>
            </a:br>
            <a:br>
              <a:rPr lang="en-GB" sz="2600"/>
            </a:br>
            <a:endParaRPr lang="en-GB" sz="2600"/>
          </a:p>
        </p:txBody>
      </p:sp>
      <p:pic>
        <p:nvPicPr>
          <p:cNvPr id="8" name="Picture 7">
            <a:extLst>
              <a:ext uri="{FF2B5EF4-FFF2-40B4-BE49-F238E27FC236}">
                <a16:creationId xmlns:a16="http://schemas.microsoft.com/office/drawing/2014/main" id="{8ACEA0AA-9FD7-2EF9-C8F5-B55D4E7A7BBF}"/>
              </a:ext>
            </a:extLst>
          </p:cNvPr>
          <p:cNvPicPr>
            <a:picLocks noChangeAspect="1"/>
          </p:cNvPicPr>
          <p:nvPr/>
        </p:nvPicPr>
        <p:blipFill>
          <a:blip r:embed="rId2"/>
          <a:srcRect l="20300" r="24656" b="1"/>
          <a:stretch>
            <a:fillRect/>
          </a:stretch>
        </p:blipFill>
        <p:spPr>
          <a:xfrm>
            <a:off x="20" y="-12128"/>
            <a:ext cx="4654276" cy="6870127"/>
          </a:xfrm>
          <a:prstGeom prst="rect">
            <a:avLst/>
          </a:prstGeom>
        </p:spPr>
      </p:pic>
      <p:cxnSp>
        <p:nvCxnSpPr>
          <p:cNvPr id="17" name="Straight Connector 16">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0EDF55-8F80-2C99-4A10-AB1EEF771427}"/>
              </a:ext>
            </a:extLst>
          </p:cNvPr>
          <p:cNvSpPr>
            <a:spLocks noGrp="1"/>
          </p:cNvSpPr>
          <p:nvPr>
            <p:ph idx="1"/>
          </p:nvPr>
        </p:nvSpPr>
        <p:spPr>
          <a:xfrm>
            <a:off x="5188889" y="4265948"/>
            <a:ext cx="6695439" cy="4405079"/>
          </a:xfrm>
        </p:spPr>
        <p:txBody>
          <a:bodyPr>
            <a:normAutofit/>
          </a:bodyPr>
          <a:lstStyle/>
          <a:p>
            <a:endParaRPr lang="en-GB" b="1"/>
          </a:p>
          <a:p>
            <a:endParaRPr lang="en-GB" b="1"/>
          </a:p>
          <a:p>
            <a:pPr marL="285750" indent="-285750">
              <a:buFontTx/>
              <a:buChar char="-"/>
            </a:pPr>
            <a:endParaRPr lang="en-GB"/>
          </a:p>
          <a:p>
            <a:endParaRPr lang="en-GB" sz="1400" b="1"/>
          </a:p>
          <a:p>
            <a:pPr>
              <a:buFont typeface="Wingdings" panose="05000000000000000000" pitchFamily="2" charset="2"/>
              <a:buChar char="§"/>
            </a:pPr>
            <a:endParaRPr lang="en-GB" sz="1400"/>
          </a:p>
          <a:p>
            <a:pPr>
              <a:buFont typeface="Wingdings" panose="05000000000000000000" pitchFamily="2" charset="2"/>
              <a:buChar char="§"/>
            </a:pPr>
            <a:endParaRPr lang="en-GB" sz="1400"/>
          </a:p>
          <a:p>
            <a:pPr>
              <a:buFont typeface="Wingdings" panose="05000000000000000000" pitchFamily="2" charset="2"/>
              <a:buChar char="§"/>
            </a:pPr>
            <a:endParaRPr lang="en-GB" sz="1400"/>
          </a:p>
          <a:p>
            <a:pPr>
              <a:buFont typeface="Wingdings" panose="05000000000000000000" pitchFamily="2" charset="2"/>
              <a:buChar char="§"/>
            </a:pPr>
            <a:endParaRPr lang="en-GB" sz="1400"/>
          </a:p>
          <a:p>
            <a:pPr>
              <a:buFont typeface="Wingdings" panose="05000000000000000000" pitchFamily="2" charset="2"/>
              <a:buChar char="§"/>
            </a:pPr>
            <a:endParaRPr lang="en-GB" sz="1400"/>
          </a:p>
          <a:p>
            <a:pPr>
              <a:buFont typeface="Wingdings" panose="05000000000000000000" pitchFamily="2" charset="2"/>
              <a:buChar char="§"/>
            </a:pPr>
            <a:endParaRPr lang="en-GB" sz="1400"/>
          </a:p>
          <a:p>
            <a:pPr>
              <a:buFont typeface="Wingdings" panose="05000000000000000000" pitchFamily="2" charset="2"/>
              <a:buChar char="§"/>
            </a:pPr>
            <a:endParaRPr lang="en-GB" sz="1400"/>
          </a:p>
          <a:p>
            <a:pPr>
              <a:buFont typeface="Wingdings" panose="05000000000000000000" pitchFamily="2" charset="2"/>
              <a:buChar char="§"/>
            </a:pPr>
            <a:endParaRPr lang="en-GB" sz="1400"/>
          </a:p>
          <a:p>
            <a:pPr>
              <a:buFont typeface="Wingdings" panose="05000000000000000000" pitchFamily="2" charset="2"/>
              <a:buChar char="§"/>
            </a:pPr>
            <a:endParaRPr lang="en-GB" sz="1400"/>
          </a:p>
          <a:p>
            <a:endParaRPr lang="en-GB" sz="1400"/>
          </a:p>
          <a:p>
            <a:endParaRPr lang="en-GB" sz="1400"/>
          </a:p>
          <a:p>
            <a:endParaRPr lang="en-GB" sz="1400"/>
          </a:p>
          <a:p>
            <a:endParaRPr lang="en-GB" sz="1400"/>
          </a:p>
          <a:p>
            <a:endParaRPr lang="en-GB" sz="1400"/>
          </a:p>
        </p:txBody>
      </p:sp>
      <p:sp>
        <p:nvSpPr>
          <p:cNvPr id="4" name="Rectangle 3">
            <a:extLst>
              <a:ext uri="{FF2B5EF4-FFF2-40B4-BE49-F238E27FC236}">
                <a16:creationId xmlns:a16="http://schemas.microsoft.com/office/drawing/2014/main" id="{97475870-EA95-AA57-BCFB-719F7735C1FA}"/>
              </a:ext>
            </a:extLst>
          </p:cNvPr>
          <p:cNvSpPr/>
          <p:nvPr/>
        </p:nvSpPr>
        <p:spPr>
          <a:xfrm>
            <a:off x="5287613" y="5742345"/>
            <a:ext cx="6050943" cy="1037324"/>
          </a:xfrm>
          <a:prstGeom prst="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a:solidFill>
                  <a:schemeClr val="tx1"/>
                </a:solidFill>
              </a:rPr>
              <a:t>Prospective memory </a:t>
            </a:r>
          </a:p>
          <a:p>
            <a:r>
              <a:rPr lang="en-GB" sz="2000">
                <a:solidFill>
                  <a:schemeClr val="tx1"/>
                </a:solidFill>
              </a:rPr>
              <a:t>Remembering to perform planned actions in the future. </a:t>
            </a:r>
          </a:p>
          <a:p>
            <a:pPr algn="ctr"/>
            <a:endParaRPr lang="en-GB"/>
          </a:p>
        </p:txBody>
      </p:sp>
      <p:sp>
        <p:nvSpPr>
          <p:cNvPr id="5" name="Rectangle 4">
            <a:extLst>
              <a:ext uri="{FF2B5EF4-FFF2-40B4-BE49-F238E27FC236}">
                <a16:creationId xmlns:a16="http://schemas.microsoft.com/office/drawing/2014/main" id="{5010C22D-DA8C-A9D6-D47C-75FB9B4EACA3}"/>
              </a:ext>
            </a:extLst>
          </p:cNvPr>
          <p:cNvSpPr/>
          <p:nvPr/>
        </p:nvSpPr>
        <p:spPr>
          <a:xfrm>
            <a:off x="5287613" y="4416258"/>
            <a:ext cx="6050943" cy="1203709"/>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000" b="1">
              <a:solidFill>
                <a:schemeClr val="tx1"/>
              </a:solidFill>
            </a:endParaRPr>
          </a:p>
          <a:p>
            <a:r>
              <a:rPr lang="en-GB" sz="2000" b="1">
                <a:solidFill>
                  <a:schemeClr val="tx1"/>
                </a:solidFill>
              </a:rPr>
              <a:t>Long-term memory </a:t>
            </a:r>
          </a:p>
          <a:p>
            <a:r>
              <a:rPr lang="en-GB" sz="2000">
                <a:solidFill>
                  <a:schemeClr val="tx1"/>
                </a:solidFill>
              </a:rPr>
              <a:t>     Conscious recall of memories</a:t>
            </a:r>
          </a:p>
          <a:p>
            <a:r>
              <a:rPr lang="en-GB" sz="2000">
                <a:solidFill>
                  <a:schemeClr val="tx1"/>
                </a:solidFill>
              </a:rPr>
              <a:t>     Unconscious recall (riding a bike)</a:t>
            </a:r>
          </a:p>
          <a:p>
            <a:pPr algn="ctr"/>
            <a:endParaRPr lang="en-GB"/>
          </a:p>
        </p:txBody>
      </p:sp>
      <p:sp>
        <p:nvSpPr>
          <p:cNvPr id="6" name="Rectangle 5">
            <a:extLst>
              <a:ext uri="{FF2B5EF4-FFF2-40B4-BE49-F238E27FC236}">
                <a16:creationId xmlns:a16="http://schemas.microsoft.com/office/drawing/2014/main" id="{C86AD1AC-926E-9E77-716A-F04D0BC2F8F2}"/>
              </a:ext>
            </a:extLst>
          </p:cNvPr>
          <p:cNvSpPr/>
          <p:nvPr/>
        </p:nvSpPr>
        <p:spPr>
          <a:xfrm>
            <a:off x="5287614" y="2208082"/>
            <a:ext cx="6050943" cy="521981"/>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000" b="1">
              <a:solidFill>
                <a:schemeClr val="tx1"/>
              </a:solidFill>
            </a:endParaRPr>
          </a:p>
          <a:p>
            <a:r>
              <a:rPr lang="en-GB" sz="2000" b="1">
                <a:solidFill>
                  <a:schemeClr val="tx1"/>
                </a:solidFill>
              </a:rPr>
              <a:t>Sensory memory - </a:t>
            </a:r>
            <a:r>
              <a:rPr lang="en-GB" sz="2000">
                <a:solidFill>
                  <a:schemeClr val="tx1"/>
                </a:solidFill>
              </a:rPr>
              <a:t>split second</a:t>
            </a:r>
            <a:endParaRPr lang="en-GB" sz="2000" b="1">
              <a:solidFill>
                <a:schemeClr val="tx1"/>
              </a:solidFill>
            </a:endParaRPr>
          </a:p>
          <a:p>
            <a:pPr algn="ctr"/>
            <a:endParaRPr lang="en-GB"/>
          </a:p>
        </p:txBody>
      </p:sp>
      <p:sp>
        <p:nvSpPr>
          <p:cNvPr id="7" name="Rectangle 6">
            <a:extLst>
              <a:ext uri="{FF2B5EF4-FFF2-40B4-BE49-F238E27FC236}">
                <a16:creationId xmlns:a16="http://schemas.microsoft.com/office/drawing/2014/main" id="{8A174491-EFF3-64A5-512E-BB9F8301C75C}"/>
              </a:ext>
            </a:extLst>
          </p:cNvPr>
          <p:cNvSpPr/>
          <p:nvPr/>
        </p:nvSpPr>
        <p:spPr>
          <a:xfrm>
            <a:off x="5287614" y="2880373"/>
            <a:ext cx="6050943" cy="1413507"/>
          </a:xfrm>
          <a:prstGeom prst="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000" b="1">
              <a:solidFill>
                <a:schemeClr val="tx1"/>
              </a:solidFill>
            </a:endParaRPr>
          </a:p>
          <a:p>
            <a:r>
              <a:rPr lang="en-GB" sz="2000" b="1">
                <a:solidFill>
                  <a:schemeClr val="tx1"/>
                </a:solidFill>
              </a:rPr>
              <a:t>Short-term </a:t>
            </a:r>
            <a:r>
              <a:rPr lang="en-GB" sz="2000">
                <a:solidFill>
                  <a:schemeClr val="tx1"/>
                </a:solidFill>
              </a:rPr>
              <a:t>or</a:t>
            </a:r>
            <a:r>
              <a:rPr lang="en-GB" sz="2000" b="1">
                <a:solidFill>
                  <a:schemeClr val="tx1"/>
                </a:solidFill>
              </a:rPr>
              <a:t> Working memory - </a:t>
            </a:r>
            <a:r>
              <a:rPr lang="en-GB" sz="2000">
                <a:solidFill>
                  <a:schemeClr val="tx1"/>
                </a:solidFill>
              </a:rPr>
              <a:t>(15–30 seconds) </a:t>
            </a:r>
          </a:p>
          <a:p>
            <a:r>
              <a:rPr lang="en-GB" sz="2000">
                <a:solidFill>
                  <a:schemeClr val="tx1"/>
                </a:solidFill>
              </a:rPr>
              <a:t>     Information held while using it</a:t>
            </a:r>
          </a:p>
          <a:p>
            <a:r>
              <a:rPr lang="en-GB" sz="2000">
                <a:solidFill>
                  <a:schemeClr val="tx1"/>
                </a:solidFill>
              </a:rPr>
              <a:t>     e.g. phone number</a:t>
            </a:r>
          </a:p>
          <a:p>
            <a:r>
              <a:rPr lang="en-GB" sz="2000">
                <a:solidFill>
                  <a:schemeClr val="tx1"/>
                </a:solidFill>
              </a:rPr>
              <a:t>     </a:t>
            </a:r>
            <a:r>
              <a:rPr lang="en-GB" sz="2000" b="1">
                <a:solidFill>
                  <a:srgbClr val="0070C0"/>
                </a:solidFill>
              </a:rPr>
              <a:t>TEST: DIGIT SPAN</a:t>
            </a:r>
          </a:p>
          <a:p>
            <a:pPr algn="ctr"/>
            <a:endParaRPr lang="en-GB"/>
          </a:p>
        </p:txBody>
      </p:sp>
    </p:spTree>
    <p:extLst>
      <p:ext uri="{BB962C8B-B14F-4D97-AF65-F5344CB8AC3E}">
        <p14:creationId xmlns:p14="http://schemas.microsoft.com/office/powerpoint/2010/main" val="148067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9FDDD-5307-FEA0-4BC0-05E7A7A70537}"/>
              </a:ext>
            </a:extLst>
          </p:cNvPr>
          <p:cNvSpPr>
            <a:spLocks noGrp="1"/>
          </p:cNvSpPr>
          <p:nvPr>
            <p:ph type="title"/>
          </p:nvPr>
        </p:nvSpPr>
        <p:spPr/>
        <p:txBody>
          <a:bodyPr/>
          <a:lstStyle/>
          <a:p>
            <a:pPr algn="ctr"/>
            <a:r>
              <a:rPr lang="en-GB" dirty="0"/>
              <a:t>Digit Span</a:t>
            </a:r>
          </a:p>
        </p:txBody>
      </p:sp>
      <p:sp>
        <p:nvSpPr>
          <p:cNvPr id="3" name="Content Placeholder 2">
            <a:extLst>
              <a:ext uri="{FF2B5EF4-FFF2-40B4-BE49-F238E27FC236}">
                <a16:creationId xmlns:a16="http://schemas.microsoft.com/office/drawing/2014/main" id="{BDC7B0AE-920F-E507-1DA3-D635DF119CDE}"/>
              </a:ext>
            </a:extLst>
          </p:cNvPr>
          <p:cNvSpPr>
            <a:spLocks noGrp="1"/>
          </p:cNvSpPr>
          <p:nvPr>
            <p:ph idx="1"/>
          </p:nvPr>
        </p:nvSpPr>
        <p:spPr/>
        <p:txBody>
          <a:bodyPr>
            <a:normAutofit lnSpcReduction="10000"/>
          </a:bodyPr>
          <a:lstStyle/>
          <a:p>
            <a:r>
              <a:rPr lang="en-GB" dirty="0">
                <a:hlinkClick r:id="rId2"/>
              </a:rPr>
              <a:t>Free Digit Span Test Online - Memory Training &amp; Cognitive Assessment | </a:t>
            </a:r>
            <a:r>
              <a:rPr lang="en-GB" dirty="0" err="1">
                <a:hlinkClick r:id="rId2"/>
              </a:rPr>
              <a:t>DigitSpanTest.online</a:t>
            </a:r>
            <a:endParaRPr lang="en-GB" dirty="0"/>
          </a:p>
          <a:p>
            <a:r>
              <a:rPr lang="en-GB" dirty="0"/>
              <a:t>Miller, G. A. (1956). The magical number seven, plus or minus two: Some limits on our capacity for processing information. </a:t>
            </a:r>
            <a:r>
              <a:rPr lang="en-GB" i="1" dirty="0"/>
              <a:t>Psychological Review, 63</a:t>
            </a:r>
            <a:r>
              <a:rPr lang="en-GB" dirty="0"/>
              <a:t>(2), 81 to 97. </a:t>
            </a:r>
            <a:r>
              <a:rPr lang="en-GB" dirty="0">
                <a:hlinkClick r:id="rId3"/>
              </a:rPr>
              <a:t>doi.org/10.1037/h0043158</a:t>
            </a:r>
            <a:endParaRPr lang="en-GB" dirty="0"/>
          </a:p>
          <a:p>
            <a:endParaRPr lang="en-GB" dirty="0"/>
          </a:p>
          <a:p>
            <a:r>
              <a:rPr lang="en-GB" dirty="0"/>
              <a:t>6   2   7   9 </a:t>
            </a:r>
          </a:p>
          <a:p>
            <a:r>
              <a:rPr lang="en-GB" dirty="0"/>
              <a:t>1   5   0   3   2</a:t>
            </a:r>
          </a:p>
          <a:p>
            <a:r>
              <a:rPr lang="en-GB" dirty="0"/>
              <a:t>6   4   9   8   6   2</a:t>
            </a:r>
          </a:p>
          <a:p>
            <a:r>
              <a:rPr lang="en-GB" dirty="0"/>
              <a:t>5   0   7   3   2   4   7 </a:t>
            </a:r>
          </a:p>
          <a:p>
            <a:r>
              <a:rPr lang="en-GB" dirty="0"/>
              <a:t>8   5   7   1   6   3   9   0</a:t>
            </a:r>
          </a:p>
          <a:p>
            <a:r>
              <a:rPr lang="en-GB" dirty="0"/>
              <a:t>3   1   8   0   5   2   7   4   9</a:t>
            </a:r>
          </a:p>
        </p:txBody>
      </p:sp>
      <p:pic>
        <p:nvPicPr>
          <p:cNvPr id="4" name="Picture 3" descr="Case of the Malleable Memory | Psychology Today United Kingdom">
            <a:extLst>
              <a:ext uri="{FF2B5EF4-FFF2-40B4-BE49-F238E27FC236}">
                <a16:creationId xmlns:a16="http://schemas.microsoft.com/office/drawing/2014/main" id="{EB3C5FFF-36DA-717E-5095-9F976E335252}"/>
              </a:ext>
            </a:extLst>
          </p:cNvPr>
          <p:cNvPicPr>
            <a:picLocks noChangeAspect="1"/>
          </p:cNvPicPr>
          <p:nvPr/>
        </p:nvPicPr>
        <p:blipFill>
          <a:blip r:embed="rId4"/>
          <a:stretch>
            <a:fillRect/>
          </a:stretch>
        </p:blipFill>
        <p:spPr>
          <a:xfrm>
            <a:off x="8081050" y="2902838"/>
            <a:ext cx="3074630" cy="3074630"/>
          </a:xfrm>
          <a:prstGeom prst="rect">
            <a:avLst/>
          </a:prstGeom>
          <a:ln>
            <a:solidFill>
              <a:schemeClr val="accent2">
                <a:lumMod val="50000"/>
              </a:schemeClr>
            </a:solidFill>
          </a:ln>
        </p:spPr>
      </p:pic>
    </p:spTree>
    <p:extLst>
      <p:ext uri="{BB962C8B-B14F-4D97-AF65-F5344CB8AC3E}">
        <p14:creationId xmlns:p14="http://schemas.microsoft.com/office/powerpoint/2010/main" val="253070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9"/>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9"/>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9"/>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9"/>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9"/>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9"/>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F3237-FC80-56CD-55B1-3D0634C6F78B}"/>
              </a:ext>
            </a:extLst>
          </p:cNvPr>
          <p:cNvSpPr>
            <a:spLocks noGrp="1"/>
          </p:cNvSpPr>
          <p:nvPr>
            <p:ph type="title"/>
          </p:nvPr>
        </p:nvSpPr>
        <p:spPr>
          <a:xfrm>
            <a:off x="806534" y="181287"/>
            <a:ext cx="6002110" cy="1495425"/>
          </a:xfrm>
        </p:spPr>
        <p:txBody>
          <a:bodyPr>
            <a:normAutofit/>
          </a:bodyPr>
          <a:lstStyle/>
          <a:p>
            <a:r>
              <a:rPr lang="en-GB" sz="4800">
                <a:latin typeface="Calibri Light" panose="020F0302020204030204" pitchFamily="34" charset="0"/>
                <a:cs typeface="Calibri Light" panose="020F0302020204030204" pitchFamily="34" charset="0"/>
              </a:rPr>
              <a:t>Scenario</a:t>
            </a:r>
          </a:p>
        </p:txBody>
      </p:sp>
      <p:sp>
        <p:nvSpPr>
          <p:cNvPr id="3" name="Content Placeholder 2">
            <a:extLst>
              <a:ext uri="{FF2B5EF4-FFF2-40B4-BE49-F238E27FC236}">
                <a16:creationId xmlns:a16="http://schemas.microsoft.com/office/drawing/2014/main" id="{28B2ABDC-8EDB-F652-D9E2-D9833309EFFC}"/>
              </a:ext>
            </a:extLst>
          </p:cNvPr>
          <p:cNvSpPr>
            <a:spLocks noGrp="1"/>
          </p:cNvSpPr>
          <p:nvPr>
            <p:ph idx="1"/>
          </p:nvPr>
        </p:nvSpPr>
        <p:spPr>
          <a:xfrm>
            <a:off x="598665" y="1858000"/>
            <a:ext cx="6002110" cy="4890670"/>
          </a:xfrm>
        </p:spPr>
        <p:txBody>
          <a:bodyPr>
            <a:normAutofit/>
          </a:bodyPr>
          <a:lstStyle/>
          <a:p>
            <a:pPr marL="0" indent="0">
              <a:buNone/>
            </a:pPr>
            <a:r>
              <a:rPr lang="en-GB" sz="1700"/>
              <a:t>A student, Aisha, is walking down a dimly lit street and sees a person wearing a hoodie walking toward her. She immediately feels anxious and crosses the road. Later, she realises the person was just a neighbour walking home.</a:t>
            </a:r>
          </a:p>
          <a:p>
            <a:pPr marL="0" indent="0">
              <a:buNone/>
            </a:pPr>
            <a:endParaRPr lang="en-GB" sz="1700"/>
          </a:p>
          <a:p>
            <a:pPr marL="0" indent="0">
              <a:buNone/>
            </a:pPr>
            <a:r>
              <a:rPr lang="en-GB" sz="1700" b="1"/>
              <a:t>Cognitive focus:</a:t>
            </a:r>
            <a:endParaRPr lang="en-GB" sz="1700"/>
          </a:p>
          <a:p>
            <a:pPr marL="0" lvl="0" indent="0">
              <a:buNone/>
            </a:pPr>
            <a:r>
              <a:rPr lang="en-GB" sz="1700"/>
              <a:t>Schema-driven processing</a:t>
            </a:r>
          </a:p>
          <a:p>
            <a:pPr marL="0" lvl="0" indent="0">
              <a:buNone/>
            </a:pPr>
            <a:r>
              <a:rPr lang="en-GB" sz="1700"/>
              <a:t>How pre-existing mental frameworks shape perception</a:t>
            </a:r>
          </a:p>
          <a:p>
            <a:pPr marL="0" lvl="0" indent="0">
              <a:buNone/>
            </a:pPr>
            <a:r>
              <a:rPr lang="en-GB" sz="1700"/>
              <a:t>Automatic thoughts and cognitive shortcuts</a:t>
            </a:r>
          </a:p>
          <a:p>
            <a:pPr marL="0" lvl="0" indent="0">
              <a:buNone/>
            </a:pPr>
            <a:endParaRPr lang="en-GB" sz="1700"/>
          </a:p>
          <a:p>
            <a:pPr marL="0" indent="0">
              <a:buNone/>
            </a:pPr>
            <a:r>
              <a:rPr lang="en-GB" sz="1700" b="1"/>
              <a:t>Student task:</a:t>
            </a:r>
          </a:p>
          <a:p>
            <a:pPr marL="0" indent="0">
              <a:buNone/>
            </a:pPr>
            <a:br>
              <a:rPr lang="en-GB" sz="1700"/>
            </a:br>
            <a:r>
              <a:rPr lang="en-GB" sz="1700"/>
              <a:t>Consider what the content of Aisha’s </a:t>
            </a:r>
            <a:r>
              <a:rPr lang="en-GB" sz="1700" i="1"/>
              <a:t>schema </a:t>
            </a:r>
            <a:r>
              <a:rPr lang="en-GB" sz="1700"/>
              <a:t>might be to have influenced her interpretation and behaviour.</a:t>
            </a:r>
          </a:p>
          <a:p>
            <a:endParaRPr lang="en-GB" sz="1700"/>
          </a:p>
        </p:txBody>
      </p:sp>
      <p:pic>
        <p:nvPicPr>
          <p:cNvPr id="12" name="Picture 11">
            <a:extLst>
              <a:ext uri="{FF2B5EF4-FFF2-40B4-BE49-F238E27FC236}">
                <a16:creationId xmlns:a16="http://schemas.microsoft.com/office/drawing/2014/main" id="{21990812-290D-5A60-FFCC-633BF57642F8}"/>
              </a:ext>
            </a:extLst>
          </p:cNvPr>
          <p:cNvPicPr>
            <a:picLocks noChangeAspect="1"/>
          </p:cNvPicPr>
          <p:nvPr/>
        </p:nvPicPr>
        <p:blipFill>
          <a:blip r:embed="rId2"/>
          <a:srcRect l="15177" r="-1"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4472153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4F7E42D-8B5A-4FC8-81CD-9E60171F7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2B71B38-F974-9846-6537-F71286D17D46}"/>
              </a:ext>
            </a:extLst>
          </p:cNvPr>
          <p:cNvSpPr>
            <a:spLocks noGrp="1"/>
          </p:cNvSpPr>
          <p:nvPr>
            <p:ph type="title"/>
          </p:nvPr>
        </p:nvSpPr>
        <p:spPr>
          <a:xfrm>
            <a:off x="492370" y="516835"/>
            <a:ext cx="3084844" cy="2103875"/>
          </a:xfrm>
        </p:spPr>
        <p:txBody>
          <a:bodyPr>
            <a:normAutofit/>
          </a:bodyPr>
          <a:lstStyle/>
          <a:p>
            <a:r>
              <a:rPr lang="en-GB" sz="3600">
                <a:solidFill>
                  <a:srgbClr val="FFFFFF"/>
                </a:solidFill>
              </a:rPr>
              <a:t>The Biological approach</a:t>
            </a:r>
          </a:p>
        </p:txBody>
      </p:sp>
      <p:pic>
        <p:nvPicPr>
          <p:cNvPr id="6" name="Picture 5">
            <a:extLst>
              <a:ext uri="{FF2B5EF4-FFF2-40B4-BE49-F238E27FC236}">
                <a16:creationId xmlns:a16="http://schemas.microsoft.com/office/drawing/2014/main" id="{0E80ABD7-A32B-37B9-121D-23AB11F1FB1A}"/>
              </a:ext>
            </a:extLst>
          </p:cNvPr>
          <p:cNvPicPr>
            <a:picLocks noChangeAspect="1"/>
          </p:cNvPicPr>
          <p:nvPr/>
        </p:nvPicPr>
        <p:blipFill>
          <a:blip r:embed="rId2"/>
          <a:srcRect t="535" r="-1" b="9518"/>
          <a:stretch>
            <a:fillRect/>
          </a:stretch>
        </p:blipFill>
        <p:spPr>
          <a:xfrm>
            <a:off x="4075043" y="10"/>
            <a:ext cx="8111272" cy="6857990"/>
          </a:xfrm>
          <a:prstGeom prst="rect">
            <a:avLst/>
          </a:prstGeom>
        </p:spPr>
      </p:pic>
      <p:sp>
        <p:nvSpPr>
          <p:cNvPr id="33" name="Rectangle 32">
            <a:extLst>
              <a:ext uri="{FF2B5EF4-FFF2-40B4-BE49-F238E27FC236}">
                <a16:creationId xmlns:a16="http://schemas.microsoft.com/office/drawing/2014/main" id="{8C04651D-B9F4-4935-A02D-364153FBD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157625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52CE69-5D45-D876-8ACA-93A4A2901F44}"/>
              </a:ext>
            </a:extLst>
          </p:cNvPr>
          <p:cNvPicPr>
            <a:picLocks noChangeAspect="1"/>
          </p:cNvPicPr>
          <p:nvPr/>
        </p:nvPicPr>
        <p:blipFill>
          <a:blip r:embed="rId2"/>
          <a:srcRect t="15730"/>
          <a:stretch>
            <a:fillRect/>
          </a:stretch>
        </p:blipFill>
        <p:spPr>
          <a:xfrm>
            <a:off x="20" y="10"/>
            <a:ext cx="12191980" cy="6857990"/>
          </a:xfrm>
          <a:prstGeom prst="rect">
            <a:avLst/>
          </a:prstGeom>
        </p:spPr>
      </p:pic>
    </p:spTree>
    <p:extLst>
      <p:ext uri="{BB962C8B-B14F-4D97-AF65-F5344CB8AC3E}">
        <p14:creationId xmlns:p14="http://schemas.microsoft.com/office/powerpoint/2010/main" val="34304285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0AC1D-B4E0-D649-F9E0-BB80EB3F42F5}"/>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7E371758-8C9A-773A-6D97-40D74E430E61}"/>
              </a:ext>
            </a:extLst>
          </p:cNvPr>
          <p:cNvPicPr>
            <a:picLocks noGrp="1" noChangeAspect="1"/>
          </p:cNvPicPr>
          <p:nvPr>
            <p:ph idx="1"/>
          </p:nvPr>
        </p:nvPicPr>
        <p:blipFill>
          <a:blip r:embed="rId2"/>
          <a:stretch>
            <a:fillRect/>
          </a:stretch>
        </p:blipFill>
        <p:spPr>
          <a:xfrm>
            <a:off x="8179" y="0"/>
            <a:ext cx="12147939" cy="6272981"/>
          </a:xfrm>
          <a:prstGeom prst="rect">
            <a:avLst/>
          </a:prstGeom>
        </p:spPr>
      </p:pic>
    </p:spTree>
    <p:extLst>
      <p:ext uri="{BB962C8B-B14F-4D97-AF65-F5344CB8AC3E}">
        <p14:creationId xmlns:p14="http://schemas.microsoft.com/office/powerpoint/2010/main" val="34061937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DAB92-B91B-D914-E7E3-1798035A8C21}"/>
              </a:ext>
            </a:extLst>
          </p:cNvPr>
          <p:cNvSpPr>
            <a:spLocks noGrp="1"/>
          </p:cNvSpPr>
          <p:nvPr>
            <p:ph type="title"/>
          </p:nvPr>
        </p:nvSpPr>
        <p:spPr>
          <a:xfrm>
            <a:off x="5181601" y="634946"/>
            <a:ext cx="6368142" cy="1450757"/>
          </a:xfrm>
        </p:spPr>
        <p:txBody>
          <a:bodyPr>
            <a:normAutofit/>
          </a:bodyPr>
          <a:lstStyle/>
          <a:p>
            <a:r>
              <a:rPr lang="en-GB"/>
              <a:t>Scenario: </a:t>
            </a:r>
            <a:r>
              <a:rPr lang="en-GB" sz="2800"/>
              <a:t>Addiction in the Brain</a:t>
            </a:r>
            <a:endParaRPr lang="en-GB"/>
          </a:p>
        </p:txBody>
      </p:sp>
      <p:pic>
        <p:nvPicPr>
          <p:cNvPr id="5" name="Picture 4">
            <a:extLst>
              <a:ext uri="{FF2B5EF4-FFF2-40B4-BE49-F238E27FC236}">
                <a16:creationId xmlns:a16="http://schemas.microsoft.com/office/drawing/2014/main" id="{1133FC54-B042-5BCF-3428-ECEAE7F9254C}"/>
              </a:ext>
            </a:extLst>
          </p:cNvPr>
          <p:cNvPicPr>
            <a:picLocks noChangeAspect="1"/>
          </p:cNvPicPr>
          <p:nvPr/>
        </p:nvPicPr>
        <p:blipFill>
          <a:blip r:embed="rId2"/>
          <a:srcRect l="29457" r="25322" b="1"/>
          <a:stretch>
            <a:fillRect/>
          </a:stretch>
        </p:blipFill>
        <p:spPr>
          <a:xfrm>
            <a:off x="20" y="-12128"/>
            <a:ext cx="4654276" cy="6870127"/>
          </a:xfrm>
          <a:prstGeom prst="rect">
            <a:avLst/>
          </a:prstGeom>
        </p:spPr>
      </p:pic>
      <p:cxnSp>
        <p:nvCxnSpPr>
          <p:cNvPr id="9" name="Straight Connector 8">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F4A43D-09BC-6AA8-F9FC-F4161A431D5F}"/>
              </a:ext>
            </a:extLst>
          </p:cNvPr>
          <p:cNvSpPr>
            <a:spLocks noGrp="1"/>
          </p:cNvSpPr>
          <p:nvPr>
            <p:ph idx="1"/>
          </p:nvPr>
        </p:nvSpPr>
        <p:spPr>
          <a:xfrm>
            <a:off x="5181601" y="2198914"/>
            <a:ext cx="6368142" cy="1931960"/>
          </a:xfrm>
        </p:spPr>
        <p:txBody>
          <a:bodyPr>
            <a:normAutofit/>
          </a:bodyPr>
          <a:lstStyle/>
          <a:p>
            <a:r>
              <a:rPr lang="en-GB" sz="1900"/>
              <a:t>Ahmed has been smoking for ten years. Over time, he finds he needs more cigarettes to feel the same effect. When he tries to quit, he experiences irritability, headaches, and intense cravings.  His doctor explains that nicotine changes the brain’s reward pathways.</a:t>
            </a:r>
          </a:p>
          <a:p>
            <a:r>
              <a:rPr lang="en-GB" sz="1900"/>
              <a:t>Possible explanation:</a:t>
            </a:r>
          </a:p>
          <a:p>
            <a:endParaRPr lang="en-GB" sz="1900"/>
          </a:p>
          <a:p>
            <a:pPr lvl="8"/>
            <a:endParaRPr lang="en-GB" sz="1300"/>
          </a:p>
          <a:p>
            <a:endParaRPr lang="en-GB" sz="1900"/>
          </a:p>
          <a:p>
            <a:endParaRPr lang="en-GB" sz="1900"/>
          </a:p>
          <a:p>
            <a:endParaRPr lang="en-GB" sz="1900"/>
          </a:p>
        </p:txBody>
      </p:sp>
      <p:sp>
        <p:nvSpPr>
          <p:cNvPr id="11" name="TextBox 10">
            <a:extLst>
              <a:ext uri="{FF2B5EF4-FFF2-40B4-BE49-F238E27FC236}">
                <a16:creationId xmlns:a16="http://schemas.microsoft.com/office/drawing/2014/main" id="{9C4C3DC0-0C99-B12B-DCF8-580A21C4F2FB}"/>
              </a:ext>
            </a:extLst>
          </p:cNvPr>
          <p:cNvSpPr txBox="1"/>
          <p:nvPr/>
        </p:nvSpPr>
        <p:spPr>
          <a:xfrm>
            <a:off x="5181601" y="4244084"/>
            <a:ext cx="6572423" cy="2862322"/>
          </a:xfrm>
          <a:prstGeom prst="rect">
            <a:avLst/>
          </a:prstGeom>
          <a:noFill/>
        </p:spPr>
        <p:txBody>
          <a:bodyPr wrap="square" rtlCol="0">
            <a:spAutoFit/>
          </a:bodyPr>
          <a:lstStyle/>
          <a:p>
            <a:r>
              <a:rPr lang="en-GB"/>
              <a:t>Nicotine </a:t>
            </a:r>
            <a:r>
              <a:rPr lang="en-GB" b="1"/>
              <a:t>hijacks the brain’s reward pathway</a:t>
            </a:r>
            <a:r>
              <a:rPr lang="en-GB"/>
              <a:t> </a:t>
            </a:r>
          </a:p>
          <a:p>
            <a:endParaRPr lang="en-GB"/>
          </a:p>
          <a:p>
            <a:r>
              <a:rPr lang="en-GB"/>
              <a:t>It causes </a:t>
            </a:r>
            <a:r>
              <a:rPr lang="en-GB" b="1"/>
              <a:t>large dopamine releases</a:t>
            </a:r>
            <a:r>
              <a:rPr lang="en-GB"/>
              <a:t>, making it feel rewarding </a:t>
            </a:r>
          </a:p>
          <a:p>
            <a:endParaRPr lang="en-GB"/>
          </a:p>
          <a:p>
            <a:r>
              <a:rPr lang="en-GB"/>
              <a:t>The brain adapts, reducing natural dopamine </a:t>
            </a:r>
          </a:p>
          <a:p>
            <a:endParaRPr lang="en-GB"/>
          </a:p>
          <a:p>
            <a:r>
              <a:rPr lang="en-GB"/>
              <a:t>This leads to </a:t>
            </a:r>
            <a:r>
              <a:rPr lang="en-GB" b="1"/>
              <a:t>tolerance, dependence, and addiction</a:t>
            </a:r>
            <a:r>
              <a:rPr lang="en-GB"/>
              <a:t> </a:t>
            </a:r>
          </a:p>
          <a:p>
            <a:endParaRPr lang="en-GB"/>
          </a:p>
          <a:p>
            <a:r>
              <a:rPr lang="en-GB"/>
              <a:t>Without nicotine, people feel withdrawal and cravings</a:t>
            </a:r>
          </a:p>
          <a:p>
            <a:endParaRPr lang="en-GB"/>
          </a:p>
        </p:txBody>
      </p:sp>
    </p:spTree>
    <p:extLst>
      <p:ext uri="{BB962C8B-B14F-4D97-AF65-F5344CB8AC3E}">
        <p14:creationId xmlns:p14="http://schemas.microsoft.com/office/powerpoint/2010/main" val="3101238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xEl>
                                              <p:pRg st="2" end="2"/>
                                            </p:txEl>
                                          </p:spTgt>
                                        </p:tgtEl>
                                        <p:attrNameLst>
                                          <p:attrName>style.visibility</p:attrName>
                                        </p:attrNameLst>
                                      </p:cBhvr>
                                      <p:to>
                                        <p:strVal val="visible"/>
                                      </p:to>
                                    </p:set>
                                    <p:animEffect transition="in" filter="fade">
                                      <p:cBhvr>
                                        <p:cTn id="10" dur="500"/>
                                        <p:tgtEl>
                                          <p:spTgt spid="11">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xEl>
                                              <p:pRg st="4" end="4"/>
                                            </p:txEl>
                                          </p:spTgt>
                                        </p:tgtEl>
                                        <p:attrNameLst>
                                          <p:attrName>style.visibility</p:attrName>
                                        </p:attrNameLst>
                                      </p:cBhvr>
                                      <p:to>
                                        <p:strVal val="visible"/>
                                      </p:to>
                                    </p:set>
                                    <p:animEffect transition="in" filter="fade">
                                      <p:cBhvr>
                                        <p:cTn id="13" dur="500"/>
                                        <p:tgtEl>
                                          <p:spTgt spid="11">
                                            <p:txEl>
                                              <p:pRg st="4" end="4"/>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1">
                                            <p:txEl>
                                              <p:pRg st="6" end="6"/>
                                            </p:txEl>
                                          </p:spTgt>
                                        </p:tgtEl>
                                        <p:attrNameLst>
                                          <p:attrName>style.visibility</p:attrName>
                                        </p:attrNameLst>
                                      </p:cBhvr>
                                      <p:to>
                                        <p:strVal val="visible"/>
                                      </p:to>
                                    </p:set>
                                    <p:animEffect transition="in" filter="fade">
                                      <p:cBhvr>
                                        <p:cTn id="16" dur="500"/>
                                        <p:tgtEl>
                                          <p:spTgt spid="11">
                                            <p:txEl>
                                              <p:pRg st="6" end="6"/>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1">
                                            <p:txEl>
                                              <p:pRg st="8" end="8"/>
                                            </p:txEl>
                                          </p:spTgt>
                                        </p:tgtEl>
                                        <p:attrNameLst>
                                          <p:attrName>style.visibility</p:attrName>
                                        </p:attrNameLst>
                                      </p:cBhvr>
                                      <p:to>
                                        <p:strVal val="visible"/>
                                      </p:to>
                                    </p:set>
                                    <p:animEffect transition="in" filter="fade">
                                      <p:cBhvr>
                                        <p:cTn id="19" dur="500"/>
                                        <p:tgtEl>
                                          <p:spTgt spid="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allAtOnce"/>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Content Placeholder 3">
            <a:extLst>
              <a:ext uri="{FF2B5EF4-FFF2-40B4-BE49-F238E27FC236}">
                <a16:creationId xmlns:a16="http://schemas.microsoft.com/office/drawing/2014/main" id="{2FDB94E3-6BB5-13ED-AFAC-8AC5BE1BA40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63526" y="26988"/>
            <a:ext cx="11383963" cy="6831012"/>
          </a:xfrm>
        </p:spPr>
      </p:pic>
      <p:sp>
        <p:nvSpPr>
          <p:cNvPr id="23555" name="TextBox 4">
            <a:extLst>
              <a:ext uri="{FF2B5EF4-FFF2-40B4-BE49-F238E27FC236}">
                <a16:creationId xmlns:a16="http://schemas.microsoft.com/office/drawing/2014/main" id="{2B26A18B-3189-5CE2-C142-4B31AAC81C6D}"/>
              </a:ext>
            </a:extLst>
          </p:cNvPr>
          <p:cNvSpPr txBox="1">
            <a:spLocks noChangeArrowheads="1"/>
          </p:cNvSpPr>
          <p:nvPr/>
        </p:nvSpPr>
        <p:spPr bwMode="auto">
          <a:xfrm>
            <a:off x="4232276" y="5934076"/>
            <a:ext cx="40941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5400">
                <a:solidFill>
                  <a:schemeClr val="bg1"/>
                </a:solidFill>
                <a:latin typeface="Verdana"/>
                <a:ea typeface="Verdana"/>
              </a:rPr>
              <a:t>15 minutes</a:t>
            </a:r>
          </a:p>
        </p:txBody>
      </p:sp>
    </p:spTree>
    <p:extLst>
      <p:ext uri="{BB962C8B-B14F-4D97-AF65-F5344CB8AC3E}">
        <p14:creationId xmlns:p14="http://schemas.microsoft.com/office/powerpoint/2010/main" val="13309162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1D53CA0-FDE7-4B62-AE74-A671E6B82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06FA22A8-DAD2-4DBF-BCF6-AA00E9D83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38CF2381-9166-48DC-8859-93B6A58939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69C5F1CC-81CF-4FB4-9977-391DF5B090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FCACE58-5CC4-A1B8-4528-60121289C01D}"/>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sz="4400">
                <a:solidFill>
                  <a:srgbClr val="FFFFFF"/>
                </a:solidFill>
              </a:rPr>
              <a:t>Psychodynamic Approach</a:t>
            </a:r>
          </a:p>
        </p:txBody>
      </p:sp>
      <p:pic>
        <p:nvPicPr>
          <p:cNvPr id="5" name="Content Placeholder 4">
            <a:extLst>
              <a:ext uri="{FF2B5EF4-FFF2-40B4-BE49-F238E27FC236}">
                <a16:creationId xmlns:a16="http://schemas.microsoft.com/office/drawing/2014/main" id="{152F5017-1212-A48C-7ED0-C46B096B66F5}"/>
              </a:ext>
            </a:extLst>
          </p:cNvPr>
          <p:cNvPicPr>
            <a:picLocks noGrp="1" noChangeAspect="1"/>
          </p:cNvPicPr>
          <p:nvPr>
            <p:ph idx="1"/>
          </p:nvPr>
        </p:nvPicPr>
        <p:blipFill>
          <a:blip r:embed="rId2"/>
          <a:srcRect r="-2" b="14867"/>
          <a:stretch>
            <a:fillRect/>
          </a:stretch>
        </p:blipFill>
        <p:spPr>
          <a:xfrm>
            <a:off x="4639733" y="10"/>
            <a:ext cx="7552266" cy="6857990"/>
          </a:xfrm>
          <a:prstGeom prst="rect">
            <a:avLst/>
          </a:prstGeom>
        </p:spPr>
      </p:pic>
      <p:sp>
        <p:nvSpPr>
          <p:cNvPr id="25" name="Rectangle 24">
            <a:extLst>
              <a:ext uri="{FF2B5EF4-FFF2-40B4-BE49-F238E27FC236}">
                <a16:creationId xmlns:a16="http://schemas.microsoft.com/office/drawing/2014/main" id="{AFDD4421-3DEC-4941-9625-756F8B5C6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396695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ECF48-B46D-08C8-BACA-994ED9BD859D}"/>
              </a:ext>
            </a:extLst>
          </p:cNvPr>
          <p:cNvSpPr>
            <a:spLocks noGrp="1"/>
          </p:cNvSpPr>
          <p:nvPr>
            <p:ph type="title"/>
          </p:nvPr>
        </p:nvSpPr>
        <p:spPr>
          <a:xfrm>
            <a:off x="1036320" y="708634"/>
            <a:ext cx="10058400" cy="1318677"/>
          </a:xfrm>
        </p:spPr>
        <p:txBody>
          <a:bodyPr>
            <a:normAutofit fontScale="90000"/>
          </a:bodyPr>
          <a:lstStyle/>
          <a:p>
            <a:r>
              <a:rPr lang="en-GB" sz="5300"/>
              <a:t>Psychodynamic: </a:t>
            </a:r>
            <a:r>
              <a:rPr lang="en-GB" sz="3600">
                <a:latin typeface="Aptos" panose="020B0004020202020204" pitchFamily="34" charset="0"/>
                <a:ea typeface="DengXian" panose="02010600030101010101" pitchFamily="2" charset="-122"/>
                <a:cs typeface="Times New Roman" panose="02020603050405020304" pitchFamily="18" charset="0"/>
              </a:rPr>
              <a:t>Originated with Sigmund Freud</a:t>
            </a:r>
            <a:br>
              <a:rPr lang="en-GB" b="1">
                <a:latin typeface="Aptos" panose="020B0004020202020204" pitchFamily="34" charset="0"/>
                <a:ea typeface="DengXian" panose="02010600030101010101" pitchFamily="2" charset="-122"/>
                <a:cs typeface="Times New Roman" panose="02020603050405020304" pitchFamily="18" charset="0"/>
              </a:rPr>
            </a:br>
            <a:endParaRPr lang="en-GB"/>
          </a:p>
        </p:txBody>
      </p:sp>
      <p:sp>
        <p:nvSpPr>
          <p:cNvPr id="3" name="Content Placeholder 2">
            <a:extLst>
              <a:ext uri="{FF2B5EF4-FFF2-40B4-BE49-F238E27FC236}">
                <a16:creationId xmlns:a16="http://schemas.microsoft.com/office/drawing/2014/main" id="{02E09585-3A34-5DCB-0389-0D045F07558B}"/>
              </a:ext>
            </a:extLst>
          </p:cNvPr>
          <p:cNvSpPr>
            <a:spLocks noGrp="1"/>
          </p:cNvSpPr>
          <p:nvPr>
            <p:ph idx="1"/>
          </p:nvPr>
        </p:nvSpPr>
        <p:spPr>
          <a:xfrm>
            <a:off x="1097280" y="1822026"/>
            <a:ext cx="4937295" cy="5012267"/>
          </a:xfrm>
        </p:spPr>
        <p:txBody>
          <a:bodyPr>
            <a:normAutofit fontScale="92500" lnSpcReduction="20000"/>
          </a:bodyPr>
          <a:lstStyle/>
          <a:p>
            <a:endParaRPr lang="en-GB" sz="900">
              <a:latin typeface="Aptos" panose="020B0004020202020204" pitchFamily="34" charset="0"/>
              <a:ea typeface="DengXian" panose="02010600030101010101" pitchFamily="2" charset="-122"/>
              <a:cs typeface="Times New Roman" panose="02020603050405020304" pitchFamily="18" charset="0"/>
            </a:endParaRPr>
          </a:p>
          <a:p>
            <a:r>
              <a:rPr lang="en-GB" sz="1800">
                <a:latin typeface="Aptos" panose="020B0004020202020204" pitchFamily="34" charset="0"/>
                <a:ea typeface="DengXian" panose="02010600030101010101" pitchFamily="2" charset="-122"/>
                <a:cs typeface="Times New Roman" panose="02020603050405020304" pitchFamily="18" charset="0"/>
              </a:rPr>
              <a:t>Key elements:</a:t>
            </a:r>
          </a:p>
          <a:p>
            <a:endParaRPr lang="en-GB" sz="1100">
              <a:latin typeface="Aptos" panose="020B0004020202020204" pitchFamily="34" charset="0"/>
              <a:ea typeface="DengXian" panose="02010600030101010101" pitchFamily="2" charset="-122"/>
              <a:cs typeface="Times New Roman" panose="02020603050405020304" pitchFamily="18" charset="0"/>
            </a:endParaRPr>
          </a:p>
          <a:p>
            <a:pPr marL="201168" lvl="1" indent="0">
              <a:buNone/>
            </a:pPr>
            <a:r>
              <a:rPr lang="en-GB" b="1">
                <a:latin typeface="Aptos" panose="020B0004020202020204" pitchFamily="34" charset="0"/>
                <a:ea typeface="DengXian" panose="02010600030101010101" pitchFamily="2" charset="-122"/>
                <a:cs typeface="Times New Roman" panose="02020603050405020304" pitchFamily="18" charset="0"/>
              </a:rPr>
              <a:t>The unconscious mind</a:t>
            </a:r>
          </a:p>
          <a:p>
            <a:pPr marL="201168" lvl="1" indent="0">
              <a:buNone/>
            </a:pPr>
            <a:r>
              <a:rPr lang="en-GB"/>
              <a:t>Much of human behaviour is influenced by thoughts, desires, and memories outside conscious awareness</a:t>
            </a:r>
          </a:p>
          <a:p>
            <a:pPr marL="201168" lvl="1" indent="0">
              <a:buNone/>
            </a:pPr>
            <a:r>
              <a:rPr lang="en-GB">
                <a:latin typeface="Aptos" panose="020B0004020202020204" pitchFamily="34" charset="0"/>
                <a:ea typeface="DengXian" panose="02010600030101010101" pitchFamily="2" charset="-122"/>
                <a:cs typeface="Times New Roman" panose="02020603050405020304" pitchFamily="18" charset="0"/>
              </a:rPr>
              <a:t>Dream analysis</a:t>
            </a:r>
          </a:p>
          <a:p>
            <a:pPr lvl="1">
              <a:buFont typeface="Arial" panose="020B0604020202020204" pitchFamily="34" charset="0"/>
              <a:buChar char="•"/>
            </a:pPr>
            <a:endParaRPr lang="en-GB">
              <a:latin typeface="Aptos" panose="020B0004020202020204" pitchFamily="34" charset="0"/>
              <a:ea typeface="DengXian" panose="02010600030101010101" pitchFamily="2" charset="-122"/>
              <a:cs typeface="Times New Roman" panose="02020603050405020304" pitchFamily="18" charset="0"/>
            </a:endParaRPr>
          </a:p>
          <a:p>
            <a:pPr marL="201168" lvl="1" indent="0">
              <a:buNone/>
            </a:pPr>
            <a:r>
              <a:rPr lang="en-GB" b="1">
                <a:latin typeface="Aptos" panose="020B0004020202020204" pitchFamily="34" charset="0"/>
                <a:ea typeface="DengXian" panose="02010600030101010101" pitchFamily="2" charset="-122"/>
                <a:cs typeface="Times New Roman" panose="02020603050405020304" pitchFamily="18" charset="0"/>
              </a:rPr>
              <a:t>Early childhood experiences</a:t>
            </a:r>
          </a:p>
          <a:p>
            <a:pPr marL="201168" lvl="1" indent="0">
              <a:buNone/>
            </a:pPr>
            <a:r>
              <a:rPr lang="en-GB"/>
              <a:t>Experiences in early life (especially relationships with caregivers) are seen as crucial in shaping adult personality and behaviour</a:t>
            </a:r>
            <a:endParaRPr lang="en-GB">
              <a:latin typeface="Aptos" panose="020B0004020202020204" pitchFamily="34" charset="0"/>
              <a:ea typeface="DengXian" panose="02010600030101010101" pitchFamily="2" charset="-122"/>
              <a:cs typeface="Times New Roman" panose="02020603050405020304" pitchFamily="18" charset="0"/>
            </a:endParaRPr>
          </a:p>
          <a:p>
            <a:pPr lvl="1">
              <a:buFont typeface="Arial" panose="020B0604020202020204" pitchFamily="34" charset="0"/>
              <a:buChar char="•"/>
            </a:pPr>
            <a:endParaRPr lang="en-GB">
              <a:latin typeface="Aptos" panose="020B0004020202020204" pitchFamily="34" charset="0"/>
              <a:ea typeface="DengXian" panose="02010600030101010101" pitchFamily="2" charset="-122"/>
              <a:cs typeface="Times New Roman" panose="02020603050405020304" pitchFamily="18" charset="0"/>
            </a:endParaRPr>
          </a:p>
          <a:p>
            <a:pPr marL="201168" lvl="1" indent="0">
              <a:buNone/>
            </a:pPr>
            <a:r>
              <a:rPr lang="en-GB" b="1">
                <a:latin typeface="Aptos" panose="020B0004020202020204" pitchFamily="34" charset="0"/>
                <a:ea typeface="DengXian" panose="02010600030101010101" pitchFamily="2" charset="-122"/>
                <a:cs typeface="Times New Roman" panose="02020603050405020304" pitchFamily="18" charset="0"/>
              </a:rPr>
              <a:t>Structure of the psyche</a:t>
            </a:r>
          </a:p>
          <a:p>
            <a:pPr lvl="2">
              <a:buFont typeface="Arial" panose="020B0604020202020204" pitchFamily="34" charset="0"/>
              <a:buChar char="•"/>
            </a:pPr>
            <a:r>
              <a:rPr lang="en-GB" sz="1800">
                <a:latin typeface="Aptos" panose="020B0004020202020204" pitchFamily="34" charset="0"/>
                <a:ea typeface="DengXian" panose="02010600030101010101" pitchFamily="2" charset="-122"/>
                <a:cs typeface="Times New Roman" panose="02020603050405020304" pitchFamily="18" charset="0"/>
              </a:rPr>
              <a:t>Id</a:t>
            </a:r>
          </a:p>
          <a:p>
            <a:pPr lvl="2">
              <a:buFont typeface="Arial" panose="020B0604020202020204" pitchFamily="34" charset="0"/>
              <a:buChar char="•"/>
            </a:pPr>
            <a:r>
              <a:rPr lang="en-GB" sz="1800">
                <a:latin typeface="Aptos" panose="020B0004020202020204" pitchFamily="34" charset="0"/>
                <a:ea typeface="DengXian" panose="02010600030101010101" pitchFamily="2" charset="-122"/>
                <a:cs typeface="Times New Roman" panose="02020603050405020304" pitchFamily="18" charset="0"/>
              </a:rPr>
              <a:t>Ego </a:t>
            </a:r>
          </a:p>
          <a:p>
            <a:pPr lvl="2">
              <a:buFont typeface="Arial" panose="020B0604020202020204" pitchFamily="34" charset="0"/>
              <a:buChar char="•"/>
            </a:pPr>
            <a:r>
              <a:rPr lang="en-GB" sz="1800">
                <a:latin typeface="Aptos" panose="020B0004020202020204" pitchFamily="34" charset="0"/>
                <a:ea typeface="DengXian" panose="02010600030101010101" pitchFamily="2" charset="-122"/>
                <a:cs typeface="Times New Roman" panose="02020603050405020304" pitchFamily="18" charset="0"/>
              </a:rPr>
              <a:t>Superego</a:t>
            </a:r>
          </a:p>
          <a:p>
            <a:r>
              <a:rPr lang="en-GB">
                <a:latin typeface="Aptos" panose="020B0004020202020204" pitchFamily="34" charset="0"/>
                <a:ea typeface="DengXian" panose="02010600030101010101" pitchFamily="2" charset="-122"/>
                <a:cs typeface="Times New Roman" panose="02020603050405020304" pitchFamily="18" charset="0"/>
              </a:rPr>
              <a:t> </a:t>
            </a:r>
          </a:p>
          <a:p>
            <a:endParaRPr lang="en-GB">
              <a:latin typeface="Aptos" panose="020B0004020202020204" pitchFamily="34" charset="0"/>
              <a:ea typeface="DengXian" panose="02010600030101010101" pitchFamily="2" charset="-122"/>
              <a:cs typeface="Times New Roman" panose="02020603050405020304" pitchFamily="18" charset="0"/>
            </a:endParaRPr>
          </a:p>
          <a:p>
            <a:endParaRPr lang="en-GB"/>
          </a:p>
        </p:txBody>
      </p:sp>
      <p:pic>
        <p:nvPicPr>
          <p:cNvPr id="4" name="Picture 3">
            <a:extLst>
              <a:ext uri="{FF2B5EF4-FFF2-40B4-BE49-F238E27FC236}">
                <a16:creationId xmlns:a16="http://schemas.microsoft.com/office/drawing/2014/main" id="{54F3725A-26CC-C415-4E62-744D9EBC696C}"/>
              </a:ext>
            </a:extLst>
          </p:cNvPr>
          <p:cNvPicPr>
            <a:picLocks noChangeAspect="1"/>
          </p:cNvPicPr>
          <p:nvPr/>
        </p:nvPicPr>
        <p:blipFill>
          <a:blip r:embed="rId2"/>
          <a:stretch>
            <a:fillRect/>
          </a:stretch>
        </p:blipFill>
        <p:spPr>
          <a:xfrm>
            <a:off x="6309347" y="1845733"/>
            <a:ext cx="5882654" cy="4493346"/>
          </a:xfrm>
          <a:prstGeom prst="rect">
            <a:avLst/>
          </a:prstGeom>
        </p:spPr>
      </p:pic>
    </p:spTree>
    <p:extLst>
      <p:ext uri="{BB962C8B-B14F-4D97-AF65-F5344CB8AC3E}">
        <p14:creationId xmlns:p14="http://schemas.microsoft.com/office/powerpoint/2010/main" val="2421730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6F5F95-BEE2-0E23-CF8D-40597488947A}"/>
              </a:ext>
            </a:extLst>
          </p:cNvPr>
          <p:cNvSpPr>
            <a:spLocks noGrp="1"/>
          </p:cNvSpPr>
          <p:nvPr>
            <p:ph idx="1"/>
          </p:nvPr>
        </p:nvSpPr>
        <p:spPr>
          <a:xfrm>
            <a:off x="1097280" y="1753780"/>
            <a:ext cx="4325746" cy="4520271"/>
          </a:xfrm>
        </p:spPr>
        <p:txBody>
          <a:bodyPr>
            <a:normAutofit lnSpcReduction="10000"/>
          </a:bodyPr>
          <a:lstStyle/>
          <a:p>
            <a:endParaRPr lang="en-GB" sz="800" b="1"/>
          </a:p>
          <a:p>
            <a:r>
              <a:rPr lang="en-GB" sz="1800" b="1"/>
              <a:t>Psychosexual stages</a:t>
            </a:r>
          </a:p>
          <a:p>
            <a:r>
              <a:rPr lang="en-GB" sz="1800"/>
              <a:t>Development occurs through stages (oral, anal, phallic, latent, genital), with unresolved conflicts leading to fixation</a:t>
            </a:r>
          </a:p>
          <a:p>
            <a:endParaRPr lang="en-GB" sz="800"/>
          </a:p>
          <a:p>
            <a:r>
              <a:rPr lang="en-GB" sz="1800" b="1"/>
              <a:t>Defence mechanisms</a:t>
            </a:r>
          </a:p>
          <a:p>
            <a:r>
              <a:rPr lang="en-GB" sz="1800"/>
              <a:t>The ego uses unconscious strategies (e.g. repression, denial, displacement) to reduce anxiety</a:t>
            </a:r>
          </a:p>
          <a:p>
            <a:endParaRPr lang="en-GB" sz="800"/>
          </a:p>
          <a:p>
            <a:r>
              <a:rPr lang="en-GB" sz="1800" b="1"/>
              <a:t>Role of conflict</a:t>
            </a:r>
          </a:p>
          <a:p>
            <a:r>
              <a:rPr lang="en-GB" sz="1800"/>
              <a:t>Behaviour and mental distress arise from unresolved unconscious conflicts, often between the id and superego</a:t>
            </a:r>
          </a:p>
        </p:txBody>
      </p:sp>
      <p:pic>
        <p:nvPicPr>
          <p:cNvPr id="4" name="Picture 3">
            <a:extLst>
              <a:ext uri="{FF2B5EF4-FFF2-40B4-BE49-F238E27FC236}">
                <a16:creationId xmlns:a16="http://schemas.microsoft.com/office/drawing/2014/main" id="{D6476147-E1CB-1948-A211-2A94FB660397}"/>
              </a:ext>
            </a:extLst>
          </p:cNvPr>
          <p:cNvPicPr>
            <a:picLocks noChangeAspect="1"/>
          </p:cNvPicPr>
          <p:nvPr/>
        </p:nvPicPr>
        <p:blipFill>
          <a:blip r:embed="rId2"/>
          <a:stretch>
            <a:fillRect/>
          </a:stretch>
        </p:blipFill>
        <p:spPr>
          <a:xfrm>
            <a:off x="6193749" y="-9939"/>
            <a:ext cx="5998251" cy="6858000"/>
          </a:xfrm>
          <a:prstGeom prst="rect">
            <a:avLst/>
          </a:prstGeom>
        </p:spPr>
      </p:pic>
      <p:sp>
        <p:nvSpPr>
          <p:cNvPr id="5" name="Title 1">
            <a:extLst>
              <a:ext uri="{FF2B5EF4-FFF2-40B4-BE49-F238E27FC236}">
                <a16:creationId xmlns:a16="http://schemas.microsoft.com/office/drawing/2014/main" id="{2892439D-5386-7AA0-D9F0-CEB52D2E1C85}"/>
              </a:ext>
            </a:extLst>
          </p:cNvPr>
          <p:cNvSpPr>
            <a:spLocks noGrp="1"/>
          </p:cNvSpPr>
          <p:nvPr>
            <p:ph type="title"/>
          </p:nvPr>
        </p:nvSpPr>
        <p:spPr>
          <a:xfrm>
            <a:off x="1096963" y="287339"/>
            <a:ext cx="10058400" cy="1338262"/>
          </a:xfrm>
        </p:spPr>
        <p:txBody>
          <a:bodyPr/>
          <a:lstStyle/>
          <a:p>
            <a:r>
              <a:rPr lang="en-GB"/>
              <a:t>Psychodynamic</a:t>
            </a:r>
          </a:p>
        </p:txBody>
      </p:sp>
    </p:spTree>
    <p:extLst>
      <p:ext uri="{BB962C8B-B14F-4D97-AF65-F5344CB8AC3E}">
        <p14:creationId xmlns:p14="http://schemas.microsoft.com/office/powerpoint/2010/main" val="6183455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5138816-AF06-47EE-964C-EC93C016D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8132B-91F5-810A-B50F-048D00B0769D}"/>
              </a:ext>
            </a:extLst>
          </p:cNvPr>
          <p:cNvSpPr>
            <a:spLocks noGrp="1"/>
          </p:cNvSpPr>
          <p:nvPr>
            <p:ph type="title"/>
          </p:nvPr>
        </p:nvSpPr>
        <p:spPr>
          <a:xfrm>
            <a:off x="4974771" y="634946"/>
            <a:ext cx="6574972" cy="1450757"/>
          </a:xfrm>
        </p:spPr>
        <p:txBody>
          <a:bodyPr>
            <a:normAutofit/>
          </a:bodyPr>
          <a:lstStyle/>
          <a:p>
            <a:r>
              <a:rPr lang="en-GB"/>
              <a:t>Scenario</a:t>
            </a:r>
          </a:p>
        </p:txBody>
      </p:sp>
      <p:pic>
        <p:nvPicPr>
          <p:cNvPr id="6" name="Picture 5">
            <a:extLst>
              <a:ext uri="{FF2B5EF4-FFF2-40B4-BE49-F238E27FC236}">
                <a16:creationId xmlns:a16="http://schemas.microsoft.com/office/drawing/2014/main" id="{FC3867E7-BCCE-2125-9EC6-58542FF538D0}"/>
              </a:ext>
            </a:extLst>
          </p:cNvPr>
          <p:cNvPicPr>
            <a:picLocks noChangeAspect="1"/>
          </p:cNvPicPr>
          <p:nvPr/>
        </p:nvPicPr>
        <p:blipFill>
          <a:blip r:embed="rId2"/>
          <a:srcRect l="35441" r="24843" b="1"/>
          <a:stretch>
            <a:fillRect/>
          </a:stretch>
        </p:blipFill>
        <p:spPr>
          <a:xfrm>
            <a:off x="633999" y="640081"/>
            <a:ext cx="4001315" cy="5314406"/>
          </a:xfrm>
          <a:prstGeom prst="rect">
            <a:avLst/>
          </a:prstGeom>
        </p:spPr>
      </p:pic>
      <p:cxnSp>
        <p:nvCxnSpPr>
          <p:cNvPr id="33" name="Straight Connector 32">
            <a:extLst>
              <a:ext uri="{FF2B5EF4-FFF2-40B4-BE49-F238E27FC236}">
                <a16:creationId xmlns:a16="http://schemas.microsoft.com/office/drawing/2014/main" id="{87ED8B4E-BB7E-447F-A35F-4D3AF6C0A6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B1D11C-B32B-1772-139F-3F5DE569F29F}"/>
              </a:ext>
            </a:extLst>
          </p:cNvPr>
          <p:cNvSpPr>
            <a:spLocks noGrp="1"/>
          </p:cNvSpPr>
          <p:nvPr>
            <p:ph idx="1"/>
          </p:nvPr>
        </p:nvSpPr>
        <p:spPr>
          <a:xfrm>
            <a:off x="4974769" y="2198913"/>
            <a:ext cx="6574973" cy="4024135"/>
          </a:xfrm>
        </p:spPr>
        <p:txBody>
          <a:bodyPr>
            <a:normAutofit/>
          </a:bodyPr>
          <a:lstStyle/>
          <a:p>
            <a:r>
              <a:rPr lang="en-GB"/>
              <a:t>Sophie is a student who becomes extremely anxious before giving presentations. She prepares thoroughly, but on the day, she shakes, sweats, and sometimes feels like she might faint. She has no memory of ever having a bad public experience.</a:t>
            </a:r>
          </a:p>
          <a:p>
            <a:endParaRPr lang="en-GB"/>
          </a:p>
          <a:p>
            <a:pPr lvl="0"/>
            <a:r>
              <a:rPr lang="en-GB"/>
              <a:t>Possible explanation:</a:t>
            </a:r>
          </a:p>
          <a:p>
            <a:pPr lvl="0"/>
            <a:r>
              <a:rPr lang="en-GB"/>
              <a:t>Sophie’s presentation anxiety is not caused by the present situation itself, but by unresolved, unconscious conflicts rooted in earlier experiences that are being reactivated in the current setting.</a:t>
            </a:r>
          </a:p>
          <a:p>
            <a:pPr lvl="0"/>
            <a:endParaRPr lang="en-GB"/>
          </a:p>
          <a:p>
            <a:endParaRPr lang="en-GB"/>
          </a:p>
        </p:txBody>
      </p:sp>
      <p:sp>
        <p:nvSpPr>
          <p:cNvPr id="35" name="Rectangle 34">
            <a:extLst>
              <a:ext uri="{FF2B5EF4-FFF2-40B4-BE49-F238E27FC236}">
                <a16:creationId xmlns:a16="http://schemas.microsoft.com/office/drawing/2014/main" id="{10DC0642-5384-4897-BC9B-E85F63D7B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26015513-D3C4-4477-AA12-D8FF240AA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633416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8E7BB182-9A2F-41DB-A15B-CEFF95882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926F8-4507-AC08-794F-5AE46F79A74D}"/>
              </a:ext>
            </a:extLst>
          </p:cNvPr>
          <p:cNvSpPr>
            <a:spLocks noGrp="1"/>
          </p:cNvSpPr>
          <p:nvPr>
            <p:ph type="title"/>
          </p:nvPr>
        </p:nvSpPr>
        <p:spPr>
          <a:xfrm>
            <a:off x="7534655" y="634946"/>
            <a:ext cx="4015087" cy="1450757"/>
          </a:xfrm>
        </p:spPr>
        <p:txBody>
          <a:bodyPr>
            <a:normAutofit/>
          </a:bodyPr>
          <a:lstStyle/>
          <a:p>
            <a:r>
              <a:rPr lang="en-GB"/>
              <a:t>Sociocultural</a:t>
            </a:r>
          </a:p>
        </p:txBody>
      </p:sp>
      <p:pic>
        <p:nvPicPr>
          <p:cNvPr id="9" name="Picture 8">
            <a:extLst>
              <a:ext uri="{FF2B5EF4-FFF2-40B4-BE49-F238E27FC236}">
                <a16:creationId xmlns:a16="http://schemas.microsoft.com/office/drawing/2014/main" id="{A50DF0D7-F896-DCE9-53B2-880A6AC45607}"/>
              </a:ext>
            </a:extLst>
          </p:cNvPr>
          <p:cNvPicPr>
            <a:picLocks noChangeAspect="1"/>
          </p:cNvPicPr>
          <p:nvPr/>
        </p:nvPicPr>
        <p:blipFill>
          <a:blip r:embed="rId2"/>
          <a:srcRect l="18510" r="10855" b="-2"/>
          <a:stretch>
            <a:fillRect/>
          </a:stretch>
        </p:blipFill>
        <p:spPr>
          <a:xfrm>
            <a:off x="628952" y="623178"/>
            <a:ext cx="3671055" cy="2923485"/>
          </a:xfrm>
          <a:prstGeom prst="rect">
            <a:avLst/>
          </a:prstGeom>
        </p:spPr>
      </p:pic>
      <p:sp>
        <p:nvSpPr>
          <p:cNvPr id="54" name="Rectangle 53">
            <a:extLst>
              <a:ext uri="{FF2B5EF4-FFF2-40B4-BE49-F238E27FC236}">
                <a16:creationId xmlns:a16="http://schemas.microsoft.com/office/drawing/2014/main" id="{776D5953-88C9-4A3A-83C1-074A63275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863" y="623178"/>
            <a:ext cx="2447148" cy="172862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F8B7DAAC-A963-6764-FD8B-324F6B8B6B9B}"/>
              </a:ext>
            </a:extLst>
          </p:cNvPr>
          <p:cNvPicPr>
            <a:picLocks noChangeAspect="1"/>
          </p:cNvPicPr>
          <p:nvPr/>
        </p:nvPicPr>
        <p:blipFill>
          <a:blip r:embed="rId3"/>
          <a:srcRect r="2" b="5186"/>
          <a:stretch>
            <a:fillRect/>
          </a:stretch>
        </p:blipFill>
        <p:spPr>
          <a:xfrm>
            <a:off x="4465863" y="623178"/>
            <a:ext cx="2447148" cy="1728621"/>
          </a:xfrm>
          <a:prstGeom prst="rect">
            <a:avLst/>
          </a:prstGeom>
        </p:spPr>
      </p:pic>
      <p:cxnSp>
        <p:nvCxnSpPr>
          <p:cNvPr id="55" name="Straight Connector 54">
            <a:extLst>
              <a:ext uri="{FF2B5EF4-FFF2-40B4-BE49-F238E27FC236}">
                <a16:creationId xmlns:a16="http://schemas.microsoft.com/office/drawing/2014/main" id="{36762D74-2E35-4E08-8866-FBB43EE0D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85671"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6" name="Rectangle 55">
            <a:extLst>
              <a:ext uri="{FF2B5EF4-FFF2-40B4-BE49-F238E27FC236}">
                <a16:creationId xmlns:a16="http://schemas.microsoft.com/office/drawing/2014/main" id="{C964C180-68DA-4DC9-AE8F-A37AFF26C7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3709572"/>
            <a:ext cx="3659927" cy="197347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986431B-69BA-B394-EBCA-D863713D84F9}"/>
              </a:ext>
            </a:extLst>
          </p:cNvPr>
          <p:cNvPicPr>
            <a:picLocks noChangeAspect="1"/>
          </p:cNvPicPr>
          <p:nvPr/>
        </p:nvPicPr>
        <p:blipFill>
          <a:blip r:embed="rId4"/>
          <a:srcRect t="19219" r="2" b="2"/>
          <a:stretch>
            <a:fillRect/>
          </a:stretch>
        </p:blipFill>
        <p:spPr>
          <a:xfrm>
            <a:off x="640080" y="3709572"/>
            <a:ext cx="3659927" cy="1973474"/>
          </a:xfrm>
          <a:prstGeom prst="rect">
            <a:avLst/>
          </a:prstGeom>
        </p:spPr>
      </p:pic>
      <p:pic>
        <p:nvPicPr>
          <p:cNvPr id="8" name="Picture 7">
            <a:extLst>
              <a:ext uri="{FF2B5EF4-FFF2-40B4-BE49-F238E27FC236}">
                <a16:creationId xmlns:a16="http://schemas.microsoft.com/office/drawing/2014/main" id="{B896A284-A9C3-B4D3-6513-CABCED31B572}"/>
              </a:ext>
            </a:extLst>
          </p:cNvPr>
          <p:cNvPicPr>
            <a:picLocks noChangeAspect="1"/>
          </p:cNvPicPr>
          <p:nvPr/>
        </p:nvPicPr>
        <p:blipFill>
          <a:blip r:embed="rId5"/>
          <a:srcRect l="23749" r="18563" b="-2"/>
          <a:stretch>
            <a:fillRect/>
          </a:stretch>
        </p:blipFill>
        <p:spPr>
          <a:xfrm>
            <a:off x="4465863" y="2512667"/>
            <a:ext cx="2447148" cy="3181568"/>
          </a:xfrm>
          <a:prstGeom prst="rect">
            <a:avLst/>
          </a:prstGeom>
        </p:spPr>
      </p:pic>
      <p:sp>
        <p:nvSpPr>
          <p:cNvPr id="3" name="Content Placeholder 2">
            <a:extLst>
              <a:ext uri="{FF2B5EF4-FFF2-40B4-BE49-F238E27FC236}">
                <a16:creationId xmlns:a16="http://schemas.microsoft.com/office/drawing/2014/main" id="{79B4F049-959A-39CD-5608-CBC23225DFCB}"/>
              </a:ext>
            </a:extLst>
          </p:cNvPr>
          <p:cNvSpPr>
            <a:spLocks noGrp="1"/>
          </p:cNvSpPr>
          <p:nvPr>
            <p:ph idx="1"/>
          </p:nvPr>
        </p:nvSpPr>
        <p:spPr>
          <a:xfrm>
            <a:off x="7534655" y="2198914"/>
            <a:ext cx="4015087" cy="3670180"/>
          </a:xfrm>
        </p:spPr>
        <p:txBody>
          <a:bodyPr>
            <a:normAutofit/>
          </a:bodyPr>
          <a:lstStyle/>
          <a:p>
            <a:endParaRPr lang="en-GB"/>
          </a:p>
          <a:p>
            <a:r>
              <a:rPr lang="en-GB"/>
              <a:t>How we think and behave is shaped by the influence of social interaction, culture, communities, language,  physical landscapes and historical context on psychological development and thinking</a:t>
            </a:r>
          </a:p>
          <a:p>
            <a:endParaRPr lang="en-GB"/>
          </a:p>
          <a:p>
            <a:endParaRPr lang="en-GB"/>
          </a:p>
          <a:p>
            <a:endParaRPr lang="en-GB"/>
          </a:p>
          <a:p>
            <a:endParaRPr lang="en-GB"/>
          </a:p>
          <a:p>
            <a:endParaRPr lang="en-GB"/>
          </a:p>
          <a:p>
            <a:endParaRPr lang="en-GB"/>
          </a:p>
        </p:txBody>
      </p:sp>
      <p:sp>
        <p:nvSpPr>
          <p:cNvPr id="57" name="Rectangle 56">
            <a:extLst>
              <a:ext uri="{FF2B5EF4-FFF2-40B4-BE49-F238E27FC236}">
                <a16:creationId xmlns:a16="http://schemas.microsoft.com/office/drawing/2014/main" id="{78603D46-1AEA-46AF-B965-6F9059E5E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8" name="Rectangle 57">
            <a:extLst>
              <a:ext uri="{FF2B5EF4-FFF2-40B4-BE49-F238E27FC236}">
                <a16:creationId xmlns:a16="http://schemas.microsoft.com/office/drawing/2014/main" id="{6FFB6D97-9A31-4EF7-8F10-718E39BD0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471262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59A982F-D7C8-FAD5-21F6-A5650F5218D5}"/>
              </a:ext>
            </a:extLst>
          </p:cNvPr>
          <p:cNvSpPr/>
          <p:nvPr/>
        </p:nvSpPr>
        <p:spPr>
          <a:xfrm>
            <a:off x="665921" y="814812"/>
            <a:ext cx="10883349" cy="1077362"/>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chemeClr val="tx1"/>
                </a:solidFill>
              </a:rPr>
              <a:t>Behaviour is socially constructed</a:t>
            </a:r>
            <a:endParaRPr lang="en-GB">
              <a:solidFill>
                <a:schemeClr val="tx1"/>
              </a:solidFill>
            </a:endParaRPr>
          </a:p>
          <a:p>
            <a:pPr lvl="0"/>
            <a:r>
              <a:rPr lang="en-GB">
                <a:solidFill>
                  <a:schemeClr val="tx1"/>
                </a:solidFill>
              </a:rPr>
              <a:t>Human behaviour and mental processes develop through </a:t>
            </a:r>
            <a:r>
              <a:rPr lang="en-GB" b="1">
                <a:solidFill>
                  <a:schemeClr val="tx1"/>
                </a:solidFill>
              </a:rPr>
              <a:t>interaction with other people</a:t>
            </a:r>
            <a:r>
              <a:rPr lang="en-GB">
                <a:solidFill>
                  <a:schemeClr val="tx1"/>
                </a:solidFill>
              </a:rPr>
              <a:t>, not in isolation.</a:t>
            </a:r>
          </a:p>
          <a:p>
            <a:pPr lvl="0"/>
            <a:r>
              <a:rPr lang="en-GB">
                <a:solidFill>
                  <a:schemeClr val="tx1"/>
                </a:solidFill>
              </a:rPr>
              <a:t>What we think, feel, and do is shaped by social relationships (family, peers, teachers, institutions).</a:t>
            </a:r>
          </a:p>
        </p:txBody>
      </p:sp>
      <p:sp>
        <p:nvSpPr>
          <p:cNvPr id="6" name="Rectangle 5">
            <a:extLst>
              <a:ext uri="{FF2B5EF4-FFF2-40B4-BE49-F238E27FC236}">
                <a16:creationId xmlns:a16="http://schemas.microsoft.com/office/drawing/2014/main" id="{30AFB57E-44F2-2873-ABB8-556D578B136D}"/>
              </a:ext>
            </a:extLst>
          </p:cNvPr>
          <p:cNvSpPr/>
          <p:nvPr/>
        </p:nvSpPr>
        <p:spPr>
          <a:xfrm>
            <a:off x="665921" y="2211309"/>
            <a:ext cx="10883349" cy="1077362"/>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chemeClr val="tx1"/>
                </a:solidFill>
              </a:rPr>
              <a:t>Culture shapes cognition</a:t>
            </a:r>
            <a:endParaRPr lang="en-GB">
              <a:solidFill>
                <a:schemeClr val="tx1"/>
              </a:solidFill>
            </a:endParaRPr>
          </a:p>
          <a:p>
            <a:pPr lvl="0"/>
            <a:r>
              <a:rPr lang="en-GB">
                <a:solidFill>
                  <a:schemeClr val="tx1"/>
                </a:solidFill>
              </a:rPr>
              <a:t>Culture provides the </a:t>
            </a:r>
            <a:r>
              <a:rPr lang="en-GB" b="1">
                <a:solidFill>
                  <a:schemeClr val="tx1"/>
                </a:solidFill>
              </a:rPr>
              <a:t>values, beliefs, norms, language, and practices</a:t>
            </a:r>
            <a:r>
              <a:rPr lang="en-GB">
                <a:solidFill>
                  <a:schemeClr val="tx1"/>
                </a:solidFill>
              </a:rPr>
              <a:t> that influence how people perceive the world.</a:t>
            </a:r>
          </a:p>
          <a:p>
            <a:pPr lvl="0"/>
            <a:r>
              <a:rPr lang="en-GB">
                <a:solidFill>
                  <a:schemeClr val="tx1"/>
                </a:solidFill>
              </a:rPr>
              <a:t>Psychological processes (e.g. reasoning, memory, identity) may differ across cultures rather than being universal.</a:t>
            </a:r>
          </a:p>
        </p:txBody>
      </p:sp>
      <p:sp>
        <p:nvSpPr>
          <p:cNvPr id="7" name="Rectangle 6">
            <a:extLst>
              <a:ext uri="{FF2B5EF4-FFF2-40B4-BE49-F238E27FC236}">
                <a16:creationId xmlns:a16="http://schemas.microsoft.com/office/drawing/2014/main" id="{1F211043-98F4-F2A2-7873-BD8F011826ED}"/>
              </a:ext>
            </a:extLst>
          </p:cNvPr>
          <p:cNvSpPr/>
          <p:nvPr/>
        </p:nvSpPr>
        <p:spPr>
          <a:xfrm>
            <a:off x="665921" y="3607806"/>
            <a:ext cx="10883349" cy="1077362"/>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chemeClr val="tx1"/>
                </a:solidFill>
              </a:rPr>
              <a:t>Learning occurs through social interaction</a:t>
            </a:r>
            <a:endParaRPr lang="en-GB">
              <a:solidFill>
                <a:schemeClr val="tx1"/>
              </a:solidFill>
            </a:endParaRPr>
          </a:p>
          <a:p>
            <a:pPr lvl="0"/>
            <a:r>
              <a:rPr lang="en-GB">
                <a:solidFill>
                  <a:schemeClr val="tx1"/>
                </a:solidFill>
              </a:rPr>
              <a:t>Knowledge is learned first at a </a:t>
            </a:r>
            <a:r>
              <a:rPr lang="en-GB" b="1">
                <a:solidFill>
                  <a:schemeClr val="tx1"/>
                </a:solidFill>
              </a:rPr>
              <a:t>social level</a:t>
            </a:r>
            <a:r>
              <a:rPr lang="en-GB">
                <a:solidFill>
                  <a:schemeClr val="tx1"/>
                </a:solidFill>
              </a:rPr>
              <a:t> (between people) and then internalised at an </a:t>
            </a:r>
            <a:r>
              <a:rPr lang="en-GB" b="1">
                <a:solidFill>
                  <a:schemeClr val="tx1"/>
                </a:solidFill>
              </a:rPr>
              <a:t>individual level</a:t>
            </a:r>
            <a:r>
              <a:rPr lang="en-GB">
                <a:solidFill>
                  <a:schemeClr val="tx1"/>
                </a:solidFill>
              </a:rPr>
              <a:t>.</a:t>
            </a:r>
          </a:p>
          <a:p>
            <a:pPr lvl="0"/>
            <a:r>
              <a:rPr lang="en-GB">
                <a:solidFill>
                  <a:schemeClr val="tx1"/>
                </a:solidFill>
              </a:rPr>
              <a:t>Interaction with more knowledgeable others (parents, teachers, peers) is essential for learning</a:t>
            </a:r>
            <a:r>
              <a:rPr lang="en-GB"/>
              <a:t>.</a:t>
            </a:r>
          </a:p>
        </p:txBody>
      </p:sp>
      <p:sp>
        <p:nvSpPr>
          <p:cNvPr id="8" name="Rectangle 7">
            <a:extLst>
              <a:ext uri="{FF2B5EF4-FFF2-40B4-BE49-F238E27FC236}">
                <a16:creationId xmlns:a16="http://schemas.microsoft.com/office/drawing/2014/main" id="{794699BE-B47F-4E40-01B1-34E5844F781F}"/>
              </a:ext>
            </a:extLst>
          </p:cNvPr>
          <p:cNvSpPr/>
          <p:nvPr/>
        </p:nvSpPr>
        <p:spPr>
          <a:xfrm>
            <a:off x="665921" y="4965827"/>
            <a:ext cx="10883349" cy="1077362"/>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chemeClr val="tx1"/>
                </a:solidFill>
              </a:rPr>
              <a:t>Language is central to thinking</a:t>
            </a:r>
            <a:endParaRPr lang="en-GB">
              <a:solidFill>
                <a:schemeClr val="tx1"/>
              </a:solidFill>
            </a:endParaRPr>
          </a:p>
          <a:p>
            <a:pPr lvl="0"/>
            <a:r>
              <a:rPr lang="en-GB">
                <a:solidFill>
                  <a:schemeClr val="tx1"/>
                </a:solidFill>
              </a:rPr>
              <a:t>Language is the main tool through which culture is transmitted.</a:t>
            </a:r>
          </a:p>
          <a:p>
            <a:pPr lvl="0"/>
            <a:r>
              <a:rPr lang="en-GB">
                <a:solidFill>
                  <a:schemeClr val="tx1"/>
                </a:solidFill>
              </a:rPr>
              <a:t>Inner speech (talking to oneself) supports problem‑solving, reasoning, and self‑regulation</a:t>
            </a:r>
            <a:r>
              <a:rPr lang="en-GB"/>
              <a:t>.</a:t>
            </a:r>
          </a:p>
        </p:txBody>
      </p:sp>
    </p:spTree>
    <p:extLst>
      <p:ext uri="{BB962C8B-B14F-4D97-AF65-F5344CB8AC3E}">
        <p14:creationId xmlns:p14="http://schemas.microsoft.com/office/powerpoint/2010/main" val="29735327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4018A-D3EC-B746-1360-BA7AD60A2897}"/>
              </a:ext>
            </a:extLst>
          </p:cNvPr>
          <p:cNvSpPr>
            <a:spLocks noGrp="1"/>
          </p:cNvSpPr>
          <p:nvPr>
            <p:ph type="title"/>
          </p:nvPr>
        </p:nvSpPr>
        <p:spPr>
          <a:xfrm>
            <a:off x="5181601" y="634946"/>
            <a:ext cx="6368142" cy="1450757"/>
          </a:xfrm>
        </p:spPr>
        <p:txBody>
          <a:bodyPr>
            <a:normAutofit/>
          </a:bodyPr>
          <a:lstStyle/>
          <a:p>
            <a:r>
              <a:rPr lang="en-GB"/>
              <a:t>Scenario</a:t>
            </a:r>
          </a:p>
        </p:txBody>
      </p:sp>
      <p:pic>
        <p:nvPicPr>
          <p:cNvPr id="4" name="Picture 3">
            <a:extLst>
              <a:ext uri="{FF2B5EF4-FFF2-40B4-BE49-F238E27FC236}">
                <a16:creationId xmlns:a16="http://schemas.microsoft.com/office/drawing/2014/main" id="{A847C37B-E4E3-D327-5DE0-859D599956F3}"/>
              </a:ext>
            </a:extLst>
          </p:cNvPr>
          <p:cNvPicPr>
            <a:picLocks noChangeAspect="1"/>
          </p:cNvPicPr>
          <p:nvPr/>
        </p:nvPicPr>
        <p:blipFill>
          <a:blip r:embed="rId2"/>
          <a:srcRect l="26474" r="12724" b="1"/>
          <a:stretch>
            <a:fillRect/>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C08C54-9507-EB3E-0EC7-D1366DB0F179}"/>
              </a:ext>
            </a:extLst>
          </p:cNvPr>
          <p:cNvSpPr>
            <a:spLocks noGrp="1"/>
          </p:cNvSpPr>
          <p:nvPr>
            <p:ph idx="1"/>
          </p:nvPr>
        </p:nvSpPr>
        <p:spPr>
          <a:xfrm>
            <a:off x="5181601" y="2085703"/>
            <a:ext cx="6368142" cy="4450364"/>
          </a:xfrm>
        </p:spPr>
        <p:txBody>
          <a:bodyPr>
            <a:normAutofit fontScale="92500" lnSpcReduction="10000"/>
          </a:bodyPr>
          <a:lstStyle/>
          <a:p>
            <a:endParaRPr lang="en-GB" sz="1600"/>
          </a:p>
          <a:p>
            <a:r>
              <a:rPr lang="en-GB" sz="2200"/>
              <a:t>Due to the closure of the local steelworks, James has recently been made redundant from the job he has had since left school 23 years ago.</a:t>
            </a:r>
          </a:p>
          <a:p>
            <a:endParaRPr lang="en-GB" sz="2200"/>
          </a:p>
          <a:p>
            <a:r>
              <a:rPr lang="en-GB" sz="2200"/>
              <a:t>He has a family to support but he is struggling to see a way forward.  The employment he has been offered is in a factory that his wife works in.  James feels compelled to obtain a job, but he is delaying accepting this offer.  Instead, he has stopped socialising with his old friends from the steelworks and avoids leaving the house.</a:t>
            </a:r>
          </a:p>
          <a:p>
            <a:endParaRPr lang="en-GB" sz="2200"/>
          </a:p>
          <a:p>
            <a:r>
              <a:rPr lang="en-GB" sz="2200"/>
              <a:t>How might a sociocultural psychologist approach understand James’ behaviour?</a:t>
            </a:r>
          </a:p>
        </p:txBody>
      </p:sp>
    </p:spTree>
    <p:extLst>
      <p:ext uri="{BB962C8B-B14F-4D97-AF65-F5344CB8AC3E}">
        <p14:creationId xmlns:p14="http://schemas.microsoft.com/office/powerpoint/2010/main" val="1852956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8F117-2B20-04BC-3AA4-C7FF03EB7E4D}"/>
              </a:ext>
            </a:extLst>
          </p:cNvPr>
          <p:cNvSpPr>
            <a:spLocks noGrp="1"/>
          </p:cNvSpPr>
          <p:nvPr>
            <p:ph type="title"/>
          </p:nvPr>
        </p:nvSpPr>
        <p:spPr/>
        <p:txBody>
          <a:bodyPr/>
          <a:lstStyle/>
          <a:p>
            <a:r>
              <a:rPr lang="en-GB"/>
              <a:t>Humanist</a:t>
            </a:r>
          </a:p>
        </p:txBody>
      </p:sp>
      <p:graphicFrame>
        <p:nvGraphicFramePr>
          <p:cNvPr id="7" name="Content Placeholder 2">
            <a:extLst>
              <a:ext uri="{FF2B5EF4-FFF2-40B4-BE49-F238E27FC236}">
                <a16:creationId xmlns:a16="http://schemas.microsoft.com/office/drawing/2014/main" id="{1B4106F7-9557-D5E8-2CBA-CF30A9532386}"/>
              </a:ext>
            </a:extLst>
          </p:cNvPr>
          <p:cNvGraphicFramePr>
            <a:graphicFrameLocks noGrp="1"/>
          </p:cNvGraphicFramePr>
          <p:nvPr>
            <p:ph idx="1"/>
            <p:extLst>
              <p:ext uri="{D42A27DB-BD31-4B8C-83A1-F6EECF244321}">
                <p14:modId xmlns:p14="http://schemas.microsoft.com/office/powerpoint/2010/main" val="2011184578"/>
              </p:ext>
            </p:extLst>
          </p:nvPr>
        </p:nvGraphicFramePr>
        <p:xfrm>
          <a:off x="387626" y="1737360"/>
          <a:ext cx="11519452" cy="50013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62A0025-AFDF-D71E-0DF5-AD7AA69B40F1}"/>
              </a:ext>
            </a:extLst>
          </p:cNvPr>
          <p:cNvSpPr txBox="1"/>
          <p:nvPr/>
        </p:nvSpPr>
        <p:spPr>
          <a:xfrm>
            <a:off x="1097280" y="1892174"/>
            <a:ext cx="1993435" cy="400110"/>
          </a:xfrm>
          <a:prstGeom prst="rect">
            <a:avLst/>
          </a:prstGeom>
          <a:noFill/>
        </p:spPr>
        <p:txBody>
          <a:bodyPr wrap="square" rtlCol="0">
            <a:spAutoFit/>
          </a:bodyPr>
          <a:lstStyle/>
          <a:p>
            <a:r>
              <a:rPr lang="en-GB" sz="2000"/>
              <a:t>Carl Rogers</a:t>
            </a:r>
          </a:p>
        </p:txBody>
      </p:sp>
    </p:spTree>
    <p:extLst>
      <p:ext uri="{BB962C8B-B14F-4D97-AF65-F5344CB8AC3E}">
        <p14:creationId xmlns:p14="http://schemas.microsoft.com/office/powerpoint/2010/main" val="34682397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3" name="Rectangle 1052">
            <a:extLst>
              <a:ext uri="{FF2B5EF4-FFF2-40B4-BE49-F238E27FC236}">
                <a16:creationId xmlns:a16="http://schemas.microsoft.com/office/drawing/2014/main" id="{4A8FFEA1-1B69-4F42-B552-0CCF72596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54" name="Rectangle 1053">
            <a:extLst>
              <a:ext uri="{FF2B5EF4-FFF2-40B4-BE49-F238E27FC236}">
                <a16:creationId xmlns:a16="http://schemas.microsoft.com/office/drawing/2014/main" id="{AA3C9226-5EC8-460B-82D7-72AA994DF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55" name="Straight Connector 1054">
            <a:extLst>
              <a:ext uri="{FF2B5EF4-FFF2-40B4-BE49-F238E27FC236}">
                <a16:creationId xmlns:a16="http://schemas.microsoft.com/office/drawing/2014/main" id="{62A90A9D-33DF-408E-BF4C-F82588935C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56" name="Rectangle 1055">
            <a:extLst>
              <a:ext uri="{FF2B5EF4-FFF2-40B4-BE49-F238E27FC236}">
                <a16:creationId xmlns:a16="http://schemas.microsoft.com/office/drawing/2014/main" id="{E6AA15AE-DAFE-4E1E-B05F-F57962FD3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6971C-06DA-62F4-2533-5C3AE2481094}"/>
              </a:ext>
            </a:extLst>
          </p:cNvPr>
          <p:cNvSpPr>
            <a:spLocks noGrp="1"/>
          </p:cNvSpPr>
          <p:nvPr>
            <p:ph type="title"/>
          </p:nvPr>
        </p:nvSpPr>
        <p:spPr>
          <a:xfrm>
            <a:off x="8209305" y="5624736"/>
            <a:ext cx="3016992" cy="388429"/>
          </a:xfrm>
        </p:spPr>
        <p:txBody>
          <a:bodyPr vert="horz" lIns="91440" tIns="45720" rIns="91440" bIns="45720" rtlCol="0" anchor="b">
            <a:normAutofit fontScale="90000"/>
          </a:bodyPr>
          <a:lstStyle/>
          <a:p>
            <a:r>
              <a:rPr lang="en-US" sz="5600">
                <a:solidFill>
                  <a:schemeClr val="tx1">
                    <a:lumMod val="85000"/>
                    <a:lumOff val="15000"/>
                  </a:schemeClr>
                </a:solidFill>
              </a:rPr>
              <a:t>Hierarchy of Needs</a:t>
            </a:r>
            <a:br>
              <a:rPr lang="en-US" sz="5600">
                <a:solidFill>
                  <a:schemeClr val="tx1">
                    <a:lumMod val="85000"/>
                    <a:lumOff val="15000"/>
                  </a:schemeClr>
                </a:solidFill>
              </a:rPr>
            </a:br>
            <a:br>
              <a:rPr lang="en-US" sz="5600">
                <a:solidFill>
                  <a:schemeClr val="tx1">
                    <a:lumMod val="85000"/>
                    <a:lumOff val="15000"/>
                  </a:schemeClr>
                </a:solidFill>
              </a:rPr>
            </a:br>
            <a:br>
              <a:rPr lang="en-US" sz="5600">
                <a:solidFill>
                  <a:schemeClr val="tx1">
                    <a:lumMod val="85000"/>
                    <a:lumOff val="15000"/>
                  </a:schemeClr>
                </a:solidFill>
              </a:rPr>
            </a:br>
            <a:r>
              <a:rPr lang="en-US" sz="2200">
                <a:solidFill>
                  <a:schemeClr val="tx1">
                    <a:lumMod val="85000"/>
                    <a:lumOff val="15000"/>
                  </a:schemeClr>
                </a:solidFill>
              </a:rPr>
              <a:t>Abraham Maslow</a:t>
            </a:r>
          </a:p>
        </p:txBody>
      </p:sp>
      <p:pic>
        <p:nvPicPr>
          <p:cNvPr id="1026" name="Picture 2" descr="What Is Self-Actualization? Meaning, Theory + Examples">
            <a:extLst>
              <a:ext uri="{FF2B5EF4-FFF2-40B4-BE49-F238E27FC236}">
                <a16:creationId xmlns:a16="http://schemas.microsoft.com/office/drawing/2014/main" id="{01D99FFF-CE28-D51D-C2FA-7393B005717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8056" y="640081"/>
            <a:ext cx="6784102" cy="5054156"/>
          </a:xfrm>
          <a:prstGeom prst="rect">
            <a:avLst/>
          </a:prstGeom>
          <a:noFill/>
          <a:extLst>
            <a:ext uri="{909E8E84-426E-40DD-AFC4-6F175D3DCCD1}">
              <a14:hiddenFill xmlns:a14="http://schemas.microsoft.com/office/drawing/2010/main">
                <a:solidFill>
                  <a:srgbClr val="FFFFFF"/>
                </a:solidFill>
              </a14:hiddenFill>
            </a:ext>
          </a:extLst>
        </p:spPr>
      </p:pic>
      <p:cxnSp>
        <p:nvCxnSpPr>
          <p:cNvPr id="1057" name="Straight Connector 1056">
            <a:extLst>
              <a:ext uri="{FF2B5EF4-FFF2-40B4-BE49-F238E27FC236}">
                <a16:creationId xmlns:a16="http://schemas.microsoft.com/office/drawing/2014/main" id="{D07141D5-A57C-43F5-A655-5BA2D0D2AF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058" name="Rectangle 1057">
            <a:extLst>
              <a:ext uri="{FF2B5EF4-FFF2-40B4-BE49-F238E27FC236}">
                <a16:creationId xmlns:a16="http://schemas.microsoft.com/office/drawing/2014/main" id="{D9DB1F97-BFF9-46CC-8EB4-BB63B98F1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59" name="Rectangle 1058">
            <a:extLst>
              <a:ext uri="{FF2B5EF4-FFF2-40B4-BE49-F238E27FC236}">
                <a16:creationId xmlns:a16="http://schemas.microsoft.com/office/drawing/2014/main" id="{88CAE6E3-39B4-4A16-97BC-9C376B9B7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841006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7E78F-BC01-561A-E317-9AB4BD56B4B4}"/>
              </a:ext>
            </a:extLst>
          </p:cNvPr>
          <p:cNvSpPr>
            <a:spLocks noGrp="1"/>
          </p:cNvSpPr>
          <p:nvPr>
            <p:ph type="title"/>
          </p:nvPr>
        </p:nvSpPr>
        <p:spPr>
          <a:xfrm>
            <a:off x="5181601" y="634946"/>
            <a:ext cx="6368142" cy="1450757"/>
          </a:xfrm>
        </p:spPr>
        <p:txBody>
          <a:bodyPr>
            <a:normAutofit/>
          </a:bodyPr>
          <a:lstStyle/>
          <a:p>
            <a:r>
              <a:rPr lang="en-GB"/>
              <a:t>Scenario</a:t>
            </a:r>
          </a:p>
        </p:txBody>
      </p:sp>
      <p:pic>
        <p:nvPicPr>
          <p:cNvPr id="4" name="Picture 3">
            <a:extLst>
              <a:ext uri="{FF2B5EF4-FFF2-40B4-BE49-F238E27FC236}">
                <a16:creationId xmlns:a16="http://schemas.microsoft.com/office/drawing/2014/main" id="{109670DE-E397-60DF-1633-813F3B700492}"/>
              </a:ext>
            </a:extLst>
          </p:cNvPr>
          <p:cNvPicPr>
            <a:picLocks noChangeAspect="1"/>
          </p:cNvPicPr>
          <p:nvPr/>
        </p:nvPicPr>
        <p:blipFill>
          <a:blip r:embed="rId2"/>
          <a:srcRect l="25014" r="29765" b="1"/>
          <a:stretch>
            <a:fillRect/>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751AFC-6717-F573-0F6D-99CAE92E8DF5}"/>
              </a:ext>
            </a:extLst>
          </p:cNvPr>
          <p:cNvSpPr>
            <a:spLocks noGrp="1"/>
          </p:cNvSpPr>
          <p:nvPr>
            <p:ph idx="1"/>
          </p:nvPr>
        </p:nvSpPr>
        <p:spPr>
          <a:xfrm>
            <a:off x="5188889" y="1947705"/>
            <a:ext cx="6368142" cy="3670180"/>
          </a:xfrm>
        </p:spPr>
        <p:txBody>
          <a:bodyPr>
            <a:noAutofit/>
          </a:bodyPr>
          <a:lstStyle/>
          <a:p>
            <a:endParaRPr lang="en-GB" sz="1800" b="1"/>
          </a:p>
          <a:p>
            <a:r>
              <a:rPr lang="en-GB" b="1"/>
              <a:t>Alex</a:t>
            </a:r>
            <a:r>
              <a:rPr lang="en-GB"/>
              <a:t>, a 35‑year‑old office worker, feels unhappy and disengaged at work. Although Alex earns a stable income, they feel their job does not reflect who they really are or what they value. Alex often feels tense and frustrated but struggles to explain why, saying, </a:t>
            </a:r>
            <a:r>
              <a:rPr lang="en-GB" i="1"/>
              <a:t>“I feel stuck being who others expect me to be.”</a:t>
            </a:r>
            <a:endParaRPr lang="en-GB"/>
          </a:p>
          <a:p>
            <a:endParaRPr lang="en-GB"/>
          </a:p>
          <a:p>
            <a:r>
              <a:rPr lang="en-GB"/>
              <a:t>Possible explanations:</a:t>
            </a:r>
          </a:p>
          <a:p>
            <a:endParaRPr lang="en-GB"/>
          </a:p>
          <a:p>
            <a:pPr lvl="1">
              <a:buFont typeface="Arial" panose="020B0604020202020204" pitchFamily="34" charset="0"/>
              <a:buChar char="•"/>
            </a:pPr>
            <a:r>
              <a:rPr lang="en-GB" sz="2000"/>
              <a:t>Self- concept incongruence – ideal self – expectations</a:t>
            </a:r>
          </a:p>
          <a:p>
            <a:pPr lvl="1">
              <a:buFont typeface="Arial" panose="020B0604020202020204" pitchFamily="34" charset="0"/>
              <a:buChar char="•"/>
            </a:pPr>
            <a:r>
              <a:rPr lang="en-GB" sz="2000"/>
              <a:t>Conditions of worth</a:t>
            </a:r>
          </a:p>
          <a:p>
            <a:pPr lvl="1">
              <a:buFont typeface="Arial" panose="020B0604020202020204" pitchFamily="34" charset="0"/>
              <a:buChar char="•"/>
            </a:pPr>
            <a:r>
              <a:rPr lang="en-GB" sz="2000"/>
              <a:t>Self-actualisation</a:t>
            </a:r>
          </a:p>
        </p:txBody>
      </p:sp>
    </p:spTree>
    <p:extLst>
      <p:ext uri="{BB962C8B-B14F-4D97-AF65-F5344CB8AC3E}">
        <p14:creationId xmlns:p14="http://schemas.microsoft.com/office/powerpoint/2010/main" val="2420779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Effect transition="in" filter="fade">
                                      <p:cBhvr>
                                        <p:cTn id="1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CCCDB-DA97-D25A-8089-4CA79518758A}"/>
              </a:ext>
            </a:extLst>
          </p:cNvPr>
          <p:cNvSpPr>
            <a:spLocks noGrp="1"/>
          </p:cNvSpPr>
          <p:nvPr>
            <p:ph type="title"/>
          </p:nvPr>
        </p:nvSpPr>
        <p:spPr/>
        <p:txBody>
          <a:bodyPr/>
          <a:lstStyle/>
          <a:p>
            <a:r>
              <a:rPr lang="en-GB"/>
              <a:t>Groupwork</a:t>
            </a:r>
          </a:p>
        </p:txBody>
      </p:sp>
      <p:sp>
        <p:nvSpPr>
          <p:cNvPr id="3" name="Content Placeholder 2">
            <a:extLst>
              <a:ext uri="{FF2B5EF4-FFF2-40B4-BE49-F238E27FC236}">
                <a16:creationId xmlns:a16="http://schemas.microsoft.com/office/drawing/2014/main" id="{509145C2-30E3-8786-C6FB-95873AE08D4F}"/>
              </a:ext>
            </a:extLst>
          </p:cNvPr>
          <p:cNvSpPr>
            <a:spLocks noGrp="1"/>
          </p:cNvSpPr>
          <p:nvPr>
            <p:ph idx="1"/>
          </p:nvPr>
        </p:nvSpPr>
        <p:spPr>
          <a:xfrm>
            <a:off x="1097280" y="2172832"/>
            <a:ext cx="10409674" cy="3696262"/>
          </a:xfrm>
        </p:spPr>
        <p:txBody>
          <a:bodyPr/>
          <a:lstStyle/>
          <a:p>
            <a:r>
              <a:rPr lang="en-GB"/>
              <a:t>Complete the worksheet to explain how different psychologists would explain the listed scenarios</a:t>
            </a:r>
          </a:p>
          <a:p>
            <a:endParaRPr lang="en-GB"/>
          </a:p>
          <a:p>
            <a:r>
              <a:rPr lang="en-GB"/>
              <a:t>Scenario 1: A student avoids revising for an important exam. </a:t>
            </a:r>
          </a:p>
          <a:p>
            <a:r>
              <a:rPr lang="en-GB"/>
              <a:t>Scenario 2: A person obsessively cleans their home.  </a:t>
            </a:r>
          </a:p>
          <a:p>
            <a:r>
              <a:rPr lang="en-GB"/>
              <a:t>Scenario 3: A teenager constantly seeks attention on social media. </a:t>
            </a:r>
          </a:p>
          <a:p>
            <a:r>
              <a:rPr lang="en-GB"/>
              <a:t>Scenario 4: An adult struggles to form long-term romantic relationships.  </a:t>
            </a:r>
          </a:p>
          <a:p>
            <a:r>
              <a:rPr lang="en-GB"/>
              <a:t>Scenario 5: Someone over-eats when stressed.  </a:t>
            </a:r>
          </a:p>
          <a:p>
            <a:endParaRPr lang="en-GB"/>
          </a:p>
          <a:p>
            <a:endParaRPr lang="en-GB"/>
          </a:p>
          <a:p>
            <a:endParaRPr lang="en-GB"/>
          </a:p>
        </p:txBody>
      </p:sp>
    </p:spTree>
    <p:extLst>
      <p:ext uri="{BB962C8B-B14F-4D97-AF65-F5344CB8AC3E}">
        <p14:creationId xmlns:p14="http://schemas.microsoft.com/office/powerpoint/2010/main" val="11938007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4B13E5-2297-4EAE-9A3E-43B302F3577F}"/>
              </a:ext>
            </a:extLst>
          </p:cNvPr>
          <p:cNvPicPr>
            <a:picLocks noChangeAspect="1"/>
          </p:cNvPicPr>
          <p:nvPr/>
        </p:nvPicPr>
        <p:blipFill>
          <a:blip r:embed="rId2"/>
          <a:stretch>
            <a:fillRect/>
          </a:stretch>
        </p:blipFill>
        <p:spPr>
          <a:xfrm>
            <a:off x="985520" y="103506"/>
            <a:ext cx="10220960" cy="6216780"/>
          </a:xfrm>
          <a:prstGeom prst="rect">
            <a:avLst/>
          </a:prstGeom>
        </p:spPr>
      </p:pic>
      <p:sp>
        <p:nvSpPr>
          <p:cNvPr id="2" name="TextBox 1">
            <a:extLst>
              <a:ext uri="{FF2B5EF4-FFF2-40B4-BE49-F238E27FC236}">
                <a16:creationId xmlns:a16="http://schemas.microsoft.com/office/drawing/2014/main" id="{57EC8CCB-DAB8-B696-05E5-07F3E37E2EB1}"/>
              </a:ext>
            </a:extLst>
          </p:cNvPr>
          <p:cNvSpPr txBox="1"/>
          <p:nvPr/>
        </p:nvSpPr>
        <p:spPr>
          <a:xfrm>
            <a:off x="3313568" y="6334780"/>
            <a:ext cx="4445252" cy="523220"/>
          </a:xfrm>
          <a:prstGeom prst="rect">
            <a:avLst/>
          </a:prstGeom>
          <a:noFill/>
        </p:spPr>
        <p:txBody>
          <a:bodyPr wrap="square" rtlCol="0">
            <a:spAutoFit/>
          </a:bodyPr>
          <a:lstStyle/>
          <a:p>
            <a:pPr algn="ctr"/>
            <a:r>
              <a:rPr lang="en-GB" sz="2800" b="1"/>
              <a:t>SUMMARY</a:t>
            </a:r>
          </a:p>
        </p:txBody>
      </p:sp>
    </p:spTree>
    <p:extLst>
      <p:ext uri="{BB962C8B-B14F-4D97-AF65-F5344CB8AC3E}">
        <p14:creationId xmlns:p14="http://schemas.microsoft.com/office/powerpoint/2010/main" val="23932927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46846-70D2-FB2A-892E-54CA3E17F466}"/>
              </a:ext>
            </a:extLst>
          </p:cNvPr>
          <p:cNvSpPr>
            <a:spLocks noGrp="1"/>
          </p:cNvSpPr>
          <p:nvPr>
            <p:ph type="title"/>
          </p:nvPr>
        </p:nvSpPr>
        <p:spPr/>
        <p:txBody>
          <a:bodyPr/>
          <a:lstStyle/>
          <a:p>
            <a:r>
              <a:rPr lang="en-GB"/>
              <a:t>Take another look at the approaches...</a:t>
            </a:r>
            <a:endParaRPr lang="en-US"/>
          </a:p>
        </p:txBody>
      </p:sp>
      <p:sp>
        <p:nvSpPr>
          <p:cNvPr id="3" name="Content Placeholder 2">
            <a:extLst>
              <a:ext uri="{FF2B5EF4-FFF2-40B4-BE49-F238E27FC236}">
                <a16:creationId xmlns:a16="http://schemas.microsoft.com/office/drawing/2014/main" id="{2837C1D4-C417-9439-0854-74B14CC3D37D}"/>
              </a:ext>
            </a:extLst>
          </p:cNvPr>
          <p:cNvSpPr>
            <a:spLocks noGrp="1"/>
          </p:cNvSpPr>
          <p:nvPr>
            <p:ph idx="1"/>
          </p:nvPr>
        </p:nvSpPr>
        <p:spPr/>
        <p:txBody>
          <a:bodyPr vert="horz" lIns="0" tIns="45720" rIns="0" bIns="45720" rtlCol="0" anchor="t">
            <a:normAutofit/>
          </a:bodyPr>
          <a:lstStyle/>
          <a:p>
            <a:endParaRPr lang="en-GB" dirty="0"/>
          </a:p>
          <a:p>
            <a:pPr marL="0" indent="0">
              <a:buNone/>
            </a:pPr>
            <a:r>
              <a:rPr lang="en-GB" dirty="0">
                <a:ea typeface="Calibri" panose="020F0502020204030204"/>
                <a:cs typeface="Calibri" panose="020F0502020204030204"/>
              </a:rPr>
              <a:t>You can find these in Chapter 2 of the following book...</a:t>
            </a:r>
          </a:p>
          <a:p>
            <a:pPr marL="0" indent="0">
              <a:buNone/>
            </a:pPr>
            <a:endParaRPr lang="en-GB" dirty="0"/>
          </a:p>
          <a:p>
            <a:r>
              <a:rPr lang="en-GB" dirty="0"/>
              <a:t>Gross, R. (2020). </a:t>
            </a:r>
            <a:r>
              <a:rPr lang="en-GB" i="1" dirty="0"/>
              <a:t>Psychology: The science of mind and behaviour</a:t>
            </a:r>
            <a:r>
              <a:rPr lang="en-GB" dirty="0"/>
              <a:t> (8th ed.). Hodder Education.</a:t>
            </a:r>
          </a:p>
          <a:p>
            <a:endParaRPr lang="en-GB" dirty="0">
              <a:ea typeface="Calibri"/>
              <a:cs typeface="Calibri"/>
            </a:endParaRPr>
          </a:p>
          <a:p>
            <a:pPr marL="0" indent="0">
              <a:buNone/>
            </a:pPr>
            <a:r>
              <a:rPr lang="en-GB" dirty="0"/>
              <a:t>You can open a digital copy via the UWTSD library</a:t>
            </a:r>
          </a:p>
          <a:p>
            <a:pPr marL="0" indent="0">
              <a:buNone/>
            </a:pPr>
            <a:endParaRPr lang="en-GB" dirty="0">
              <a:ea typeface="Calibri"/>
              <a:cs typeface="Calibri"/>
            </a:endParaRPr>
          </a:p>
        </p:txBody>
      </p:sp>
    </p:spTree>
    <p:extLst>
      <p:ext uri="{BB962C8B-B14F-4D97-AF65-F5344CB8AC3E}">
        <p14:creationId xmlns:p14="http://schemas.microsoft.com/office/powerpoint/2010/main" val="142696485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1F53251F9C1224FB2C56D3FC3F5AEBD" ma:contentTypeVersion="3" ma:contentTypeDescription="Create a new document." ma:contentTypeScope="" ma:versionID="fd8515eb077f4ce898535f86cc777c9c">
  <xsd:schema xmlns:xsd="http://www.w3.org/2001/XMLSchema" xmlns:xs="http://www.w3.org/2001/XMLSchema" xmlns:p="http://schemas.microsoft.com/office/2006/metadata/properties" xmlns:ns2="c8467a35-94cf-4991-95b1-62d23d6ef9da" targetNamespace="http://schemas.microsoft.com/office/2006/metadata/properties" ma:root="true" ma:fieldsID="971e58b123daefd2bd565549ca0577e3" ns2:_="">
    <xsd:import namespace="c8467a35-94cf-4991-95b1-62d23d6ef9da"/>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467a35-94cf-4991-95b1-62d23d6ef9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26A3BF-7EE2-4938-9A5A-5F402588F88B}">
  <ds:schemaRefs>
    <ds:schemaRef ds:uri="http://schemas.microsoft.com/sharepoint/v3/contenttype/forms"/>
  </ds:schemaRefs>
</ds:datastoreItem>
</file>

<file path=customXml/itemProps2.xml><?xml version="1.0" encoding="utf-8"?>
<ds:datastoreItem xmlns:ds="http://schemas.openxmlformats.org/officeDocument/2006/customXml" ds:itemID="{38865FEB-C70C-457E-A40B-A22B775351CD}">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7B3CAD6B-A393-4D84-94FE-530358B9C95B}">
  <ds:schemaRefs>
    <ds:schemaRef ds:uri="c8467a35-94cf-4991-95b1-62d23d6ef9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0</TotalTime>
  <Words>2356</Words>
  <Application>Microsoft Office PowerPoint</Application>
  <PresentationFormat>Widescreen</PresentationFormat>
  <Paragraphs>373</Paragraphs>
  <Slides>43</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43</vt:i4>
      </vt:variant>
    </vt:vector>
  </HeadingPairs>
  <TitlesOfParts>
    <vt:vector size="52" baseType="lpstr">
      <vt:lpstr>Aptos</vt:lpstr>
      <vt:lpstr>Aptos Display</vt:lpstr>
      <vt:lpstr>Arial</vt:lpstr>
      <vt:lpstr>Calibri</vt:lpstr>
      <vt:lpstr>Calibri Light</vt:lpstr>
      <vt:lpstr>Verdana</vt:lpstr>
      <vt:lpstr>Wingdings</vt:lpstr>
      <vt:lpstr>Retrospect</vt:lpstr>
      <vt:lpstr>Office Theme</vt:lpstr>
      <vt:lpstr>  What IS Psychology?</vt:lpstr>
      <vt:lpstr>What is Psychology?</vt:lpstr>
      <vt:lpstr>  What does psychology study? </vt:lpstr>
      <vt:lpstr>Why is psychology important? </vt:lpstr>
      <vt:lpstr>Key Areas of Applied Psychology</vt:lpstr>
      <vt:lpstr>What else can you do with a psychology degree?</vt:lpstr>
      <vt:lpstr>  How do psychologists explain our thinking and behaviour?</vt:lpstr>
      <vt:lpstr>Explaining Behaviour</vt:lpstr>
      <vt:lpstr>Scenario: Jake</vt:lpstr>
      <vt:lpstr>Practice Assessment 1   (Not compulsory, but good for feedback)  </vt:lpstr>
      <vt:lpstr>The Behaviourist approach</vt:lpstr>
      <vt:lpstr>Classical Conditioning: Pavlov’s Dogs</vt:lpstr>
      <vt:lpstr>Behaviourist approach</vt:lpstr>
      <vt:lpstr>Classical conditioning in real life</vt:lpstr>
      <vt:lpstr>PowerPoint Presentation</vt:lpstr>
      <vt:lpstr>Operant conditioning </vt:lpstr>
      <vt:lpstr>PowerPoint Presentation</vt:lpstr>
      <vt:lpstr>Scenario </vt:lpstr>
      <vt:lpstr>The Cognitive approach  Chimpanzee Insight Kohler   A Pigeon Solves the Classic Box-and-Banana Problem</vt:lpstr>
      <vt:lpstr>Internal mental processes   How thoughts influence behaviour </vt:lpstr>
      <vt:lpstr>Attention</vt:lpstr>
      <vt:lpstr>Perception</vt:lpstr>
      <vt:lpstr>Memory Learn, adapt and function  </vt:lpstr>
      <vt:lpstr>Digit Span</vt:lpstr>
      <vt:lpstr>Scenario</vt:lpstr>
      <vt:lpstr>The Biological approach</vt:lpstr>
      <vt:lpstr>PowerPoint Presentation</vt:lpstr>
      <vt:lpstr>PowerPoint Presentation</vt:lpstr>
      <vt:lpstr>Scenario: Addiction in the Brain</vt:lpstr>
      <vt:lpstr>PowerPoint Presentation</vt:lpstr>
      <vt:lpstr>Psychodynamic Approach</vt:lpstr>
      <vt:lpstr>Psychodynamic: Originated with Sigmund Freud </vt:lpstr>
      <vt:lpstr>Psychodynamic</vt:lpstr>
      <vt:lpstr>Scenario</vt:lpstr>
      <vt:lpstr>Sociocultural</vt:lpstr>
      <vt:lpstr>PowerPoint Presentation</vt:lpstr>
      <vt:lpstr>Scenario</vt:lpstr>
      <vt:lpstr>Humanist</vt:lpstr>
      <vt:lpstr>Hierarchy of Needs   Abraham Maslow</vt:lpstr>
      <vt:lpstr>Scenario</vt:lpstr>
      <vt:lpstr>Groupwork</vt:lpstr>
      <vt:lpstr>PowerPoint Presentation</vt:lpstr>
      <vt:lpstr>Take another look at the approaches...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Judith Marshall</dc:creator>
  <cp:lastModifiedBy>Karen EatonThomas</cp:lastModifiedBy>
  <cp:revision>13</cp:revision>
  <dcterms:created xsi:type="dcterms:W3CDTF">2026-02-25T09:47:08Z</dcterms:created>
  <dcterms:modified xsi:type="dcterms:W3CDTF">2026-10-02T11:11:40Z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0x01010091F53251F9C1224FB2C56D3FC3F5AEBD</vt:lpwstr>
  </property>
</Properties>
</file>