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88" r:id="rId6"/>
    <p:sldId id="282" r:id="rId7"/>
    <p:sldId id="265" r:id="rId8"/>
    <p:sldId id="285" r:id="rId9"/>
    <p:sldId id="284" r:id="rId10"/>
    <p:sldId id="286" r:id="rId11"/>
    <p:sldId id="287"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9CDC2B-2D65-4E77-A378-5CB96540D281}" v="7" dt="2023-10-09T14:51:38.598"/>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5940675A-B579-460E-94D1-54222C63F5DA}"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D7AC3CCA-C797-4891-BE02-D94E43425B78}"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1V>
      <a:tcStyle>
        <a:tcBdr/>
        <a:fill>
          <a:solidFill>
            <a:srgbClr val="CBCBCB"/>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000000"/>
              </a:solidFill>
              <a:prstDash val="solid"/>
              <a:round/>
              <a:headEnd type="none" w="med" len="med"/>
              <a:tailEnd type="none" w="med" len="med"/>
            </a:ln>
          </a:top>
        </a:tcBdr>
        <a:fill>
          <a:solidFill>
            <a:srgbClr val="E7E7E7"/>
          </a:solidFill>
        </a:fill>
      </a:tcStyle>
    </a:lastRow>
    <a:firstRow>
      <a:tcTxStyle b="on">
        <a:font>
          <a:latin typeface=""/>
          <a:ea typeface=""/>
          <a:cs typeface=""/>
        </a:font>
      </a:tcTxStyle>
      <a:tcStyle>
        <a:tcBdr/>
        <a:fill>
          <a:solidFill>
            <a:srgbClr val="E7E7E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62" y="1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Thomas" userId="47e6c6b8-5cec-4262-a54d-6b565d7d98a8" providerId="ADAL" clId="{DC9CDC2B-2D65-4E77-A378-5CB96540D281}"/>
    <pc:docChg chg="custSel addSld delSld modSld">
      <pc:chgData name="Sioned Thomas" userId="47e6c6b8-5cec-4262-a54d-6b565d7d98a8" providerId="ADAL" clId="{DC9CDC2B-2D65-4E77-A378-5CB96540D281}" dt="2023-10-09T14:51:40.308" v="112" actId="1076"/>
      <pc:docMkLst>
        <pc:docMk/>
      </pc:docMkLst>
      <pc:sldChg chg="addSp delSp modSp mod">
        <pc:chgData name="Sioned Thomas" userId="47e6c6b8-5cec-4262-a54d-6b565d7d98a8" providerId="ADAL" clId="{DC9CDC2B-2D65-4E77-A378-5CB96540D281}" dt="2023-10-09T14:50:22.953" v="92" actId="962"/>
        <pc:sldMkLst>
          <pc:docMk/>
          <pc:sldMk cId="0" sldId="256"/>
        </pc:sldMkLst>
        <pc:spChg chg="mod">
          <ac:chgData name="Sioned Thomas" userId="47e6c6b8-5cec-4262-a54d-6b565d7d98a8" providerId="ADAL" clId="{DC9CDC2B-2D65-4E77-A378-5CB96540D281}" dt="2023-10-09T14:47:53.683" v="81" actId="20577"/>
          <ac:spMkLst>
            <pc:docMk/>
            <pc:sldMk cId="0" sldId="256"/>
            <ac:spMk id="7" creationId="{CDDDF0A9-A50E-4274-AD80-B10800AABE0D}"/>
          </ac:spMkLst>
        </pc:spChg>
        <pc:picChg chg="del">
          <ac:chgData name="Sioned Thomas" userId="47e6c6b8-5cec-4262-a54d-6b565d7d98a8" providerId="ADAL" clId="{DC9CDC2B-2D65-4E77-A378-5CB96540D281}" dt="2023-10-09T14:49:48.496" v="87" actId="478"/>
          <ac:picMkLst>
            <pc:docMk/>
            <pc:sldMk cId="0" sldId="256"/>
            <ac:picMk id="2" creationId="{2C3B1F24-706D-4B07-ABA3-F5B999E10D3D}"/>
          </ac:picMkLst>
        </pc:picChg>
        <pc:picChg chg="add mod">
          <ac:chgData name="Sioned Thomas" userId="47e6c6b8-5cec-4262-a54d-6b565d7d98a8" providerId="ADAL" clId="{DC9CDC2B-2D65-4E77-A378-5CB96540D281}" dt="2023-10-09T14:50:22.953" v="92" actId="962"/>
          <ac:picMkLst>
            <pc:docMk/>
            <pc:sldMk cId="0" sldId="256"/>
            <ac:picMk id="4" creationId="{6DAC068F-C05D-67C6-CB1A-C6CB3E5BD9A9}"/>
          </ac:picMkLst>
        </pc:picChg>
      </pc:sldChg>
      <pc:sldChg chg="addSp modSp mod">
        <pc:chgData name="Sioned Thomas" userId="47e6c6b8-5cec-4262-a54d-6b565d7d98a8" providerId="ADAL" clId="{DC9CDC2B-2D65-4E77-A378-5CB96540D281}" dt="2023-10-09T14:51:40.308" v="112" actId="1076"/>
        <pc:sldMkLst>
          <pc:docMk/>
          <pc:sldMk cId="0" sldId="269"/>
        </pc:sldMkLst>
        <pc:picChg chg="add mod">
          <ac:chgData name="Sioned Thomas" userId="47e6c6b8-5cec-4262-a54d-6b565d7d98a8" providerId="ADAL" clId="{DC9CDC2B-2D65-4E77-A378-5CB96540D281}" dt="2023-10-09T14:51:40.308" v="112" actId="1076"/>
          <ac:picMkLst>
            <pc:docMk/>
            <pc:sldMk cId="0" sldId="269"/>
            <ac:picMk id="4" creationId="{C1F2E9C5-615D-8C47-1B78-BBDD6606941A}"/>
          </ac:picMkLst>
        </pc:picChg>
      </pc:sldChg>
      <pc:sldChg chg="del">
        <pc:chgData name="Sioned Thomas" userId="47e6c6b8-5cec-4262-a54d-6b565d7d98a8" providerId="ADAL" clId="{DC9CDC2B-2D65-4E77-A378-5CB96540D281}" dt="2023-10-09T14:49:35.148" v="86" actId="47"/>
        <pc:sldMkLst>
          <pc:docMk/>
          <pc:sldMk cId="0" sldId="281"/>
        </pc:sldMkLst>
      </pc:sldChg>
      <pc:sldChg chg="addSp modSp mod">
        <pc:chgData name="Sioned Thomas" userId="47e6c6b8-5cec-4262-a54d-6b565d7d98a8" providerId="ADAL" clId="{DC9CDC2B-2D65-4E77-A378-5CB96540D281}" dt="2023-10-09T14:51:14.305" v="104" actId="1076"/>
        <pc:sldMkLst>
          <pc:docMk/>
          <pc:sldMk cId="3986112098" sldId="282"/>
        </pc:sldMkLst>
        <pc:picChg chg="add mod">
          <ac:chgData name="Sioned Thomas" userId="47e6c6b8-5cec-4262-a54d-6b565d7d98a8" providerId="ADAL" clId="{DC9CDC2B-2D65-4E77-A378-5CB96540D281}" dt="2023-10-09T14:51:14.305" v="104" actId="1076"/>
          <ac:picMkLst>
            <pc:docMk/>
            <pc:sldMk cId="3986112098" sldId="282"/>
            <ac:picMk id="3" creationId="{753859ED-9AB0-3B62-CC6B-921F38C9ED48}"/>
          </ac:picMkLst>
        </pc:picChg>
      </pc:sldChg>
      <pc:sldChg chg="addSp modSp mod">
        <pc:chgData name="Sioned Thomas" userId="47e6c6b8-5cec-4262-a54d-6b565d7d98a8" providerId="ADAL" clId="{DC9CDC2B-2D65-4E77-A378-5CB96540D281}" dt="2023-10-09T14:51:10.448" v="103" actId="1076"/>
        <pc:sldMkLst>
          <pc:docMk/>
          <pc:sldMk cId="3446945080" sldId="284"/>
        </pc:sldMkLst>
        <pc:picChg chg="add mod">
          <ac:chgData name="Sioned Thomas" userId="47e6c6b8-5cec-4262-a54d-6b565d7d98a8" providerId="ADAL" clId="{DC9CDC2B-2D65-4E77-A378-5CB96540D281}" dt="2023-10-09T14:51:10.448" v="103" actId="1076"/>
          <ac:picMkLst>
            <pc:docMk/>
            <pc:sldMk cId="3446945080" sldId="284"/>
            <ac:picMk id="7" creationId="{6A271DAA-CA20-C1D4-685F-8F452C22C1F2}"/>
          </ac:picMkLst>
        </pc:picChg>
      </pc:sldChg>
      <pc:sldChg chg="addSp modSp mod">
        <pc:chgData name="Sioned Thomas" userId="47e6c6b8-5cec-4262-a54d-6b565d7d98a8" providerId="ADAL" clId="{DC9CDC2B-2D65-4E77-A378-5CB96540D281}" dt="2023-10-09T14:50:49.892" v="98" actId="1076"/>
        <pc:sldMkLst>
          <pc:docMk/>
          <pc:sldMk cId="4065043559" sldId="285"/>
        </pc:sldMkLst>
        <pc:picChg chg="add mod">
          <ac:chgData name="Sioned Thomas" userId="47e6c6b8-5cec-4262-a54d-6b565d7d98a8" providerId="ADAL" clId="{DC9CDC2B-2D65-4E77-A378-5CB96540D281}" dt="2023-10-09T14:50:49.892" v="98" actId="1076"/>
          <ac:picMkLst>
            <pc:docMk/>
            <pc:sldMk cId="4065043559" sldId="285"/>
            <ac:picMk id="5" creationId="{E65D0750-BEDA-01AD-907B-B113E8863745}"/>
          </ac:picMkLst>
        </pc:picChg>
      </pc:sldChg>
      <pc:sldChg chg="addSp modSp mod">
        <pc:chgData name="Sioned Thomas" userId="47e6c6b8-5cec-4262-a54d-6b565d7d98a8" providerId="ADAL" clId="{DC9CDC2B-2D65-4E77-A378-5CB96540D281}" dt="2023-10-09T14:51:26.394" v="107" actId="1076"/>
        <pc:sldMkLst>
          <pc:docMk/>
          <pc:sldMk cId="912893524" sldId="286"/>
        </pc:sldMkLst>
        <pc:picChg chg="add mod">
          <ac:chgData name="Sioned Thomas" userId="47e6c6b8-5cec-4262-a54d-6b565d7d98a8" providerId="ADAL" clId="{DC9CDC2B-2D65-4E77-A378-5CB96540D281}" dt="2023-10-09T14:51:26.394" v="107" actId="1076"/>
          <ac:picMkLst>
            <pc:docMk/>
            <pc:sldMk cId="912893524" sldId="286"/>
            <ac:picMk id="6" creationId="{2287AC1A-2A21-E22B-9716-2FF80D193993}"/>
          </ac:picMkLst>
        </pc:picChg>
      </pc:sldChg>
      <pc:sldChg chg="addSp modSp mod">
        <pc:chgData name="Sioned Thomas" userId="47e6c6b8-5cec-4262-a54d-6b565d7d98a8" providerId="ADAL" clId="{DC9CDC2B-2D65-4E77-A378-5CB96540D281}" dt="2023-10-09T14:51:35.843" v="110" actId="1076"/>
        <pc:sldMkLst>
          <pc:docMk/>
          <pc:sldMk cId="3116651103" sldId="287"/>
        </pc:sldMkLst>
        <pc:picChg chg="add mod">
          <ac:chgData name="Sioned Thomas" userId="47e6c6b8-5cec-4262-a54d-6b565d7d98a8" providerId="ADAL" clId="{DC9CDC2B-2D65-4E77-A378-5CB96540D281}" dt="2023-10-09T14:51:35.843" v="110" actId="1076"/>
          <ac:picMkLst>
            <pc:docMk/>
            <pc:sldMk cId="3116651103" sldId="287"/>
            <ac:picMk id="6" creationId="{40CD695B-A077-3C07-4F10-00C07FEFD242}"/>
          </ac:picMkLst>
        </pc:picChg>
      </pc:sldChg>
      <pc:sldChg chg="addSp modSp new mod">
        <pc:chgData name="Sioned Thomas" userId="47e6c6b8-5cec-4262-a54d-6b565d7d98a8" providerId="ADAL" clId="{DC9CDC2B-2D65-4E77-A378-5CB96540D281}" dt="2023-10-09T14:49:32.659" v="85" actId="14100"/>
        <pc:sldMkLst>
          <pc:docMk/>
          <pc:sldMk cId="2079419464" sldId="288"/>
        </pc:sldMkLst>
        <pc:picChg chg="add mod">
          <ac:chgData name="Sioned Thomas" userId="47e6c6b8-5cec-4262-a54d-6b565d7d98a8" providerId="ADAL" clId="{DC9CDC2B-2D65-4E77-A378-5CB96540D281}" dt="2023-10-09T14:49:32.659" v="85" actId="14100"/>
          <ac:picMkLst>
            <pc:docMk/>
            <pc:sldMk cId="2079419464" sldId="288"/>
            <ac:picMk id="3" creationId="{1DB15B0C-0A4E-41EF-E0C1-F1657D7F801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7A353-3896-4B32-B081-80493401A47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55709D3F-FA52-4343-B83C-C2E391641B2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344C1EA5-5B92-427E-819C-E8C0AC7E580B}"/>
              </a:ext>
            </a:extLst>
          </p:cNvPr>
          <p:cNvSpPr txBox="1">
            <a:spLocks noGrp="1"/>
          </p:cNvSpPr>
          <p:nvPr>
            <p:ph type="dt" sz="half" idx="7"/>
          </p:nvPr>
        </p:nvSpPr>
        <p:spPr/>
        <p:txBody>
          <a:bodyPr/>
          <a:lstStyle>
            <a:lvl1pPr>
              <a:defRPr/>
            </a:lvl1pPr>
          </a:lstStyle>
          <a:p>
            <a:pPr lvl="0"/>
            <a:fld id="{5298F9B4-FF82-4D23-98FD-1CF0400F31A4}" type="datetime1">
              <a:rPr lang="en-GB"/>
              <a:pPr lvl="0"/>
              <a:t>09/10/2023</a:t>
            </a:fld>
            <a:endParaRPr lang="en-GB"/>
          </a:p>
        </p:txBody>
      </p:sp>
      <p:sp>
        <p:nvSpPr>
          <p:cNvPr id="5" name="Footer Placeholder 4">
            <a:extLst>
              <a:ext uri="{FF2B5EF4-FFF2-40B4-BE49-F238E27FC236}">
                <a16:creationId xmlns:a16="http://schemas.microsoft.com/office/drawing/2014/main" id="{AD461152-8067-4C68-8261-604737C7ED6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B7C507B-5B8C-4924-8356-BBD96EC81B96}"/>
              </a:ext>
            </a:extLst>
          </p:cNvPr>
          <p:cNvSpPr txBox="1">
            <a:spLocks noGrp="1"/>
          </p:cNvSpPr>
          <p:nvPr>
            <p:ph type="sldNum" sz="quarter" idx="8"/>
          </p:nvPr>
        </p:nvSpPr>
        <p:spPr/>
        <p:txBody>
          <a:bodyPr/>
          <a:lstStyle>
            <a:lvl1pPr>
              <a:defRPr/>
            </a:lvl1pPr>
          </a:lstStyle>
          <a:p>
            <a:pPr lvl="0"/>
            <a:fld id="{4E62337C-EDBF-4C79-B849-B348D0BF0CD3}" type="slidenum">
              <a:t>‹#›</a:t>
            </a:fld>
            <a:endParaRPr lang="en-GB"/>
          </a:p>
        </p:txBody>
      </p:sp>
    </p:spTree>
    <p:extLst>
      <p:ext uri="{BB962C8B-B14F-4D97-AF65-F5344CB8AC3E}">
        <p14:creationId xmlns:p14="http://schemas.microsoft.com/office/powerpoint/2010/main" val="112986639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A5B60-AC15-42D7-8214-864F2D67402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C20AD33-80EA-4D68-8DC0-774311BE9D1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82DD8A-41B1-4167-B0A3-1612D4AC44FE}"/>
              </a:ext>
            </a:extLst>
          </p:cNvPr>
          <p:cNvSpPr txBox="1">
            <a:spLocks noGrp="1"/>
          </p:cNvSpPr>
          <p:nvPr>
            <p:ph type="dt" sz="half" idx="7"/>
          </p:nvPr>
        </p:nvSpPr>
        <p:spPr/>
        <p:txBody>
          <a:bodyPr/>
          <a:lstStyle>
            <a:lvl1pPr>
              <a:defRPr/>
            </a:lvl1pPr>
          </a:lstStyle>
          <a:p>
            <a:pPr lvl="0"/>
            <a:fld id="{31C450C9-AC56-444B-A06B-7A7BB02631F5}" type="datetime1">
              <a:rPr lang="en-GB"/>
              <a:pPr lvl="0"/>
              <a:t>09/10/2023</a:t>
            </a:fld>
            <a:endParaRPr lang="en-GB"/>
          </a:p>
        </p:txBody>
      </p:sp>
      <p:sp>
        <p:nvSpPr>
          <p:cNvPr id="5" name="Footer Placeholder 4">
            <a:extLst>
              <a:ext uri="{FF2B5EF4-FFF2-40B4-BE49-F238E27FC236}">
                <a16:creationId xmlns:a16="http://schemas.microsoft.com/office/drawing/2014/main" id="{BE8CF711-03CF-4B3F-B4BE-E20FD5EDB08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26C6500-D4B2-4FD1-AAA3-F152071D69C2}"/>
              </a:ext>
            </a:extLst>
          </p:cNvPr>
          <p:cNvSpPr txBox="1">
            <a:spLocks noGrp="1"/>
          </p:cNvSpPr>
          <p:nvPr>
            <p:ph type="sldNum" sz="quarter" idx="8"/>
          </p:nvPr>
        </p:nvSpPr>
        <p:spPr/>
        <p:txBody>
          <a:bodyPr/>
          <a:lstStyle>
            <a:lvl1pPr>
              <a:defRPr/>
            </a:lvl1pPr>
          </a:lstStyle>
          <a:p>
            <a:pPr lvl="0"/>
            <a:fld id="{405273B5-41EF-4754-8132-763D478D4C81}" type="slidenum">
              <a:t>‹#›</a:t>
            </a:fld>
            <a:endParaRPr lang="en-GB"/>
          </a:p>
        </p:txBody>
      </p:sp>
    </p:spTree>
    <p:extLst>
      <p:ext uri="{BB962C8B-B14F-4D97-AF65-F5344CB8AC3E}">
        <p14:creationId xmlns:p14="http://schemas.microsoft.com/office/powerpoint/2010/main" val="16597646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706D4-A159-499C-B141-4554EA642EB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96D58BB-D5CD-4F3D-9909-D064CFC1B39A}"/>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86017FA-63C2-4699-BAE7-21B568081D09}"/>
              </a:ext>
            </a:extLst>
          </p:cNvPr>
          <p:cNvSpPr txBox="1">
            <a:spLocks noGrp="1"/>
          </p:cNvSpPr>
          <p:nvPr>
            <p:ph type="dt" sz="half" idx="7"/>
          </p:nvPr>
        </p:nvSpPr>
        <p:spPr/>
        <p:txBody>
          <a:bodyPr/>
          <a:lstStyle>
            <a:lvl1pPr>
              <a:defRPr/>
            </a:lvl1pPr>
          </a:lstStyle>
          <a:p>
            <a:pPr lvl="0"/>
            <a:fld id="{4EEF38F0-C43E-4173-80FC-4CE0701EBE60}" type="datetime1">
              <a:rPr lang="en-GB"/>
              <a:pPr lvl="0"/>
              <a:t>09/10/2023</a:t>
            </a:fld>
            <a:endParaRPr lang="en-GB"/>
          </a:p>
        </p:txBody>
      </p:sp>
      <p:sp>
        <p:nvSpPr>
          <p:cNvPr id="5" name="Footer Placeholder 4">
            <a:extLst>
              <a:ext uri="{FF2B5EF4-FFF2-40B4-BE49-F238E27FC236}">
                <a16:creationId xmlns:a16="http://schemas.microsoft.com/office/drawing/2014/main" id="{D8B1F392-2251-465B-A2E2-48513444B16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424EB2-872D-494A-B490-CC0D99147E6E}"/>
              </a:ext>
            </a:extLst>
          </p:cNvPr>
          <p:cNvSpPr txBox="1">
            <a:spLocks noGrp="1"/>
          </p:cNvSpPr>
          <p:nvPr>
            <p:ph type="sldNum" sz="quarter" idx="8"/>
          </p:nvPr>
        </p:nvSpPr>
        <p:spPr/>
        <p:txBody>
          <a:bodyPr/>
          <a:lstStyle>
            <a:lvl1pPr>
              <a:defRPr/>
            </a:lvl1pPr>
          </a:lstStyle>
          <a:p>
            <a:pPr lvl="0"/>
            <a:fld id="{AE8F8462-CC2C-4EE3-8CA8-7E3348E790EE}" type="slidenum">
              <a:t>‹#›</a:t>
            </a:fld>
            <a:endParaRPr lang="en-GB"/>
          </a:p>
        </p:txBody>
      </p:sp>
    </p:spTree>
    <p:extLst>
      <p:ext uri="{BB962C8B-B14F-4D97-AF65-F5344CB8AC3E}">
        <p14:creationId xmlns:p14="http://schemas.microsoft.com/office/powerpoint/2010/main" val="291105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34B4E-BBF9-4C89-8593-6C13EB70E37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EBC727-63F2-4414-97AC-7CB3D62735E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A7AA24-49B7-4809-B049-5F8A3C755F5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80B45D-A406-4172-9A2D-8C2104F760AF}"/>
              </a:ext>
            </a:extLst>
          </p:cNvPr>
          <p:cNvSpPr txBox="1">
            <a:spLocks noGrp="1"/>
          </p:cNvSpPr>
          <p:nvPr>
            <p:ph type="dt" sz="half" idx="7"/>
          </p:nvPr>
        </p:nvSpPr>
        <p:spPr/>
        <p:txBody>
          <a:bodyPr/>
          <a:lstStyle>
            <a:lvl1pPr>
              <a:defRPr/>
            </a:lvl1pPr>
          </a:lstStyle>
          <a:p>
            <a:pPr lvl="0"/>
            <a:fld id="{2217CFBD-82B1-45F2-B204-31A4E4C82C07}" type="datetime1">
              <a:rPr lang="en-GB"/>
              <a:pPr lvl="0"/>
              <a:t>09/10/2023</a:t>
            </a:fld>
            <a:endParaRPr lang="en-GB"/>
          </a:p>
        </p:txBody>
      </p:sp>
      <p:sp>
        <p:nvSpPr>
          <p:cNvPr id="6" name="Footer Placeholder 5">
            <a:extLst>
              <a:ext uri="{FF2B5EF4-FFF2-40B4-BE49-F238E27FC236}">
                <a16:creationId xmlns:a16="http://schemas.microsoft.com/office/drawing/2014/main" id="{DD0DE5C4-06DD-4542-927E-7EB09317A00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6A160FF-DB5B-40D3-A676-E59A6F72DB35}"/>
              </a:ext>
            </a:extLst>
          </p:cNvPr>
          <p:cNvSpPr txBox="1">
            <a:spLocks noGrp="1"/>
          </p:cNvSpPr>
          <p:nvPr>
            <p:ph type="sldNum" sz="quarter" idx="8"/>
          </p:nvPr>
        </p:nvSpPr>
        <p:spPr/>
        <p:txBody>
          <a:bodyPr/>
          <a:lstStyle>
            <a:lvl1pPr>
              <a:defRPr/>
            </a:lvl1pPr>
          </a:lstStyle>
          <a:p>
            <a:pPr lvl="0"/>
            <a:fld id="{3570F9ED-811F-4BFB-9660-C86A14E75555}" type="slidenum">
              <a:t>‹#›</a:t>
            </a:fld>
            <a:endParaRPr lang="en-GB"/>
          </a:p>
        </p:txBody>
      </p:sp>
    </p:spTree>
    <p:extLst>
      <p:ext uri="{BB962C8B-B14F-4D97-AF65-F5344CB8AC3E}">
        <p14:creationId xmlns:p14="http://schemas.microsoft.com/office/powerpoint/2010/main" val="3474838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1E44-F097-404C-BB2A-87CFB0CCB364}"/>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C28A11A-A337-4102-8F8F-9A54018C605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B17E5F21-BF6F-4177-B54A-5D4AF253E36A}"/>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500564-2CD3-444D-9315-C0DE38D1739E}"/>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B450884E-E3F4-4B26-8FB6-7A9229300B30}"/>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39974BF-B9C4-447B-A314-BCAD485473DF}"/>
              </a:ext>
            </a:extLst>
          </p:cNvPr>
          <p:cNvSpPr txBox="1">
            <a:spLocks noGrp="1"/>
          </p:cNvSpPr>
          <p:nvPr>
            <p:ph type="dt" sz="half" idx="7"/>
          </p:nvPr>
        </p:nvSpPr>
        <p:spPr/>
        <p:txBody>
          <a:bodyPr/>
          <a:lstStyle>
            <a:lvl1pPr>
              <a:defRPr/>
            </a:lvl1pPr>
          </a:lstStyle>
          <a:p>
            <a:pPr lvl="0"/>
            <a:fld id="{8DF6ADC5-0E5F-4F95-83A8-48AC064FB781}" type="datetime1">
              <a:rPr lang="en-GB"/>
              <a:pPr lvl="0"/>
              <a:t>09/10/2023</a:t>
            </a:fld>
            <a:endParaRPr lang="en-GB"/>
          </a:p>
        </p:txBody>
      </p:sp>
      <p:sp>
        <p:nvSpPr>
          <p:cNvPr id="8" name="Footer Placeholder 7">
            <a:extLst>
              <a:ext uri="{FF2B5EF4-FFF2-40B4-BE49-F238E27FC236}">
                <a16:creationId xmlns:a16="http://schemas.microsoft.com/office/drawing/2014/main" id="{904E8820-0459-4254-A012-3237A53439B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2D4B6F7-AC3B-457A-AC26-DF1C4D9C7C67}"/>
              </a:ext>
            </a:extLst>
          </p:cNvPr>
          <p:cNvSpPr txBox="1">
            <a:spLocks noGrp="1"/>
          </p:cNvSpPr>
          <p:nvPr>
            <p:ph type="sldNum" sz="quarter" idx="8"/>
          </p:nvPr>
        </p:nvSpPr>
        <p:spPr/>
        <p:txBody>
          <a:bodyPr/>
          <a:lstStyle>
            <a:lvl1pPr>
              <a:defRPr/>
            </a:lvl1pPr>
          </a:lstStyle>
          <a:p>
            <a:pPr lvl="0"/>
            <a:fld id="{5D252773-ACC7-411E-8216-82BD02B3B3A7}" type="slidenum">
              <a:t>‹#›</a:t>
            </a:fld>
            <a:endParaRPr lang="en-GB"/>
          </a:p>
        </p:txBody>
      </p:sp>
    </p:spTree>
    <p:extLst>
      <p:ext uri="{BB962C8B-B14F-4D97-AF65-F5344CB8AC3E}">
        <p14:creationId xmlns:p14="http://schemas.microsoft.com/office/powerpoint/2010/main" val="3507661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B8107-92CE-4690-B876-D6CC157AA56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6448F0C2-7899-48D3-8BA1-F972EE8FC32F}"/>
              </a:ext>
            </a:extLst>
          </p:cNvPr>
          <p:cNvSpPr txBox="1">
            <a:spLocks noGrp="1"/>
          </p:cNvSpPr>
          <p:nvPr>
            <p:ph type="dt" sz="half" idx="7"/>
          </p:nvPr>
        </p:nvSpPr>
        <p:spPr/>
        <p:txBody>
          <a:bodyPr/>
          <a:lstStyle>
            <a:lvl1pPr>
              <a:defRPr/>
            </a:lvl1pPr>
          </a:lstStyle>
          <a:p>
            <a:pPr lvl="0"/>
            <a:fld id="{4A45EA89-91D7-493C-8008-6CDD9741B8B9}" type="datetime1">
              <a:rPr lang="en-GB"/>
              <a:pPr lvl="0"/>
              <a:t>09/10/2023</a:t>
            </a:fld>
            <a:endParaRPr lang="en-GB"/>
          </a:p>
        </p:txBody>
      </p:sp>
      <p:sp>
        <p:nvSpPr>
          <p:cNvPr id="4" name="Footer Placeholder 3">
            <a:extLst>
              <a:ext uri="{FF2B5EF4-FFF2-40B4-BE49-F238E27FC236}">
                <a16:creationId xmlns:a16="http://schemas.microsoft.com/office/drawing/2014/main" id="{00E48FEE-3755-4B2F-9662-4FCDE8AF491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5F87A86-BF7A-4F3C-9026-2B4578690CE3}"/>
              </a:ext>
            </a:extLst>
          </p:cNvPr>
          <p:cNvSpPr txBox="1">
            <a:spLocks noGrp="1"/>
          </p:cNvSpPr>
          <p:nvPr>
            <p:ph type="sldNum" sz="quarter" idx="8"/>
          </p:nvPr>
        </p:nvSpPr>
        <p:spPr/>
        <p:txBody>
          <a:bodyPr/>
          <a:lstStyle>
            <a:lvl1pPr>
              <a:defRPr/>
            </a:lvl1pPr>
          </a:lstStyle>
          <a:p>
            <a:pPr lvl="0"/>
            <a:fld id="{2243415E-8A09-4EC1-B8F1-653071C580E6}" type="slidenum">
              <a:t>‹#›</a:t>
            </a:fld>
            <a:endParaRPr lang="en-GB"/>
          </a:p>
        </p:txBody>
      </p:sp>
    </p:spTree>
    <p:extLst>
      <p:ext uri="{BB962C8B-B14F-4D97-AF65-F5344CB8AC3E}">
        <p14:creationId xmlns:p14="http://schemas.microsoft.com/office/powerpoint/2010/main" val="3085163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D83F27-393D-4D97-9277-0948283385BD}"/>
              </a:ext>
            </a:extLst>
          </p:cNvPr>
          <p:cNvSpPr txBox="1">
            <a:spLocks noGrp="1"/>
          </p:cNvSpPr>
          <p:nvPr>
            <p:ph type="dt" sz="half" idx="7"/>
          </p:nvPr>
        </p:nvSpPr>
        <p:spPr/>
        <p:txBody>
          <a:bodyPr/>
          <a:lstStyle>
            <a:lvl1pPr>
              <a:defRPr/>
            </a:lvl1pPr>
          </a:lstStyle>
          <a:p>
            <a:pPr lvl="0"/>
            <a:fld id="{EAB3DD77-6D85-4FC1-8A0C-7375C2429F26}" type="datetime1">
              <a:rPr lang="en-GB"/>
              <a:pPr lvl="0"/>
              <a:t>09/10/2023</a:t>
            </a:fld>
            <a:endParaRPr lang="en-GB"/>
          </a:p>
        </p:txBody>
      </p:sp>
      <p:sp>
        <p:nvSpPr>
          <p:cNvPr id="3" name="Footer Placeholder 2">
            <a:extLst>
              <a:ext uri="{FF2B5EF4-FFF2-40B4-BE49-F238E27FC236}">
                <a16:creationId xmlns:a16="http://schemas.microsoft.com/office/drawing/2014/main" id="{6BDE7DF9-6B75-4517-BD64-7763F7787FE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099282D-A93C-4681-9A6E-D02DFD6AD76A}"/>
              </a:ext>
            </a:extLst>
          </p:cNvPr>
          <p:cNvSpPr txBox="1">
            <a:spLocks noGrp="1"/>
          </p:cNvSpPr>
          <p:nvPr>
            <p:ph type="sldNum" sz="quarter" idx="8"/>
          </p:nvPr>
        </p:nvSpPr>
        <p:spPr/>
        <p:txBody>
          <a:bodyPr/>
          <a:lstStyle>
            <a:lvl1pPr>
              <a:defRPr/>
            </a:lvl1pPr>
          </a:lstStyle>
          <a:p>
            <a:pPr lvl="0"/>
            <a:fld id="{1F0B4DDE-A840-41DE-BF61-451607690BCD}" type="slidenum">
              <a:t>‹#›</a:t>
            </a:fld>
            <a:endParaRPr lang="en-GB"/>
          </a:p>
        </p:txBody>
      </p:sp>
    </p:spTree>
    <p:extLst>
      <p:ext uri="{BB962C8B-B14F-4D97-AF65-F5344CB8AC3E}">
        <p14:creationId xmlns:p14="http://schemas.microsoft.com/office/powerpoint/2010/main" val="42141636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C6183-0774-440A-969A-AAA89F49B37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9BD035A-8E14-4F76-AC2C-214CDB8ED01E}"/>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564BAA-43A7-4F67-A587-9C444C13BC9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8B70945-6025-49E5-8236-FEB4AA55FD8B}"/>
              </a:ext>
            </a:extLst>
          </p:cNvPr>
          <p:cNvSpPr txBox="1">
            <a:spLocks noGrp="1"/>
          </p:cNvSpPr>
          <p:nvPr>
            <p:ph type="dt" sz="half" idx="7"/>
          </p:nvPr>
        </p:nvSpPr>
        <p:spPr/>
        <p:txBody>
          <a:bodyPr/>
          <a:lstStyle>
            <a:lvl1pPr>
              <a:defRPr/>
            </a:lvl1pPr>
          </a:lstStyle>
          <a:p>
            <a:pPr lvl="0"/>
            <a:fld id="{F598CDC1-8996-48AB-ACFA-FC205A723638}" type="datetime1">
              <a:rPr lang="en-GB"/>
              <a:pPr lvl="0"/>
              <a:t>09/10/2023</a:t>
            </a:fld>
            <a:endParaRPr lang="en-GB"/>
          </a:p>
        </p:txBody>
      </p:sp>
      <p:sp>
        <p:nvSpPr>
          <p:cNvPr id="6" name="Footer Placeholder 5">
            <a:extLst>
              <a:ext uri="{FF2B5EF4-FFF2-40B4-BE49-F238E27FC236}">
                <a16:creationId xmlns:a16="http://schemas.microsoft.com/office/drawing/2014/main" id="{AF731D14-C644-4703-8BC1-6CD1395567E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F995702-23F2-4A49-B878-8E6C9D88A186}"/>
              </a:ext>
            </a:extLst>
          </p:cNvPr>
          <p:cNvSpPr txBox="1">
            <a:spLocks noGrp="1"/>
          </p:cNvSpPr>
          <p:nvPr>
            <p:ph type="sldNum" sz="quarter" idx="8"/>
          </p:nvPr>
        </p:nvSpPr>
        <p:spPr/>
        <p:txBody>
          <a:bodyPr/>
          <a:lstStyle>
            <a:lvl1pPr>
              <a:defRPr/>
            </a:lvl1pPr>
          </a:lstStyle>
          <a:p>
            <a:pPr lvl="0"/>
            <a:fld id="{A69EFB85-5C8F-41B8-8D93-FC4A9056BC7A}" type="slidenum">
              <a:t>‹#›</a:t>
            </a:fld>
            <a:endParaRPr lang="en-GB"/>
          </a:p>
        </p:txBody>
      </p:sp>
    </p:spTree>
    <p:extLst>
      <p:ext uri="{BB962C8B-B14F-4D97-AF65-F5344CB8AC3E}">
        <p14:creationId xmlns:p14="http://schemas.microsoft.com/office/powerpoint/2010/main" val="3420829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B8B3D-02B1-430D-8BA5-8D3F54E2B6D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1FD1E805-EADB-4F72-A44D-2A15ACA8B837}"/>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8976EF12-1A04-4CB7-82ED-F9F83A2818E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E458898-30B2-4AE2-A654-0FC6D498495A}"/>
              </a:ext>
            </a:extLst>
          </p:cNvPr>
          <p:cNvSpPr txBox="1">
            <a:spLocks noGrp="1"/>
          </p:cNvSpPr>
          <p:nvPr>
            <p:ph type="dt" sz="half" idx="7"/>
          </p:nvPr>
        </p:nvSpPr>
        <p:spPr/>
        <p:txBody>
          <a:bodyPr/>
          <a:lstStyle>
            <a:lvl1pPr>
              <a:defRPr/>
            </a:lvl1pPr>
          </a:lstStyle>
          <a:p>
            <a:pPr lvl="0"/>
            <a:fld id="{2D8E4B01-4341-4760-9F6F-B1EE236BE28C}" type="datetime1">
              <a:rPr lang="en-GB"/>
              <a:pPr lvl="0"/>
              <a:t>09/10/2023</a:t>
            </a:fld>
            <a:endParaRPr lang="en-GB"/>
          </a:p>
        </p:txBody>
      </p:sp>
      <p:sp>
        <p:nvSpPr>
          <p:cNvPr id="6" name="Footer Placeholder 5">
            <a:extLst>
              <a:ext uri="{FF2B5EF4-FFF2-40B4-BE49-F238E27FC236}">
                <a16:creationId xmlns:a16="http://schemas.microsoft.com/office/drawing/2014/main" id="{636424B8-F082-4D9B-9B90-6F9F84F7A2D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CB466D7-D9C6-43B4-BC3E-747362FBEB3C}"/>
              </a:ext>
            </a:extLst>
          </p:cNvPr>
          <p:cNvSpPr txBox="1">
            <a:spLocks noGrp="1"/>
          </p:cNvSpPr>
          <p:nvPr>
            <p:ph type="sldNum" sz="quarter" idx="8"/>
          </p:nvPr>
        </p:nvSpPr>
        <p:spPr/>
        <p:txBody>
          <a:bodyPr/>
          <a:lstStyle>
            <a:lvl1pPr>
              <a:defRPr/>
            </a:lvl1pPr>
          </a:lstStyle>
          <a:p>
            <a:pPr lvl="0"/>
            <a:fld id="{D9B80154-C850-46A3-9FE0-3CC31DA36EEE}" type="slidenum">
              <a:t>‹#›</a:t>
            </a:fld>
            <a:endParaRPr lang="en-GB"/>
          </a:p>
        </p:txBody>
      </p:sp>
    </p:spTree>
    <p:extLst>
      <p:ext uri="{BB962C8B-B14F-4D97-AF65-F5344CB8AC3E}">
        <p14:creationId xmlns:p14="http://schemas.microsoft.com/office/powerpoint/2010/main" val="447418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900AB-7B6A-4F8F-B6CD-A37BF37884E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645A516-E97D-4678-84DF-546B06D55BA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9CD50-EC2D-491E-B5B6-45CAEC23A076}"/>
              </a:ext>
            </a:extLst>
          </p:cNvPr>
          <p:cNvSpPr txBox="1">
            <a:spLocks noGrp="1"/>
          </p:cNvSpPr>
          <p:nvPr>
            <p:ph type="dt" sz="half" idx="7"/>
          </p:nvPr>
        </p:nvSpPr>
        <p:spPr/>
        <p:txBody>
          <a:bodyPr/>
          <a:lstStyle>
            <a:lvl1pPr>
              <a:defRPr/>
            </a:lvl1pPr>
          </a:lstStyle>
          <a:p>
            <a:pPr lvl="0"/>
            <a:fld id="{9CAE2202-CF8F-45EE-A21C-AC2FFB7C53A1}" type="datetime1">
              <a:rPr lang="en-GB"/>
              <a:pPr lvl="0"/>
              <a:t>09/10/2023</a:t>
            </a:fld>
            <a:endParaRPr lang="en-GB"/>
          </a:p>
        </p:txBody>
      </p:sp>
      <p:sp>
        <p:nvSpPr>
          <p:cNvPr id="5" name="Footer Placeholder 4">
            <a:extLst>
              <a:ext uri="{FF2B5EF4-FFF2-40B4-BE49-F238E27FC236}">
                <a16:creationId xmlns:a16="http://schemas.microsoft.com/office/drawing/2014/main" id="{6EE8005F-FBF5-455D-B6B8-4D87998823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7E574ED-E9F9-47A7-BCE8-7B99B3C5164D}"/>
              </a:ext>
            </a:extLst>
          </p:cNvPr>
          <p:cNvSpPr txBox="1">
            <a:spLocks noGrp="1"/>
          </p:cNvSpPr>
          <p:nvPr>
            <p:ph type="sldNum" sz="quarter" idx="8"/>
          </p:nvPr>
        </p:nvSpPr>
        <p:spPr/>
        <p:txBody>
          <a:bodyPr/>
          <a:lstStyle>
            <a:lvl1pPr>
              <a:defRPr/>
            </a:lvl1pPr>
          </a:lstStyle>
          <a:p>
            <a:pPr lvl="0"/>
            <a:fld id="{E7A2FC74-796C-46DE-9DA0-11E9A2F4E846}" type="slidenum">
              <a:t>‹#›</a:t>
            </a:fld>
            <a:endParaRPr lang="en-GB"/>
          </a:p>
        </p:txBody>
      </p:sp>
    </p:spTree>
    <p:extLst>
      <p:ext uri="{BB962C8B-B14F-4D97-AF65-F5344CB8AC3E}">
        <p14:creationId xmlns:p14="http://schemas.microsoft.com/office/powerpoint/2010/main" val="2644613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5EA67E-18B5-4B21-BB33-9DC61CF4943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E6226550-2212-4F1C-BE36-CBB5A900E47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76C76-C30F-41DA-AAFE-A207FC2EBC66}"/>
              </a:ext>
            </a:extLst>
          </p:cNvPr>
          <p:cNvSpPr txBox="1">
            <a:spLocks noGrp="1"/>
          </p:cNvSpPr>
          <p:nvPr>
            <p:ph type="dt" sz="half" idx="7"/>
          </p:nvPr>
        </p:nvSpPr>
        <p:spPr/>
        <p:txBody>
          <a:bodyPr/>
          <a:lstStyle>
            <a:lvl1pPr>
              <a:defRPr/>
            </a:lvl1pPr>
          </a:lstStyle>
          <a:p>
            <a:pPr lvl="0"/>
            <a:fld id="{422EB056-643C-4429-BDD9-7679FDC0351F}" type="datetime1">
              <a:rPr lang="en-GB"/>
              <a:pPr lvl="0"/>
              <a:t>09/10/2023</a:t>
            </a:fld>
            <a:endParaRPr lang="en-GB"/>
          </a:p>
        </p:txBody>
      </p:sp>
      <p:sp>
        <p:nvSpPr>
          <p:cNvPr id="5" name="Footer Placeholder 4">
            <a:extLst>
              <a:ext uri="{FF2B5EF4-FFF2-40B4-BE49-F238E27FC236}">
                <a16:creationId xmlns:a16="http://schemas.microsoft.com/office/drawing/2014/main" id="{E58BD893-80A6-4FA9-97E9-63469F385DC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89A41E5-1044-47C9-9560-9EFC2D0D14B2}"/>
              </a:ext>
            </a:extLst>
          </p:cNvPr>
          <p:cNvSpPr txBox="1">
            <a:spLocks noGrp="1"/>
          </p:cNvSpPr>
          <p:nvPr>
            <p:ph type="sldNum" sz="quarter" idx="8"/>
          </p:nvPr>
        </p:nvSpPr>
        <p:spPr/>
        <p:txBody>
          <a:bodyPr/>
          <a:lstStyle>
            <a:lvl1pPr>
              <a:defRPr/>
            </a:lvl1pPr>
          </a:lstStyle>
          <a:p>
            <a:pPr lvl="0"/>
            <a:fld id="{DD04A72F-9E10-4BD1-94EB-FAF632006339}" type="slidenum">
              <a:t>‹#›</a:t>
            </a:fld>
            <a:endParaRPr lang="en-GB"/>
          </a:p>
        </p:txBody>
      </p:sp>
    </p:spTree>
    <p:extLst>
      <p:ext uri="{BB962C8B-B14F-4D97-AF65-F5344CB8AC3E}">
        <p14:creationId xmlns:p14="http://schemas.microsoft.com/office/powerpoint/2010/main" val="1500647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BF6E42-E233-4881-9EC3-AE5724AE11A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A768731-9FB9-4465-85A0-A9E690F10AD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996D17-8503-41CB-845F-856E8DB8CE8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148F40E-D408-4808-876F-E608C4890750}" type="datetime1">
              <a:rPr lang="en-GB"/>
              <a:pPr lvl="0"/>
              <a:t>09/10/2023</a:t>
            </a:fld>
            <a:endParaRPr lang="en-GB"/>
          </a:p>
        </p:txBody>
      </p:sp>
      <p:sp>
        <p:nvSpPr>
          <p:cNvPr id="5" name="Footer Placeholder 4">
            <a:extLst>
              <a:ext uri="{FF2B5EF4-FFF2-40B4-BE49-F238E27FC236}">
                <a16:creationId xmlns:a16="http://schemas.microsoft.com/office/drawing/2014/main" id="{C0F5FCB3-4F37-46D6-BD7A-CB62671CBD4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E5F15F90-F20B-45CC-A155-6915CC5B26C6}"/>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9E98764D-DA59-4BBD-85BC-985041FC73B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hyperlink" Target="tel:07706735791" TargetMode="External"/><Relationship Id="rId7" Type="http://schemas.openxmlformats.org/officeDocument/2006/relationships/image" Target="../media/image4.jpeg"/><Relationship Id="rId2" Type="http://schemas.openxmlformats.org/officeDocument/2006/relationships/hyperlink" Target="mailto:sioned.thomas@partneriaeth-awyr-agored.co.uk" TargetMode="External"/><Relationship Id="rId1" Type="http://schemas.openxmlformats.org/officeDocument/2006/relationships/slideLayout" Target="../slideLayouts/slideLayout1.xml"/><Relationship Id="rId6" Type="http://schemas.openxmlformats.org/officeDocument/2006/relationships/image" Target="../media/image3.jpg"/><Relationship Id="rId5" Type="http://schemas.openxmlformats.org/officeDocument/2006/relationships/image" Target="../media/image2.jpe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5.jpg"/><Relationship Id="rId13" Type="http://schemas.openxmlformats.org/officeDocument/2006/relationships/image" Target="../media/image20.jpeg"/><Relationship Id="rId18" Type="http://schemas.openxmlformats.org/officeDocument/2006/relationships/image" Target="../media/image25.jpg"/><Relationship Id="rId3" Type="http://schemas.openxmlformats.org/officeDocument/2006/relationships/image" Target="../media/image10.jpg"/><Relationship Id="rId7" Type="http://schemas.openxmlformats.org/officeDocument/2006/relationships/image" Target="../media/image14.jpg"/><Relationship Id="rId12" Type="http://schemas.openxmlformats.org/officeDocument/2006/relationships/image" Target="../media/image19.jpg"/><Relationship Id="rId17" Type="http://schemas.openxmlformats.org/officeDocument/2006/relationships/image" Target="../media/image24.jpg"/><Relationship Id="rId2" Type="http://schemas.openxmlformats.org/officeDocument/2006/relationships/image" Target="../media/image9.jpg"/><Relationship Id="rId16"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image" Target="../media/image13.jpg"/><Relationship Id="rId11" Type="http://schemas.openxmlformats.org/officeDocument/2006/relationships/image" Target="../media/image18.jpg"/><Relationship Id="rId5" Type="http://schemas.openxmlformats.org/officeDocument/2006/relationships/image" Target="../media/image12.jpg"/><Relationship Id="rId15" Type="http://schemas.openxmlformats.org/officeDocument/2006/relationships/image" Target="../media/image22.jpg"/><Relationship Id="rId10" Type="http://schemas.openxmlformats.org/officeDocument/2006/relationships/image" Target="../media/image17.jpeg"/><Relationship Id="rId4" Type="http://schemas.openxmlformats.org/officeDocument/2006/relationships/image" Target="../media/image11.jpg"/><Relationship Id="rId9" Type="http://schemas.openxmlformats.org/officeDocument/2006/relationships/image" Target="../media/image16.jpg"/><Relationship Id="rId14" Type="http://schemas.openxmlformats.org/officeDocument/2006/relationships/image" Target="../media/image21.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facebook.com/" TargetMode="External"/><Relationship Id="rId2" Type="http://schemas.openxmlformats.org/officeDocument/2006/relationships/hyperlink" Target="https://outdoorpartnership.co.uk/" TargetMode="Externa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29.jp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6" name="Rectangle 12">
            <a:extLst>
              <a:ext uri="{FF2B5EF4-FFF2-40B4-BE49-F238E27FC236}">
                <a16:creationId xmlns:a16="http://schemas.microsoft.com/office/drawing/2014/main" id="{AB6CC686-5C64-4C3A-BD0E-8DFB5F6D0399}"/>
              </a:ext>
            </a:extLst>
          </p:cNvPr>
          <p:cNvSpPr>
            <a:spLocks noMove="1" noResize="1"/>
          </p:cNvSpPr>
          <p:nvPr/>
        </p:nvSpPr>
        <p:spPr>
          <a:xfrm>
            <a:off x="4067498" y="2300639"/>
            <a:ext cx="8124508" cy="4557360"/>
          </a:xfrm>
          <a:prstGeom prst="rect">
            <a:avLst/>
          </a:prstGeom>
          <a:solidFill>
            <a:srgbClr val="40404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itle 1">
            <a:extLst>
              <a:ext uri="{FF2B5EF4-FFF2-40B4-BE49-F238E27FC236}">
                <a16:creationId xmlns:a16="http://schemas.microsoft.com/office/drawing/2014/main" id="{CDDDF0A9-A50E-4274-AD80-B10800AABE0D}"/>
              </a:ext>
            </a:extLst>
          </p:cNvPr>
          <p:cNvSpPr txBox="1">
            <a:spLocks noGrp="1"/>
          </p:cNvSpPr>
          <p:nvPr>
            <p:ph type="ctrTitle"/>
          </p:nvPr>
        </p:nvSpPr>
        <p:spPr>
          <a:xfrm>
            <a:off x="4607149" y="3329613"/>
            <a:ext cx="6343823" cy="1945596"/>
          </a:xfrm>
        </p:spPr>
        <p:txBody>
          <a:bodyPr/>
          <a:lstStyle/>
          <a:p>
            <a:pPr lvl="0"/>
            <a:r>
              <a:rPr lang="en-GB" sz="2700" dirty="0">
                <a:solidFill>
                  <a:srgbClr val="FFFFFF"/>
                </a:solidFill>
              </a:rPr>
              <a:t>Swansea Bay Region</a:t>
            </a:r>
            <a:br>
              <a:rPr lang="en-GB" sz="2700" dirty="0">
                <a:solidFill>
                  <a:srgbClr val="FFFFFF"/>
                </a:solidFill>
              </a:rPr>
            </a:br>
            <a:r>
              <a:rPr lang="en-GB" sz="1300" i="1" dirty="0">
                <a:solidFill>
                  <a:srgbClr val="FFFFFF"/>
                </a:solidFill>
              </a:rPr>
              <a:t>Pembrokeshire, Carmarthenshire, Swansea and Neath Port Talbot</a:t>
            </a:r>
            <a:br>
              <a:rPr lang="en-GB" sz="1300" i="1" dirty="0">
                <a:solidFill>
                  <a:srgbClr val="FFFFFF"/>
                </a:solidFill>
              </a:rPr>
            </a:br>
            <a:br>
              <a:rPr lang="en-GB" sz="1300" i="1" dirty="0">
                <a:solidFill>
                  <a:srgbClr val="FFFFFF"/>
                </a:solidFill>
              </a:rPr>
            </a:br>
            <a:r>
              <a:rPr lang="en-GB" sz="1300" i="1" dirty="0">
                <a:solidFill>
                  <a:srgbClr val="FFFFFF"/>
                </a:solidFill>
              </a:rPr>
              <a:t>The Outdoor Partnership</a:t>
            </a:r>
            <a:br>
              <a:rPr lang="en-GB" sz="2700" dirty="0">
                <a:solidFill>
                  <a:srgbClr val="FFFFFF"/>
                </a:solidFill>
              </a:rPr>
            </a:br>
            <a:br>
              <a:rPr lang="en-GB" sz="1300" i="1" dirty="0">
                <a:solidFill>
                  <a:srgbClr val="FFFFFF"/>
                </a:solidFill>
              </a:rPr>
            </a:br>
            <a:endParaRPr lang="en-GB" sz="2700" i="1" dirty="0">
              <a:solidFill>
                <a:srgbClr val="FFFFFF"/>
              </a:solidFill>
            </a:endParaRPr>
          </a:p>
        </p:txBody>
      </p:sp>
      <p:cxnSp>
        <p:nvCxnSpPr>
          <p:cNvPr id="8" name="Straight Connector 14">
            <a:extLst>
              <a:ext uri="{FF2B5EF4-FFF2-40B4-BE49-F238E27FC236}">
                <a16:creationId xmlns:a16="http://schemas.microsoft.com/office/drawing/2014/main" id="{643205F2-B8F4-45CB-81B6-ADA8D1924FD7}"/>
              </a:ext>
            </a:extLst>
          </p:cNvPr>
          <p:cNvCxnSpPr>
            <a:cxnSpLocks noMove="1" noResize="1"/>
          </p:cNvCxnSpPr>
          <p:nvPr/>
        </p:nvCxnSpPr>
        <p:spPr>
          <a:xfrm flipH="1">
            <a:off x="0" y="2285771"/>
            <a:ext cx="12188952" cy="0"/>
          </a:xfrm>
          <a:prstGeom prst="straightConnector1">
            <a:avLst/>
          </a:prstGeom>
          <a:noFill/>
          <a:ln w="101598" cap="flat">
            <a:solidFill>
              <a:srgbClr val="404040"/>
            </a:solidFill>
            <a:prstDash val="solid"/>
            <a:miter/>
          </a:ln>
        </p:spPr>
      </p:cxnSp>
      <p:cxnSp>
        <p:nvCxnSpPr>
          <p:cNvPr id="9" name="Straight Connector 16">
            <a:extLst>
              <a:ext uri="{FF2B5EF4-FFF2-40B4-BE49-F238E27FC236}">
                <a16:creationId xmlns:a16="http://schemas.microsoft.com/office/drawing/2014/main" id="{0DBD95D3-5091-49B2-9B71-0C44E44FBF78}"/>
              </a:ext>
            </a:extLst>
          </p:cNvPr>
          <p:cNvCxnSpPr>
            <a:cxnSpLocks noMove="1" noResize="1"/>
          </p:cNvCxnSpPr>
          <p:nvPr/>
        </p:nvCxnSpPr>
        <p:spPr>
          <a:xfrm flipH="1">
            <a:off x="0" y="4571551"/>
            <a:ext cx="4064315" cy="0"/>
          </a:xfrm>
          <a:prstGeom prst="straightConnector1">
            <a:avLst/>
          </a:prstGeom>
          <a:noFill/>
          <a:ln w="101598" cap="flat">
            <a:solidFill>
              <a:srgbClr val="404040"/>
            </a:solidFill>
            <a:prstDash val="solid"/>
            <a:miter/>
          </a:ln>
        </p:spPr>
      </p:cxnSp>
      <p:cxnSp>
        <p:nvCxnSpPr>
          <p:cNvPr id="10" name="Straight Connector 18">
            <a:extLst>
              <a:ext uri="{FF2B5EF4-FFF2-40B4-BE49-F238E27FC236}">
                <a16:creationId xmlns:a16="http://schemas.microsoft.com/office/drawing/2014/main" id="{C399E2E7-80E5-47D6-806D-35B0CADBCFD3}"/>
              </a:ext>
            </a:extLst>
          </p:cNvPr>
          <p:cNvCxnSpPr>
            <a:cxnSpLocks noMove="1" noResize="1"/>
          </p:cNvCxnSpPr>
          <p:nvPr/>
        </p:nvCxnSpPr>
        <p:spPr>
          <a:xfrm>
            <a:off x="4064315" y="-676"/>
            <a:ext cx="0" cy="6857999"/>
          </a:xfrm>
          <a:prstGeom prst="straightConnector1">
            <a:avLst/>
          </a:prstGeom>
          <a:noFill/>
          <a:ln w="101598" cap="flat">
            <a:solidFill>
              <a:srgbClr val="404040"/>
            </a:solidFill>
            <a:prstDash val="solid"/>
            <a:miter/>
          </a:ln>
        </p:spPr>
      </p:cxnSp>
      <p:cxnSp>
        <p:nvCxnSpPr>
          <p:cNvPr id="11" name="Straight Connector 20">
            <a:extLst>
              <a:ext uri="{FF2B5EF4-FFF2-40B4-BE49-F238E27FC236}">
                <a16:creationId xmlns:a16="http://schemas.microsoft.com/office/drawing/2014/main" id="{6EB219CD-80B8-4FA7-9622-C8CE26948207}"/>
              </a:ext>
            </a:extLst>
          </p:cNvPr>
          <p:cNvCxnSpPr>
            <a:cxnSpLocks noMove="1" noResize="1"/>
          </p:cNvCxnSpPr>
          <p:nvPr/>
        </p:nvCxnSpPr>
        <p:spPr>
          <a:xfrm>
            <a:off x="8020741" y="-676"/>
            <a:ext cx="0" cy="2240279"/>
          </a:xfrm>
          <a:prstGeom prst="straightConnector1">
            <a:avLst/>
          </a:prstGeom>
          <a:noFill/>
          <a:ln w="101598" cap="flat">
            <a:solidFill>
              <a:srgbClr val="404040"/>
            </a:solidFill>
            <a:prstDash val="solid"/>
            <a:miter/>
          </a:ln>
        </p:spPr>
      </p:cxnSp>
      <p:cxnSp>
        <p:nvCxnSpPr>
          <p:cNvPr id="12" name="Straight Connector 22">
            <a:extLst>
              <a:ext uri="{FF2B5EF4-FFF2-40B4-BE49-F238E27FC236}">
                <a16:creationId xmlns:a16="http://schemas.microsoft.com/office/drawing/2014/main" id="{B28B091E-8941-43DF-A002-C4D8D3440921}"/>
              </a:ext>
            </a:extLst>
          </p:cNvPr>
          <p:cNvCxnSpPr>
            <a:cxnSpLocks noMove="1" noResize="1"/>
          </p:cNvCxnSpPr>
          <p:nvPr/>
        </p:nvCxnSpPr>
        <p:spPr>
          <a:xfrm>
            <a:off x="4746933" y="5336246"/>
            <a:ext cx="5486400" cy="0"/>
          </a:xfrm>
          <a:prstGeom prst="straightConnector1">
            <a:avLst/>
          </a:prstGeom>
          <a:noFill/>
          <a:ln w="15873" cap="flat">
            <a:solidFill>
              <a:srgbClr val="FFFFFF">
                <a:alpha val="75000"/>
              </a:srgbClr>
            </a:solidFill>
            <a:prstDash val="solid"/>
            <a:miter/>
          </a:ln>
        </p:spPr>
      </p:cxnSp>
      <p:sp>
        <p:nvSpPr>
          <p:cNvPr id="13" name="TextBox 13">
            <a:extLst>
              <a:ext uri="{FF2B5EF4-FFF2-40B4-BE49-F238E27FC236}">
                <a16:creationId xmlns:a16="http://schemas.microsoft.com/office/drawing/2014/main" id="{DA388867-E197-48DB-9B9D-9F804CB50E57}"/>
              </a:ext>
            </a:extLst>
          </p:cNvPr>
          <p:cNvSpPr txBox="1"/>
          <p:nvPr/>
        </p:nvSpPr>
        <p:spPr>
          <a:xfrm>
            <a:off x="6096003" y="5460257"/>
            <a:ext cx="4020068" cy="150810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Calibri"/>
              </a:rPr>
              <a:t>Sioned Thoms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Calibri"/>
              </a:rPr>
              <a:t>Swansea Bay Outdoor Activity Development Officer</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Calibri"/>
                <a:hlinkClick r:id="rId2"/>
              </a:rPr>
              <a:t>sioned.thomas@partneriaeth-awyr-agored.co.uk</a:t>
            </a:r>
            <a:endParaRPr lang="en-GB" sz="1400" b="0" i="0" u="none" strike="noStrike" kern="1200" cap="none" spc="0" baseline="0">
              <a:solidFill>
                <a:srgbClr val="FFFFFF"/>
              </a:solidFill>
              <a:uFillTx/>
              <a:latin typeface="Calibri"/>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sng" strike="noStrike" kern="1200" cap="none" spc="0" baseline="0">
                <a:solidFill>
                  <a:srgbClr val="FFFFFF"/>
                </a:solidFill>
                <a:uFillTx/>
                <a:latin typeface="-apple-system"/>
                <a:hlinkClick r:id="rId3"/>
              </a:rPr>
              <a:t>07706735791</a:t>
            </a:r>
            <a:endParaRPr lang="en-GB" sz="1400" b="0" i="0" u="none" strike="noStrike" kern="1200" cap="none" spc="0" baseline="0">
              <a:solidFill>
                <a:srgbClr val="FFFFFF"/>
              </a:solidFill>
              <a:uFillTx/>
              <a:latin typeface="-apple-system"/>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pic>
        <p:nvPicPr>
          <p:cNvPr id="16" name="Picture 15" descr="A group of people in water&#10;&#10;Description automatically generated">
            <a:extLst>
              <a:ext uri="{FF2B5EF4-FFF2-40B4-BE49-F238E27FC236}">
                <a16:creationId xmlns:a16="http://schemas.microsoft.com/office/drawing/2014/main" id="{E2335629-081C-7A45-E19E-6A59418204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04739" y="204993"/>
            <a:ext cx="3022664" cy="1701161"/>
          </a:xfrm>
          <a:prstGeom prst="rect">
            <a:avLst/>
          </a:prstGeom>
        </p:spPr>
      </p:pic>
      <p:pic>
        <p:nvPicPr>
          <p:cNvPr id="18" name="Picture 17" descr="A person in a wet suit underwater&#10;&#10;Description automatically generated">
            <a:extLst>
              <a:ext uri="{FF2B5EF4-FFF2-40B4-BE49-F238E27FC236}">
                <a16:creationId xmlns:a16="http://schemas.microsoft.com/office/drawing/2014/main" id="{5BFE1875-958A-39E1-EB79-CF339641D9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9850" y="169712"/>
            <a:ext cx="2849252" cy="1899501"/>
          </a:xfrm>
          <a:prstGeom prst="rect">
            <a:avLst/>
          </a:prstGeom>
        </p:spPr>
      </p:pic>
      <p:pic>
        <p:nvPicPr>
          <p:cNvPr id="20" name="Picture 19" descr="A group of people wearing helmets and standing in front of a car&#10;&#10;Description automatically generated">
            <a:extLst>
              <a:ext uri="{FF2B5EF4-FFF2-40B4-BE49-F238E27FC236}">
                <a16:creationId xmlns:a16="http://schemas.microsoft.com/office/drawing/2014/main" id="{2ED463B9-42E9-B67E-264E-528EA4ED63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9560" y="2502330"/>
            <a:ext cx="2432749" cy="1824562"/>
          </a:xfrm>
          <a:prstGeom prst="rect">
            <a:avLst/>
          </a:prstGeom>
        </p:spPr>
      </p:pic>
      <p:pic>
        <p:nvPicPr>
          <p:cNvPr id="24" name="Picture 23" descr="A person on a paddle board&#10;&#10;Description automatically generated">
            <a:extLst>
              <a:ext uri="{FF2B5EF4-FFF2-40B4-BE49-F238E27FC236}">
                <a16:creationId xmlns:a16="http://schemas.microsoft.com/office/drawing/2014/main" id="{C14427DF-E1F2-8F92-6210-DCB2195E7AF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0151" y="4788584"/>
            <a:ext cx="2735964" cy="1824087"/>
          </a:xfrm>
          <a:prstGeom prst="rect">
            <a:avLst/>
          </a:prstGeom>
        </p:spPr>
      </p:pic>
      <p:pic>
        <p:nvPicPr>
          <p:cNvPr id="4" name="Picture 3" descr="A logo with mountains and waves">
            <a:extLst>
              <a:ext uri="{FF2B5EF4-FFF2-40B4-BE49-F238E27FC236}">
                <a16:creationId xmlns:a16="http://schemas.microsoft.com/office/drawing/2014/main" id="{6DAC068F-C05D-67C6-CB1A-C6CB3E5BD9A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0903" y="169712"/>
            <a:ext cx="2382822" cy="182456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B15B0C-0A4E-41EF-E0C1-F1657D7F8012}"/>
              </a:ext>
            </a:extLst>
          </p:cNvPr>
          <p:cNvPicPr>
            <a:picLocks noChangeAspect="1"/>
          </p:cNvPicPr>
          <p:nvPr/>
        </p:nvPicPr>
        <p:blipFill>
          <a:blip r:embed="rId2"/>
          <a:stretch>
            <a:fillRect/>
          </a:stretch>
        </p:blipFill>
        <p:spPr>
          <a:xfrm>
            <a:off x="518719" y="201350"/>
            <a:ext cx="11378420" cy="6398200"/>
          </a:xfrm>
          <a:prstGeom prst="rect">
            <a:avLst/>
          </a:prstGeom>
        </p:spPr>
      </p:pic>
    </p:spTree>
    <p:extLst>
      <p:ext uri="{BB962C8B-B14F-4D97-AF65-F5344CB8AC3E}">
        <p14:creationId xmlns:p14="http://schemas.microsoft.com/office/powerpoint/2010/main" val="2079419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9CA9A-9D49-A407-634F-5541F0173BD6}"/>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spcBef>
                <a:spcPct val="0"/>
              </a:spcBef>
            </a:pPr>
            <a:r>
              <a:rPr lang="en-US" sz="5400">
                <a:solidFill>
                  <a:schemeClr val="tx1"/>
                </a:solidFill>
                <a:latin typeface="+mj-lt"/>
                <a:ea typeface="+mj-ea"/>
                <a:cs typeface="+mj-cs"/>
              </a:rPr>
              <a:t>The Outdoor Partnership</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07DE68D-80D5-E7ED-525E-D5854F6D93E7}"/>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a:t>Founded in Northwest Wales in 2004, now operating across the UK, The Outdoor Partnership (TOP) has been successfully ‘Enhancing People’s Lives through Outdoor Activity” for 18 years, creating real employment opportunity for people in the outdoors; empowering communities and removing inequality of access to outdoor activity for underrepresented and disadvantaged groups; enabling people to make positive Mental and Physical health decisions, with over 25,000 people benefiting annually. </a:t>
            </a:r>
          </a:p>
        </p:txBody>
      </p:sp>
      <p:pic>
        <p:nvPicPr>
          <p:cNvPr id="1028" name="Picture 4" descr="A diagram of a company&#10;&#10;Description automatically generated">
            <a:extLst>
              <a:ext uri="{FF2B5EF4-FFF2-40B4-BE49-F238E27FC236}">
                <a16:creationId xmlns:a16="http://schemas.microsoft.com/office/drawing/2014/main" id="{EE8C0466-6133-F987-8ACC-AD44D69C3B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1075" y="652124"/>
            <a:ext cx="6280846" cy="517220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53859ED-9AB0-3B62-CC6B-921F38C9ED48}"/>
              </a:ext>
            </a:extLst>
          </p:cNvPr>
          <p:cNvPicPr>
            <a:picLocks noChangeAspect="1"/>
          </p:cNvPicPr>
          <p:nvPr/>
        </p:nvPicPr>
        <p:blipFill>
          <a:blip r:embed="rId3"/>
          <a:stretch>
            <a:fillRect/>
          </a:stretch>
        </p:blipFill>
        <p:spPr>
          <a:xfrm>
            <a:off x="10546242" y="5563861"/>
            <a:ext cx="1642710" cy="1259411"/>
          </a:xfrm>
          <a:prstGeom prst="rect">
            <a:avLst/>
          </a:prstGeom>
        </p:spPr>
      </p:pic>
    </p:spTree>
    <p:extLst>
      <p:ext uri="{BB962C8B-B14F-4D97-AF65-F5344CB8AC3E}">
        <p14:creationId xmlns:p14="http://schemas.microsoft.com/office/powerpoint/2010/main" val="3986112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6BD75D-87AB-45B1-C24F-59FB691319CC}"/>
              </a:ext>
            </a:extLst>
          </p:cNvPr>
          <p:cNvSpPr>
            <a:spLocks noGrp="1"/>
          </p:cNvSpPr>
          <p:nvPr>
            <p:ph type="title"/>
          </p:nvPr>
        </p:nvSpPr>
        <p:spPr>
          <a:xfrm>
            <a:off x="82829" y="116650"/>
            <a:ext cx="10601736" cy="618845"/>
          </a:xfrm>
        </p:spPr>
        <p:txBody>
          <a:bodyPr>
            <a:normAutofit fontScale="90000"/>
          </a:bodyPr>
          <a:lstStyle/>
          <a:p>
            <a:r>
              <a:rPr lang="en-GB" dirty="0"/>
              <a:t>Since being in post over the last 2 years…….</a:t>
            </a:r>
          </a:p>
        </p:txBody>
      </p:sp>
      <p:pic>
        <p:nvPicPr>
          <p:cNvPr id="7" name="Picture 6" descr="A group of people wearing helmets and standing on a hill">
            <a:extLst>
              <a:ext uri="{FF2B5EF4-FFF2-40B4-BE49-F238E27FC236}">
                <a16:creationId xmlns:a16="http://schemas.microsoft.com/office/drawing/2014/main" id="{82876023-5161-5C4D-7C88-7AF884C0F1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752" y="1103715"/>
            <a:ext cx="2479879" cy="2141175"/>
          </a:xfrm>
          <a:prstGeom prst="rect">
            <a:avLst/>
          </a:prstGeom>
        </p:spPr>
      </p:pic>
      <p:pic>
        <p:nvPicPr>
          <p:cNvPr id="9" name="Picture 8" descr="A group of people in water&#10;&#10;Description automatically generated">
            <a:extLst>
              <a:ext uri="{FF2B5EF4-FFF2-40B4-BE49-F238E27FC236}">
                <a16:creationId xmlns:a16="http://schemas.microsoft.com/office/drawing/2014/main" id="{42651185-216F-3E86-5BF5-CA031D578D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5038" y="1103715"/>
            <a:ext cx="2791792" cy="1570383"/>
          </a:xfrm>
          <a:prstGeom prst="rect">
            <a:avLst/>
          </a:prstGeom>
        </p:spPr>
      </p:pic>
      <p:pic>
        <p:nvPicPr>
          <p:cNvPr id="11" name="Picture 10" descr="A group of people climbing a rock wall&#10;&#10;Description automatically generated">
            <a:extLst>
              <a:ext uri="{FF2B5EF4-FFF2-40B4-BE49-F238E27FC236}">
                <a16:creationId xmlns:a16="http://schemas.microsoft.com/office/drawing/2014/main" id="{A39E1176-BCC0-C63F-514B-E6DB53FE9D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54314" y="3295385"/>
            <a:ext cx="1221184" cy="1526480"/>
          </a:xfrm>
          <a:prstGeom prst="rect">
            <a:avLst/>
          </a:prstGeom>
        </p:spPr>
      </p:pic>
      <p:pic>
        <p:nvPicPr>
          <p:cNvPr id="13" name="Picture 12" descr="A group of people standing on a beach holding books&#10;&#10;Description automatically generated">
            <a:extLst>
              <a:ext uri="{FF2B5EF4-FFF2-40B4-BE49-F238E27FC236}">
                <a16:creationId xmlns:a16="http://schemas.microsoft.com/office/drawing/2014/main" id="{9794BE41-BADC-D335-18A9-14499AC8BD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6752" y="3429000"/>
            <a:ext cx="1835426" cy="1376570"/>
          </a:xfrm>
          <a:prstGeom prst="rect">
            <a:avLst/>
          </a:prstGeom>
        </p:spPr>
      </p:pic>
      <p:pic>
        <p:nvPicPr>
          <p:cNvPr id="15" name="Picture 14" descr="A group of people wearing red and yellow uniforms holding paddles&#10;&#10;Description automatically generated">
            <a:extLst>
              <a:ext uri="{FF2B5EF4-FFF2-40B4-BE49-F238E27FC236}">
                <a16:creationId xmlns:a16="http://schemas.microsoft.com/office/drawing/2014/main" id="{FB35013D-9654-F456-4B76-E610BBEBC08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4173" y="4964403"/>
            <a:ext cx="2359732" cy="1775347"/>
          </a:xfrm>
          <a:prstGeom prst="rect">
            <a:avLst/>
          </a:prstGeom>
        </p:spPr>
      </p:pic>
      <p:pic>
        <p:nvPicPr>
          <p:cNvPr id="17" name="Picture 16" descr="A group of children wearing safety gear&#10;&#10;Description automatically generated">
            <a:extLst>
              <a:ext uri="{FF2B5EF4-FFF2-40B4-BE49-F238E27FC236}">
                <a16:creationId xmlns:a16="http://schemas.microsoft.com/office/drawing/2014/main" id="{94B18784-3E0B-8B44-5A8F-5BBF1DAC5A6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76685" y="4976136"/>
            <a:ext cx="2359732" cy="1777992"/>
          </a:xfrm>
          <a:prstGeom prst="rect">
            <a:avLst/>
          </a:prstGeom>
        </p:spPr>
      </p:pic>
      <p:pic>
        <p:nvPicPr>
          <p:cNvPr id="19" name="Picture 18" descr="A group of people standing in a line&#10;&#10;Description automatically generated">
            <a:extLst>
              <a:ext uri="{FF2B5EF4-FFF2-40B4-BE49-F238E27FC236}">
                <a16:creationId xmlns:a16="http://schemas.microsoft.com/office/drawing/2014/main" id="{9FA76C35-DF97-C5C7-19DA-7A74DF19200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36263" y="2785823"/>
            <a:ext cx="1707874" cy="2134843"/>
          </a:xfrm>
          <a:prstGeom prst="rect">
            <a:avLst/>
          </a:prstGeom>
        </p:spPr>
      </p:pic>
      <p:pic>
        <p:nvPicPr>
          <p:cNvPr id="21" name="Picture 20" descr="A person in a body of water laughing&#10;&#10;Description automatically generated">
            <a:extLst>
              <a:ext uri="{FF2B5EF4-FFF2-40B4-BE49-F238E27FC236}">
                <a16:creationId xmlns:a16="http://schemas.microsoft.com/office/drawing/2014/main" id="{45BF1AF4-AE0E-A902-8669-5C360061BF7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172729" y="4984642"/>
            <a:ext cx="1322314" cy="1755108"/>
          </a:xfrm>
          <a:prstGeom prst="rect">
            <a:avLst/>
          </a:prstGeom>
        </p:spPr>
      </p:pic>
      <p:pic>
        <p:nvPicPr>
          <p:cNvPr id="23" name="Picture 22" descr="A couple of women in a kayak&#10;&#10;Description automatically generated">
            <a:extLst>
              <a:ext uri="{FF2B5EF4-FFF2-40B4-BE49-F238E27FC236}">
                <a16:creationId xmlns:a16="http://schemas.microsoft.com/office/drawing/2014/main" id="{C6159233-40FD-2E17-BCC7-89F23CC7CA3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5400000">
            <a:off x="5366799" y="1095816"/>
            <a:ext cx="2497337" cy="1873003"/>
          </a:xfrm>
          <a:prstGeom prst="rect">
            <a:avLst/>
          </a:prstGeom>
        </p:spPr>
      </p:pic>
      <p:pic>
        <p:nvPicPr>
          <p:cNvPr id="25" name="Picture 24" descr="A group of people in wet suits&#10;&#10;Description automatically generated">
            <a:extLst>
              <a:ext uri="{FF2B5EF4-FFF2-40B4-BE49-F238E27FC236}">
                <a16:creationId xmlns:a16="http://schemas.microsoft.com/office/drawing/2014/main" id="{4D436D4B-0103-9585-E3DB-5124D127DD8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31355" y="4909930"/>
            <a:ext cx="2458931" cy="1844198"/>
          </a:xfrm>
          <a:prstGeom prst="rect">
            <a:avLst/>
          </a:prstGeom>
        </p:spPr>
      </p:pic>
      <p:pic>
        <p:nvPicPr>
          <p:cNvPr id="27" name="Picture 26" descr="A group of people posing for a photo&#10;&#10;Description automatically generated">
            <a:extLst>
              <a:ext uri="{FF2B5EF4-FFF2-40B4-BE49-F238E27FC236}">
                <a16:creationId xmlns:a16="http://schemas.microsoft.com/office/drawing/2014/main" id="{C34DE078-4E89-2A4F-7FF9-61E6EAB1D4E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383697" y="3344962"/>
            <a:ext cx="2168272" cy="1532980"/>
          </a:xfrm>
          <a:prstGeom prst="rect">
            <a:avLst/>
          </a:prstGeom>
        </p:spPr>
      </p:pic>
      <p:pic>
        <p:nvPicPr>
          <p:cNvPr id="29" name="Picture 28" descr="A group of people standing on a beach">
            <a:extLst>
              <a:ext uri="{FF2B5EF4-FFF2-40B4-BE49-F238E27FC236}">
                <a16:creationId xmlns:a16="http://schemas.microsoft.com/office/drawing/2014/main" id="{71D6B33E-4566-80FE-36BD-DF76EFE279BA}"/>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664141" y="817040"/>
            <a:ext cx="2303039" cy="1337115"/>
          </a:xfrm>
          <a:prstGeom prst="rect">
            <a:avLst/>
          </a:prstGeom>
        </p:spPr>
      </p:pic>
      <p:pic>
        <p:nvPicPr>
          <p:cNvPr id="31" name="Picture 30" descr="A group of people on bicycles">
            <a:extLst>
              <a:ext uri="{FF2B5EF4-FFF2-40B4-BE49-F238E27FC236}">
                <a16:creationId xmlns:a16="http://schemas.microsoft.com/office/drawing/2014/main" id="{EC43AE8E-EC6E-4C45-1BB2-3BB21DCB4CBA}"/>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109317" y="83212"/>
            <a:ext cx="1999853" cy="3010183"/>
          </a:xfrm>
          <a:prstGeom prst="rect">
            <a:avLst/>
          </a:prstGeom>
        </p:spPr>
      </p:pic>
      <p:pic>
        <p:nvPicPr>
          <p:cNvPr id="33" name="Picture 32" descr="A group of women walking on a path&#10;&#10;Description automatically generated">
            <a:extLst>
              <a:ext uri="{FF2B5EF4-FFF2-40B4-BE49-F238E27FC236}">
                <a16:creationId xmlns:a16="http://schemas.microsoft.com/office/drawing/2014/main" id="{29F9B193-9B26-7E2B-2309-3B90F364608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7699364" y="2235700"/>
            <a:ext cx="1729091" cy="2586165"/>
          </a:xfrm>
          <a:prstGeom prst="rect">
            <a:avLst/>
          </a:prstGeom>
        </p:spPr>
      </p:pic>
      <p:pic>
        <p:nvPicPr>
          <p:cNvPr id="35" name="Picture 34" descr="People in a swimming pool&#10;&#10;Description automatically generated">
            <a:extLst>
              <a:ext uri="{FF2B5EF4-FFF2-40B4-BE49-F238E27FC236}">
                <a16:creationId xmlns:a16="http://schemas.microsoft.com/office/drawing/2014/main" id="{07D6FE71-045D-D84A-B550-35B32B4F5E04}"/>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203313" y="5124745"/>
            <a:ext cx="1274192" cy="1585609"/>
          </a:xfrm>
          <a:prstGeom prst="rect">
            <a:avLst/>
          </a:prstGeom>
        </p:spPr>
      </p:pic>
      <p:pic>
        <p:nvPicPr>
          <p:cNvPr id="37" name="Picture 36" descr="A group of people on a beach&#10;&#10;Description automatically generated">
            <a:extLst>
              <a:ext uri="{FF2B5EF4-FFF2-40B4-BE49-F238E27FC236}">
                <a16:creationId xmlns:a16="http://schemas.microsoft.com/office/drawing/2014/main" id="{E5329036-B9C3-6F11-E6B3-132FC655F581}"/>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9521538" y="3272011"/>
            <a:ext cx="2587632" cy="1752617"/>
          </a:xfrm>
          <a:prstGeom prst="rect">
            <a:avLst/>
          </a:prstGeom>
        </p:spPr>
      </p:pic>
      <p:pic>
        <p:nvPicPr>
          <p:cNvPr id="39" name="Picture 38" descr="A group of people on surfboards on a beach&#10;&#10;Description automatically generated">
            <a:extLst>
              <a:ext uri="{FF2B5EF4-FFF2-40B4-BE49-F238E27FC236}">
                <a16:creationId xmlns:a16="http://schemas.microsoft.com/office/drawing/2014/main" id="{3E231C40-3EA5-9A70-3A01-49F467766BBC}"/>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0590532" y="5150776"/>
            <a:ext cx="1471044" cy="162401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19D81-0941-EA52-D584-34EC5A20BBEF}"/>
              </a:ext>
            </a:extLst>
          </p:cNvPr>
          <p:cNvSpPr>
            <a:spLocks noGrp="1"/>
          </p:cNvSpPr>
          <p:nvPr>
            <p:ph type="ctrTitle"/>
          </p:nvPr>
        </p:nvSpPr>
        <p:spPr>
          <a:xfrm>
            <a:off x="8023418" y="251197"/>
            <a:ext cx="3369234" cy="1616203"/>
          </a:xfrm>
        </p:spPr>
        <p:txBody>
          <a:bodyPr vert="horz" lIns="91440" tIns="45720" rIns="91440" bIns="45720" rtlCol="0" anchor="b">
            <a:normAutofit/>
          </a:bodyPr>
          <a:lstStyle/>
          <a:p>
            <a:pPr>
              <a:spcBef>
                <a:spcPct val="0"/>
              </a:spcBef>
            </a:pPr>
            <a:r>
              <a:rPr lang="en-US" sz="3200" b="1" dirty="0">
                <a:solidFill>
                  <a:schemeClr val="tx1"/>
                </a:solidFill>
                <a:latin typeface="+mj-lt"/>
                <a:ea typeface="+mj-ea"/>
                <a:cs typeface="+mj-cs"/>
              </a:rPr>
              <a:t>Project 1</a:t>
            </a:r>
            <a:br>
              <a:rPr lang="en-US" sz="3200" b="1" dirty="0">
                <a:solidFill>
                  <a:schemeClr val="tx1"/>
                </a:solidFill>
                <a:latin typeface="+mj-lt"/>
                <a:ea typeface="+mj-ea"/>
                <a:cs typeface="+mj-cs"/>
              </a:rPr>
            </a:br>
            <a:r>
              <a:rPr lang="en-US" sz="3200" dirty="0">
                <a:solidFill>
                  <a:schemeClr val="tx1"/>
                </a:solidFill>
                <a:latin typeface="+mj-lt"/>
                <a:ea typeface="+mj-ea"/>
                <a:cs typeface="+mj-cs"/>
              </a:rPr>
              <a:t> Young Carers Adventure Program </a:t>
            </a:r>
          </a:p>
        </p:txBody>
      </p:sp>
      <p:pic>
        <p:nvPicPr>
          <p:cNvPr id="4" name="Picture 3">
            <a:extLst>
              <a:ext uri="{FF2B5EF4-FFF2-40B4-BE49-F238E27FC236}">
                <a16:creationId xmlns:a16="http://schemas.microsoft.com/office/drawing/2014/main" id="{563E0DD1-2205-83A4-36F1-C41C5E5CCCCE}"/>
              </a:ext>
            </a:extLst>
          </p:cNvPr>
          <p:cNvPicPr>
            <a:picLocks noChangeAspect="1"/>
          </p:cNvPicPr>
          <p:nvPr/>
        </p:nvPicPr>
        <p:blipFill rotWithShape="1">
          <a:blip r:embed="rId2"/>
          <a:srcRect t="23659" r="2" b="2104"/>
          <a:stretch/>
        </p:blipFill>
        <p:spPr>
          <a:xfrm>
            <a:off x="20" y="10"/>
            <a:ext cx="7390243" cy="6857990"/>
          </a:xfrm>
          <a:prstGeom prst="rect">
            <a:avLst/>
          </a:prstGeom>
        </p:spPr>
      </p:pic>
      <p:sp>
        <p:nvSpPr>
          <p:cNvPr id="23" name="Rectangle 22">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7" name="Rectangle 2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Subtitle 2">
            <a:extLst>
              <a:ext uri="{FF2B5EF4-FFF2-40B4-BE49-F238E27FC236}">
                <a16:creationId xmlns:a16="http://schemas.microsoft.com/office/drawing/2014/main" id="{58D82752-FB5A-A518-4A91-7AFA0216CFD9}"/>
              </a:ext>
            </a:extLst>
          </p:cNvPr>
          <p:cNvSpPr>
            <a:spLocks noGrp="1"/>
          </p:cNvSpPr>
          <p:nvPr>
            <p:ph type="subTitle" idx="1"/>
          </p:nvPr>
        </p:nvSpPr>
        <p:spPr>
          <a:xfrm>
            <a:off x="7588577" y="1958441"/>
            <a:ext cx="4392891" cy="3447832"/>
          </a:xfrm>
        </p:spPr>
        <p:txBody>
          <a:bodyPr vert="horz" lIns="91440" tIns="45720" rIns="91440" bIns="45720" rtlCol="0" anchor="t">
            <a:normAutofit/>
          </a:bodyPr>
          <a:lstStyle/>
          <a:p>
            <a:pPr marL="342900" indent="-228600" algn="l">
              <a:buFont typeface="Arial" panose="020B0604020202020204" pitchFamily="34" charset="0"/>
              <a:buChar char="•"/>
            </a:pPr>
            <a:r>
              <a:rPr lang="en-US" sz="1400" dirty="0">
                <a:solidFill>
                  <a:schemeClr val="tx1"/>
                </a:solidFill>
                <a:latin typeface="+mn-lt"/>
                <a:ea typeface="+mn-ea"/>
                <a:cs typeface="+mn-cs"/>
              </a:rPr>
              <a:t>This Program is funded by short breaks, and we have decided to support Young Carers normally aged 8-25</a:t>
            </a:r>
          </a:p>
          <a:p>
            <a:pPr marL="342900" indent="-228600" algn="l">
              <a:buFont typeface="Arial" panose="020B0604020202020204" pitchFamily="34" charset="0"/>
              <a:buChar char="•"/>
            </a:pPr>
            <a:r>
              <a:rPr lang="en-US" sz="1400" dirty="0">
                <a:solidFill>
                  <a:schemeClr val="tx1"/>
                </a:solidFill>
                <a:latin typeface="+mn-lt"/>
                <a:ea typeface="+mn-ea"/>
                <a:cs typeface="+mn-cs"/>
              </a:rPr>
              <a:t>The program is covering the whole of Wales but the areas you would work in are Pembrokeshire, Carmarthenshire and Ceredigion</a:t>
            </a:r>
          </a:p>
          <a:p>
            <a:pPr marL="342900" indent="-228600" algn="l">
              <a:buFont typeface="Arial" panose="020B0604020202020204" pitchFamily="34" charset="0"/>
              <a:buChar char="•"/>
            </a:pPr>
            <a:r>
              <a:rPr lang="en-US" sz="1400" dirty="0">
                <a:solidFill>
                  <a:schemeClr val="tx1"/>
                </a:solidFill>
                <a:latin typeface="+mn-lt"/>
                <a:ea typeface="+mn-ea"/>
                <a:cs typeface="+mn-cs"/>
              </a:rPr>
              <a:t>We are working with a number of charities that support young people including Action for children, YMCA, </a:t>
            </a:r>
            <a:r>
              <a:rPr lang="en-US" sz="1400" dirty="0" err="1">
                <a:solidFill>
                  <a:schemeClr val="tx1"/>
                </a:solidFill>
                <a:latin typeface="+mn-lt"/>
                <a:ea typeface="+mn-ea"/>
                <a:cs typeface="+mn-cs"/>
              </a:rPr>
              <a:t>Credu</a:t>
            </a:r>
            <a:r>
              <a:rPr lang="en-US" sz="1400" dirty="0">
                <a:solidFill>
                  <a:schemeClr val="tx1"/>
                </a:solidFill>
                <a:latin typeface="+mn-lt"/>
                <a:ea typeface="+mn-ea"/>
                <a:cs typeface="+mn-cs"/>
              </a:rPr>
              <a:t> and West Wales Carers Service.</a:t>
            </a:r>
          </a:p>
          <a:p>
            <a:pPr marL="342900" indent="-228600" algn="l">
              <a:buFont typeface="Arial" panose="020B0604020202020204" pitchFamily="34" charset="0"/>
              <a:buChar char="•"/>
            </a:pPr>
            <a:r>
              <a:rPr lang="en-US" sz="1400" dirty="0">
                <a:solidFill>
                  <a:schemeClr val="tx1"/>
                </a:solidFill>
                <a:latin typeface="+mn-lt"/>
                <a:ea typeface="+mn-ea"/>
                <a:cs typeface="+mn-cs"/>
              </a:rPr>
              <a:t>Variety of Sessions including; paddle boarding, </a:t>
            </a:r>
            <a:r>
              <a:rPr lang="en-US" sz="1400" dirty="0" err="1">
                <a:solidFill>
                  <a:schemeClr val="tx1"/>
                </a:solidFill>
                <a:latin typeface="+mn-lt"/>
                <a:ea typeface="+mn-ea"/>
                <a:cs typeface="+mn-cs"/>
              </a:rPr>
              <a:t>snorkelling</a:t>
            </a:r>
            <a:r>
              <a:rPr lang="en-US" sz="1400" dirty="0">
                <a:solidFill>
                  <a:schemeClr val="tx1"/>
                </a:solidFill>
                <a:latin typeface="+mn-lt"/>
                <a:ea typeface="+mn-ea"/>
                <a:cs typeface="+mn-cs"/>
              </a:rPr>
              <a:t>, climbing and rafting.</a:t>
            </a:r>
          </a:p>
          <a:p>
            <a:pPr marL="342900" indent="-228600" algn="l">
              <a:buFont typeface="Arial" panose="020B0604020202020204" pitchFamily="34" charset="0"/>
              <a:buChar char="•"/>
            </a:pPr>
            <a:r>
              <a:rPr lang="en-US" sz="1400" dirty="0">
                <a:solidFill>
                  <a:schemeClr val="tx1"/>
                </a:solidFill>
                <a:latin typeface="+mn-lt"/>
                <a:ea typeface="+mn-ea"/>
                <a:cs typeface="+mn-cs"/>
              </a:rPr>
              <a:t>These sessions are providing respite for these young carers and also a chance to get to know / spend time with other young carers. </a:t>
            </a:r>
          </a:p>
          <a:p>
            <a:pPr marL="342900" indent="-228600" algn="l">
              <a:buFont typeface="Arial" panose="020B0604020202020204" pitchFamily="34" charset="0"/>
              <a:buChar char="•"/>
            </a:pPr>
            <a:endParaRPr lang="en-US" sz="1400" dirty="0">
              <a:solidFill>
                <a:schemeClr val="tx1"/>
              </a:solidFill>
              <a:latin typeface="+mn-lt"/>
              <a:ea typeface="+mn-ea"/>
              <a:cs typeface="+mn-cs"/>
            </a:endParaRPr>
          </a:p>
        </p:txBody>
      </p:sp>
      <p:pic>
        <p:nvPicPr>
          <p:cNvPr id="5" name="Picture 4">
            <a:extLst>
              <a:ext uri="{FF2B5EF4-FFF2-40B4-BE49-F238E27FC236}">
                <a16:creationId xmlns:a16="http://schemas.microsoft.com/office/drawing/2014/main" id="{E65D0750-BEDA-01AD-907B-B113E8863745}"/>
              </a:ext>
            </a:extLst>
          </p:cNvPr>
          <p:cNvPicPr>
            <a:picLocks noChangeAspect="1"/>
          </p:cNvPicPr>
          <p:nvPr/>
        </p:nvPicPr>
        <p:blipFill>
          <a:blip r:embed="rId3"/>
          <a:stretch>
            <a:fillRect/>
          </a:stretch>
        </p:blipFill>
        <p:spPr>
          <a:xfrm>
            <a:off x="10343861" y="5441109"/>
            <a:ext cx="1848119" cy="1416891"/>
          </a:xfrm>
          <a:prstGeom prst="rect">
            <a:avLst/>
          </a:prstGeom>
        </p:spPr>
      </p:pic>
    </p:spTree>
    <p:extLst>
      <p:ext uri="{BB962C8B-B14F-4D97-AF65-F5344CB8AC3E}">
        <p14:creationId xmlns:p14="http://schemas.microsoft.com/office/powerpoint/2010/main" val="4065043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5CED2-0D6D-FEBA-74DF-7718131C86BB}"/>
              </a:ext>
            </a:extLst>
          </p:cNvPr>
          <p:cNvSpPr>
            <a:spLocks noGrp="1"/>
          </p:cNvSpPr>
          <p:nvPr>
            <p:ph type="ctrTitle"/>
          </p:nvPr>
        </p:nvSpPr>
        <p:spPr>
          <a:xfrm>
            <a:off x="876693" y="741391"/>
            <a:ext cx="4355265" cy="1616203"/>
          </a:xfrm>
        </p:spPr>
        <p:txBody>
          <a:bodyPr vert="horz" lIns="91440" tIns="45720" rIns="91440" bIns="45720" rtlCol="0" anchor="b">
            <a:normAutofit/>
          </a:bodyPr>
          <a:lstStyle/>
          <a:p>
            <a:pPr>
              <a:spcBef>
                <a:spcPct val="0"/>
              </a:spcBef>
            </a:pPr>
            <a:r>
              <a:rPr lang="en-US" sz="3200" b="1" dirty="0">
                <a:solidFill>
                  <a:schemeClr val="tx1"/>
                </a:solidFill>
                <a:latin typeface="+mj-lt"/>
                <a:ea typeface="+mj-ea"/>
                <a:cs typeface="+mj-cs"/>
              </a:rPr>
              <a:t>Project 2 </a:t>
            </a:r>
            <a:br>
              <a:rPr lang="en-US" sz="3200" dirty="0">
                <a:solidFill>
                  <a:schemeClr val="tx1"/>
                </a:solidFill>
                <a:latin typeface="+mj-lt"/>
                <a:ea typeface="+mj-ea"/>
                <a:cs typeface="+mj-cs"/>
              </a:rPr>
            </a:br>
            <a:r>
              <a:rPr lang="en-US" sz="3200" dirty="0">
                <a:solidFill>
                  <a:schemeClr val="tx1"/>
                </a:solidFill>
                <a:latin typeface="+mj-lt"/>
                <a:ea typeface="+mj-ea"/>
                <a:cs typeface="+mj-cs"/>
              </a:rPr>
              <a:t>Llandysul Paddlers – Female Only Club</a:t>
            </a:r>
          </a:p>
        </p:txBody>
      </p:sp>
      <p:sp>
        <p:nvSpPr>
          <p:cNvPr id="6" name="TextBox 5">
            <a:extLst>
              <a:ext uri="{FF2B5EF4-FFF2-40B4-BE49-F238E27FC236}">
                <a16:creationId xmlns:a16="http://schemas.microsoft.com/office/drawing/2014/main" id="{A9B8319F-7FD3-FDFA-0ED5-787D0C0584F7}"/>
              </a:ext>
            </a:extLst>
          </p:cNvPr>
          <p:cNvSpPr txBox="1"/>
          <p:nvPr/>
        </p:nvSpPr>
        <p:spPr>
          <a:xfrm>
            <a:off x="395926" y="2533476"/>
            <a:ext cx="5542961" cy="344783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400" dirty="0"/>
              <a:t>Variety of taster sessions over the last 2 years with over 40 women attending kayaking, paddleboarding, river swimming sessions. These sessions where subsidized by The Outdoor Partnership.</a:t>
            </a:r>
          </a:p>
          <a:p>
            <a:pPr marL="285750" indent="-228600">
              <a:lnSpc>
                <a:spcPct val="90000"/>
              </a:lnSpc>
              <a:spcAft>
                <a:spcPts val="600"/>
              </a:spcAft>
              <a:buFont typeface="Arial" panose="020B0604020202020204" pitchFamily="34" charset="0"/>
              <a:buChar char="•"/>
            </a:pPr>
            <a:r>
              <a:rPr lang="en-US" sz="1400" dirty="0"/>
              <a:t>We had a fantastic event for International Womens day with Paddle Boarding, our guest speakers </a:t>
            </a:r>
            <a:r>
              <a:rPr lang="en-US" sz="1400" dirty="0" err="1"/>
              <a:t>Merched</a:t>
            </a:r>
            <a:r>
              <a:rPr lang="en-US" sz="1400" dirty="0"/>
              <a:t> y Mor and some food!</a:t>
            </a:r>
          </a:p>
          <a:p>
            <a:pPr marL="285750" indent="-228600">
              <a:lnSpc>
                <a:spcPct val="90000"/>
              </a:lnSpc>
              <a:spcAft>
                <a:spcPts val="600"/>
              </a:spcAft>
              <a:buFont typeface="Arial" panose="020B0604020202020204" pitchFamily="34" charset="0"/>
              <a:buChar char="•"/>
            </a:pPr>
            <a:r>
              <a:rPr lang="en-US" sz="1400" dirty="0"/>
              <a:t>We now have a what's app of over 40 women who are interested in outdoor sessions, and 42 women have filled in a questionnaire showing an interest in a Female Only Club at Llandysul Paddlers</a:t>
            </a:r>
          </a:p>
          <a:p>
            <a:pPr marL="285750" indent="-228600">
              <a:lnSpc>
                <a:spcPct val="90000"/>
              </a:lnSpc>
              <a:spcAft>
                <a:spcPts val="600"/>
              </a:spcAft>
              <a:buFont typeface="Arial" panose="020B0604020202020204" pitchFamily="34" charset="0"/>
              <a:buChar char="•"/>
            </a:pPr>
            <a:r>
              <a:rPr lang="en-US" sz="1400" dirty="0"/>
              <a:t>Gareth and Llandysul Paddlers will be setting up a Female Only Club at Llandysul Paddlers following on from the Questionnaire</a:t>
            </a:r>
          </a:p>
          <a:p>
            <a:pPr marL="285750" indent="-228600">
              <a:lnSpc>
                <a:spcPct val="90000"/>
              </a:lnSpc>
              <a:spcAft>
                <a:spcPts val="600"/>
              </a:spcAft>
              <a:buFont typeface="Arial" panose="020B0604020202020204" pitchFamily="34" charset="0"/>
              <a:buChar char="•"/>
            </a:pPr>
            <a:endParaRPr lang="en-US" sz="1400" dirty="0"/>
          </a:p>
          <a:p>
            <a:pPr marL="285750" indent="-228600">
              <a:lnSpc>
                <a:spcPct val="90000"/>
              </a:lnSpc>
              <a:spcAft>
                <a:spcPts val="600"/>
              </a:spcAft>
              <a:buFont typeface="Arial" panose="020B0604020202020204" pitchFamily="34" charset="0"/>
              <a:buChar char="•"/>
            </a:pPr>
            <a:r>
              <a:rPr lang="en-US" sz="1400" dirty="0"/>
              <a:t>I also have some funding to support volunteers within clubs so the hope is that some of these women will do some basic outdoor Qualifications to help with the female only sessions</a:t>
            </a:r>
          </a:p>
          <a:p>
            <a:pPr marL="285750" indent="-228600">
              <a:lnSpc>
                <a:spcPct val="90000"/>
              </a:lnSpc>
              <a:spcAft>
                <a:spcPts val="600"/>
              </a:spcAft>
              <a:buFont typeface="Arial" panose="020B0604020202020204" pitchFamily="34" charset="0"/>
              <a:buChar char="•"/>
            </a:pPr>
            <a:endParaRPr lang="en-US" sz="2000" dirty="0"/>
          </a:p>
        </p:txBody>
      </p:sp>
      <p:pic>
        <p:nvPicPr>
          <p:cNvPr id="5" name="Picture 4" descr="A group of women standing in a line">
            <a:extLst>
              <a:ext uri="{FF2B5EF4-FFF2-40B4-BE49-F238E27FC236}">
                <a16:creationId xmlns:a16="http://schemas.microsoft.com/office/drawing/2014/main" id="{870D0E94-4AFF-3572-9112-D1CCF6BF8F86}"/>
              </a:ext>
            </a:extLst>
          </p:cNvPr>
          <p:cNvPicPr>
            <a:picLocks noChangeAspect="1"/>
          </p:cNvPicPr>
          <p:nvPr/>
        </p:nvPicPr>
        <p:blipFill rotWithShape="1">
          <a:blip r:embed="rId2">
            <a:extLst>
              <a:ext uri="{28A0092B-C50C-407E-A947-70E740481C1C}">
                <a14:useLocalDpi xmlns:a14="http://schemas.microsoft.com/office/drawing/2010/main" val="0"/>
              </a:ext>
            </a:extLst>
          </a:blip>
          <a:srcRect l="23608" r="17058" b="-1"/>
          <a:stretch/>
        </p:blipFill>
        <p:spPr>
          <a:xfrm>
            <a:off x="6096000" y="10"/>
            <a:ext cx="6095999" cy="685799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pic>
        <p:nvPicPr>
          <p:cNvPr id="7" name="Picture 6">
            <a:extLst>
              <a:ext uri="{FF2B5EF4-FFF2-40B4-BE49-F238E27FC236}">
                <a16:creationId xmlns:a16="http://schemas.microsoft.com/office/drawing/2014/main" id="{6A271DAA-CA20-C1D4-685F-8F452C22C1F2}"/>
              </a:ext>
            </a:extLst>
          </p:cNvPr>
          <p:cNvPicPr>
            <a:picLocks noChangeAspect="1"/>
          </p:cNvPicPr>
          <p:nvPr/>
        </p:nvPicPr>
        <p:blipFill>
          <a:blip r:embed="rId3"/>
          <a:stretch>
            <a:fillRect/>
          </a:stretch>
        </p:blipFill>
        <p:spPr>
          <a:xfrm>
            <a:off x="10890792" y="5844786"/>
            <a:ext cx="1316678" cy="1009453"/>
          </a:xfrm>
          <a:prstGeom prst="rect">
            <a:avLst/>
          </a:prstGeom>
        </p:spPr>
      </p:pic>
    </p:spTree>
    <p:extLst>
      <p:ext uri="{BB962C8B-B14F-4D97-AF65-F5344CB8AC3E}">
        <p14:creationId xmlns:p14="http://schemas.microsoft.com/office/powerpoint/2010/main" val="3446945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20845-021F-1143-C086-8A851C3C2073}"/>
              </a:ext>
            </a:extLst>
          </p:cNvPr>
          <p:cNvSpPr>
            <a:spLocks noGrp="1"/>
          </p:cNvSpPr>
          <p:nvPr>
            <p:ph type="ctrTitle"/>
          </p:nvPr>
        </p:nvSpPr>
        <p:spPr>
          <a:xfrm>
            <a:off x="7380407" y="743448"/>
            <a:ext cx="4139148" cy="585732"/>
          </a:xfrm>
          <a:noFill/>
        </p:spPr>
        <p:txBody>
          <a:bodyPr>
            <a:normAutofit/>
          </a:bodyPr>
          <a:lstStyle/>
          <a:p>
            <a:r>
              <a:rPr lang="en-GB" sz="3200" dirty="0"/>
              <a:t>Brand Message</a:t>
            </a:r>
          </a:p>
        </p:txBody>
      </p:sp>
      <p:sp>
        <p:nvSpPr>
          <p:cNvPr id="3" name="Subtitle 2">
            <a:extLst>
              <a:ext uri="{FF2B5EF4-FFF2-40B4-BE49-F238E27FC236}">
                <a16:creationId xmlns:a16="http://schemas.microsoft.com/office/drawing/2014/main" id="{F1A9578E-BE5E-57C8-F209-4C0CBEACD8F3}"/>
              </a:ext>
            </a:extLst>
          </p:cNvPr>
          <p:cNvSpPr>
            <a:spLocks noGrp="1"/>
          </p:cNvSpPr>
          <p:nvPr>
            <p:ph type="subTitle" idx="1"/>
          </p:nvPr>
        </p:nvSpPr>
        <p:spPr>
          <a:xfrm>
            <a:off x="7318676" y="1527815"/>
            <a:ext cx="4615658" cy="4439351"/>
          </a:xfrm>
          <a:noFill/>
        </p:spPr>
        <p:txBody>
          <a:bodyPr>
            <a:normAutofit/>
          </a:bodyPr>
          <a:lstStyle/>
          <a:p>
            <a:pPr marL="342900" indent="-342900" algn="l">
              <a:buFont typeface="Arial" panose="020B0604020202020204" pitchFamily="34" charset="0"/>
              <a:buChar char="•"/>
            </a:pPr>
            <a:r>
              <a:rPr lang="en-GB" sz="1400" dirty="0"/>
              <a:t>As The Outdoor Partnership has a bilingual policy there will need to be Welsh subtitles on the slides when someone is speaking in English and </a:t>
            </a:r>
            <a:r>
              <a:rPr lang="en-GB" sz="1400" dirty="0" err="1"/>
              <a:t>vise</a:t>
            </a:r>
            <a:r>
              <a:rPr lang="en-GB" sz="1400" dirty="0"/>
              <a:t> versa</a:t>
            </a:r>
          </a:p>
          <a:p>
            <a:pPr marL="342900" indent="-342900" algn="l">
              <a:buFont typeface="Arial" panose="020B0604020202020204" pitchFamily="34" charset="0"/>
              <a:buChar char="•"/>
            </a:pPr>
            <a:r>
              <a:rPr lang="en-GB" sz="1400" dirty="0"/>
              <a:t>It would be fantastic to show the variety of outdoor activities from the more adventurous (rafting) to more calming (Busch raft, walking) </a:t>
            </a:r>
          </a:p>
          <a:p>
            <a:pPr marL="342900" indent="-342900" algn="l">
              <a:buFont typeface="Arial" panose="020B0604020202020204" pitchFamily="34" charset="0"/>
              <a:buChar char="•"/>
            </a:pPr>
            <a:r>
              <a:rPr lang="en-GB" sz="1400" dirty="0"/>
              <a:t>Especially for Project 2 – the important message would be to show the pathway, from Subsidised Sessions, to setting up a new club to females training up to be volunteers within the club.</a:t>
            </a:r>
          </a:p>
          <a:p>
            <a:pPr marL="342900" indent="-342900" algn="l">
              <a:buFont typeface="Arial" panose="020B0604020202020204" pitchFamily="34" charset="0"/>
              <a:buChar char="•"/>
            </a:pPr>
            <a:r>
              <a:rPr lang="en-GB" sz="1400" dirty="0"/>
              <a:t>It would also be great to show partnership working between The Outdoor Partnership, clubs, providers, people within the community, young people, and charities. </a:t>
            </a:r>
          </a:p>
          <a:p>
            <a:pPr marL="342900" indent="-342900" algn="l">
              <a:buFont typeface="Arial" panose="020B0604020202020204" pitchFamily="34" charset="0"/>
              <a:buChar char="•"/>
            </a:pPr>
            <a:r>
              <a:rPr lang="en-GB" sz="1400" dirty="0"/>
              <a:t>For Project 1 it would simply be just showing the Young Carers having a fun time taking some time out from their responsibilities. </a:t>
            </a:r>
          </a:p>
        </p:txBody>
      </p:sp>
      <p:pic>
        <p:nvPicPr>
          <p:cNvPr id="5" name="Picture 4" descr="A person in a body of water&#10;&#10;Description automatically generated">
            <a:extLst>
              <a:ext uri="{FF2B5EF4-FFF2-40B4-BE49-F238E27FC236}">
                <a16:creationId xmlns:a16="http://schemas.microsoft.com/office/drawing/2014/main" id="{CBA0B690-3B8D-6EA5-5969-7EA084CD3635}"/>
              </a:ext>
            </a:extLst>
          </p:cNvPr>
          <p:cNvPicPr>
            <a:picLocks noChangeAspect="1"/>
          </p:cNvPicPr>
          <p:nvPr/>
        </p:nvPicPr>
        <p:blipFill rotWithShape="1">
          <a:blip r:embed="rId2">
            <a:extLst>
              <a:ext uri="{28A0092B-C50C-407E-A947-70E740481C1C}">
                <a14:useLocalDpi xmlns:a14="http://schemas.microsoft.com/office/drawing/2010/main" val="0"/>
              </a:ext>
            </a:extLst>
          </a:blip>
          <a:srcRect r="1" b="21544"/>
          <a:stretch/>
        </p:blipFill>
        <p:spPr>
          <a:xfrm>
            <a:off x="20" y="10"/>
            <a:ext cx="6992881" cy="6857990"/>
          </a:xfrm>
          <a:prstGeom prst="rect">
            <a:avLst/>
          </a:prstGeom>
        </p:spPr>
      </p:pic>
      <p:pic>
        <p:nvPicPr>
          <p:cNvPr id="6" name="Picture 5">
            <a:extLst>
              <a:ext uri="{FF2B5EF4-FFF2-40B4-BE49-F238E27FC236}">
                <a16:creationId xmlns:a16="http://schemas.microsoft.com/office/drawing/2014/main" id="{2287AC1A-2A21-E22B-9716-2FF80D193993}"/>
              </a:ext>
            </a:extLst>
          </p:cNvPr>
          <p:cNvPicPr>
            <a:picLocks noChangeAspect="1"/>
          </p:cNvPicPr>
          <p:nvPr/>
        </p:nvPicPr>
        <p:blipFill>
          <a:blip r:embed="rId3"/>
          <a:stretch>
            <a:fillRect/>
          </a:stretch>
        </p:blipFill>
        <p:spPr>
          <a:xfrm>
            <a:off x="10520457" y="5526211"/>
            <a:ext cx="1668494" cy="1279179"/>
          </a:xfrm>
          <a:prstGeom prst="rect">
            <a:avLst/>
          </a:prstGeom>
        </p:spPr>
      </p:pic>
    </p:spTree>
    <p:extLst>
      <p:ext uri="{BB962C8B-B14F-4D97-AF65-F5344CB8AC3E}">
        <p14:creationId xmlns:p14="http://schemas.microsoft.com/office/powerpoint/2010/main" val="912893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1A9D1-7EBA-12C6-D30F-D6F8660E5B15}"/>
              </a:ext>
            </a:extLst>
          </p:cNvPr>
          <p:cNvSpPr>
            <a:spLocks noGrp="1"/>
          </p:cNvSpPr>
          <p:nvPr>
            <p:ph type="ctrTitle"/>
          </p:nvPr>
        </p:nvSpPr>
        <p:spPr>
          <a:xfrm>
            <a:off x="8530079" y="1534389"/>
            <a:ext cx="3389515" cy="1189958"/>
          </a:xfrm>
        </p:spPr>
        <p:txBody>
          <a:bodyPr anchor="b">
            <a:normAutofit/>
          </a:bodyPr>
          <a:lstStyle/>
          <a:p>
            <a:r>
              <a:rPr lang="en-GB" sz="3200" dirty="0">
                <a:solidFill>
                  <a:schemeClr val="tx1">
                    <a:lumMod val="85000"/>
                    <a:lumOff val="15000"/>
                  </a:schemeClr>
                </a:solidFill>
              </a:rPr>
              <a:t>Social Media Pages / Links</a:t>
            </a:r>
          </a:p>
        </p:txBody>
      </p:sp>
      <p:sp>
        <p:nvSpPr>
          <p:cNvPr id="3" name="Subtitle 2">
            <a:extLst>
              <a:ext uri="{FF2B5EF4-FFF2-40B4-BE49-F238E27FC236}">
                <a16:creationId xmlns:a16="http://schemas.microsoft.com/office/drawing/2014/main" id="{876B2C96-8748-32A5-298E-ED42A55309D0}"/>
              </a:ext>
            </a:extLst>
          </p:cNvPr>
          <p:cNvSpPr>
            <a:spLocks noGrp="1"/>
          </p:cNvSpPr>
          <p:nvPr>
            <p:ph type="subTitle" idx="1"/>
          </p:nvPr>
        </p:nvSpPr>
        <p:spPr>
          <a:xfrm>
            <a:off x="8263370" y="3188821"/>
            <a:ext cx="3656224" cy="1731969"/>
          </a:xfrm>
        </p:spPr>
        <p:txBody>
          <a:bodyPr anchor="t">
            <a:normAutofit/>
          </a:bodyPr>
          <a:lstStyle/>
          <a:p>
            <a:pPr marL="342900" indent="-342900" algn="l">
              <a:buFont typeface="Arial" panose="020B0604020202020204" pitchFamily="34" charset="0"/>
              <a:buChar char="•"/>
            </a:pPr>
            <a:r>
              <a:rPr lang="en-GB" sz="1400" dirty="0">
                <a:solidFill>
                  <a:schemeClr val="tx1">
                    <a:lumMod val="85000"/>
                    <a:lumOff val="15000"/>
                  </a:schemeClr>
                </a:solidFill>
                <a:hlinkClick r:id="rId2"/>
              </a:rPr>
              <a:t>The Outdoor Partnership - The Outdoor Partnership</a:t>
            </a:r>
            <a:endParaRPr lang="en-GB" sz="1400" dirty="0">
              <a:solidFill>
                <a:schemeClr val="tx1">
                  <a:lumMod val="85000"/>
                  <a:lumOff val="15000"/>
                </a:schemeClr>
              </a:solidFill>
            </a:endParaRPr>
          </a:p>
          <a:p>
            <a:pPr marL="342900" indent="-342900" algn="l">
              <a:buFont typeface="Arial" panose="020B0604020202020204" pitchFamily="34" charset="0"/>
              <a:buChar char="•"/>
            </a:pPr>
            <a:r>
              <a:rPr lang="en-GB" sz="1400" dirty="0">
                <a:solidFill>
                  <a:schemeClr val="tx1">
                    <a:lumMod val="85000"/>
                    <a:lumOff val="15000"/>
                  </a:schemeClr>
                </a:solidFill>
                <a:hlinkClick r:id="rId3"/>
              </a:rPr>
              <a:t>(1) Facebook</a:t>
            </a:r>
            <a:r>
              <a:rPr lang="en-GB" sz="1400" dirty="0">
                <a:solidFill>
                  <a:schemeClr val="tx1">
                    <a:lumMod val="85000"/>
                    <a:lumOff val="15000"/>
                  </a:schemeClr>
                </a:solidFill>
              </a:rPr>
              <a:t> – Sioned Thomas</a:t>
            </a:r>
          </a:p>
          <a:p>
            <a:pPr marL="342900" indent="-342900" algn="l">
              <a:buFont typeface="Arial" panose="020B0604020202020204" pitchFamily="34" charset="0"/>
              <a:buChar char="•"/>
            </a:pPr>
            <a:r>
              <a:rPr lang="en-GB" sz="1400" dirty="0">
                <a:solidFill>
                  <a:schemeClr val="tx1">
                    <a:lumMod val="85000"/>
                    <a:lumOff val="15000"/>
                  </a:schemeClr>
                </a:solidFill>
              </a:rPr>
              <a:t>Instagram - </a:t>
            </a:r>
            <a:r>
              <a:rPr lang="en-GB" sz="1400" dirty="0" err="1">
                <a:solidFill>
                  <a:schemeClr val="tx1">
                    <a:lumMod val="85000"/>
                    <a:lumOff val="15000"/>
                  </a:schemeClr>
                </a:solidFill>
              </a:rPr>
              <a:t>Outdoorpartnershipswanseabay</a:t>
            </a:r>
            <a:endParaRPr lang="en-GB" sz="1400" dirty="0">
              <a:solidFill>
                <a:schemeClr val="tx1">
                  <a:lumMod val="85000"/>
                  <a:lumOff val="15000"/>
                </a:schemeClr>
              </a:solidFill>
            </a:endParaRPr>
          </a:p>
        </p:txBody>
      </p:sp>
      <p:pic>
        <p:nvPicPr>
          <p:cNvPr id="5" name="Picture 4" descr="People walking on a snowy mountain">
            <a:extLst>
              <a:ext uri="{FF2B5EF4-FFF2-40B4-BE49-F238E27FC236}">
                <a16:creationId xmlns:a16="http://schemas.microsoft.com/office/drawing/2014/main" id="{A5EEAC2B-007F-B760-8D6F-35B63D4BF990}"/>
              </a:ext>
            </a:extLst>
          </p:cNvPr>
          <p:cNvPicPr>
            <a:picLocks noChangeAspect="1"/>
          </p:cNvPicPr>
          <p:nvPr/>
        </p:nvPicPr>
        <p:blipFill rotWithShape="1">
          <a:blip r:embed="rId4">
            <a:extLst>
              <a:ext uri="{28A0092B-C50C-407E-A947-70E740481C1C}">
                <a14:useLocalDpi xmlns:a14="http://schemas.microsoft.com/office/drawing/2010/main" val="0"/>
              </a:ext>
            </a:extLst>
          </a:blip>
          <a:srcRect r="15889"/>
          <a:stretch/>
        </p:blipFill>
        <p:spPr>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pic>
        <p:nvPicPr>
          <p:cNvPr id="6" name="Picture 5">
            <a:extLst>
              <a:ext uri="{FF2B5EF4-FFF2-40B4-BE49-F238E27FC236}">
                <a16:creationId xmlns:a16="http://schemas.microsoft.com/office/drawing/2014/main" id="{40CD695B-A077-3C07-4F10-00C07FEFD242}"/>
              </a:ext>
            </a:extLst>
          </p:cNvPr>
          <p:cNvPicPr>
            <a:picLocks noChangeAspect="1"/>
          </p:cNvPicPr>
          <p:nvPr/>
        </p:nvPicPr>
        <p:blipFill>
          <a:blip r:embed="rId5"/>
          <a:stretch>
            <a:fillRect/>
          </a:stretch>
        </p:blipFill>
        <p:spPr>
          <a:xfrm>
            <a:off x="10689880" y="5674933"/>
            <a:ext cx="1502100" cy="1151610"/>
          </a:xfrm>
          <a:prstGeom prst="rect">
            <a:avLst/>
          </a:prstGeom>
        </p:spPr>
      </p:pic>
    </p:spTree>
    <p:extLst>
      <p:ext uri="{BB962C8B-B14F-4D97-AF65-F5344CB8AC3E}">
        <p14:creationId xmlns:p14="http://schemas.microsoft.com/office/powerpoint/2010/main" val="3116651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2D3DC-751C-4180-A804-4B25A72BDBDB}"/>
              </a:ext>
            </a:extLst>
          </p:cNvPr>
          <p:cNvSpPr txBox="1">
            <a:spLocks noGrp="1"/>
          </p:cNvSpPr>
          <p:nvPr>
            <p:ph type="title"/>
          </p:nvPr>
        </p:nvSpPr>
        <p:spPr>
          <a:xfrm>
            <a:off x="6502792" y="1655393"/>
            <a:ext cx="5526158" cy="2889110"/>
          </a:xfrm>
        </p:spPr>
        <p:txBody>
          <a:bodyPr anchor="b" anchorCtr="1"/>
          <a:lstStyle/>
          <a:p>
            <a:pPr lvl="0" algn="ctr"/>
            <a:r>
              <a:rPr lang="en-US" sz="2800" dirty="0">
                <a:solidFill>
                  <a:srgbClr val="FFFFFF"/>
                </a:solidFill>
              </a:rPr>
              <a:t>Thank you for listening and I am looking forward to working with you all over the next few months! </a:t>
            </a:r>
            <a:br>
              <a:rPr lang="en-US" sz="2800" dirty="0">
                <a:solidFill>
                  <a:srgbClr val="FFFFFF"/>
                </a:solidFill>
              </a:rPr>
            </a:br>
            <a:br>
              <a:rPr lang="en-US" sz="2800" dirty="0">
                <a:solidFill>
                  <a:srgbClr val="FFFFFF"/>
                </a:solidFill>
              </a:rPr>
            </a:br>
            <a:r>
              <a:rPr lang="en-US" sz="2800" dirty="0" err="1">
                <a:solidFill>
                  <a:srgbClr val="FFFFFF"/>
                </a:solidFill>
              </a:rPr>
              <a:t>Diolch</a:t>
            </a:r>
            <a:r>
              <a:rPr lang="en-US" sz="2800" dirty="0">
                <a:solidFill>
                  <a:srgbClr val="FFFFFF"/>
                </a:solidFill>
              </a:rPr>
              <a:t> am </a:t>
            </a:r>
            <a:r>
              <a:rPr lang="en-US" sz="2800" dirty="0" err="1">
                <a:solidFill>
                  <a:srgbClr val="FFFFFF"/>
                </a:solidFill>
              </a:rPr>
              <a:t>wrando</a:t>
            </a:r>
            <a:r>
              <a:rPr lang="en-US" sz="2800" dirty="0">
                <a:solidFill>
                  <a:srgbClr val="FFFFFF"/>
                </a:solidFill>
              </a:rPr>
              <a:t> ac am </a:t>
            </a:r>
            <a:r>
              <a:rPr lang="en-US" sz="2800" dirty="0" err="1">
                <a:solidFill>
                  <a:srgbClr val="FFFFFF"/>
                </a:solidFill>
              </a:rPr>
              <a:t>eich</a:t>
            </a:r>
            <a:r>
              <a:rPr lang="en-US" sz="2800" dirty="0">
                <a:solidFill>
                  <a:srgbClr val="FFFFFF"/>
                </a:solidFill>
              </a:rPr>
              <a:t> </a:t>
            </a:r>
            <a:r>
              <a:rPr lang="en-US" sz="2800" dirty="0" err="1">
                <a:solidFill>
                  <a:srgbClr val="FFFFFF"/>
                </a:solidFill>
              </a:rPr>
              <a:t>amser</a:t>
            </a:r>
            <a:r>
              <a:rPr lang="en-US" sz="2800" dirty="0">
                <a:solidFill>
                  <a:srgbClr val="FFFFFF"/>
                </a:solidFill>
              </a:rPr>
              <a:t> </a:t>
            </a:r>
            <a:r>
              <a:rPr lang="en-US" sz="2800" dirty="0" err="1">
                <a:solidFill>
                  <a:srgbClr val="FFFFFF"/>
                </a:solidFill>
              </a:rPr>
              <a:t>dros</a:t>
            </a:r>
            <a:r>
              <a:rPr lang="en-US" sz="2800" dirty="0">
                <a:solidFill>
                  <a:srgbClr val="FFFFFF"/>
                </a:solidFill>
              </a:rPr>
              <a:t> y </a:t>
            </a:r>
            <a:r>
              <a:rPr lang="en-US" sz="2800" dirty="0" err="1">
                <a:solidFill>
                  <a:srgbClr val="FFFFFF"/>
                </a:solidFill>
              </a:rPr>
              <a:t>misoedd</a:t>
            </a:r>
            <a:r>
              <a:rPr lang="en-US" sz="2800" dirty="0">
                <a:solidFill>
                  <a:srgbClr val="FFFFFF"/>
                </a:solidFill>
              </a:rPr>
              <a:t> </a:t>
            </a:r>
            <a:r>
              <a:rPr lang="en-US" sz="2800" dirty="0" err="1">
                <a:solidFill>
                  <a:srgbClr val="FFFFFF"/>
                </a:solidFill>
              </a:rPr>
              <a:t>dwethaf</a:t>
            </a:r>
            <a:r>
              <a:rPr lang="en-US" sz="2800" dirty="0">
                <a:solidFill>
                  <a:srgbClr val="FFFFFF"/>
                </a:solidFill>
              </a:rPr>
              <a:t>.</a:t>
            </a:r>
            <a:br>
              <a:rPr lang="en-US" sz="2800" dirty="0">
                <a:solidFill>
                  <a:srgbClr val="FFFFFF"/>
                </a:solidFill>
              </a:rPr>
            </a:br>
            <a:r>
              <a:rPr lang="en-US" sz="2800" dirty="0" err="1">
                <a:solidFill>
                  <a:srgbClr val="FFFFFF"/>
                </a:solidFill>
              </a:rPr>
              <a:t>Rwy’n</a:t>
            </a:r>
            <a:r>
              <a:rPr lang="en-US" sz="2800" dirty="0">
                <a:solidFill>
                  <a:srgbClr val="FFFFFF"/>
                </a:solidFill>
              </a:rPr>
              <a:t> </a:t>
            </a:r>
            <a:r>
              <a:rPr lang="en-US" sz="2800" dirty="0" err="1">
                <a:solidFill>
                  <a:srgbClr val="FFFFFF"/>
                </a:solidFill>
              </a:rPr>
              <a:t>croesawu</a:t>
            </a:r>
            <a:r>
              <a:rPr lang="en-US" sz="2800" dirty="0">
                <a:solidFill>
                  <a:srgbClr val="FFFFFF"/>
                </a:solidFill>
              </a:rPr>
              <a:t> </a:t>
            </a:r>
            <a:r>
              <a:rPr lang="en-US" sz="2800" dirty="0" err="1">
                <a:solidFill>
                  <a:srgbClr val="FFFFFF"/>
                </a:solidFill>
              </a:rPr>
              <a:t>unrhyw</a:t>
            </a:r>
            <a:r>
              <a:rPr lang="en-US" sz="2800" dirty="0">
                <a:solidFill>
                  <a:srgbClr val="FFFFFF"/>
                </a:solidFill>
              </a:rPr>
              <a:t> </a:t>
            </a:r>
            <a:r>
              <a:rPr lang="en-US" sz="2800" dirty="0" err="1">
                <a:solidFill>
                  <a:srgbClr val="FFFFFF"/>
                </a:solidFill>
              </a:rPr>
              <a:t>cwestiynau</a:t>
            </a:r>
            <a:r>
              <a:rPr lang="en-US" sz="2800" dirty="0">
                <a:solidFill>
                  <a:srgbClr val="FFFFFF"/>
                </a:solidFill>
              </a:rPr>
              <a:t>.</a:t>
            </a:r>
          </a:p>
        </p:txBody>
      </p:sp>
      <p:sp>
        <p:nvSpPr>
          <p:cNvPr id="3" name="Freeform: Shape 8">
            <a:extLst>
              <a:ext uri="{FF2B5EF4-FFF2-40B4-BE49-F238E27FC236}">
                <a16:creationId xmlns:a16="http://schemas.microsoft.com/office/drawing/2014/main" id="{6E3D43E1-2BDF-4A82-BA46-5A8C8463F759}"/>
              </a:ext>
            </a:extLst>
          </p:cNvPr>
          <p:cNvSpPr>
            <a:spLocks noMove="1" noResize="1"/>
          </p:cNvSpPr>
          <p:nvPr/>
        </p:nvSpPr>
        <p:spPr>
          <a:xfrm flipH="1">
            <a:off x="0" y="0"/>
            <a:ext cx="6172785" cy="6858000"/>
          </a:xfrm>
          <a:custGeom>
            <a:avLst/>
            <a:gdLst>
              <a:gd name="f0" fmla="val 10800000"/>
              <a:gd name="f1" fmla="val 5400000"/>
              <a:gd name="f2" fmla="val 180"/>
              <a:gd name="f3" fmla="val w"/>
              <a:gd name="f4" fmla="val h"/>
              <a:gd name="f5" fmla="val 0"/>
              <a:gd name="f6" fmla="val 6172782"/>
              <a:gd name="f7" fmla="val 6858000"/>
              <a:gd name="f8" fmla="val 69075"/>
              <a:gd name="f9" fmla="val 35131"/>
              <a:gd name="f10" fmla="val 267128"/>
              <a:gd name="f11" fmla="val 11901"/>
              <a:gd name="f12" fmla="val 495874"/>
              <a:gd name="f13" fmla="val 727970"/>
              <a:gd name="f14" fmla="val 962845"/>
              <a:gd name="f15" fmla="val 3429034"/>
              <a:gd name="f16" fmla="val 1312002"/>
              <a:gd name="f17" fmla="val 5588789"/>
              <a:gd name="f18" fmla="val 3276103"/>
              <a:gd name="f19" fmla="val 6782205"/>
              <a:gd name="f20" fmla="val 3407923"/>
              <a:gd name="f21" fmla="+- 0 0 -90"/>
              <a:gd name="f22" fmla="*/ f3 1 6172782"/>
              <a:gd name="f23" fmla="*/ f4 1 6858000"/>
              <a:gd name="f24" fmla="+- f7 0 f5"/>
              <a:gd name="f25" fmla="+- f6 0 f5"/>
              <a:gd name="f26" fmla="*/ f21 f0 1"/>
              <a:gd name="f27" fmla="*/ f25 1 6172782"/>
              <a:gd name="f28" fmla="*/ f24 1 6858000"/>
              <a:gd name="f29" fmla="*/ 6172782 f25 1"/>
              <a:gd name="f30" fmla="*/ 0 f24 1"/>
              <a:gd name="f31" fmla="*/ 69075 f25 1"/>
              <a:gd name="f32" fmla="*/ 35131 f25 1"/>
              <a:gd name="f33" fmla="*/ 267128 f24 1"/>
              <a:gd name="f34" fmla="*/ 0 f25 1"/>
              <a:gd name="f35" fmla="*/ 962845 f24 1"/>
              <a:gd name="f36" fmla="*/ 3276103 f25 1"/>
              <a:gd name="f37" fmla="*/ 6782205 f24 1"/>
              <a:gd name="f38" fmla="*/ 3407923 f25 1"/>
              <a:gd name="f39" fmla="*/ 6858000 f24 1"/>
              <a:gd name="f40" fmla="*/ f26 1 f2"/>
              <a:gd name="f41" fmla="*/ f29 1 6172782"/>
              <a:gd name="f42" fmla="*/ f30 1 6858000"/>
              <a:gd name="f43" fmla="*/ f31 1 6172782"/>
              <a:gd name="f44" fmla="*/ f32 1 6172782"/>
              <a:gd name="f45" fmla="*/ f33 1 6858000"/>
              <a:gd name="f46" fmla="*/ f34 1 6172782"/>
              <a:gd name="f47" fmla="*/ f35 1 6858000"/>
              <a:gd name="f48" fmla="*/ f36 1 6172782"/>
              <a:gd name="f49" fmla="*/ f37 1 6858000"/>
              <a:gd name="f50" fmla="*/ f38 1 6172782"/>
              <a:gd name="f51" fmla="*/ f39 1 6858000"/>
              <a:gd name="f52" fmla="*/ f5 1 f27"/>
              <a:gd name="f53" fmla="*/ f6 1 f27"/>
              <a:gd name="f54" fmla="*/ f5 1 f28"/>
              <a:gd name="f55" fmla="*/ f7 1 f28"/>
              <a:gd name="f56" fmla="+- f40 0 f1"/>
              <a:gd name="f57" fmla="*/ f41 1 f27"/>
              <a:gd name="f58" fmla="*/ f42 1 f28"/>
              <a:gd name="f59" fmla="*/ f43 1 f27"/>
              <a:gd name="f60" fmla="*/ f44 1 f27"/>
              <a:gd name="f61" fmla="*/ f45 1 f28"/>
              <a:gd name="f62" fmla="*/ f46 1 f27"/>
              <a:gd name="f63" fmla="*/ f47 1 f28"/>
              <a:gd name="f64" fmla="*/ f48 1 f27"/>
              <a:gd name="f65" fmla="*/ f49 1 f28"/>
              <a:gd name="f66" fmla="*/ f50 1 f27"/>
              <a:gd name="f67" fmla="*/ f51 1 f28"/>
              <a:gd name="f68" fmla="*/ f52 f22 1"/>
              <a:gd name="f69" fmla="*/ f53 f22 1"/>
              <a:gd name="f70" fmla="*/ f55 f23 1"/>
              <a:gd name="f71" fmla="*/ f54 f23 1"/>
              <a:gd name="f72" fmla="*/ f57 f22 1"/>
              <a:gd name="f73" fmla="*/ f58 f23 1"/>
              <a:gd name="f74" fmla="*/ f59 f22 1"/>
              <a:gd name="f75" fmla="*/ f60 f22 1"/>
              <a:gd name="f76" fmla="*/ f61 f23 1"/>
              <a:gd name="f77" fmla="*/ f62 f22 1"/>
              <a:gd name="f78" fmla="*/ f63 f23 1"/>
              <a:gd name="f79" fmla="*/ f64 f22 1"/>
              <a:gd name="f80" fmla="*/ f65 f23 1"/>
              <a:gd name="f81" fmla="*/ f66 f22 1"/>
              <a:gd name="f82" fmla="*/ f67 f23 1"/>
            </a:gdLst>
            <a:ahLst/>
            <a:cxnLst>
              <a:cxn ang="3cd4">
                <a:pos x="hc" y="t"/>
              </a:cxn>
              <a:cxn ang="0">
                <a:pos x="r" y="vc"/>
              </a:cxn>
              <a:cxn ang="cd4">
                <a:pos x="hc" y="b"/>
              </a:cxn>
              <a:cxn ang="cd2">
                <a:pos x="l" y="vc"/>
              </a:cxn>
              <a:cxn ang="f56">
                <a:pos x="f72" y="f73"/>
              </a:cxn>
              <a:cxn ang="f56">
                <a:pos x="f74" y="f73"/>
              </a:cxn>
              <a:cxn ang="f56">
                <a:pos x="f75" y="f76"/>
              </a:cxn>
              <a:cxn ang="f56">
                <a:pos x="f77" y="f78"/>
              </a:cxn>
              <a:cxn ang="f56">
                <a:pos x="f79" y="f80"/>
              </a:cxn>
              <a:cxn ang="f56">
                <a:pos x="f81" y="f82"/>
              </a:cxn>
              <a:cxn ang="f56">
                <a:pos x="f72" y="f82"/>
              </a:cxn>
            </a:cxnLst>
            <a:rect l="f68" t="f71" r="f69" b="f70"/>
            <a:pathLst>
              <a:path w="6172782" h="6858000">
                <a:moveTo>
                  <a:pt x="f6" y="f5"/>
                </a:moveTo>
                <a:lnTo>
                  <a:pt x="f8" y="f5"/>
                </a:lnTo>
                <a:lnTo>
                  <a:pt x="f9" y="f10"/>
                </a:lnTo>
                <a:cubicBezTo>
                  <a:pt x="f11" y="f12"/>
                  <a:pt x="f5" y="f13"/>
                  <a:pt x="f5" y="f14"/>
                </a:cubicBezTo>
                <a:cubicBezTo>
                  <a:pt x="f5" y="f15"/>
                  <a:pt x="f16" y="f17"/>
                  <a:pt x="f18" y="f19"/>
                </a:cubicBezTo>
                <a:lnTo>
                  <a:pt x="f20" y="f7"/>
                </a:lnTo>
                <a:lnTo>
                  <a:pt x="f6" y="f7"/>
                </a:ln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Content Placeholder 8" descr="A group of people posing for a photo&#10;&#10;Description automatically generated">
            <a:extLst>
              <a:ext uri="{FF2B5EF4-FFF2-40B4-BE49-F238E27FC236}">
                <a16:creationId xmlns:a16="http://schemas.microsoft.com/office/drawing/2014/main" id="{350C1031-A7BF-ED71-54BF-F8502A8CDE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6325387" cy="6858000"/>
          </a:xfrm>
        </p:spPr>
      </p:pic>
      <p:pic>
        <p:nvPicPr>
          <p:cNvPr id="4" name="Picture 3">
            <a:extLst>
              <a:ext uri="{FF2B5EF4-FFF2-40B4-BE49-F238E27FC236}">
                <a16:creationId xmlns:a16="http://schemas.microsoft.com/office/drawing/2014/main" id="{C1F2E9C5-615D-8C47-1B78-BBDD6606941A}"/>
              </a:ext>
            </a:extLst>
          </p:cNvPr>
          <p:cNvPicPr>
            <a:picLocks noChangeAspect="1"/>
          </p:cNvPicPr>
          <p:nvPr/>
        </p:nvPicPr>
        <p:blipFill>
          <a:blip r:embed="rId3"/>
          <a:stretch>
            <a:fillRect/>
          </a:stretch>
        </p:blipFill>
        <p:spPr>
          <a:xfrm>
            <a:off x="8077048" y="4654482"/>
            <a:ext cx="2377646" cy="1822862"/>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a35dc732-272f-4095-b4b0-a425cbafea75" xsi:nil="true"/>
    <lcf76f155ced4ddcb4097134ff3c332f xmlns="59e55b57-1516-4eba-b002-90a67163cdc4">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876DBA9A2E08A478A6BE173B773F936" ma:contentTypeVersion="17" ma:contentTypeDescription="Create a new document." ma:contentTypeScope="" ma:versionID="3a70de74ce2de769fae074c12bbbe2ad">
  <xsd:schema xmlns:xsd="http://www.w3.org/2001/XMLSchema" xmlns:xs="http://www.w3.org/2001/XMLSchema" xmlns:p="http://schemas.microsoft.com/office/2006/metadata/properties" xmlns:ns2="a35dc732-272f-4095-b4b0-a425cbafea75" xmlns:ns3="59e55b57-1516-4eba-b002-90a67163cdc4" targetNamespace="http://schemas.microsoft.com/office/2006/metadata/properties" ma:root="true" ma:fieldsID="110774bb98e318654bacf11a2fbbf693" ns2:_="" ns3:_="">
    <xsd:import namespace="a35dc732-272f-4095-b4b0-a425cbafea75"/>
    <xsd:import namespace="59e55b57-1516-4eba-b002-90a67163cdc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Location" minOccurs="0"/>
                <xsd:element ref="ns3:MediaLengthInSeconds" minOccurs="0"/>
                <xsd:element ref="ns3:lcf76f155ced4ddcb4097134ff3c332f" minOccurs="0"/>
                <xsd:element ref="ns2:TaxCatchAll"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5dc732-272f-4095-b4b0-a425cbafea75"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3" nillable="true" ma:displayName="Taxonomy Catch All Column" ma:hidden="true" ma:list="{13f04551-0da4-4069-b5db-84db81a2d427}" ma:internalName="TaxCatchAll" ma:showField="CatchAllData" ma:web="a35dc732-272f-4095-b4b0-a425cbafea75">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59e55b57-1516-4eba-b002-90a67163cdc4"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28ed6868-aab2-4eee-8ccc-ea48b085a6f0"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3B8A88B-8222-46C2-94AF-BEDF845C5E59}">
  <ds:schemaRefs>
    <ds:schemaRef ds:uri="http://schemas.microsoft.com/sharepoint/v3/contenttype/forms"/>
  </ds:schemaRefs>
</ds:datastoreItem>
</file>

<file path=customXml/itemProps2.xml><?xml version="1.0" encoding="utf-8"?>
<ds:datastoreItem xmlns:ds="http://schemas.openxmlformats.org/officeDocument/2006/customXml" ds:itemID="{524CC3F1-17F3-404D-A6C8-922FC6A2000B}">
  <ds:schemaRefs>
    <ds:schemaRef ds:uri="http://schemas.microsoft.com/office/2006/metadata/properties"/>
    <ds:schemaRef ds:uri="http://schemas.microsoft.com/office/infopath/2007/PartnerControls"/>
    <ds:schemaRef ds:uri="a35dc732-272f-4095-b4b0-a425cbafea75"/>
    <ds:schemaRef ds:uri="59e55b57-1516-4eba-b002-90a67163cdc4"/>
  </ds:schemaRefs>
</ds:datastoreItem>
</file>

<file path=customXml/itemProps3.xml><?xml version="1.0" encoding="utf-8"?>
<ds:datastoreItem xmlns:ds="http://schemas.openxmlformats.org/officeDocument/2006/customXml" ds:itemID="{4D04B00D-5097-42BD-8DAA-72F546DDFF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5dc732-272f-4095-b4b0-a425cbafea75"/>
    <ds:schemaRef ds:uri="59e55b57-1516-4eba-b002-90a67163cd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6128</TotalTime>
  <Words>601</Words>
  <Application>Microsoft Office PowerPoint</Application>
  <PresentationFormat>Widescreen</PresentationFormat>
  <Paragraphs>34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-apple-system</vt:lpstr>
      <vt:lpstr>Arial</vt:lpstr>
      <vt:lpstr>Calibri</vt:lpstr>
      <vt:lpstr>Calibri Light</vt:lpstr>
      <vt:lpstr>Office Theme</vt:lpstr>
      <vt:lpstr>Swansea Bay Region Pembrokeshire, Carmarthenshire, Swansea and Neath Port Talbot  The Outdoor Partnership  </vt:lpstr>
      <vt:lpstr>PowerPoint Presentation</vt:lpstr>
      <vt:lpstr>The Outdoor Partnership</vt:lpstr>
      <vt:lpstr>Since being in post over the last 2 years…….</vt:lpstr>
      <vt:lpstr>Project 1  Young Carers Adventure Program </vt:lpstr>
      <vt:lpstr>Project 2  Llandysul Paddlers – Female Only Club</vt:lpstr>
      <vt:lpstr>Brand Message</vt:lpstr>
      <vt:lpstr>Social Media Pages / Links</vt:lpstr>
      <vt:lpstr>Thank you for listening and I am looking forward to working with you all over the next few months!   Diolch am wrando ac am eich amser dros y misoedd dwethaf. Rwy’n croesawu unrhyw cwestiynau.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Swansea Bay Region Gap Analysis and Development Plan Enabling Natural Resources and Wellbeing (ENRaW)</dc:title>
  <dc:creator>Sioned Thomas</dc:creator>
  <cp:lastModifiedBy>Sioned Thomas</cp:lastModifiedBy>
  <cp:revision>121</cp:revision>
  <dcterms:created xsi:type="dcterms:W3CDTF">2021-11-12T14:41:53Z</dcterms:created>
  <dcterms:modified xsi:type="dcterms:W3CDTF">2023-10-09T14:51:40Z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0x010100D876DBA9A2E08A478A6BE173B773F936</vt:lpwstr>
  </property>
  <property fmtid="{D5CDD505-2E9C-101B-9397-08002B2CF9AE}" pid="3" name="MediaServiceImageTags">
    <vt:lpwstr/>
  </property>
</Properties>
</file>