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6" r:id="rId3"/>
    <p:sldId id="267" r:id="rId4"/>
    <p:sldId id="268" r:id="rId5"/>
    <p:sldId id="269" r:id="rId6"/>
    <p:sldId id="270" r:id="rId7"/>
    <p:sldId id="271" r:id="rId8"/>
    <p:sldId id="272" r:id="rId9"/>
    <p:sldId id="274" r:id="rId10"/>
    <p:sldId id="275" r:id="rId11"/>
    <p:sldId id="273" r:id="rId12"/>
    <p:sldId id="257" r:id="rId13"/>
    <p:sldId id="258" r:id="rId14"/>
    <p:sldId id="259" r:id="rId15"/>
    <p:sldId id="260" r:id="rId16"/>
    <p:sldId id="261" r:id="rId17"/>
    <p:sldId id="262" r:id="rId18"/>
    <p:sldId id="263" r:id="rId19"/>
    <p:sldId id="264" r:id="rId20"/>
    <p:sldId id="26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4/28/2021</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4/28/2021</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https://en.wikipedia.org/wiki/Event_management" TargetMode="External"/><Relationship Id="rId7"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en.wikipedia.org/wiki/Planner" TargetMode="External"/><Relationship Id="rId5" Type="http://schemas.openxmlformats.org/officeDocument/2006/relationships/hyperlink" Target="https://en.wikipedia.org/wiki/Information_management" TargetMode="External"/><Relationship Id="rId4" Type="http://schemas.openxmlformats.org/officeDocument/2006/relationships/hyperlink" Target="https://en.wikipedia.org/wiki/The_Wedding_Planner"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37C3D-285C-4CB6-9BF4-A1BA42810F6B}"/>
              </a:ext>
            </a:extLst>
          </p:cNvPr>
          <p:cNvSpPr>
            <a:spLocks noGrp="1"/>
          </p:cNvSpPr>
          <p:nvPr>
            <p:ph type="ctrTitle"/>
          </p:nvPr>
        </p:nvSpPr>
        <p:spPr>
          <a:xfrm>
            <a:off x="295275" y="190500"/>
            <a:ext cx="11696700" cy="1405467"/>
          </a:xfrm>
        </p:spPr>
        <p:txBody>
          <a:bodyPr>
            <a:normAutofit fontScale="90000"/>
          </a:bodyPr>
          <a:lstStyle/>
          <a:p>
            <a:r>
              <a:rPr lang="en-GB" dirty="0">
                <a:latin typeface="Arial" panose="020B0604020202020204" pitchFamily="34" charset="0"/>
                <a:cs typeface="Arial" panose="020B0604020202020204" pitchFamily="34" charset="0"/>
              </a:rPr>
              <a:t>Event manager in wedding planner</a:t>
            </a:r>
          </a:p>
        </p:txBody>
      </p:sp>
      <p:sp>
        <p:nvSpPr>
          <p:cNvPr id="3" name="Subtitle 2">
            <a:extLst>
              <a:ext uri="{FF2B5EF4-FFF2-40B4-BE49-F238E27FC236}">
                <a16:creationId xmlns:a16="http://schemas.microsoft.com/office/drawing/2014/main" id="{63A2B3A8-1D6B-47F8-AA6F-6D2E3184A455}"/>
              </a:ext>
            </a:extLst>
          </p:cNvPr>
          <p:cNvSpPr>
            <a:spLocks noGrp="1"/>
          </p:cNvSpPr>
          <p:nvPr>
            <p:ph type="subTitle" idx="1"/>
          </p:nvPr>
        </p:nvSpPr>
        <p:spPr>
          <a:xfrm>
            <a:off x="514350" y="3962400"/>
            <a:ext cx="11391900" cy="1828799"/>
          </a:xfrm>
        </p:spPr>
        <p:txBody>
          <a:bodyPr>
            <a:normAutofit/>
          </a:bodyPr>
          <a:lstStyle/>
          <a:p>
            <a:r>
              <a:rPr lang="en-GB" sz="2800" dirty="0">
                <a:latin typeface="Arial" panose="020B0604020202020204" pitchFamily="34" charset="0"/>
                <a:cs typeface="Arial" panose="020B0604020202020204" pitchFamily="34" charset="0"/>
              </a:rPr>
              <a:t>Created by Antonina Stoyanova </a:t>
            </a:r>
            <a:r>
              <a:rPr lang="en-GB" sz="2800" dirty="0" err="1">
                <a:latin typeface="Arial" panose="020B0604020202020204" pitchFamily="34" charset="0"/>
                <a:cs typeface="Arial" panose="020B0604020202020204" pitchFamily="34" charset="0"/>
              </a:rPr>
              <a:t>Stoyanova</a:t>
            </a:r>
            <a:r>
              <a:rPr lang="en-GB" sz="2800" dirty="0">
                <a:latin typeface="Arial" panose="020B0604020202020204" pitchFamily="34" charset="0"/>
                <a:cs typeface="Arial" panose="020B0604020202020204" pitchFamily="34" charset="0"/>
              </a:rPr>
              <a:t> (2014044)</a:t>
            </a:r>
          </a:p>
        </p:txBody>
      </p:sp>
    </p:spTree>
    <p:extLst>
      <p:ext uri="{BB962C8B-B14F-4D97-AF65-F5344CB8AC3E}">
        <p14:creationId xmlns:p14="http://schemas.microsoft.com/office/powerpoint/2010/main" val="1700760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8BF4-F724-4D14-B3C0-000802E138EA}"/>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6D99DF94-95AB-4896-B7D7-47D71AED4816}"/>
              </a:ext>
            </a:extLst>
          </p:cNvPr>
          <p:cNvSpPr>
            <a:spLocks noGrp="1"/>
          </p:cNvSpPr>
          <p:nvPr>
            <p:ph idx="1"/>
          </p:nvPr>
        </p:nvSpPr>
        <p:spPr/>
        <p:txBody>
          <a:bodyPr/>
          <a:lstStyle/>
          <a:p>
            <a:r>
              <a:rPr lang="en-GB" dirty="0"/>
              <a:t>Introduction</a:t>
            </a:r>
          </a:p>
          <a:p>
            <a:r>
              <a:rPr lang="en-GB" dirty="0"/>
              <a:t>Company Overview</a:t>
            </a:r>
          </a:p>
          <a:p>
            <a:r>
              <a:rPr lang="en-GB" dirty="0"/>
              <a:t>Company History</a:t>
            </a:r>
          </a:p>
          <a:p>
            <a:r>
              <a:rPr lang="en-GB" dirty="0"/>
              <a:t>Management Team</a:t>
            </a:r>
          </a:p>
          <a:p>
            <a:r>
              <a:rPr lang="en-GB" dirty="0"/>
              <a:t>Ownership</a:t>
            </a:r>
          </a:p>
          <a:p>
            <a:r>
              <a:rPr lang="en-GB" dirty="0"/>
              <a:t>Location and Facilities</a:t>
            </a:r>
          </a:p>
          <a:p>
            <a:r>
              <a:rPr lang="en-GB" dirty="0"/>
              <a:t>Missions Statement</a:t>
            </a:r>
          </a:p>
          <a:p>
            <a:r>
              <a:rPr lang="en-GB" dirty="0"/>
              <a:t>Conclusion </a:t>
            </a:r>
          </a:p>
          <a:p>
            <a:r>
              <a:rPr lang="en-GB" dirty="0"/>
              <a:t>References</a:t>
            </a:r>
          </a:p>
        </p:txBody>
      </p:sp>
    </p:spTree>
    <p:extLst>
      <p:ext uri="{BB962C8B-B14F-4D97-AF65-F5344CB8AC3E}">
        <p14:creationId xmlns:p14="http://schemas.microsoft.com/office/powerpoint/2010/main" val="515063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F3BD0-9B7D-40F0-AAF3-04C43F96003C}"/>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17995505-4A64-4932-AC5B-C70E411C56E3}"/>
              </a:ext>
            </a:extLst>
          </p:cNvPr>
          <p:cNvSpPr>
            <a:spLocks noGrp="1"/>
          </p:cNvSpPr>
          <p:nvPr>
            <p:ph idx="1"/>
          </p:nvPr>
        </p:nvSpPr>
        <p:spPr/>
        <p:txBody>
          <a:bodyPr/>
          <a:lstStyle/>
          <a:p>
            <a:pPr marL="0" indent="0">
              <a:buNone/>
            </a:pPr>
            <a:r>
              <a:rPr lang="en-GB" dirty="0"/>
              <a:t>This presentation will highlight the business overview of dream weddings and how it effectively performs its duties.</a:t>
            </a:r>
          </a:p>
          <a:p>
            <a:pPr marL="0" indent="0">
              <a:buNone/>
            </a:pPr>
            <a:r>
              <a:rPr lang="en-GB" dirty="0"/>
              <a:t>It will elaborately discuss the business operations and how it aligns with the goals and objectives of its roles. The wedding planner company has been successful in its duties because of the company's reliability and hard work. </a:t>
            </a:r>
          </a:p>
          <a:p>
            <a:pPr marL="0" indent="0">
              <a:buNone/>
            </a:pPr>
            <a:r>
              <a:rPr lang="en-GB" dirty="0"/>
              <a:t>The business overview of a company is one of the most essential parts of the business plan. It not only provides an overview of the main objectives and points about the business plan but also illustrates the various other aspects that constitute the company like the management team, the ownership and the mission statement upon which the foundations of business operations lie about Dream Weddings.</a:t>
            </a:r>
          </a:p>
          <a:p>
            <a:pPr marL="0" indent="0">
              <a:buNone/>
            </a:pPr>
            <a:endParaRPr lang="en-GB" dirty="0"/>
          </a:p>
        </p:txBody>
      </p:sp>
      <p:pic>
        <p:nvPicPr>
          <p:cNvPr id="4" name="Picture 3">
            <a:extLst>
              <a:ext uri="{FF2B5EF4-FFF2-40B4-BE49-F238E27FC236}">
                <a16:creationId xmlns:a16="http://schemas.microsoft.com/office/drawing/2014/main" id="{BC705861-7E1D-4827-8EF9-63CE3673C163}"/>
              </a:ext>
            </a:extLst>
          </p:cNvPr>
          <p:cNvPicPr>
            <a:picLocks noChangeAspect="1"/>
          </p:cNvPicPr>
          <p:nvPr/>
        </p:nvPicPr>
        <p:blipFill>
          <a:blip r:embed="rId2"/>
          <a:stretch>
            <a:fillRect/>
          </a:stretch>
        </p:blipFill>
        <p:spPr>
          <a:xfrm>
            <a:off x="8628638" y="398460"/>
            <a:ext cx="2877561" cy="1743607"/>
          </a:xfrm>
          <a:prstGeom prst="rect">
            <a:avLst/>
          </a:prstGeom>
        </p:spPr>
      </p:pic>
    </p:spTree>
    <p:extLst>
      <p:ext uri="{BB962C8B-B14F-4D97-AF65-F5344CB8AC3E}">
        <p14:creationId xmlns:p14="http://schemas.microsoft.com/office/powerpoint/2010/main" val="1032847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259D0-4A73-4378-A1DD-D62A63944A56}"/>
              </a:ext>
            </a:extLst>
          </p:cNvPr>
          <p:cNvSpPr>
            <a:spLocks noGrp="1"/>
          </p:cNvSpPr>
          <p:nvPr>
            <p:ph type="title"/>
          </p:nvPr>
        </p:nvSpPr>
        <p:spPr/>
        <p:txBody>
          <a:bodyPr/>
          <a:lstStyle/>
          <a:p>
            <a:r>
              <a:rPr lang="en-GB" dirty="0"/>
              <a:t>Company Overview</a:t>
            </a:r>
          </a:p>
        </p:txBody>
      </p:sp>
      <p:sp>
        <p:nvSpPr>
          <p:cNvPr id="3" name="Content Placeholder 2">
            <a:extLst>
              <a:ext uri="{FF2B5EF4-FFF2-40B4-BE49-F238E27FC236}">
                <a16:creationId xmlns:a16="http://schemas.microsoft.com/office/drawing/2014/main" id="{D20D3B43-2707-43CE-8BEB-57A7839AF287}"/>
              </a:ext>
            </a:extLst>
          </p:cNvPr>
          <p:cNvSpPr>
            <a:spLocks noGrp="1"/>
          </p:cNvSpPr>
          <p:nvPr>
            <p:ph idx="1"/>
          </p:nvPr>
        </p:nvSpPr>
        <p:spPr/>
        <p:txBody>
          <a:bodyPr>
            <a:normAutofit fontScale="77500" lnSpcReduction="20000"/>
          </a:bodyPr>
          <a:lstStyle/>
          <a:p>
            <a:pPr marL="0" indent="0">
              <a:buNone/>
            </a:pPr>
            <a:r>
              <a:rPr lang="en-GB" dirty="0"/>
              <a:t>The business or the company overview comprises the section that precisely lays down the main objectives and mission of the company.</a:t>
            </a:r>
          </a:p>
          <a:p>
            <a:pPr marL="0" indent="0">
              <a:buNone/>
            </a:pPr>
            <a:r>
              <a:rPr lang="en-GB" dirty="0"/>
              <a:t>For Dream Weddings, the company overview must consist of a brief summary of the elevator pitch which dictates the planning operations and programmes that the company does while undertaking a project. </a:t>
            </a:r>
          </a:p>
          <a:p>
            <a:pPr marL="0" indent="0">
              <a:buNone/>
            </a:pPr>
            <a:r>
              <a:rPr lang="en-GB" dirty="0"/>
              <a:t>Through this elevator pitch, Dream Weddings should be able to spark the interest of the audience so that they can procure services from the company. Although company overview is essential in a business plan it is one of the shortest chapters. through the business overview section, the company can introduce itself to potential customers and audience. </a:t>
            </a:r>
          </a:p>
          <a:p>
            <a:pPr marL="0" indent="0">
              <a:buNone/>
            </a:pPr>
            <a:r>
              <a:rPr lang="en-GB" dirty="0"/>
              <a:t>Dream Weddings originally consists of 5 members and is a small start-up company in structure. It has planned to organise and plan an event for customers with not more than 150 people as it has just started its business. Dream Wedding desires to plan and organise wedding events for people belonging from different ethnic, racial, social and cultural backgrounds and help the customers have a moment of their lifetime. Dream Weddings is a company that prioritises quality and customer satisfaction for which they will be providing catering services as well. Weddings events require a lot of planning and it is one of the most essential days in a persons' life therefore by prioritising customer satisfaction Dream Weddings ensures to monitors every small detail and activity that is related to the event to avoid any discrepancy. Dream Wedding plans to put its best foot forward and the members of the company are extremely dedicated and hardworking towards their role as well as aware of maintaining the efficiency of the organisation as a whole (</a:t>
            </a:r>
            <a:r>
              <a:rPr lang="en-GB" dirty="0" err="1"/>
              <a:t>Lewrick</a:t>
            </a:r>
            <a:r>
              <a:rPr lang="en-GB" dirty="0"/>
              <a:t>, et al, 2018). Since it is a small start-up business, Dream Weddings plans to offer discounts at certain rates during peak wedding season.</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343D9A45-44D9-4BA0-AC41-4C37E611C2A5}"/>
              </a:ext>
            </a:extLst>
          </p:cNvPr>
          <p:cNvPicPr>
            <a:picLocks noChangeAspect="1"/>
          </p:cNvPicPr>
          <p:nvPr/>
        </p:nvPicPr>
        <p:blipFill>
          <a:blip r:embed="rId2"/>
          <a:stretch>
            <a:fillRect/>
          </a:stretch>
        </p:blipFill>
        <p:spPr>
          <a:xfrm>
            <a:off x="6969893" y="347409"/>
            <a:ext cx="4761389" cy="1438781"/>
          </a:xfrm>
          <a:prstGeom prst="rect">
            <a:avLst/>
          </a:prstGeom>
        </p:spPr>
      </p:pic>
    </p:spTree>
    <p:extLst>
      <p:ext uri="{BB962C8B-B14F-4D97-AF65-F5344CB8AC3E}">
        <p14:creationId xmlns:p14="http://schemas.microsoft.com/office/powerpoint/2010/main" val="2421769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8CCCB-38F0-4188-828F-06F4EF688876}"/>
              </a:ext>
            </a:extLst>
          </p:cNvPr>
          <p:cNvSpPr>
            <a:spLocks noGrp="1"/>
          </p:cNvSpPr>
          <p:nvPr>
            <p:ph type="title"/>
          </p:nvPr>
        </p:nvSpPr>
        <p:spPr/>
        <p:txBody>
          <a:bodyPr/>
          <a:lstStyle/>
          <a:p>
            <a:r>
              <a:rPr lang="en-GB" dirty="0"/>
              <a:t>Company History</a:t>
            </a:r>
          </a:p>
        </p:txBody>
      </p:sp>
      <p:sp>
        <p:nvSpPr>
          <p:cNvPr id="3" name="Content Placeholder 2">
            <a:extLst>
              <a:ext uri="{FF2B5EF4-FFF2-40B4-BE49-F238E27FC236}">
                <a16:creationId xmlns:a16="http://schemas.microsoft.com/office/drawing/2014/main" id="{7CB363FF-A485-4953-948F-B17D3948DC86}"/>
              </a:ext>
            </a:extLst>
          </p:cNvPr>
          <p:cNvSpPr>
            <a:spLocks noGrp="1"/>
          </p:cNvSpPr>
          <p:nvPr>
            <p:ph idx="1"/>
          </p:nvPr>
        </p:nvSpPr>
        <p:spPr/>
        <p:txBody>
          <a:bodyPr>
            <a:normAutofit fontScale="85000" lnSpcReduction="20000"/>
          </a:bodyPr>
          <a:lstStyle/>
          <a:p>
            <a:pPr marL="0" indent="0">
              <a:buNone/>
            </a:pPr>
            <a:r>
              <a:rPr lang="en-GB" dirty="0"/>
              <a:t>Dream Weddings started as a small start-up company that aimed to successfully plan and design wedding events for customers.</a:t>
            </a:r>
          </a:p>
          <a:p>
            <a:pPr marL="0" indent="0">
              <a:buNone/>
            </a:pPr>
            <a:r>
              <a:rPr lang="en-GB" dirty="0"/>
              <a:t>It started as a small team of 5 members who looked after the various responsibilities so the event. Each of them attended to serval task and communicated with the others to perform effectively. </a:t>
            </a:r>
          </a:p>
          <a:p>
            <a:pPr marL="0" indent="0">
              <a:buNone/>
            </a:pPr>
            <a:r>
              <a:rPr lang="en-GB" dirty="0"/>
              <a:t>In this section, the company will elaborate on the history and background of the organisation. Dream Weddings, as can be observed is formed by 5 members where their roles and responsibilities are equally distributed. The members are extremely aware, dedicated and goal-oriented for which they can successively flourish in the future. The organisation follows a flat hierarchy and a participative leadership style where the leader or the owner equally participates with the roles and responsibilities of the team members to ensure effective execution of the duties. The funding of the company, Dream Wedding is done by the 5 members and each of them are investing an amount of £5000 which makes the initial capital of the company £25000. Since the company is willing to provide catering services, the members have a well-structured plan in selecting and preparing the menu for wedding events according to the taste and preference of the guests. The members are highly educated and trained in business management and administration as well as have the abilities to conduct extensive research for any given topic. This will help the company to grow effectively as it can easily form documents on market research or the taste and preference of the target consumers to understand their most desired preferences. The members are also well trained in organising and planning abilities as each of them has participated in organising events in workshops and academic campuses for which they have prior knowledge about the initial steps of organising a big event.</a:t>
            </a:r>
          </a:p>
          <a:p>
            <a:pPr marL="0" indent="0">
              <a:buNone/>
            </a:pPr>
            <a:endParaRPr lang="en-GB" dirty="0"/>
          </a:p>
        </p:txBody>
      </p:sp>
      <p:pic>
        <p:nvPicPr>
          <p:cNvPr id="4" name="Picture 3">
            <a:extLst>
              <a:ext uri="{FF2B5EF4-FFF2-40B4-BE49-F238E27FC236}">
                <a16:creationId xmlns:a16="http://schemas.microsoft.com/office/drawing/2014/main" id="{D250F13B-A662-42E7-B6DC-E8AA45C9CDE2}"/>
              </a:ext>
            </a:extLst>
          </p:cNvPr>
          <p:cNvPicPr>
            <a:picLocks noChangeAspect="1"/>
          </p:cNvPicPr>
          <p:nvPr/>
        </p:nvPicPr>
        <p:blipFill>
          <a:blip r:embed="rId2"/>
          <a:stretch>
            <a:fillRect/>
          </a:stretch>
        </p:blipFill>
        <p:spPr>
          <a:xfrm>
            <a:off x="4675934" y="244758"/>
            <a:ext cx="3853006" cy="1255885"/>
          </a:xfrm>
          <a:prstGeom prst="rect">
            <a:avLst/>
          </a:prstGeom>
        </p:spPr>
      </p:pic>
      <p:pic>
        <p:nvPicPr>
          <p:cNvPr id="5" name="Picture 4">
            <a:extLst>
              <a:ext uri="{FF2B5EF4-FFF2-40B4-BE49-F238E27FC236}">
                <a16:creationId xmlns:a16="http://schemas.microsoft.com/office/drawing/2014/main" id="{2C87D31B-AD1E-4D47-9EB5-4AF3774DD686}"/>
              </a:ext>
            </a:extLst>
          </p:cNvPr>
          <p:cNvPicPr>
            <a:picLocks noChangeAspect="1"/>
          </p:cNvPicPr>
          <p:nvPr/>
        </p:nvPicPr>
        <p:blipFill>
          <a:blip r:embed="rId3"/>
          <a:stretch>
            <a:fillRect/>
          </a:stretch>
        </p:blipFill>
        <p:spPr>
          <a:xfrm>
            <a:off x="8849420" y="244758"/>
            <a:ext cx="3089361" cy="1405686"/>
          </a:xfrm>
          <a:prstGeom prst="rect">
            <a:avLst/>
          </a:prstGeom>
        </p:spPr>
      </p:pic>
    </p:spTree>
    <p:extLst>
      <p:ext uri="{BB962C8B-B14F-4D97-AF65-F5344CB8AC3E}">
        <p14:creationId xmlns:p14="http://schemas.microsoft.com/office/powerpoint/2010/main" val="2519791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8D91E-A57C-4C18-AA03-D0E640E64000}"/>
              </a:ext>
            </a:extLst>
          </p:cNvPr>
          <p:cNvSpPr>
            <a:spLocks noGrp="1"/>
          </p:cNvSpPr>
          <p:nvPr>
            <p:ph type="title"/>
          </p:nvPr>
        </p:nvSpPr>
        <p:spPr/>
        <p:txBody>
          <a:bodyPr/>
          <a:lstStyle/>
          <a:p>
            <a:r>
              <a:rPr lang="en-GB" dirty="0"/>
              <a:t>Management Team </a:t>
            </a:r>
          </a:p>
        </p:txBody>
      </p:sp>
      <p:sp>
        <p:nvSpPr>
          <p:cNvPr id="3" name="Content Placeholder 2">
            <a:extLst>
              <a:ext uri="{FF2B5EF4-FFF2-40B4-BE49-F238E27FC236}">
                <a16:creationId xmlns:a16="http://schemas.microsoft.com/office/drawing/2014/main" id="{6A7C9C29-EFF0-4674-803D-4BE36FC1AC2E}"/>
              </a:ext>
            </a:extLst>
          </p:cNvPr>
          <p:cNvSpPr>
            <a:spLocks noGrp="1"/>
          </p:cNvSpPr>
          <p:nvPr>
            <p:ph idx="1"/>
          </p:nvPr>
        </p:nvSpPr>
        <p:spPr/>
        <p:txBody>
          <a:bodyPr>
            <a:normAutofit fontScale="70000" lnSpcReduction="20000"/>
          </a:bodyPr>
          <a:lstStyle/>
          <a:p>
            <a:r>
              <a:rPr lang="en-GB" dirty="0"/>
              <a:t>In the management section, the company can provide a layout that will show the managerial function and operation and how the tasks that are given on Dream Weddings are executed (Vu 2019).</a:t>
            </a:r>
          </a:p>
          <a:p>
            <a:r>
              <a:rPr lang="en-GB" dirty="0"/>
              <a:t>Bring a start-up, the company is not too extensive. On the contrary, it is quite small, consisting of five members and each of them are in charge of the different management functions. </a:t>
            </a:r>
          </a:p>
          <a:p>
            <a:r>
              <a:rPr lang="en-GB" dirty="0"/>
              <a:t>Since it is a flat hierarchy, the five members have equally distributed roles. Myself, Mihaela,  is in charge of the food department who selects and confirms the menu according to the taste and preferences of the guests (</a:t>
            </a:r>
            <a:r>
              <a:rPr lang="en-GB" dirty="0" err="1"/>
              <a:t>Sallmén</a:t>
            </a:r>
            <a:r>
              <a:rPr lang="en-GB" dirty="0"/>
              <a:t> 2020). Mihaela plays an important role as she is the head of the catering service as well. She has contacts with some professional chef and food suppliers as well as the local market from where she procures fresh food and vegetables for the event. Her contact with the local farmer or supplier helps in preserving the value of the service as well as confers great taste and authenticity. Since Dream Weddings relies on local manufacturers and suppliers, the company is also contributing to community development. The cost of transportation that is required for transporting good from different places is also cut down due to this venture of buying local items. Naomi is in charge of the decoration department. She is capable of extensive research and values every opinion of the guests. She accepts the preferences of the customers and her ideas helped to put up beautiful and magnificent decors for themed weddings. Michael is in charge of the finance department who looked after all the transactions made by Dream Weddings.  As the initial capital of the company is limited , Michael ensures the investments are made only after a risk analysis. Antonina the advertising and promotional manager who looks after increasing the popularity of Dream Weddings. Antonina is in charge of producing innovative advertisements and she promotes them on social media because it is the most cost-effective platform for promotion. </a:t>
            </a:r>
            <a:r>
              <a:rPr lang="en-GB" dirty="0" err="1"/>
              <a:t>Zahari</a:t>
            </a:r>
            <a:r>
              <a:rPr lang="en-GB" dirty="0"/>
              <a:t> is the CEO of the company who looks after every possible detail. All the activities and decisions that are taken by the other four members of the company are examined by </a:t>
            </a:r>
            <a:r>
              <a:rPr lang="en-GB" dirty="0" err="1"/>
              <a:t>Zahari</a:t>
            </a:r>
            <a:r>
              <a:rPr lang="en-GB" dirty="0"/>
              <a:t>. However, all business actions and decisions are mutually agreed upon by all the members of the company because of its flat hierarchy which makes the teamwork extremely efficient (</a:t>
            </a:r>
            <a:r>
              <a:rPr lang="en-GB" dirty="0" err="1"/>
              <a:t>Lewrick</a:t>
            </a:r>
            <a:r>
              <a:rPr lang="en-GB" dirty="0"/>
              <a:t>, et al, 2018).</a:t>
            </a:r>
          </a:p>
          <a:p>
            <a:endParaRPr lang="en-GB" dirty="0"/>
          </a:p>
          <a:p>
            <a:endParaRPr lang="en-GB" dirty="0"/>
          </a:p>
        </p:txBody>
      </p:sp>
      <p:pic>
        <p:nvPicPr>
          <p:cNvPr id="4" name="Picture 3">
            <a:extLst>
              <a:ext uri="{FF2B5EF4-FFF2-40B4-BE49-F238E27FC236}">
                <a16:creationId xmlns:a16="http://schemas.microsoft.com/office/drawing/2014/main" id="{1A2752D9-0D52-4674-9086-4CBC3116EB57}"/>
              </a:ext>
            </a:extLst>
          </p:cNvPr>
          <p:cNvPicPr>
            <a:picLocks noChangeAspect="1"/>
          </p:cNvPicPr>
          <p:nvPr/>
        </p:nvPicPr>
        <p:blipFill>
          <a:blip r:embed="rId2"/>
          <a:stretch>
            <a:fillRect/>
          </a:stretch>
        </p:blipFill>
        <p:spPr>
          <a:xfrm>
            <a:off x="4883614" y="347409"/>
            <a:ext cx="4810161" cy="1438781"/>
          </a:xfrm>
          <a:prstGeom prst="rect">
            <a:avLst/>
          </a:prstGeom>
        </p:spPr>
      </p:pic>
    </p:spTree>
    <p:extLst>
      <p:ext uri="{BB962C8B-B14F-4D97-AF65-F5344CB8AC3E}">
        <p14:creationId xmlns:p14="http://schemas.microsoft.com/office/powerpoint/2010/main" val="2637909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4CC46-881B-4AC6-8DA8-7C03F01F6CB5}"/>
              </a:ext>
            </a:extLst>
          </p:cNvPr>
          <p:cNvSpPr>
            <a:spLocks noGrp="1"/>
          </p:cNvSpPr>
          <p:nvPr>
            <p:ph type="title"/>
          </p:nvPr>
        </p:nvSpPr>
        <p:spPr/>
        <p:txBody>
          <a:bodyPr/>
          <a:lstStyle/>
          <a:p>
            <a:r>
              <a:rPr lang="en-GB" dirty="0"/>
              <a:t>Ownership</a:t>
            </a:r>
          </a:p>
        </p:txBody>
      </p:sp>
      <p:sp>
        <p:nvSpPr>
          <p:cNvPr id="3" name="Content Placeholder 2">
            <a:extLst>
              <a:ext uri="{FF2B5EF4-FFF2-40B4-BE49-F238E27FC236}">
                <a16:creationId xmlns:a16="http://schemas.microsoft.com/office/drawing/2014/main" id="{9C0C5492-FE50-4468-98A4-761D2AC88854}"/>
              </a:ext>
            </a:extLst>
          </p:cNvPr>
          <p:cNvSpPr>
            <a:spLocks noGrp="1"/>
          </p:cNvSpPr>
          <p:nvPr>
            <p:ph idx="1"/>
          </p:nvPr>
        </p:nvSpPr>
        <p:spPr/>
        <p:txBody>
          <a:bodyPr>
            <a:normAutofit fontScale="92500" lnSpcReduction="10000"/>
          </a:bodyPr>
          <a:lstStyle/>
          <a:p>
            <a:r>
              <a:rPr lang="en-GB" dirty="0"/>
              <a:t>The ownership of Dream Wedding is based on a partnership among the five-member of the company.</a:t>
            </a:r>
          </a:p>
          <a:p>
            <a:r>
              <a:rPr lang="en-GB" dirty="0"/>
              <a:t>Although </a:t>
            </a:r>
            <a:r>
              <a:rPr lang="en-GB" dirty="0" err="1"/>
              <a:t>Zahari</a:t>
            </a:r>
            <a:r>
              <a:rPr lang="en-GB" dirty="0"/>
              <a:t> is considered the founder of the company, the ownership is divided into a joint partnership as all the five members equally invest in the start-up.</a:t>
            </a:r>
          </a:p>
          <a:p>
            <a:r>
              <a:rPr lang="en-GB" dirty="0"/>
              <a:t>As Dream Wedding is a joint venture and its initial capital is funded by the joint partners it will be eligible for bank loans while conducting its business operations. The company plans to expand in the future after some successful events and the organisational structure might change at that point. Weddings do not happen every week, therefore, the company will find a relevant business when there is a proper wedding season and can possibly accumulate high returns from organising such events (</a:t>
            </a:r>
            <a:r>
              <a:rPr lang="en-GB" dirty="0" err="1"/>
              <a:t>Wabuyele</a:t>
            </a:r>
            <a:r>
              <a:rPr lang="en-GB" dirty="0"/>
              <a:t>, 2017). With sufficient capital, Dream Weddings will be able to increase its members and hire expert chefs to work for the company only. These changes will provide a great competitive advantage to the company. </a:t>
            </a:r>
            <a:r>
              <a:rPr lang="en-GB" dirty="0" err="1"/>
              <a:t>Zahari</a:t>
            </a:r>
            <a:r>
              <a:rPr lang="en-GB" dirty="0"/>
              <a:t> is in charge of signing all the important documents and he acts as the company's face. </a:t>
            </a:r>
            <a:r>
              <a:rPr lang="en-GB" dirty="0" err="1"/>
              <a:t>Zahari</a:t>
            </a:r>
            <a:r>
              <a:rPr lang="en-GB" dirty="0"/>
              <a:t> is an extremely talented individual with high communication and logical thinking skills who can strike great deals with customers. He is also capable of multi-tasking for which he usually meets and greets the clients.</a:t>
            </a:r>
          </a:p>
          <a:p>
            <a:endParaRPr lang="en-GB" dirty="0"/>
          </a:p>
          <a:p>
            <a:endParaRPr lang="en-GB" dirty="0"/>
          </a:p>
        </p:txBody>
      </p:sp>
      <p:pic>
        <p:nvPicPr>
          <p:cNvPr id="4" name="Picture 3">
            <a:extLst>
              <a:ext uri="{FF2B5EF4-FFF2-40B4-BE49-F238E27FC236}">
                <a16:creationId xmlns:a16="http://schemas.microsoft.com/office/drawing/2014/main" id="{77BD973F-D2B8-4743-B7F1-7EB51B16A272}"/>
              </a:ext>
            </a:extLst>
          </p:cNvPr>
          <p:cNvPicPr>
            <a:picLocks noChangeAspect="1"/>
          </p:cNvPicPr>
          <p:nvPr/>
        </p:nvPicPr>
        <p:blipFill>
          <a:blip r:embed="rId2"/>
          <a:stretch>
            <a:fillRect/>
          </a:stretch>
        </p:blipFill>
        <p:spPr>
          <a:xfrm>
            <a:off x="4324958" y="194996"/>
            <a:ext cx="3542083" cy="1743607"/>
          </a:xfrm>
          <a:prstGeom prst="rect">
            <a:avLst/>
          </a:prstGeom>
        </p:spPr>
      </p:pic>
      <p:pic>
        <p:nvPicPr>
          <p:cNvPr id="5" name="Picture 4">
            <a:extLst>
              <a:ext uri="{FF2B5EF4-FFF2-40B4-BE49-F238E27FC236}">
                <a16:creationId xmlns:a16="http://schemas.microsoft.com/office/drawing/2014/main" id="{13AF276E-7CB6-419B-BD7E-051887C74CC0}"/>
              </a:ext>
            </a:extLst>
          </p:cNvPr>
          <p:cNvPicPr>
            <a:picLocks noChangeAspect="1"/>
          </p:cNvPicPr>
          <p:nvPr/>
        </p:nvPicPr>
        <p:blipFill>
          <a:blip r:embed="rId3"/>
          <a:stretch>
            <a:fillRect/>
          </a:stretch>
        </p:blipFill>
        <p:spPr>
          <a:xfrm>
            <a:off x="8129057" y="310620"/>
            <a:ext cx="3533642" cy="1512360"/>
          </a:xfrm>
          <a:prstGeom prst="rect">
            <a:avLst/>
          </a:prstGeom>
        </p:spPr>
      </p:pic>
    </p:spTree>
    <p:extLst>
      <p:ext uri="{BB962C8B-B14F-4D97-AF65-F5344CB8AC3E}">
        <p14:creationId xmlns:p14="http://schemas.microsoft.com/office/powerpoint/2010/main" val="539168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B2EC7-4384-4060-973D-08ABB61FC8E2}"/>
              </a:ext>
            </a:extLst>
          </p:cNvPr>
          <p:cNvSpPr>
            <a:spLocks noGrp="1"/>
          </p:cNvSpPr>
          <p:nvPr>
            <p:ph type="title"/>
          </p:nvPr>
        </p:nvSpPr>
        <p:spPr/>
        <p:txBody>
          <a:bodyPr/>
          <a:lstStyle/>
          <a:p>
            <a:r>
              <a:rPr lang="en-GB" dirty="0"/>
              <a:t>Locations and Facilities </a:t>
            </a:r>
          </a:p>
        </p:txBody>
      </p:sp>
      <p:sp>
        <p:nvSpPr>
          <p:cNvPr id="3" name="Content Placeholder 2">
            <a:extLst>
              <a:ext uri="{FF2B5EF4-FFF2-40B4-BE49-F238E27FC236}">
                <a16:creationId xmlns:a16="http://schemas.microsoft.com/office/drawing/2014/main" id="{11AE1B33-35AF-43AE-B694-352CDBADB518}"/>
              </a:ext>
            </a:extLst>
          </p:cNvPr>
          <p:cNvSpPr>
            <a:spLocks noGrp="1"/>
          </p:cNvSpPr>
          <p:nvPr>
            <p:ph idx="1"/>
          </p:nvPr>
        </p:nvSpPr>
        <p:spPr/>
        <p:txBody>
          <a:bodyPr>
            <a:normAutofit fontScale="85000" lnSpcReduction="10000"/>
          </a:bodyPr>
          <a:lstStyle/>
          <a:p>
            <a:r>
              <a:rPr lang="en-GB" dirty="0"/>
              <a:t>Dream Weddings is a London based wedding planning company that provides extensive services of decoration and management of big events.</a:t>
            </a:r>
          </a:p>
          <a:p>
            <a:r>
              <a:rPr lang="en-GB" dirty="0"/>
              <a:t>The company also provides catering services that have been obtained from local supplier and manufacturers which determined high quality and reliability.</a:t>
            </a:r>
          </a:p>
          <a:p>
            <a:pPr marL="0" indent="0">
              <a:buNone/>
            </a:pPr>
            <a:endParaRPr lang="en-GB" dirty="0"/>
          </a:p>
          <a:p>
            <a:pPr marL="0" indent="0">
              <a:buNone/>
            </a:pPr>
            <a:r>
              <a:rPr lang="en-GB" dirty="0"/>
              <a:t> Dream Weddings as a start-up company is based at a very strategic location from where lots of clients and customers can access them. The company strategic location will not only help in the easy distribution of services but also will provide them with a great opportunity for an extensive portion. Online promotion and digital marketing are a popular way of increasing brand reach but the diverse London market and its wide customer base will allow Dream Weddings to tap into the demand of its target audience. Since weddings are rare events, the company also desires to host birthday parties and marriage anniversary as the team members are extremely good at planning and organising events (</a:t>
            </a:r>
            <a:r>
              <a:rPr lang="en-GB" dirty="0" err="1"/>
              <a:t>Wabuyele</a:t>
            </a:r>
            <a:r>
              <a:rPr lang="en-GB" dirty="0"/>
              <a:t>, 2017). Dream Weddings decor plans are extremely pleasant for pictures and samples of the decors have been gaining wide popularity in social media through high promotion. The provisions of a customised menu which allows the clients and customers of Dream Weddings to select the items according to preference also makes the company very flexible to work with.</a:t>
            </a:r>
          </a:p>
          <a:p>
            <a:pPr marL="0" indent="0">
              <a:buNone/>
            </a:pPr>
            <a:endParaRPr lang="en-GB" dirty="0"/>
          </a:p>
        </p:txBody>
      </p:sp>
      <p:pic>
        <p:nvPicPr>
          <p:cNvPr id="4" name="Picture 3">
            <a:extLst>
              <a:ext uri="{FF2B5EF4-FFF2-40B4-BE49-F238E27FC236}">
                <a16:creationId xmlns:a16="http://schemas.microsoft.com/office/drawing/2014/main" id="{EE71124F-A3C7-4B96-AFCF-C6886ADFAA4C}"/>
              </a:ext>
            </a:extLst>
          </p:cNvPr>
          <p:cNvPicPr>
            <a:picLocks noChangeAspect="1"/>
          </p:cNvPicPr>
          <p:nvPr/>
        </p:nvPicPr>
        <p:blipFill>
          <a:blip r:embed="rId2"/>
          <a:stretch>
            <a:fillRect/>
          </a:stretch>
        </p:blipFill>
        <p:spPr>
          <a:xfrm>
            <a:off x="5795888" y="156270"/>
            <a:ext cx="3314953" cy="1570518"/>
          </a:xfrm>
          <a:prstGeom prst="rect">
            <a:avLst/>
          </a:prstGeom>
        </p:spPr>
      </p:pic>
      <p:pic>
        <p:nvPicPr>
          <p:cNvPr id="5" name="Picture 4">
            <a:extLst>
              <a:ext uri="{FF2B5EF4-FFF2-40B4-BE49-F238E27FC236}">
                <a16:creationId xmlns:a16="http://schemas.microsoft.com/office/drawing/2014/main" id="{833686F4-F179-45E1-B95A-4AAA4FBC921D}"/>
              </a:ext>
            </a:extLst>
          </p:cNvPr>
          <p:cNvPicPr>
            <a:picLocks noChangeAspect="1"/>
          </p:cNvPicPr>
          <p:nvPr/>
        </p:nvPicPr>
        <p:blipFill>
          <a:blip r:embed="rId3"/>
          <a:stretch>
            <a:fillRect/>
          </a:stretch>
        </p:blipFill>
        <p:spPr>
          <a:xfrm>
            <a:off x="8559019" y="586997"/>
            <a:ext cx="3632981" cy="1478870"/>
          </a:xfrm>
          <a:prstGeom prst="rect">
            <a:avLst/>
          </a:prstGeom>
        </p:spPr>
      </p:pic>
    </p:spTree>
    <p:extLst>
      <p:ext uri="{BB962C8B-B14F-4D97-AF65-F5344CB8AC3E}">
        <p14:creationId xmlns:p14="http://schemas.microsoft.com/office/powerpoint/2010/main" val="3108973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49F68-5C16-4C5A-9351-45AF6890362A}"/>
              </a:ext>
            </a:extLst>
          </p:cNvPr>
          <p:cNvSpPr>
            <a:spLocks noGrp="1"/>
          </p:cNvSpPr>
          <p:nvPr>
            <p:ph type="title"/>
          </p:nvPr>
        </p:nvSpPr>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AA9B6525-C976-45CA-973B-4E255DE548FE}"/>
              </a:ext>
            </a:extLst>
          </p:cNvPr>
          <p:cNvSpPr>
            <a:spLocks noGrp="1"/>
          </p:cNvSpPr>
          <p:nvPr>
            <p:ph idx="1"/>
          </p:nvPr>
        </p:nvSpPr>
        <p:spPr/>
        <p:txBody>
          <a:bodyPr/>
          <a:lstStyle/>
          <a:p>
            <a:pPr marL="0" indent="0">
              <a:buNone/>
            </a:pPr>
            <a:r>
              <a:rPr lang="en-GB" dirty="0"/>
              <a:t>It can be observed that the presentation has been successful in providing the business overview of dream Weddings as well as explaining the mission statement of the company. </a:t>
            </a:r>
          </a:p>
          <a:p>
            <a:pPr marL="0" indent="0">
              <a:buNone/>
            </a:pPr>
            <a:r>
              <a:rPr lang="en-GB" dirty="0"/>
              <a:t>The services offered by the start-up company are diverse which implies a promising future.</a:t>
            </a:r>
          </a:p>
          <a:p>
            <a:pPr marL="0" indent="0">
              <a:buNone/>
            </a:pPr>
            <a:endParaRPr lang="en-GB" dirty="0"/>
          </a:p>
          <a:p>
            <a:pPr marL="0" indent="0">
              <a:buNone/>
            </a:pPr>
            <a:r>
              <a:rPr lang="en-GB" dirty="0"/>
              <a:t>To conclude, the presentation has been extremely insightful about the business operation of Dream Weddings.</a:t>
            </a:r>
          </a:p>
          <a:p>
            <a:pPr marL="0" indent="0">
              <a:buNone/>
            </a:pPr>
            <a:endParaRPr lang="en-GB" dirty="0"/>
          </a:p>
        </p:txBody>
      </p:sp>
      <p:pic>
        <p:nvPicPr>
          <p:cNvPr id="4" name="Picture 3">
            <a:extLst>
              <a:ext uri="{FF2B5EF4-FFF2-40B4-BE49-F238E27FC236}">
                <a16:creationId xmlns:a16="http://schemas.microsoft.com/office/drawing/2014/main" id="{B733FE06-DCC8-4BCD-AD4C-41EBE1BFCED7}"/>
              </a:ext>
            </a:extLst>
          </p:cNvPr>
          <p:cNvPicPr>
            <a:picLocks noChangeAspect="1"/>
          </p:cNvPicPr>
          <p:nvPr/>
        </p:nvPicPr>
        <p:blipFill>
          <a:blip r:embed="rId2"/>
          <a:stretch>
            <a:fillRect/>
          </a:stretch>
        </p:blipFill>
        <p:spPr>
          <a:xfrm>
            <a:off x="4917384" y="194996"/>
            <a:ext cx="4889416" cy="1743607"/>
          </a:xfrm>
          <a:prstGeom prst="rect">
            <a:avLst/>
          </a:prstGeom>
        </p:spPr>
      </p:pic>
    </p:spTree>
    <p:extLst>
      <p:ext uri="{BB962C8B-B14F-4D97-AF65-F5344CB8AC3E}">
        <p14:creationId xmlns:p14="http://schemas.microsoft.com/office/powerpoint/2010/main" val="3848710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CB1B6-D006-4594-9D52-4C07B6F32DE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5280211-90E8-4E85-B40A-AC8999264A42}"/>
              </a:ext>
            </a:extLst>
          </p:cNvPr>
          <p:cNvSpPr>
            <a:spLocks noGrp="1"/>
          </p:cNvSpPr>
          <p:nvPr>
            <p:ph idx="1"/>
          </p:nvPr>
        </p:nvSpPr>
        <p:spPr/>
        <p:txBody>
          <a:bodyPr/>
          <a:lstStyle/>
          <a:p>
            <a:pPr marL="0" indent="0">
              <a:buNone/>
            </a:pPr>
            <a:r>
              <a:rPr lang="en-GB" dirty="0" err="1"/>
              <a:t>Wabuleye</a:t>
            </a:r>
            <a:r>
              <a:rPr lang="en-GB" dirty="0"/>
              <a:t> C,2017 Development Process for Exclusive Events Start-up Business</a:t>
            </a:r>
          </a:p>
          <a:p>
            <a:pPr marL="0" indent="0">
              <a:buNone/>
            </a:pPr>
            <a:r>
              <a:rPr lang="en-GB" dirty="0"/>
              <a:t>Vu, K.V, 2019 Constructing a business plan for a wedding application based on Business Model Canvas</a:t>
            </a:r>
          </a:p>
          <a:p>
            <a:pPr marL="0" indent="0">
              <a:buNone/>
            </a:pPr>
            <a:r>
              <a:rPr lang="en-GB" dirty="0" err="1"/>
              <a:t>Lewrick</a:t>
            </a:r>
            <a:r>
              <a:rPr lang="en-GB" dirty="0"/>
              <a:t> M, Link P and Leifer, L., 2018. The design thinking playbook. Mindful digital transformation of teams, products, services, business and ecosystems. John Wiley and sons. </a:t>
            </a:r>
          </a:p>
          <a:p>
            <a:pPr marL="0" indent="0">
              <a:buNone/>
            </a:pPr>
            <a:endParaRPr lang="en-GB" dirty="0"/>
          </a:p>
        </p:txBody>
      </p:sp>
    </p:spTree>
    <p:extLst>
      <p:ext uri="{BB962C8B-B14F-4D97-AF65-F5344CB8AC3E}">
        <p14:creationId xmlns:p14="http://schemas.microsoft.com/office/powerpoint/2010/main" val="3618772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CA3D3-25B2-4126-B66B-E4D91AAD9CEB}"/>
              </a:ext>
            </a:extLst>
          </p:cNvPr>
          <p:cNvSpPr>
            <a:spLocks noGrp="1"/>
          </p:cNvSpPr>
          <p:nvPr>
            <p:ph type="title"/>
          </p:nvPr>
        </p:nvSpPr>
        <p:spPr/>
        <p:txBody>
          <a:bodyPr/>
          <a:lstStyle/>
          <a:p>
            <a:r>
              <a:rPr lang="en-GB" dirty="0"/>
              <a:t>Missions Statement </a:t>
            </a:r>
          </a:p>
        </p:txBody>
      </p:sp>
      <p:sp>
        <p:nvSpPr>
          <p:cNvPr id="3" name="Content Placeholder 2">
            <a:extLst>
              <a:ext uri="{FF2B5EF4-FFF2-40B4-BE49-F238E27FC236}">
                <a16:creationId xmlns:a16="http://schemas.microsoft.com/office/drawing/2014/main" id="{C75BE9D4-B2BC-4C48-B399-B3DC8DB09387}"/>
              </a:ext>
            </a:extLst>
          </p:cNvPr>
          <p:cNvSpPr>
            <a:spLocks noGrp="1"/>
          </p:cNvSpPr>
          <p:nvPr>
            <p:ph idx="1"/>
          </p:nvPr>
        </p:nvSpPr>
        <p:spPr/>
        <p:txBody>
          <a:bodyPr/>
          <a:lstStyle/>
          <a:p>
            <a:r>
              <a:rPr lang="en-GB" dirty="0"/>
              <a:t>Dream Weddings is a comprehensive wedding planning and organising company that aims to provide the best services to its customers through the Research and Development technique (</a:t>
            </a:r>
            <a:r>
              <a:rPr lang="en-GB" dirty="0" err="1"/>
              <a:t>Sallmén</a:t>
            </a:r>
            <a:r>
              <a:rPr lang="en-GB" dirty="0"/>
              <a:t> 2020).</a:t>
            </a:r>
          </a:p>
          <a:p>
            <a:r>
              <a:rPr lang="en-GB" dirty="0"/>
              <a:t>The Research and Development technique happens to be the business strategy of the </a:t>
            </a:r>
            <a:r>
              <a:rPr lang="en-GB" dirty="0" err="1"/>
              <a:t>startup</a:t>
            </a:r>
            <a:r>
              <a:rPr lang="en-GB" dirty="0"/>
              <a:t> through which it desires to execute its roles successfully.</a:t>
            </a:r>
          </a:p>
          <a:p>
            <a:r>
              <a:rPr lang="en-GB" dirty="0"/>
              <a:t>The members of the team are focused and highly qualified who will assure their undivided attention and effort to the client's needs and will strive to provide a lifetime experience to the customers through the management of a successful event. Dream weddings consider the wishes of its clients as the prior commands and offer catering services as well (</a:t>
            </a:r>
            <a:r>
              <a:rPr lang="en-GB" dirty="0" err="1"/>
              <a:t>Wabuyele</a:t>
            </a:r>
            <a:r>
              <a:rPr lang="en-GB" dirty="0"/>
              <a:t>, 2017).</a:t>
            </a:r>
          </a:p>
          <a:p>
            <a:endParaRPr lang="en-GB" dirty="0"/>
          </a:p>
          <a:p>
            <a:endParaRPr lang="en-GB" dirty="0"/>
          </a:p>
        </p:txBody>
      </p:sp>
      <p:pic>
        <p:nvPicPr>
          <p:cNvPr id="4" name="Picture 3">
            <a:extLst>
              <a:ext uri="{FF2B5EF4-FFF2-40B4-BE49-F238E27FC236}">
                <a16:creationId xmlns:a16="http://schemas.microsoft.com/office/drawing/2014/main" id="{3D948343-F2C2-4E79-92CD-1B56575D0891}"/>
              </a:ext>
            </a:extLst>
          </p:cNvPr>
          <p:cNvPicPr>
            <a:picLocks noChangeAspect="1"/>
          </p:cNvPicPr>
          <p:nvPr/>
        </p:nvPicPr>
        <p:blipFill>
          <a:blip r:embed="rId2"/>
          <a:stretch>
            <a:fillRect/>
          </a:stretch>
        </p:blipFill>
        <p:spPr>
          <a:xfrm>
            <a:off x="5217531" y="133382"/>
            <a:ext cx="3735001" cy="1354079"/>
          </a:xfrm>
          <a:prstGeom prst="rect">
            <a:avLst/>
          </a:prstGeom>
        </p:spPr>
      </p:pic>
      <p:pic>
        <p:nvPicPr>
          <p:cNvPr id="5" name="Picture 4">
            <a:extLst>
              <a:ext uri="{FF2B5EF4-FFF2-40B4-BE49-F238E27FC236}">
                <a16:creationId xmlns:a16="http://schemas.microsoft.com/office/drawing/2014/main" id="{A124F206-2728-408E-B7AA-9F20A6F55372}"/>
              </a:ext>
            </a:extLst>
          </p:cNvPr>
          <p:cNvPicPr>
            <a:picLocks noChangeAspect="1"/>
          </p:cNvPicPr>
          <p:nvPr/>
        </p:nvPicPr>
        <p:blipFill>
          <a:blip r:embed="rId3"/>
          <a:stretch>
            <a:fillRect/>
          </a:stretch>
        </p:blipFill>
        <p:spPr>
          <a:xfrm>
            <a:off x="9286973" y="472029"/>
            <a:ext cx="2869768" cy="1189541"/>
          </a:xfrm>
          <a:prstGeom prst="rect">
            <a:avLst/>
          </a:prstGeom>
        </p:spPr>
      </p:pic>
    </p:spTree>
    <p:extLst>
      <p:ext uri="{BB962C8B-B14F-4D97-AF65-F5344CB8AC3E}">
        <p14:creationId xmlns:p14="http://schemas.microsoft.com/office/powerpoint/2010/main" val="4246787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C2653-E8C1-4881-BBE5-23DE66AB3133}"/>
              </a:ext>
            </a:extLst>
          </p:cNvPr>
          <p:cNvSpPr>
            <a:spLocks noGrp="1"/>
          </p:cNvSpPr>
          <p:nvPr>
            <p:ph type="title"/>
          </p:nvPr>
        </p:nvSpPr>
        <p:spPr>
          <a:xfrm>
            <a:off x="720899" y="325253"/>
            <a:ext cx="6143423" cy="795962"/>
          </a:xfrm>
        </p:spPr>
        <p:txBody>
          <a:bodyPr>
            <a:normAutofit/>
          </a:bodyPr>
          <a:lstStyle/>
          <a:p>
            <a:pPr algn="ctr"/>
            <a:r>
              <a:rPr lang="en-GB" dirty="0">
                <a:latin typeface="Arial" panose="020B0604020202020204" pitchFamily="34" charset="0"/>
                <a:cs typeface="Arial" panose="020B0604020202020204" pitchFamily="34" charset="0"/>
              </a:rPr>
              <a:t>Event manager </a:t>
            </a:r>
          </a:p>
        </p:txBody>
      </p:sp>
      <p:sp>
        <p:nvSpPr>
          <p:cNvPr id="3" name="Content Placeholder 2">
            <a:extLst>
              <a:ext uri="{FF2B5EF4-FFF2-40B4-BE49-F238E27FC236}">
                <a16:creationId xmlns:a16="http://schemas.microsoft.com/office/drawing/2014/main" id="{A29343BD-0742-413E-8801-C6F1629A4E35}"/>
              </a:ext>
            </a:extLst>
          </p:cNvPr>
          <p:cNvSpPr>
            <a:spLocks noGrp="1"/>
          </p:cNvSpPr>
          <p:nvPr>
            <p:ph idx="1"/>
          </p:nvPr>
        </p:nvSpPr>
        <p:spPr>
          <a:xfrm>
            <a:off x="702658" y="1090937"/>
            <a:ext cx="6126566" cy="4700264"/>
          </a:xfrm>
        </p:spPr>
        <p:txBody>
          <a:bodyPr>
            <a:normAutofit lnSpcReduction="10000"/>
          </a:bodyPr>
          <a:lstStyle/>
          <a:p>
            <a:pPr marL="0" indent="0">
              <a:lnSpc>
                <a:spcPct val="90000"/>
              </a:lnSpc>
              <a:buNone/>
            </a:pPr>
            <a:r>
              <a:rPr lang="en-GB" sz="9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The event manager is really important when we are talking about wedding planner and the work that event manager is doing in wedding planner is really hard and it can be taught.</a:t>
            </a:r>
          </a:p>
          <a:p>
            <a:pPr marL="0" indent="0">
              <a:lnSpc>
                <a:spcPct val="90000"/>
              </a:lnSpc>
              <a:buNone/>
            </a:pPr>
            <a:r>
              <a:rPr lang="en-GB" sz="1200" dirty="0">
                <a:latin typeface="Arial" panose="020B0604020202020204" pitchFamily="34" charset="0"/>
                <a:cs typeface="Arial" panose="020B0604020202020204" pitchFamily="34" charset="0"/>
              </a:rPr>
              <a:t>	The duties that are included could be: from clothing and flowers, to venues for ceremony and reception, to food, drink and entertainment, and can even include arranging accommodation, comforts and facilities for wedding guests.</a:t>
            </a:r>
          </a:p>
          <a:p>
            <a:pPr marL="0" indent="0">
              <a:lnSpc>
                <a:spcPct val="90000"/>
              </a:lnSpc>
              <a:buNone/>
            </a:pPr>
            <a:r>
              <a:rPr lang="en-GB" sz="1200" dirty="0">
                <a:latin typeface="Arial" panose="020B0604020202020204" pitchFamily="34" charset="0"/>
                <a:cs typeface="Arial" panose="020B0604020202020204" pitchFamily="34" charset="0"/>
              </a:rPr>
              <a:t>	It needs to be done perfectly and good so then it can be great presented.</a:t>
            </a:r>
          </a:p>
          <a:p>
            <a:pPr marL="0" indent="0">
              <a:lnSpc>
                <a:spcPct val="90000"/>
              </a:lnSpc>
              <a:buNone/>
            </a:pPr>
            <a:r>
              <a:rPr lang="en-GB" sz="1200" dirty="0">
                <a:latin typeface="Arial" panose="020B0604020202020204" pitchFamily="34" charset="0"/>
                <a:cs typeface="Arial" panose="020B0604020202020204" pitchFamily="34" charset="0"/>
              </a:rPr>
              <a:t>	The event manager is the main and more important for doing basically all the work and it plays important role for it.</a:t>
            </a:r>
          </a:p>
          <a:p>
            <a:pPr marL="0" indent="0">
              <a:lnSpc>
                <a:spcPct val="90000"/>
              </a:lnSpc>
              <a:buNone/>
            </a:pPr>
            <a:r>
              <a:rPr lang="en-GB" sz="1200" dirty="0">
                <a:latin typeface="Arial" panose="020B0604020202020204" pitchFamily="34" charset="0"/>
                <a:cs typeface="Arial" panose="020B0604020202020204" pitchFamily="34" charset="0"/>
              </a:rPr>
              <a:t>	Sometimes it can get really hard and that’s why the team help too as most of the time the event manager do all the work but when it gets harder and taught, the team that the event manager works – come and help too.</a:t>
            </a:r>
          </a:p>
          <a:p>
            <a:pPr marL="0" indent="0">
              <a:lnSpc>
                <a:spcPct val="90000"/>
              </a:lnSpc>
              <a:buNone/>
            </a:pPr>
            <a:r>
              <a:rPr lang="en-GB" sz="1200" dirty="0">
                <a:latin typeface="Arial" panose="020B0604020202020204" pitchFamily="34" charset="0"/>
                <a:cs typeface="Arial" panose="020B0604020202020204" pitchFamily="34" charset="0"/>
              </a:rPr>
              <a:t>	The event manager can work in office but most working conditions can be outside or in hotels/restaurants because the wedding can take place there and the manager needs to go there and help out with the things that needs to be done so then they are done perfectly and that’s why the wedding planner also come with the manager and explain what maybe will be good to be done or added for the wedding.</a:t>
            </a:r>
          </a:p>
          <a:p>
            <a:pPr marL="0" indent="0">
              <a:lnSpc>
                <a:spcPct val="90000"/>
              </a:lnSpc>
              <a:buNone/>
            </a:pPr>
            <a:r>
              <a:rPr lang="en-GB" sz="1200" dirty="0">
                <a:latin typeface="Arial" panose="020B0604020202020204" pitchFamily="34" charset="0"/>
                <a:cs typeface="Arial" panose="020B0604020202020204" pitchFamily="34" charset="0"/>
              </a:rPr>
              <a:t>	The event manager also need to make sure that the team that the manager is working with can be in safe and good environment for work. </a:t>
            </a:r>
          </a:p>
          <a:p>
            <a:pPr marL="0" indent="0">
              <a:lnSpc>
                <a:spcPct val="90000"/>
              </a:lnSpc>
              <a:buNone/>
            </a:pPr>
            <a:r>
              <a:rPr lang="en-GB" sz="1200" dirty="0">
                <a:latin typeface="Arial" panose="020B0604020202020204" pitchFamily="34" charset="0"/>
                <a:cs typeface="Arial" panose="020B0604020202020204" pitchFamily="34" charset="0"/>
              </a:rPr>
              <a:t>	Also the manager make sure that everything goes to plan and  that everyone is happy with what everyone is doing.</a:t>
            </a:r>
          </a:p>
          <a:p>
            <a:pPr marL="0" indent="0">
              <a:lnSpc>
                <a:spcPct val="90000"/>
              </a:lnSpc>
              <a:buNone/>
            </a:pPr>
            <a:r>
              <a:rPr lang="en-GB" sz="1200" dirty="0">
                <a:latin typeface="Arial" panose="020B0604020202020204" pitchFamily="34" charset="0"/>
                <a:cs typeface="Arial" panose="020B0604020202020204" pitchFamily="34" charset="0"/>
              </a:rPr>
              <a:t>	The event manager also sometimes works many shifts if the job is needed to be done much better.</a:t>
            </a:r>
          </a:p>
        </p:txBody>
      </p:sp>
      <p:pic>
        <p:nvPicPr>
          <p:cNvPr id="5" name="Picture 4">
            <a:extLst>
              <a:ext uri="{FF2B5EF4-FFF2-40B4-BE49-F238E27FC236}">
                <a16:creationId xmlns:a16="http://schemas.microsoft.com/office/drawing/2014/main" id="{1B0466F9-08A7-4E68-ACD3-1C29D10E9A55}"/>
              </a:ext>
            </a:extLst>
          </p:cNvPr>
          <p:cNvPicPr>
            <a:picLocks noChangeAspect="1"/>
          </p:cNvPicPr>
          <p:nvPr/>
        </p:nvPicPr>
        <p:blipFill rotWithShape="1">
          <a:blip r:embed="rId3"/>
          <a:srcRect l="14450" r="21431" b="3"/>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0" name="Group 9">
            <a:extLst>
              <a:ext uri="{FF2B5EF4-FFF2-40B4-BE49-F238E27FC236}">
                <a16:creationId xmlns:a16="http://schemas.microsoft.com/office/drawing/2014/main" id="{CFEF753B-CA1B-4178-80F5-095B7FEA21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1" name="Freeform 98">
              <a:extLst>
                <a:ext uri="{FF2B5EF4-FFF2-40B4-BE49-F238E27FC236}">
                  <a16:creationId xmlns:a16="http://schemas.microsoft.com/office/drawing/2014/main" id="{86C68ECC-F0A0-411E-A303-6DC0707A3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A21E140-4ECB-4C42-BDC7-F4351513DA9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3" name="Straight Connector 12">
                <a:extLst>
                  <a:ext uri="{FF2B5EF4-FFF2-40B4-BE49-F238E27FC236}">
                    <a16:creationId xmlns:a16="http://schemas.microsoft.com/office/drawing/2014/main" id="{2940CFC5-AC4C-4746-A3B9-3DD434FF6D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95677-9C92-4D0D-91D4-E07380F250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97602B2-71E1-4395-9C47-DE48B712A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FC50570-F1A9-4DB3-A64D-3A21A5888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8E4F209-3FDA-4C17-A86D-59990132FF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50C402-F8DC-4C99-90A8-CD67BDEC6C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6483FEF-FBDD-456C-AD52-B6D166FB1C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A316CA5-D470-4E6D-A6E8-D35DB7725D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BFA4937-71AA-4400-8DCD-20E5DF0501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68FA0D4-7119-47B3-8329-0978770774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2C433AC-8114-47CC-9467-FCB5FE9807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F9CB489-BA36-4004-A019-75FBA23CCB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4C060E4-E790-4A31-B683-EA834FCF4E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3F00D2A-400F-4678-BB33-16B61650F4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AABFD4-3727-4DF4-933A-C0A090248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CC40A87-D067-41BF-B368-A197EC0D9D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116F92B-7098-4139-AC77-75B4CE3323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FDF485C-38E7-4C0D-A2A7-3F1DE3B918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F6DBD12-21A0-4F07-953F-D3B3486C1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54F4E42-5B16-41F4-8FF4-2EB134C1FE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F4CC20F-EBF6-4AFE-9A4F-68ACC7513B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A745DE2-9816-4D5B-BB41-BE1874612F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5B5D721-5554-457C-BE2F-BCA2505CAD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AFF390C-48FB-4FA5-998E-6DDDF9D2B4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4B2E647-1CF4-4AF8-9AF5-8EAB6D6E88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6DA8C50-AA32-47D8-8DCB-DE9624E60E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1ED6412-8EBC-4680-B7D2-65A4F73BBB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983F033-A214-4959-956E-4B50B7AC6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7F30C3-5A8C-4BEB-95C1-A7B9C0961F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9A432F5-9A86-437C-8108-7945FA72E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F8B1465-BA18-4D1C-ADED-D4BAA7638A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45DD7842-E27E-4461-B9C8-63AD2F0C44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C45934F-49A5-4EDB-A9A3-5540D74AB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EF9B0E3-0DC0-4D03-A02B-8F62D905F4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B1998C4-BF81-4332-A399-AD43467F67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4CFAF52-7684-46F2-8DFD-70A7F36DB0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93EFB5D1-BDF7-40B6-BBEA-D489CE79F1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5A98777-A259-461F-A9B2-21DFC45C17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F795195-D966-482A-8D47-6265C00F6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6E881E12-FFE1-441E-B36B-804289472B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1DBEB97-C3B3-4646-9760-227E20B155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0BA17FBA-A611-4CA2-9CDC-E073B889C4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B66F6D2-50DA-4E7A-8583-E9159CD962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D181CC7-8652-404A-B5C7-58004FD15F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5706D69-47CD-47E3-83C9-EDB4EAF58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ADC21AA-CD21-436C-A9D7-DC4167E500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702CCCC-772F-4AF1-8201-73C2537110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2AAD2B7-288B-42CF-804B-E33B84D747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D51CCD7B-95EB-4EE4-BAED-4308C80BF3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92C4B5C-D0FB-4C0A-B5FA-2C7DDF7625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4D2931E-A280-496D-99C1-5C2A820CB4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ED33CBE3-55B1-43CF-96B9-2E994EBCEA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6C6D563-A48C-4E6B-AE46-2CCE38A660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D0ABECB-C92E-4F76-89A6-1334939CDF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C258514-FFA8-4DE3-9B25-D55705AC3B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C2B9E312-EEBF-4783-B25E-D7DD0D6E71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CB21139-A4D5-4D0F-9AD0-868FFC4240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72FF9AC-BC86-42FD-8DF7-72429C958C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D09EAB-27F8-4FAC-91C2-4942ABA740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10D82CB2-C309-4CCD-9FB1-EF8F4407EC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3625D6FE-BC58-4E33-B4E9-282D5CB75E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158CF66-DCD3-4627-9675-61B42A3037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4ED85B9-D0C1-4222-B4BC-E81876EC38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1299F075-06C0-46B8-A3F7-1D7E8D6001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EA87578-2C04-4651-A5BF-81D06050C9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2A8551E-D8EB-40F2-AD25-87484A17D2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C1E0E32-3B75-404A-9165-5733782508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A410333-16BA-443A-B24F-418ED77536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71589D1-7914-4EA7-B6B4-C1E7EA5FE6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62A5ACA-F5D5-41F3-9549-06DB799C4D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EA254CA6-3565-4CD0-8BEB-C94A533C0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62203F9-E5BE-44F8-8D43-31EEF85E92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FC43FC58-4722-4D22-88C1-652EB16585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D4C87F1C-06F8-43CD-8920-F525A5504B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75BF2BA-0DFF-4812-986E-9F2286A9F4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7B79CBCB-DE00-4F16-A2FC-E54EF816BA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DEA1374B-AC49-4266-965E-1F9CD9E53B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25DE178-9F40-48D5-B0A9-4B0324742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2" name="Group 91">
            <a:extLst>
              <a:ext uri="{FF2B5EF4-FFF2-40B4-BE49-F238E27FC236}">
                <a16:creationId xmlns:a16="http://schemas.microsoft.com/office/drawing/2014/main" id="{29858C9E-401F-4216-8087-A25D1B588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3" name="Freeform 17">
              <a:extLst>
                <a:ext uri="{FF2B5EF4-FFF2-40B4-BE49-F238E27FC236}">
                  <a16:creationId xmlns:a16="http://schemas.microsoft.com/office/drawing/2014/main" id="{D963FBC5-E6AD-44F8-AF49-6F5B5BF9D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 name="Group 93">
              <a:extLst>
                <a:ext uri="{FF2B5EF4-FFF2-40B4-BE49-F238E27FC236}">
                  <a16:creationId xmlns:a16="http://schemas.microsoft.com/office/drawing/2014/main" id="{EF1F68DE-2C0A-4FBF-8033-8DFBB75AE2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5" name="Straight Connector 94">
                <a:extLst>
                  <a:ext uri="{FF2B5EF4-FFF2-40B4-BE49-F238E27FC236}">
                    <a16:creationId xmlns:a16="http://schemas.microsoft.com/office/drawing/2014/main" id="{1C147FEA-3E5D-4830-B91C-78418FE209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C91F075D-8726-4FD6-BE73-EDCD760730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0BDE3685-352D-4E32-9662-2C6C92E20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10A2922F-AA86-4B02-80C4-409D71A0A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23C72B0-E133-40CF-A094-E239AD994B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3F2DFC9-23E2-4429-911D-AA55B03405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E71590EC-7AA6-47B3-AFF5-6E9A1B8B1C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3C6AC81-5D5E-4224-B222-B731E90F1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64FB43F-3082-49BF-A7C5-72A42773D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C9F3EE03-5655-4428-86AC-F579E8F339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EF7335E6-5FFD-4206-9AF0-1791A88C9A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CE837EB7-EE63-4B6B-9334-1B8055AD9F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4EE8D5FB-B44C-43C8-A4F4-D78609073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8847AA0E-6A2D-41F5-A9B5-3A2F3B875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9E4D651B-C768-4CBE-B971-A3CA38D803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913496D3-4182-4D80-9A16-89DBB7408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088D4C91-F0F7-4549-B54A-CC855FD3A7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84885948-783E-4197-B942-2DDCD542E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2837E330-008B-45A6-98A5-CE7D6FBBE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DD807602-B947-4984-8017-D89F3B0ADB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57AA37C4-9C24-41F1-98CA-BBD9BE1595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692CF8CD-056F-4556-939F-1EFF0FECE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A29F3FAC-18B2-4886-9A93-44B7AD01DF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35B536E5-4149-49B5-8119-04FF4A5AC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4A2B8B6A-D5D3-4DAA-AB4B-A1C1086B4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F8E4C672-BE9E-4026-992B-B2FE6C1361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C36DA4E-F1E7-4B68-ADA1-4F132BDCF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EB5D2532-6A77-4DE1-8BB0-37AA33FD9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F234A36-BE57-450D-BDA2-AD70152CF5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461473E-1290-4BD0-B4DF-3C95DCE0F6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50325318-A62D-4427-B613-AF5E076E3D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3F928DB9-6B46-43EF-A7CF-C4B9830CA5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BA011901-65F6-4D44-BD40-744878B6B2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E838496B-B788-4873-9E1C-9B4442984E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A15262F7-23A5-4A6B-BD2C-44CF82ECD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B5857A42-75EB-4FF2-AF41-2D612A687D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3FC449E1-9573-406B-A201-3E897E668A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71001847-954F-46EC-97E7-E38732517B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F3B040FD-D427-4F90-8CFC-D429522487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75C627A-78ED-4D2B-9F9E-26BE2C0A75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2523831A-B9F1-40EF-B113-873BEFA660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07483313-610C-403C-811D-EE70A78046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E1CE5A29-BB15-441C-B3CD-3D3EE2163D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E476D005-3155-4DEF-88DE-068B497DED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2628975E-6165-407B-8A45-7F23746BC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A69F000-3171-47D5-8EFE-4F201716C0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60092325-1C07-4FBC-9C9C-42244C9B9D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2A33CB00-75FF-4DFF-9D6A-CEF5EA2E26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139B85FF-580E-435C-8523-23A0352695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53E7419-AF0F-4B69-88BF-853EDC328C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052C8AEF-9C9D-4737-BA0F-DBB3BF0C04C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6ADDDBC2-F0DB-4038-98D0-B38749D8C0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5F14C72-98E5-4A6C-BA03-5E105AA4D4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9ACEF013-464E-44D2-9B83-863E69077E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3141F09F-05CE-4CE9-9F5A-861FBC31A8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7ED70A3C-4B21-4941-9F11-00A51A748A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11927814-33EF-4FBA-95F7-4138C1C7CE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4D2B900-3BAC-4EE3-AB6E-9F3212F4DC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FB00017B-AD65-4759-8A6A-B03C70E07B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22C4A8E2-640F-4D30-99EC-A2D2B0FD6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9492085E-DF05-4380-B8C2-93832478CF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9750F82-33DB-42EE-B31F-CC5DE7EBA1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60B9848F-8B4C-4440-9BF6-98A4F3F72C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E7AA0900-78F5-4163-807F-3DEE6DCBB1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0F627689-9632-474B-B3A8-EC1A82A36E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71C6CB03-F81D-48A2-BF05-98D4EF2CC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2FB4D2F-4789-48A1-A4AA-F318ED2BA5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64B8907A-2A80-490C-AACF-678CA6DE19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A175CCF3-4796-4C76-A92E-B495335FB4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8CFC6D15-64F3-449C-8C0B-3FCB2976D2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008AA4A6-DD28-4235-AAE3-CC28DF834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3D393E8B-AAB8-4606-A4FA-815EDABDD1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8BA7B770-7EB6-4AC1-B028-9C45DEE440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D87B822C-3951-4E65-A45D-7160FAC3FD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54B9CDF0-DC54-4868-B60A-6840FDE6A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3706BEC8-029B-4E0F-A55F-A552E1DE2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25EBA5EB-4807-4E96-BA08-B6B74AE040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548885E-CABE-42B5-B06A-1E6B9B198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a:extLst>
              <a:ext uri="{FF2B5EF4-FFF2-40B4-BE49-F238E27FC236}">
                <a16:creationId xmlns:a16="http://schemas.microsoft.com/office/drawing/2014/main" id="{4D29714B-974A-4941-AA53-32D77E86E220}"/>
              </a:ext>
            </a:extLst>
          </p:cNvPr>
          <p:cNvPicPr>
            <a:picLocks noChangeAspect="1"/>
          </p:cNvPicPr>
          <p:nvPr/>
        </p:nvPicPr>
        <p:blipFill rotWithShape="1">
          <a:blip r:embed="rId4"/>
          <a:srcRect l="23444" r="11888" b="2"/>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3296715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08259-0D15-428C-BF4C-2A1288C21C2F}"/>
              </a:ext>
            </a:extLst>
          </p:cNvPr>
          <p:cNvSpPr>
            <a:spLocks noGrp="1"/>
          </p:cNvSpPr>
          <p:nvPr>
            <p:ph type="title"/>
          </p:nvPr>
        </p:nvSpPr>
        <p:spPr>
          <a:xfrm>
            <a:off x="5266892" y="375920"/>
            <a:ext cx="5550334" cy="690880"/>
          </a:xfrm>
        </p:spPr>
        <p:txBody>
          <a:bodyPr>
            <a:normAutofit/>
          </a:bodyPr>
          <a:lstStyle/>
          <a:p>
            <a:pPr algn="ctr"/>
            <a:r>
              <a:rPr lang="en-GB" dirty="0"/>
              <a:t>Wedding planner </a:t>
            </a:r>
          </a:p>
        </p:txBody>
      </p:sp>
      <p:pic>
        <p:nvPicPr>
          <p:cNvPr id="4" name="Picture 3">
            <a:extLst>
              <a:ext uri="{FF2B5EF4-FFF2-40B4-BE49-F238E27FC236}">
                <a16:creationId xmlns:a16="http://schemas.microsoft.com/office/drawing/2014/main" id="{36F86FC2-C21C-4D22-802F-EB55C308008E}"/>
              </a:ext>
            </a:extLst>
          </p:cNvPr>
          <p:cNvPicPr>
            <a:picLocks noChangeAspect="1"/>
          </p:cNvPicPr>
          <p:nvPr/>
        </p:nvPicPr>
        <p:blipFill rotWithShape="1">
          <a:blip r:embed="rId3"/>
          <a:srcRect l="7882" r="2150" b="2"/>
          <a:stretch/>
        </p:blipFill>
        <p:spPr>
          <a:xfrm>
            <a:off x="20" y="1"/>
            <a:ext cx="4635988" cy="3429000"/>
          </a:xfrm>
          <a:prstGeom prst="rect">
            <a:avLst/>
          </a:prstGeom>
        </p:spPr>
      </p:pic>
      <p:pic>
        <p:nvPicPr>
          <p:cNvPr id="5" name="Picture 4">
            <a:extLst>
              <a:ext uri="{FF2B5EF4-FFF2-40B4-BE49-F238E27FC236}">
                <a16:creationId xmlns:a16="http://schemas.microsoft.com/office/drawing/2014/main" id="{A4175370-5108-4763-BCBE-0B2670FB343E}"/>
              </a:ext>
            </a:extLst>
          </p:cNvPr>
          <p:cNvPicPr>
            <a:picLocks noChangeAspect="1"/>
          </p:cNvPicPr>
          <p:nvPr/>
        </p:nvPicPr>
        <p:blipFill rotWithShape="1">
          <a:blip r:embed="rId4"/>
          <a:srcRect l="53" r="1" b="1"/>
          <a:stretch/>
        </p:blipFill>
        <p:spPr>
          <a:xfrm>
            <a:off x="20" y="3429001"/>
            <a:ext cx="4635988" cy="3429974"/>
          </a:xfrm>
          <a:prstGeom prst="rect">
            <a:avLst/>
          </a:prstGeom>
        </p:spPr>
      </p:pic>
      <p:cxnSp>
        <p:nvCxnSpPr>
          <p:cNvPr id="10" name="Straight Connector 9">
            <a:extLst>
              <a:ext uri="{FF2B5EF4-FFF2-40B4-BE49-F238E27FC236}">
                <a16:creationId xmlns:a16="http://schemas.microsoft.com/office/drawing/2014/main" id="{020C4829-893C-43B2-9D22-EF7DC59B76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90" y="3429000"/>
            <a:ext cx="4637598" cy="0"/>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a:extLst>
              <a:ext uri="{FF2B5EF4-FFF2-40B4-BE49-F238E27FC236}">
                <a16:creationId xmlns:a16="http://schemas.microsoft.com/office/drawing/2014/main" id="{06713E8A-F5DA-471F-8646-E12237034412}"/>
              </a:ext>
            </a:extLst>
          </p:cNvPr>
          <p:cNvSpPr>
            <a:spLocks noGrp="1"/>
          </p:cNvSpPr>
          <p:nvPr>
            <p:ph idx="1"/>
          </p:nvPr>
        </p:nvSpPr>
        <p:spPr>
          <a:xfrm>
            <a:off x="5052330" y="1200151"/>
            <a:ext cx="6651854" cy="5172074"/>
          </a:xfrm>
        </p:spPr>
        <p:txBody>
          <a:bodyPr>
            <a:normAutofit lnSpcReduction="10000"/>
          </a:bodyPr>
          <a:lstStyle/>
          <a:p>
            <a:pPr marL="0" indent="0">
              <a:lnSpc>
                <a:spcPct val="90000"/>
              </a:lnSpc>
              <a:buNone/>
            </a:pPr>
            <a:r>
              <a:rPr lang="en-GB" sz="1400" dirty="0">
                <a:latin typeface="Arial" panose="020B0604020202020204" pitchFamily="34" charset="0"/>
                <a:cs typeface="Arial" panose="020B0604020202020204" pitchFamily="34" charset="0"/>
              </a:rPr>
              <a:t>	A wedding planner is a professional who assists with the design, planning and management of a client's wedding. Weddings are significant events in people's lives and as such, couples are often willing to spend considerable amount of money to ensure that their weddings are well-organized.</a:t>
            </a:r>
          </a:p>
          <a:p>
            <a:pPr marL="0" indent="0">
              <a:lnSpc>
                <a:spcPct val="90000"/>
              </a:lnSpc>
              <a:buNone/>
            </a:pPr>
            <a:r>
              <a:rPr lang="en-GB" sz="1400" dirty="0">
                <a:latin typeface="Arial" panose="020B0604020202020204" pitchFamily="34" charset="0"/>
                <a:cs typeface="Arial" panose="020B0604020202020204" pitchFamily="34" charset="0"/>
              </a:rPr>
              <a:t>	Wedding planner also plays very important role and sometimes it can be exhausting and tiring as it so many things that need to be done for it. </a:t>
            </a:r>
          </a:p>
          <a:p>
            <a:pPr marL="0" indent="0">
              <a:lnSpc>
                <a:spcPct val="90000"/>
              </a:lnSpc>
              <a:buNone/>
            </a:pPr>
            <a:r>
              <a:rPr lang="en-GB" sz="1400" dirty="0">
                <a:latin typeface="Arial" panose="020B0604020202020204" pitchFamily="34" charset="0"/>
                <a:cs typeface="Arial" panose="020B0604020202020204" pitchFamily="34" charset="0"/>
              </a:rPr>
              <a:t>	The wedding planner doesn’t only have one thing to be done, the wedding planner have thousand of things to be done because there are so much to be done for perfect wedding.</a:t>
            </a:r>
          </a:p>
          <a:p>
            <a:pPr marL="0" indent="0">
              <a:lnSpc>
                <a:spcPct val="90000"/>
              </a:lnSpc>
              <a:buNone/>
            </a:pPr>
            <a:r>
              <a:rPr lang="en-GB" sz="1400" dirty="0">
                <a:latin typeface="Arial" panose="020B0604020202020204" pitchFamily="34" charset="0"/>
                <a:cs typeface="Arial" panose="020B0604020202020204" pitchFamily="34" charset="0"/>
              </a:rPr>
              <a:t>	Working as wedding planner contains many thinking for it.</a:t>
            </a:r>
          </a:p>
          <a:p>
            <a:pPr marL="0" indent="0">
              <a:lnSpc>
                <a:spcPct val="90000"/>
              </a:lnSpc>
              <a:buNone/>
            </a:pPr>
            <a:r>
              <a:rPr lang="en-GB" sz="1400" dirty="0">
                <a:latin typeface="Arial" panose="020B0604020202020204" pitchFamily="34" charset="0"/>
                <a:cs typeface="Arial" panose="020B0604020202020204" pitchFamily="34" charset="0"/>
              </a:rPr>
              <a:t>	You don’t just only work as wedding planner, you need to give ideas and many creativity to be able to be doing good wedding and so then when the people come for the wedding and when they see – they need to be amazed of how perfect you do it and that why this is from where the success is coming from.</a:t>
            </a:r>
          </a:p>
          <a:p>
            <a:pPr marL="0" indent="0">
              <a:lnSpc>
                <a:spcPct val="90000"/>
              </a:lnSpc>
              <a:buNone/>
            </a:pPr>
            <a:r>
              <a:rPr lang="en-GB" sz="1400" dirty="0">
                <a:latin typeface="Arial" panose="020B0604020202020204" pitchFamily="34" charset="0"/>
                <a:cs typeface="Arial" panose="020B0604020202020204" pitchFamily="34" charset="0"/>
              </a:rPr>
              <a:t>	When people start liking you and hoe well you are doing, you will gain more and more popular and more and more people will want you to work for them.</a:t>
            </a:r>
          </a:p>
          <a:p>
            <a:pPr marL="0" indent="0">
              <a:lnSpc>
                <a:spcPct val="90000"/>
              </a:lnSpc>
              <a:buNone/>
            </a:pPr>
            <a:r>
              <a:rPr lang="en-GB" sz="1400" dirty="0">
                <a:latin typeface="Arial" panose="020B0604020202020204" pitchFamily="34" charset="0"/>
                <a:cs typeface="Arial" panose="020B0604020202020204" pitchFamily="34" charset="0"/>
              </a:rPr>
              <a:t>	Also here is how rich you will get and more money will come to you.</a:t>
            </a:r>
          </a:p>
          <a:p>
            <a:pPr marL="0" indent="0">
              <a:lnSpc>
                <a:spcPct val="90000"/>
              </a:lnSpc>
              <a:buNone/>
            </a:pPr>
            <a:r>
              <a:rPr lang="en-GB" sz="1400" dirty="0">
                <a:latin typeface="Arial" panose="020B0604020202020204" pitchFamily="34" charset="0"/>
                <a:cs typeface="Arial" panose="020B0604020202020204" pitchFamily="34" charset="0"/>
              </a:rPr>
              <a:t>	The wedding planner working environment can be outside for important wedding meeting on how if is needed to be improved and it can be working from office environment but most it is working outside.</a:t>
            </a:r>
          </a:p>
          <a:p>
            <a:pPr marL="0" indent="0">
              <a:lnSpc>
                <a:spcPct val="90000"/>
              </a:lnSpc>
              <a:buNone/>
            </a:pPr>
            <a:endParaRPr lang="en-GB" sz="1000" dirty="0">
              <a:latin typeface="Arial" panose="020B0604020202020204" pitchFamily="34" charset="0"/>
              <a:cs typeface="Arial" panose="020B0604020202020204" pitchFamily="34" charset="0"/>
            </a:endParaRPr>
          </a:p>
          <a:p>
            <a:pPr marL="0" indent="0">
              <a:lnSpc>
                <a:spcPct val="90000"/>
              </a:lnSpc>
              <a:buNone/>
            </a:pPr>
            <a:r>
              <a:rPr lang="en-GB" sz="1000" dirty="0">
                <a:latin typeface="Arial" panose="020B0604020202020204" pitchFamily="34" charset="0"/>
                <a:cs typeface="Arial" panose="020B0604020202020204" pitchFamily="34" charset="0"/>
              </a:rPr>
              <a:t>	</a:t>
            </a:r>
          </a:p>
        </p:txBody>
      </p:sp>
      <p:cxnSp>
        <p:nvCxnSpPr>
          <p:cNvPr id="12" name="Straight Connector 11">
            <a:extLst>
              <a:ext uri="{FF2B5EF4-FFF2-40B4-BE49-F238E27FC236}">
                <a16:creationId xmlns:a16="http://schemas.microsoft.com/office/drawing/2014/main" id="{83CF16FB-1E70-44F7-947C-0BF2C4F85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096" y="0"/>
            <a:ext cx="680" cy="6858000"/>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spTree>
    <p:extLst>
      <p:ext uri="{BB962C8B-B14F-4D97-AF65-F5344CB8AC3E}">
        <p14:creationId xmlns:p14="http://schemas.microsoft.com/office/powerpoint/2010/main" val="697736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8666F-22E4-442C-A317-61425D20FDCE}"/>
              </a:ext>
            </a:extLst>
          </p:cNvPr>
          <p:cNvSpPr>
            <a:spLocks noGrp="1"/>
          </p:cNvSpPr>
          <p:nvPr>
            <p:ph type="title"/>
          </p:nvPr>
        </p:nvSpPr>
        <p:spPr>
          <a:xfrm>
            <a:off x="1327255" y="1030288"/>
            <a:ext cx="4099947" cy="1035579"/>
          </a:xfrm>
        </p:spPr>
        <p:txBody>
          <a:bodyPr>
            <a:normAutofit/>
          </a:bodyPr>
          <a:lstStyle/>
          <a:p>
            <a:pPr>
              <a:lnSpc>
                <a:spcPct val="90000"/>
              </a:lnSpc>
            </a:pPr>
            <a:r>
              <a:rPr lang="en-GB" sz="3300"/>
              <a:t>EVENT MANAGER  DUTIES </a:t>
            </a:r>
          </a:p>
        </p:txBody>
      </p:sp>
      <p:sp>
        <p:nvSpPr>
          <p:cNvPr id="3" name="Content Placeholder 2">
            <a:extLst>
              <a:ext uri="{FF2B5EF4-FFF2-40B4-BE49-F238E27FC236}">
                <a16:creationId xmlns:a16="http://schemas.microsoft.com/office/drawing/2014/main" id="{F36F0E03-66F2-48B0-834E-8721C4DBCBBF}"/>
              </a:ext>
            </a:extLst>
          </p:cNvPr>
          <p:cNvSpPr>
            <a:spLocks noGrp="1"/>
          </p:cNvSpPr>
          <p:nvPr>
            <p:ph idx="1"/>
          </p:nvPr>
        </p:nvSpPr>
        <p:spPr>
          <a:xfrm>
            <a:off x="1327255" y="2142067"/>
            <a:ext cx="4099947" cy="3649133"/>
          </a:xfrm>
        </p:spPr>
        <p:txBody>
          <a:bodyPr>
            <a:normAutofit/>
          </a:bodyPr>
          <a:lstStyle/>
          <a:p>
            <a:pPr>
              <a:buFont typeface="Wingdings" panose="05000000000000000000" pitchFamily="2" charset="2"/>
              <a:buChar char="q"/>
            </a:pPr>
            <a:r>
              <a:rPr lang="en-GB">
                <a:latin typeface="Arial" panose="020B0604020202020204" pitchFamily="34" charset="0"/>
                <a:cs typeface="Arial" panose="020B0604020202020204" pitchFamily="34" charset="0"/>
              </a:rPr>
              <a:t>Offering creative ideas</a:t>
            </a:r>
          </a:p>
          <a:p>
            <a:pPr>
              <a:buFont typeface="Wingdings" panose="05000000000000000000" pitchFamily="2" charset="2"/>
              <a:buChar char="q"/>
            </a:pPr>
            <a:r>
              <a:rPr lang="en-GB">
                <a:latin typeface="Arial" panose="020B0604020202020204" pitchFamily="34" charset="0"/>
                <a:cs typeface="Arial" panose="020B0604020202020204" pitchFamily="34" charset="0"/>
              </a:rPr>
              <a:t>Themes and inspirations (based on your own experience as well as their own requirements)</a:t>
            </a:r>
          </a:p>
          <a:p>
            <a:pPr>
              <a:buFont typeface="Wingdings" panose="05000000000000000000" pitchFamily="2" charset="2"/>
              <a:buChar char="q"/>
            </a:pPr>
            <a:r>
              <a:rPr lang="en-GB">
                <a:latin typeface="Arial" panose="020B0604020202020204" pitchFamily="34" charset="0"/>
                <a:cs typeface="Arial" panose="020B0604020202020204" pitchFamily="34" charset="0"/>
              </a:rPr>
              <a:t>Advising on etiquette</a:t>
            </a:r>
          </a:p>
          <a:p>
            <a:pPr>
              <a:buFont typeface="Wingdings" panose="05000000000000000000" pitchFamily="2" charset="2"/>
              <a:buChar char="q"/>
            </a:pPr>
            <a:r>
              <a:rPr lang="en-GB">
                <a:latin typeface="Arial" panose="020B0604020202020204" pitchFamily="34" charset="0"/>
                <a:cs typeface="Arial" panose="020B0604020202020204" pitchFamily="34" charset="0"/>
              </a:rPr>
              <a:t>Tradition and customs</a:t>
            </a:r>
          </a:p>
          <a:p>
            <a:pPr>
              <a:buFont typeface="Wingdings" panose="05000000000000000000" pitchFamily="2" charset="2"/>
              <a:buChar char="q"/>
            </a:pPr>
            <a:r>
              <a:rPr lang="en-GB">
                <a:latin typeface="Arial" panose="020B0604020202020204" pitchFamily="34" charset="0"/>
                <a:cs typeface="Arial" panose="020B0604020202020204" pitchFamily="34" charset="0"/>
              </a:rPr>
              <a:t>Liaising and negotiating with wedding vendors – those service providers such as venue staff, florists, caterers and photographers</a:t>
            </a:r>
          </a:p>
        </p:txBody>
      </p:sp>
      <p:pic>
        <p:nvPicPr>
          <p:cNvPr id="5" name="Picture 4">
            <a:extLst>
              <a:ext uri="{FF2B5EF4-FFF2-40B4-BE49-F238E27FC236}">
                <a16:creationId xmlns:a16="http://schemas.microsoft.com/office/drawing/2014/main" id="{DAAF0CB3-5ACF-4069-A075-9BF9941F11FB}"/>
              </a:ext>
            </a:extLst>
          </p:cNvPr>
          <p:cNvPicPr>
            <a:picLocks noChangeAspect="1"/>
          </p:cNvPicPr>
          <p:nvPr/>
        </p:nvPicPr>
        <p:blipFill>
          <a:blip r:embed="rId3"/>
          <a:stretch>
            <a:fillRect/>
          </a:stretch>
        </p:blipFill>
        <p:spPr>
          <a:xfrm>
            <a:off x="6380805" y="639098"/>
            <a:ext cx="4807900"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4" name="Picture 3">
            <a:extLst>
              <a:ext uri="{FF2B5EF4-FFF2-40B4-BE49-F238E27FC236}">
                <a16:creationId xmlns:a16="http://schemas.microsoft.com/office/drawing/2014/main" id="{A9F5DBEE-B70E-4D3E-8BE0-CAD7A0D5BD27}"/>
              </a:ext>
            </a:extLst>
          </p:cNvPr>
          <p:cNvPicPr>
            <a:picLocks noChangeAspect="1"/>
          </p:cNvPicPr>
          <p:nvPr/>
        </p:nvPicPr>
        <p:blipFill>
          <a:blip r:embed="rId4"/>
          <a:stretch>
            <a:fillRect/>
          </a:stretch>
        </p:blipFill>
        <p:spPr>
          <a:xfrm>
            <a:off x="6057694" y="3893853"/>
            <a:ext cx="5454122" cy="1948939"/>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510615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1D8A6-4739-4520-8F64-64C820158587}"/>
              </a:ext>
            </a:extLst>
          </p:cNvPr>
          <p:cNvSpPr>
            <a:spLocks noGrp="1"/>
          </p:cNvSpPr>
          <p:nvPr>
            <p:ph type="title"/>
          </p:nvPr>
        </p:nvSpPr>
        <p:spPr>
          <a:xfrm>
            <a:off x="685801" y="609600"/>
            <a:ext cx="6143423" cy="1456267"/>
          </a:xfrm>
        </p:spPr>
        <p:txBody>
          <a:bodyPr>
            <a:normAutofit/>
          </a:bodyPr>
          <a:lstStyle/>
          <a:p>
            <a:r>
              <a:rPr lang="en-GB">
                <a:latin typeface="Arial" panose="020B0604020202020204" pitchFamily="34" charset="0"/>
                <a:cs typeface="Arial" panose="020B0604020202020204" pitchFamily="34" charset="0"/>
              </a:rPr>
              <a:t>Wedding planer duties</a:t>
            </a:r>
          </a:p>
        </p:txBody>
      </p:sp>
      <p:sp>
        <p:nvSpPr>
          <p:cNvPr id="3" name="Content Placeholder 2">
            <a:extLst>
              <a:ext uri="{FF2B5EF4-FFF2-40B4-BE49-F238E27FC236}">
                <a16:creationId xmlns:a16="http://schemas.microsoft.com/office/drawing/2014/main" id="{258967D0-4B90-43E0-BDC6-4EC7E1078126}"/>
              </a:ext>
            </a:extLst>
          </p:cNvPr>
          <p:cNvSpPr>
            <a:spLocks noGrp="1"/>
          </p:cNvSpPr>
          <p:nvPr>
            <p:ph idx="1"/>
          </p:nvPr>
        </p:nvSpPr>
        <p:spPr>
          <a:xfrm>
            <a:off x="685801" y="2142067"/>
            <a:ext cx="6143423" cy="3649133"/>
          </a:xfrm>
        </p:spPr>
        <p:txBody>
          <a:bodyPr>
            <a:normAutofit/>
          </a:bodyPr>
          <a:lstStyle/>
          <a:p>
            <a:pPr>
              <a:lnSpc>
                <a:spcPct val="90000"/>
              </a:lnSpc>
              <a:buFont typeface="Wingdings" panose="05000000000000000000" pitchFamily="2" charset="2"/>
              <a:buChar char="Ø"/>
            </a:pPr>
            <a:r>
              <a:rPr lang="en-GB" sz="1500">
                <a:latin typeface="Arial" panose="020B0604020202020204" pitchFamily="34" charset="0"/>
                <a:cs typeface="Arial" panose="020B0604020202020204" pitchFamily="34" charset="0"/>
              </a:rPr>
              <a:t>Meet couples to discuss their requirements and budget</a:t>
            </a:r>
          </a:p>
          <a:p>
            <a:pPr>
              <a:lnSpc>
                <a:spcPct val="90000"/>
              </a:lnSpc>
              <a:buFont typeface="Wingdings" panose="05000000000000000000" pitchFamily="2" charset="2"/>
              <a:buChar char="Ø"/>
            </a:pPr>
            <a:r>
              <a:rPr lang="en-GB" sz="1500">
                <a:latin typeface="Arial" panose="020B0604020202020204" pitchFamily="34" charset="0"/>
                <a:cs typeface="Arial" panose="020B0604020202020204" pitchFamily="34" charset="0"/>
              </a:rPr>
              <a:t>Come up with creative ideas and themes</a:t>
            </a:r>
          </a:p>
          <a:p>
            <a:pPr>
              <a:lnSpc>
                <a:spcPct val="90000"/>
              </a:lnSpc>
              <a:buFont typeface="Wingdings" panose="05000000000000000000" pitchFamily="2" charset="2"/>
              <a:buChar char="Ø"/>
            </a:pPr>
            <a:r>
              <a:rPr lang="en-GB" sz="1500">
                <a:latin typeface="Arial" panose="020B0604020202020204" pitchFamily="34" charset="0"/>
                <a:cs typeface="Arial" panose="020B0604020202020204" pitchFamily="34" charset="0"/>
              </a:rPr>
              <a:t>Advise on wedding customs and etiquette</a:t>
            </a:r>
          </a:p>
          <a:p>
            <a:pPr>
              <a:lnSpc>
                <a:spcPct val="90000"/>
              </a:lnSpc>
              <a:buFont typeface="Wingdings" panose="05000000000000000000" pitchFamily="2" charset="2"/>
              <a:buChar char="Ø"/>
            </a:pPr>
            <a:r>
              <a:rPr lang="en-GB" sz="1500">
                <a:latin typeface="Arial" panose="020B0604020202020204" pitchFamily="34" charset="0"/>
                <a:cs typeface="Arial" panose="020B0604020202020204" pitchFamily="34" charset="0"/>
              </a:rPr>
              <a:t>Prepare proposals and quotations for the work</a:t>
            </a:r>
          </a:p>
          <a:p>
            <a:pPr>
              <a:lnSpc>
                <a:spcPct val="90000"/>
              </a:lnSpc>
              <a:buFont typeface="Wingdings" panose="05000000000000000000" pitchFamily="2" charset="2"/>
              <a:buChar char="Ø"/>
            </a:pPr>
            <a:r>
              <a:rPr lang="en-GB" sz="1500">
                <a:latin typeface="Arial" panose="020B0604020202020204" pitchFamily="34" charset="0"/>
                <a:cs typeface="Arial" panose="020B0604020202020204" pitchFamily="34" charset="0"/>
              </a:rPr>
              <a:t>Agree prices with suppliers like florists, photographers, caterers and venues</a:t>
            </a:r>
          </a:p>
          <a:p>
            <a:pPr>
              <a:lnSpc>
                <a:spcPct val="90000"/>
              </a:lnSpc>
              <a:buFont typeface="Wingdings" panose="05000000000000000000" pitchFamily="2" charset="2"/>
              <a:buChar char="Ø"/>
            </a:pPr>
            <a:r>
              <a:rPr lang="en-GB" sz="1500">
                <a:latin typeface="Arial" panose="020B0604020202020204" pitchFamily="34" charset="0"/>
                <a:cs typeface="Arial" panose="020B0604020202020204" pitchFamily="34" charset="0"/>
              </a:rPr>
              <a:t>Make sure costs stay within budget</a:t>
            </a:r>
          </a:p>
          <a:p>
            <a:pPr>
              <a:lnSpc>
                <a:spcPct val="90000"/>
              </a:lnSpc>
              <a:buFont typeface="Wingdings" panose="05000000000000000000" pitchFamily="2" charset="2"/>
              <a:buChar char="Ø"/>
            </a:pPr>
            <a:r>
              <a:rPr lang="en-GB" sz="1500">
                <a:latin typeface="Arial" panose="020B0604020202020204" pitchFamily="34" charset="0"/>
                <a:cs typeface="Arial" panose="020B0604020202020204" pitchFamily="34" charset="0"/>
              </a:rPr>
              <a:t>Attend the venue on the day of the wedding to make sure everything goes to plan</a:t>
            </a:r>
          </a:p>
          <a:p>
            <a:pPr>
              <a:lnSpc>
                <a:spcPct val="90000"/>
              </a:lnSpc>
              <a:buFont typeface="Wingdings" panose="05000000000000000000" pitchFamily="2" charset="2"/>
              <a:buChar char="Ø"/>
            </a:pPr>
            <a:r>
              <a:rPr lang="en-GB" sz="1500">
                <a:latin typeface="Arial" panose="020B0604020202020204" pitchFamily="34" charset="0"/>
                <a:cs typeface="Arial" panose="020B0604020202020204" pitchFamily="34" charset="0"/>
              </a:rPr>
              <a:t>Research new products, services and suppliers</a:t>
            </a:r>
          </a:p>
          <a:p>
            <a:pPr>
              <a:lnSpc>
                <a:spcPct val="90000"/>
              </a:lnSpc>
              <a:buFont typeface="Wingdings" panose="05000000000000000000" pitchFamily="2" charset="2"/>
              <a:buChar char="Ø"/>
            </a:pPr>
            <a:r>
              <a:rPr lang="en-GB" sz="1500">
                <a:latin typeface="Arial" panose="020B0604020202020204" pitchFamily="34" charset="0"/>
                <a:cs typeface="Arial" panose="020B0604020202020204" pitchFamily="34" charset="0"/>
              </a:rPr>
              <a:t>Market your wedding planning service online</a:t>
            </a:r>
          </a:p>
          <a:p>
            <a:pPr>
              <a:lnSpc>
                <a:spcPct val="90000"/>
              </a:lnSpc>
              <a:buFont typeface="Wingdings" panose="05000000000000000000" pitchFamily="2" charset="2"/>
              <a:buChar char="Ø"/>
            </a:pPr>
            <a:endParaRPr lang="en-GB" sz="1500"/>
          </a:p>
        </p:txBody>
      </p:sp>
      <p:pic>
        <p:nvPicPr>
          <p:cNvPr id="5" name="Picture 4">
            <a:extLst>
              <a:ext uri="{FF2B5EF4-FFF2-40B4-BE49-F238E27FC236}">
                <a16:creationId xmlns:a16="http://schemas.microsoft.com/office/drawing/2014/main" id="{A24A4868-FC85-491B-BFB2-FC8FEEE38CFA}"/>
              </a:ext>
            </a:extLst>
          </p:cNvPr>
          <p:cNvPicPr>
            <a:picLocks noChangeAspect="1"/>
          </p:cNvPicPr>
          <p:nvPr/>
        </p:nvPicPr>
        <p:blipFill rotWithShape="1">
          <a:blip r:embed="rId3"/>
          <a:srcRect l="8952" r="2" b="2"/>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0" name="Group 9">
            <a:extLst>
              <a:ext uri="{FF2B5EF4-FFF2-40B4-BE49-F238E27FC236}">
                <a16:creationId xmlns:a16="http://schemas.microsoft.com/office/drawing/2014/main" id="{CFEF753B-CA1B-4178-80F5-095B7FEA21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1" name="Freeform 98">
              <a:extLst>
                <a:ext uri="{FF2B5EF4-FFF2-40B4-BE49-F238E27FC236}">
                  <a16:creationId xmlns:a16="http://schemas.microsoft.com/office/drawing/2014/main" id="{86C68ECC-F0A0-411E-A303-6DC0707A3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A21E140-4ECB-4C42-BDC7-F4351513DA9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3" name="Straight Connector 12">
                <a:extLst>
                  <a:ext uri="{FF2B5EF4-FFF2-40B4-BE49-F238E27FC236}">
                    <a16:creationId xmlns:a16="http://schemas.microsoft.com/office/drawing/2014/main" id="{2940CFC5-AC4C-4746-A3B9-3DD434FF6D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95677-9C92-4D0D-91D4-E07380F250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97602B2-71E1-4395-9C47-DE48B712A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FC50570-F1A9-4DB3-A64D-3A21A5888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8E4F209-3FDA-4C17-A86D-59990132FF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50C402-F8DC-4C99-90A8-CD67BDEC6C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6483FEF-FBDD-456C-AD52-B6D166FB1C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A316CA5-D470-4E6D-A6E8-D35DB7725D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BFA4937-71AA-4400-8DCD-20E5DF0501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68FA0D4-7119-47B3-8329-0978770774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2C433AC-8114-47CC-9467-FCB5FE9807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F9CB489-BA36-4004-A019-75FBA23CCB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4C060E4-E790-4A31-B683-EA834FCF4E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3F00D2A-400F-4678-BB33-16B61650F4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AABFD4-3727-4DF4-933A-C0A090248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CC40A87-D067-41BF-B368-A197EC0D9D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116F92B-7098-4139-AC77-75B4CE3323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FDF485C-38E7-4C0D-A2A7-3F1DE3B918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F6DBD12-21A0-4F07-953F-D3B3486C1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54F4E42-5B16-41F4-8FF4-2EB134C1FE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F4CC20F-EBF6-4AFE-9A4F-68ACC7513B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A745DE2-9816-4D5B-BB41-BE1874612F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5B5D721-5554-457C-BE2F-BCA2505CAD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AFF390C-48FB-4FA5-998E-6DDDF9D2B4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4B2E647-1CF4-4AF8-9AF5-8EAB6D6E88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6DA8C50-AA32-47D8-8DCB-DE9624E60E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1ED6412-8EBC-4680-B7D2-65A4F73BBB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983F033-A214-4959-956E-4B50B7AC6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7F30C3-5A8C-4BEB-95C1-A7B9C0961F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9A432F5-9A86-437C-8108-7945FA72E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F8B1465-BA18-4D1C-ADED-D4BAA7638A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45DD7842-E27E-4461-B9C8-63AD2F0C44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C45934F-49A5-4EDB-A9A3-5540D74AB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EF9B0E3-0DC0-4D03-A02B-8F62D905F4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B1998C4-BF81-4332-A399-AD43467F67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4CFAF52-7684-46F2-8DFD-70A7F36DB0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93EFB5D1-BDF7-40B6-BBEA-D489CE79F1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5A98777-A259-461F-A9B2-21DFC45C17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F795195-D966-482A-8D47-6265C00F6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6E881E12-FFE1-441E-B36B-804289472B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1DBEB97-C3B3-4646-9760-227E20B155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0BA17FBA-A611-4CA2-9CDC-E073B889C4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B66F6D2-50DA-4E7A-8583-E9159CD962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D181CC7-8652-404A-B5C7-58004FD15F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5706D69-47CD-47E3-83C9-EDB4EAF58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ADC21AA-CD21-436C-A9D7-DC4167E500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702CCCC-772F-4AF1-8201-73C2537110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2AAD2B7-288B-42CF-804B-E33B84D747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D51CCD7B-95EB-4EE4-BAED-4308C80BF3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92C4B5C-D0FB-4C0A-B5FA-2C7DDF7625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4D2931E-A280-496D-99C1-5C2A820CB4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ED33CBE3-55B1-43CF-96B9-2E994EBCEA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6C6D563-A48C-4E6B-AE46-2CCE38A660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D0ABECB-C92E-4F76-89A6-1334939CDF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C258514-FFA8-4DE3-9B25-D55705AC3B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C2B9E312-EEBF-4783-B25E-D7DD0D6E71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CB21139-A4D5-4D0F-9AD0-868FFC4240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72FF9AC-BC86-42FD-8DF7-72429C958C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D09EAB-27F8-4FAC-91C2-4942ABA740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10D82CB2-C309-4CCD-9FB1-EF8F4407EC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3625D6FE-BC58-4E33-B4E9-282D5CB75E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158CF66-DCD3-4627-9675-61B42A3037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4ED85B9-D0C1-4222-B4BC-E81876EC38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1299F075-06C0-46B8-A3F7-1D7E8D6001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EA87578-2C04-4651-A5BF-81D06050C9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2A8551E-D8EB-40F2-AD25-87484A17D2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C1E0E32-3B75-404A-9165-5733782508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A410333-16BA-443A-B24F-418ED77536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71589D1-7914-4EA7-B6B4-C1E7EA5FE6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62A5ACA-F5D5-41F3-9549-06DB799C4D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EA254CA6-3565-4CD0-8BEB-C94A533C0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62203F9-E5BE-44F8-8D43-31EEF85E92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FC43FC58-4722-4D22-88C1-652EB16585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D4C87F1C-06F8-43CD-8920-F525A5504B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75BF2BA-0DFF-4812-986E-9F2286A9F4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7B79CBCB-DE00-4F16-A2FC-E54EF816BA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DEA1374B-AC49-4266-965E-1F9CD9E53B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25DE178-9F40-48D5-B0A9-4B0324742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2" name="Group 91">
            <a:extLst>
              <a:ext uri="{FF2B5EF4-FFF2-40B4-BE49-F238E27FC236}">
                <a16:creationId xmlns:a16="http://schemas.microsoft.com/office/drawing/2014/main" id="{29858C9E-401F-4216-8087-A25D1B588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3" name="Freeform 17">
              <a:extLst>
                <a:ext uri="{FF2B5EF4-FFF2-40B4-BE49-F238E27FC236}">
                  <a16:creationId xmlns:a16="http://schemas.microsoft.com/office/drawing/2014/main" id="{D963FBC5-E6AD-44F8-AF49-6F5B5BF9D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 name="Group 93">
              <a:extLst>
                <a:ext uri="{FF2B5EF4-FFF2-40B4-BE49-F238E27FC236}">
                  <a16:creationId xmlns:a16="http://schemas.microsoft.com/office/drawing/2014/main" id="{EF1F68DE-2C0A-4FBF-8033-8DFBB75AE2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5" name="Straight Connector 94">
                <a:extLst>
                  <a:ext uri="{FF2B5EF4-FFF2-40B4-BE49-F238E27FC236}">
                    <a16:creationId xmlns:a16="http://schemas.microsoft.com/office/drawing/2014/main" id="{1C147FEA-3E5D-4830-B91C-78418FE209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C91F075D-8726-4FD6-BE73-EDCD760730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0BDE3685-352D-4E32-9662-2C6C92E20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10A2922F-AA86-4B02-80C4-409D71A0A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23C72B0-E133-40CF-A094-E239AD994B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3F2DFC9-23E2-4429-911D-AA55B03405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E71590EC-7AA6-47B3-AFF5-6E9A1B8B1C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3C6AC81-5D5E-4224-B222-B731E90F1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64FB43F-3082-49BF-A7C5-72A42773D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C9F3EE03-5655-4428-86AC-F579E8F339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EF7335E6-5FFD-4206-9AF0-1791A88C9A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CE837EB7-EE63-4B6B-9334-1B8055AD9F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4EE8D5FB-B44C-43C8-A4F4-D78609073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8847AA0E-6A2D-41F5-A9B5-3A2F3B875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9E4D651B-C768-4CBE-B971-A3CA38D803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913496D3-4182-4D80-9A16-89DBB7408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088D4C91-F0F7-4549-B54A-CC855FD3A7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84885948-783E-4197-B942-2DDCD542E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2837E330-008B-45A6-98A5-CE7D6FBBE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DD807602-B947-4984-8017-D89F3B0ADB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57AA37C4-9C24-41F1-98CA-BBD9BE1595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692CF8CD-056F-4556-939F-1EFF0FECE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A29F3FAC-18B2-4886-9A93-44B7AD01DF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35B536E5-4149-49B5-8119-04FF4A5AC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4A2B8B6A-D5D3-4DAA-AB4B-A1C1086B4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F8E4C672-BE9E-4026-992B-B2FE6C1361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C36DA4E-F1E7-4B68-ADA1-4F132BDCF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EB5D2532-6A77-4DE1-8BB0-37AA33FD9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F234A36-BE57-450D-BDA2-AD70152CF5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461473E-1290-4BD0-B4DF-3C95DCE0F6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50325318-A62D-4427-B613-AF5E076E3D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3F928DB9-6B46-43EF-A7CF-C4B9830CA5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BA011901-65F6-4D44-BD40-744878B6B2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E838496B-B788-4873-9E1C-9B4442984E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A15262F7-23A5-4A6B-BD2C-44CF82ECD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B5857A42-75EB-4FF2-AF41-2D612A687D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3FC449E1-9573-406B-A201-3E897E668A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71001847-954F-46EC-97E7-E38732517B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F3B040FD-D427-4F90-8CFC-D429522487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75C627A-78ED-4D2B-9F9E-26BE2C0A75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2523831A-B9F1-40EF-B113-873BEFA660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07483313-610C-403C-811D-EE70A78046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E1CE5A29-BB15-441C-B3CD-3D3EE2163D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E476D005-3155-4DEF-88DE-068B497DED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2628975E-6165-407B-8A45-7F23746BC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A69F000-3171-47D5-8EFE-4F201716C0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60092325-1C07-4FBC-9C9C-42244C9B9D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2A33CB00-75FF-4DFF-9D6A-CEF5EA2E26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139B85FF-580E-435C-8523-23A0352695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53E7419-AF0F-4B69-88BF-853EDC328C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052C8AEF-9C9D-4737-BA0F-DBB3BF0C04C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6ADDDBC2-F0DB-4038-98D0-B38749D8C0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5F14C72-98E5-4A6C-BA03-5E105AA4D4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9ACEF013-464E-44D2-9B83-863E69077E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3141F09F-05CE-4CE9-9F5A-861FBC31A8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7ED70A3C-4B21-4941-9F11-00A51A748A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11927814-33EF-4FBA-95F7-4138C1C7CE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4D2B900-3BAC-4EE3-AB6E-9F3212F4DC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FB00017B-AD65-4759-8A6A-B03C70E07B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22C4A8E2-640F-4D30-99EC-A2D2B0FD6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9492085E-DF05-4380-B8C2-93832478CF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9750F82-33DB-42EE-B31F-CC5DE7EBA1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60B9848F-8B4C-4440-9BF6-98A4F3F72C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E7AA0900-78F5-4163-807F-3DEE6DCBB1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0F627689-9632-474B-B3A8-EC1A82A36E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71C6CB03-F81D-48A2-BF05-98D4EF2CC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2FB4D2F-4789-48A1-A4AA-F318ED2BA5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64B8907A-2A80-490C-AACF-678CA6DE19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A175CCF3-4796-4C76-A92E-B495335FB4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8CFC6D15-64F3-449C-8C0B-3FCB2976D2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008AA4A6-DD28-4235-AAE3-CC28DF834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3D393E8B-AAB8-4606-A4FA-815EDABDD1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8BA7B770-7EB6-4AC1-B028-9C45DEE440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D87B822C-3951-4E65-A45D-7160FAC3FD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54B9CDF0-DC54-4868-B60A-6840FDE6A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3706BEC8-029B-4E0F-A55F-A552E1DE2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25EBA5EB-4807-4E96-BA08-B6B74AE040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548885E-CABE-42B5-B06A-1E6B9B198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a:extLst>
              <a:ext uri="{FF2B5EF4-FFF2-40B4-BE49-F238E27FC236}">
                <a16:creationId xmlns:a16="http://schemas.microsoft.com/office/drawing/2014/main" id="{87E836D7-D0CF-4C8D-8109-31D29FA6EC46}"/>
              </a:ext>
            </a:extLst>
          </p:cNvPr>
          <p:cNvPicPr>
            <a:picLocks noChangeAspect="1"/>
          </p:cNvPicPr>
          <p:nvPr/>
        </p:nvPicPr>
        <p:blipFill rotWithShape="1">
          <a:blip r:embed="rId4"/>
          <a:srcRect l="2310" r="7859" b="2"/>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13878056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984C3-149C-4B31-81CA-D272BBED15C7}"/>
              </a:ext>
            </a:extLst>
          </p:cNvPr>
          <p:cNvSpPr>
            <a:spLocks noGrp="1"/>
          </p:cNvSpPr>
          <p:nvPr>
            <p:ph type="title"/>
          </p:nvPr>
        </p:nvSpPr>
        <p:spPr>
          <a:xfrm>
            <a:off x="632651" y="643464"/>
            <a:ext cx="3785181" cy="5571072"/>
          </a:xfrm>
        </p:spPr>
        <p:txBody>
          <a:bodyPr>
            <a:normAutofit/>
          </a:bodyPr>
          <a:lstStyle/>
          <a:p>
            <a:r>
              <a:rPr lang="en-GB"/>
              <a:t>Reference pages </a:t>
            </a:r>
          </a:p>
        </p:txBody>
      </p:sp>
      <p:sp>
        <p:nvSpPr>
          <p:cNvPr id="3" name="Content Placeholder 2">
            <a:extLst>
              <a:ext uri="{FF2B5EF4-FFF2-40B4-BE49-F238E27FC236}">
                <a16:creationId xmlns:a16="http://schemas.microsoft.com/office/drawing/2014/main" id="{A2DD4D20-B9DF-4F17-82C8-1585DDE69A4A}"/>
              </a:ext>
            </a:extLst>
          </p:cNvPr>
          <p:cNvSpPr>
            <a:spLocks noGrp="1"/>
          </p:cNvSpPr>
          <p:nvPr>
            <p:ph idx="1"/>
          </p:nvPr>
        </p:nvSpPr>
        <p:spPr>
          <a:xfrm>
            <a:off x="4709649" y="643464"/>
            <a:ext cx="6838885" cy="3718398"/>
          </a:xfrm>
        </p:spPr>
        <p:txBody>
          <a:bodyPr>
            <a:normAutofit/>
          </a:bodyPr>
          <a:lstStyle/>
          <a:p>
            <a:pPr marL="0" indent="0">
              <a:buNone/>
            </a:pPr>
            <a:r>
              <a:rPr lang="en-GB" dirty="0"/>
              <a:t>	</a:t>
            </a:r>
            <a:r>
              <a:rPr lang="en-GB" dirty="0">
                <a:hlinkClick r:id="rId3"/>
              </a:rPr>
              <a:t>https://en.wikipedia.org/wiki/Event_management</a:t>
            </a:r>
            <a:endParaRPr lang="en-GB" dirty="0"/>
          </a:p>
          <a:p>
            <a:pPr marL="0" indent="0">
              <a:buNone/>
            </a:pPr>
            <a:r>
              <a:rPr lang="en-GB" dirty="0"/>
              <a:t>	</a:t>
            </a:r>
            <a:r>
              <a:rPr lang="en-GB" dirty="0">
                <a:hlinkClick r:id="rId4"/>
              </a:rPr>
              <a:t>https://en.wikipedia.org/wiki/The_Wedding_Planner</a:t>
            </a:r>
            <a:endParaRPr lang="en-GB" dirty="0"/>
          </a:p>
          <a:p>
            <a:pPr marL="0" indent="0">
              <a:buNone/>
            </a:pPr>
            <a:r>
              <a:rPr lang="en-GB" dirty="0"/>
              <a:t>	</a:t>
            </a:r>
            <a:r>
              <a:rPr lang="en-GB" dirty="0">
                <a:hlinkClick r:id="rId5"/>
              </a:rPr>
              <a:t>https://en.wikipedia.org/wiki/Information_management</a:t>
            </a:r>
            <a:endParaRPr lang="en-GB" dirty="0"/>
          </a:p>
          <a:p>
            <a:pPr marL="0" indent="0">
              <a:buNone/>
            </a:pPr>
            <a:r>
              <a:rPr lang="en-GB" dirty="0"/>
              <a:t>	</a:t>
            </a:r>
            <a:r>
              <a:rPr lang="en-GB" dirty="0">
                <a:hlinkClick r:id="rId6"/>
              </a:rPr>
              <a:t>https://en.wikipedia.org/wiki/Planner</a:t>
            </a:r>
            <a:endParaRPr lang="en-GB" dirty="0"/>
          </a:p>
          <a:p>
            <a:pPr marL="0" indent="0">
              <a:buNone/>
            </a:pPr>
            <a:endParaRPr lang="en-GB" dirty="0"/>
          </a:p>
        </p:txBody>
      </p:sp>
      <p:pic>
        <p:nvPicPr>
          <p:cNvPr id="5" name="Picture 4">
            <a:extLst>
              <a:ext uri="{FF2B5EF4-FFF2-40B4-BE49-F238E27FC236}">
                <a16:creationId xmlns:a16="http://schemas.microsoft.com/office/drawing/2014/main" id="{135DA332-344F-472D-A890-B93A93146A55}"/>
              </a:ext>
            </a:extLst>
          </p:cNvPr>
          <p:cNvPicPr>
            <a:picLocks noChangeAspect="1"/>
          </p:cNvPicPr>
          <p:nvPr/>
        </p:nvPicPr>
        <p:blipFill>
          <a:blip r:embed="rId7"/>
          <a:stretch>
            <a:fillRect/>
          </a:stretch>
        </p:blipFill>
        <p:spPr>
          <a:xfrm>
            <a:off x="4884417" y="4542503"/>
            <a:ext cx="2985773" cy="1672033"/>
          </a:xfrm>
          <a:prstGeom prst="roundRect">
            <a:avLst>
              <a:gd name="adj" fmla="val 10456"/>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4" name="Picture 3">
            <a:extLst>
              <a:ext uri="{FF2B5EF4-FFF2-40B4-BE49-F238E27FC236}">
                <a16:creationId xmlns:a16="http://schemas.microsoft.com/office/drawing/2014/main" id="{29D3A6E0-70B7-4228-94B6-B08253AB1CE6}"/>
              </a:ext>
            </a:extLst>
          </p:cNvPr>
          <p:cNvPicPr>
            <a:picLocks noChangeAspect="1"/>
          </p:cNvPicPr>
          <p:nvPr/>
        </p:nvPicPr>
        <p:blipFill>
          <a:blip r:embed="rId8"/>
          <a:stretch>
            <a:fillRect/>
          </a:stretch>
        </p:blipFill>
        <p:spPr>
          <a:xfrm>
            <a:off x="8255583" y="4542503"/>
            <a:ext cx="3250598" cy="1672033"/>
          </a:xfrm>
          <a:prstGeom prst="roundRect">
            <a:avLst>
              <a:gd name="adj" fmla="val 10456"/>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745629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D313FA-001C-4046-AFFF-B1FE4A240F54}"/>
              </a:ext>
            </a:extLst>
          </p:cNvPr>
          <p:cNvSpPr>
            <a:spLocks noGrp="1"/>
          </p:cNvSpPr>
          <p:nvPr>
            <p:ph idx="1"/>
          </p:nvPr>
        </p:nvSpPr>
        <p:spPr/>
        <p:txBody>
          <a:bodyPr>
            <a:normAutofit fontScale="85000" lnSpcReduction="10000"/>
          </a:bodyPr>
          <a:lstStyle/>
          <a:p>
            <a:pPr marL="0" indent="0">
              <a:buNone/>
            </a:pPr>
            <a:r>
              <a:rPr lang="en-GB" dirty="0"/>
              <a:t>Target Market </a:t>
            </a:r>
          </a:p>
          <a:p>
            <a:pPr marL="0" indent="0">
              <a:buNone/>
            </a:pPr>
            <a:r>
              <a:rPr lang="en-GB" dirty="0"/>
              <a:t>A target market is the product user, the person the business is aimed towards or to please. As a target market you are required to know what sort of people your business will attract, what kind of area you intend to promote the business in, whether the area is urban or rural, all those type of things matter in this, because then it gives you a clear objective. </a:t>
            </a:r>
          </a:p>
          <a:p>
            <a:pPr marL="0" indent="0">
              <a:buNone/>
            </a:pPr>
            <a:r>
              <a:rPr lang="en-GB" dirty="0"/>
              <a:t>As a wedding planner it is important that we know what kind of wedding the products user wants and it is our role to make sure, we give it to them exactly as they described.</a:t>
            </a:r>
          </a:p>
          <a:p>
            <a:pPr marL="0" indent="0">
              <a:buNone/>
            </a:pPr>
            <a:r>
              <a:rPr lang="en-GB" dirty="0"/>
              <a:t>Our target market for these weddings are high end clients because we will be providing luxury weddings especially in the London central area where there a number of luxury hotels and halls. </a:t>
            </a:r>
          </a:p>
          <a:p>
            <a:pPr marL="0" indent="0">
              <a:buNone/>
            </a:pPr>
            <a:r>
              <a:rPr lang="en-GB" dirty="0"/>
              <a:t>Our target market are couples. Couples of any race and gender. To attract these couples we will be promoting the dream wedding with leaflets, a website, and banners. This way it will intrigue the target market and they will have a phone number to contact. </a:t>
            </a:r>
          </a:p>
          <a:p>
            <a:pPr marL="0" indent="0">
              <a:buNone/>
            </a:pPr>
            <a:r>
              <a:rPr lang="en-GB" dirty="0"/>
              <a:t> it’s not only for high-end clients because that way the business will lose out on money and even clients. So the best way is to find deals for everyone around their price range and with ‘Dream Wedding’ you will find exactly that. </a:t>
            </a:r>
          </a:p>
          <a:p>
            <a:pPr marL="0" indent="0">
              <a:buNone/>
            </a:pPr>
            <a:endParaRPr lang="en-GB" sz="19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66835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B001D4-4620-4DD9-BAF5-B7507BB18F9A}"/>
              </a:ext>
            </a:extLst>
          </p:cNvPr>
          <p:cNvSpPr>
            <a:spLocks noGrp="1"/>
          </p:cNvSpPr>
          <p:nvPr>
            <p:ph idx="1"/>
          </p:nvPr>
        </p:nvSpPr>
        <p:spPr>
          <a:xfrm>
            <a:off x="685801" y="485545"/>
            <a:ext cx="10131425" cy="3649133"/>
          </a:xfrm>
        </p:spPr>
        <p:txBody>
          <a:bodyPr>
            <a:normAutofit fontScale="92500" lnSpcReduction="20000"/>
          </a:bodyPr>
          <a:lstStyle/>
          <a:p>
            <a:r>
              <a:rPr lang="en-GB" dirty="0"/>
              <a:t>As a the target market is your audience you will need to know them. It is crucial you know who you are marketing to. If you are marketing to the younger audience it’s better to market this on social media. If it’s older couples then you can send leaflets to people’s letterboxes, or ads on the tv. </a:t>
            </a:r>
          </a:p>
          <a:p>
            <a:endParaRPr lang="en-GB" dirty="0"/>
          </a:p>
          <a:p>
            <a:r>
              <a:rPr lang="en-GB" dirty="0"/>
              <a:t>London is an area of eye-catching scenery. The number of marriages in London has increased since 2016. My target market is also for couples that may not have enough time because they are at work or have children or people that don’t have much knowledge in weddings, and to add couples that don’t know how to budget or have issues with income. </a:t>
            </a:r>
          </a:p>
          <a:p>
            <a:r>
              <a:rPr lang="en-GB" dirty="0"/>
              <a:t>I would tell my dream client that; </a:t>
            </a:r>
          </a:p>
          <a:p>
            <a:r>
              <a:rPr lang="en-GB" dirty="0"/>
              <a:t>‘I would really appreciate to give you the best wedding that you could have ever imagined, which truly reflects you and your partner’s personalities. I don’t want to get you someone else’s dream wedding, I want this to YOUR dream wedding, this is why at dream wedding we will make sure you get it. We’ll organise a wedding that will be the talk of the town’ I’d ask the clients to describe themselves for me. </a:t>
            </a:r>
          </a:p>
          <a:p>
            <a:endParaRPr lang="en-GB" dirty="0"/>
          </a:p>
        </p:txBody>
      </p:sp>
    </p:spTree>
    <p:extLst>
      <p:ext uri="{BB962C8B-B14F-4D97-AF65-F5344CB8AC3E}">
        <p14:creationId xmlns:p14="http://schemas.microsoft.com/office/powerpoint/2010/main" val="26269131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41021-E1CA-4CFE-8B25-AA80C2B3426A}"/>
              </a:ext>
            </a:extLst>
          </p:cNvPr>
          <p:cNvSpPr>
            <a:spLocks noGrp="1"/>
          </p:cNvSpPr>
          <p:nvPr>
            <p:ph type="title"/>
          </p:nvPr>
        </p:nvSpPr>
        <p:spPr/>
        <p:txBody>
          <a:bodyPr/>
          <a:lstStyle/>
          <a:p>
            <a:r>
              <a:rPr lang="en-GB" dirty="0"/>
              <a:t>Marketing plan</a:t>
            </a:r>
          </a:p>
        </p:txBody>
      </p:sp>
      <p:sp>
        <p:nvSpPr>
          <p:cNvPr id="3" name="Content Placeholder 2">
            <a:extLst>
              <a:ext uri="{FF2B5EF4-FFF2-40B4-BE49-F238E27FC236}">
                <a16:creationId xmlns:a16="http://schemas.microsoft.com/office/drawing/2014/main" id="{EE4B72D4-0950-4944-88D2-ECE609E61D7B}"/>
              </a:ext>
            </a:extLst>
          </p:cNvPr>
          <p:cNvSpPr>
            <a:spLocks noGrp="1"/>
          </p:cNvSpPr>
          <p:nvPr>
            <p:ph idx="1"/>
          </p:nvPr>
        </p:nvSpPr>
        <p:spPr/>
        <p:txBody>
          <a:bodyPr>
            <a:normAutofit fontScale="85000" lnSpcReduction="10000"/>
          </a:bodyPr>
          <a:lstStyle/>
          <a:p>
            <a:pPr marL="0" indent="0">
              <a:buNone/>
            </a:pPr>
            <a:r>
              <a:rPr lang="en-GB" dirty="0"/>
              <a:t>A marketing plan is an overall business plan. ‘Dream weddings’ is the name of our business. In the name dream wedding, you can see that the name is self explanatory but hold significant weight because its about giving people their dream weddings and exactly that. </a:t>
            </a:r>
          </a:p>
          <a:p>
            <a:pPr marL="0" indent="0">
              <a:buNone/>
            </a:pPr>
            <a:r>
              <a:rPr lang="en-GB" dirty="0"/>
              <a:t>As a events planner, the company will use social media to attract interest. Especially with the target market, social media will be one of the uses that the customer bases will be using. 40% said they used social media as their primary resource when booking. 32% said that they used google for research, and 28% stated they had been referred to by clients. </a:t>
            </a:r>
          </a:p>
          <a:p>
            <a:pPr marL="0" indent="0">
              <a:buNone/>
            </a:pPr>
            <a:r>
              <a:rPr lang="en-GB" dirty="0"/>
              <a:t>We’d have a budget of money where we have sponsored blogs on all social media platforms. Instagram and twitter will be the main social media platforms to promote the business, especially with the fact that people will engage. </a:t>
            </a:r>
          </a:p>
          <a:p>
            <a:pPr marL="0" indent="0">
              <a:buNone/>
            </a:pPr>
            <a:r>
              <a:rPr lang="en-GB" dirty="0"/>
              <a:t>Another way of receiving recognition and reaching the target market may be to make sure that we come up as the top search on google under the name ‘ Dream weddings’ and as we are located in the London area, it will show people what part of London we are located in and how close we are the clients. We will have to make sure that we are regularly posting feed and new content. We might have to come together with other companies such as for the food we will have established with farmers and flowers for the bride and bridal team. </a:t>
            </a:r>
          </a:p>
          <a:p>
            <a:pPr marL="0" indent="0">
              <a:buNone/>
            </a:pPr>
            <a:endParaRPr lang="en-GB" dirty="0"/>
          </a:p>
        </p:txBody>
      </p:sp>
    </p:spTree>
    <p:extLst>
      <p:ext uri="{BB962C8B-B14F-4D97-AF65-F5344CB8AC3E}">
        <p14:creationId xmlns:p14="http://schemas.microsoft.com/office/powerpoint/2010/main" val="4206253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0D65B5-3AC4-4BD3-B01F-6AE692B25358}"/>
              </a:ext>
            </a:extLst>
          </p:cNvPr>
          <p:cNvSpPr>
            <a:spLocks noGrp="1"/>
          </p:cNvSpPr>
          <p:nvPr>
            <p:ph idx="1"/>
          </p:nvPr>
        </p:nvSpPr>
        <p:spPr/>
        <p:txBody>
          <a:bodyPr>
            <a:normAutofit lnSpcReduction="10000"/>
          </a:bodyPr>
          <a:lstStyle/>
          <a:p>
            <a:r>
              <a:rPr lang="en-GB" dirty="0"/>
              <a:t>All the social media platforms, and blog post will inspire the target market and allows individuals to engage with ‘dream weddings’ and its product and services. Clients will receive responses instantly as their will be someone of the team to communicate with things online. They can re-arrange meeting face to face or for others communicate virtually. </a:t>
            </a:r>
          </a:p>
          <a:p>
            <a:r>
              <a:rPr lang="en-GB" dirty="0"/>
              <a:t>If a person wants to meet you face to face they have to make sure that they are confirming to using Dream weddings services, because it is expensive to come out and lose out on money and waste time. </a:t>
            </a:r>
          </a:p>
          <a:p>
            <a:r>
              <a:rPr lang="en-GB" dirty="0"/>
              <a:t>Dream weddings is open to collaborating projects with other people in the wedding industry, such as those working in fashion and interior design. We will continue network and increase the brand by attending other business conferences so that it will expand our networking. </a:t>
            </a:r>
          </a:p>
          <a:p>
            <a:r>
              <a:rPr lang="en-GB" dirty="0"/>
              <a:t>We will attract other customers, by customer referrals which can give other clients discounts, and also reviews. If dream wedding and which we will give the clients the best day they have ever had, the clients will always remember that dream weddings came and delivered. </a:t>
            </a:r>
          </a:p>
          <a:p>
            <a:endParaRPr lang="en-GB" dirty="0"/>
          </a:p>
        </p:txBody>
      </p:sp>
    </p:spTree>
    <p:extLst>
      <p:ext uri="{BB962C8B-B14F-4D97-AF65-F5344CB8AC3E}">
        <p14:creationId xmlns:p14="http://schemas.microsoft.com/office/powerpoint/2010/main" val="15417005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docProps/app.xml><?xml version="1.0" encoding="utf-8"?>
<Properties xmlns="http://schemas.openxmlformats.org/officeDocument/2006/extended-properties" xmlns:vt="http://schemas.openxmlformats.org/officeDocument/2006/docPropsVTypes">
  <Template>TM03457452[[fn=Celestial]]</Template>
  <TotalTime>0</TotalTime>
  <Words>3661</Words>
  <Application>Microsoft Office PowerPoint</Application>
  <PresentationFormat>Widescreen</PresentationFormat>
  <Paragraphs>120</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Celestial</vt:lpstr>
      <vt:lpstr>Event manager in wedding planner</vt:lpstr>
      <vt:lpstr>Table of Contents</vt:lpstr>
      <vt:lpstr>Introduction </vt:lpstr>
      <vt:lpstr>Company Overview</vt:lpstr>
      <vt:lpstr>Company History</vt:lpstr>
      <vt:lpstr>Management Team </vt:lpstr>
      <vt:lpstr>Ownership</vt:lpstr>
      <vt:lpstr>Locations and Facilities </vt:lpstr>
      <vt:lpstr>Conclusion </vt:lpstr>
      <vt:lpstr>Reference List</vt:lpstr>
      <vt:lpstr>Missions Statement </vt:lpstr>
      <vt:lpstr>Event manager </vt:lpstr>
      <vt:lpstr>Wedding planner </vt:lpstr>
      <vt:lpstr>EVENT MANAGER  DUTIES </vt:lpstr>
      <vt:lpstr>Wedding planer duties</vt:lpstr>
      <vt:lpstr>Reference pages </vt:lpstr>
      <vt:lpstr>PowerPoint Presentation</vt:lpstr>
      <vt:lpstr>PowerPoint Presentation</vt:lpstr>
      <vt:lpstr>Marketing plan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manager in wedding planner</dc:title>
  <dc:creator>Antonina Stoyanova Stoyanova (2014044)</dc:creator>
  <cp:lastModifiedBy>kieranbockarie@gmail.com</cp:lastModifiedBy>
  <cp:revision>25</cp:revision>
  <dcterms:created xsi:type="dcterms:W3CDTF">2021-04-05T11:34:36Z</dcterms:created>
  <dcterms:modified xsi:type="dcterms:W3CDTF">2021-04-28T20:10:55Z</dcterms:modified>
</cp:coreProperties>
</file>