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77" d="100"/>
          <a:sy n="77" d="100"/>
        </p:scale>
        <p:origin x="1740"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23/11/2021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23/11/2021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23/11/2021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23/11/2021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23/11/2021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23/11/2021</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23/11/2021</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23/11/2021</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23/11/2021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23/11/2021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23/11/2021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23/11/2021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23/11/2021</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23/11/2021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b="1" dirty="0">
                <a:solidFill>
                  <a:srgbClr val="FFFF00"/>
                </a:solidFill>
              </a:rPr>
              <a:t>Management Economics</a:t>
            </a: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371600" y="3789040"/>
            <a:ext cx="6400800" cy="1752600"/>
          </a:xfrm>
        </p:spPr>
        <p:txBody>
          <a:bodyPr/>
          <a:lstStyle/>
          <a:p>
            <a:r>
              <a:rPr lang="en-GB" dirty="0">
                <a:solidFill>
                  <a:schemeClr val="bg1"/>
                </a:solidFill>
              </a:rPr>
              <a:t>Money and banking</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357166"/>
            <a:ext cx="8229600" cy="1143000"/>
          </a:xfrm>
        </p:spPr>
        <p:txBody>
          <a:bodyPr/>
          <a:lstStyle/>
          <a:p>
            <a:r>
              <a:rPr lang="en-GB" sz="3600" dirty="0"/>
              <a:t>The functions of money - 1</a:t>
            </a:r>
          </a:p>
        </p:txBody>
      </p:sp>
      <p:sp>
        <p:nvSpPr>
          <p:cNvPr id="3" name="Content Placeholder 2"/>
          <p:cNvSpPr>
            <a:spLocks noGrp="1"/>
          </p:cNvSpPr>
          <p:nvPr>
            <p:ph idx="1"/>
          </p:nvPr>
        </p:nvSpPr>
        <p:spPr>
          <a:xfrm>
            <a:off x="428596" y="1500174"/>
            <a:ext cx="8229600" cy="4389120"/>
          </a:xfrm>
        </p:spPr>
        <p:txBody>
          <a:bodyPr>
            <a:normAutofit fontScale="92500" lnSpcReduction="20000"/>
          </a:bodyPr>
          <a:lstStyle/>
          <a:p>
            <a:pPr>
              <a:buNone/>
            </a:pPr>
            <a:r>
              <a:rPr lang="en-GB" sz="3600" dirty="0">
                <a:cs typeface="Times New Roman" panose="02020603050405020304" pitchFamily="18" charset="0"/>
              </a:rPr>
              <a:t>Money as medium of exchange</a:t>
            </a:r>
          </a:p>
          <a:p>
            <a:pPr>
              <a:buNone/>
            </a:pPr>
            <a:endParaRPr lang="en-GB" sz="36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Instead of swapping goods for goods – a process we</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know  as barter – we exchange goods for money and</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money for goods.</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Money acts as an intermediary.</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Without money we couldn’t specialise – the problem of</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the double coincidence of wants means the division</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of labour would be impossible.</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Money as notes and coinage, which act as a medium of</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exchange is sometimes called narrow money.</a:t>
            </a:r>
          </a:p>
        </p:txBody>
      </p:sp>
      <p:sp>
        <p:nvSpPr>
          <p:cNvPr id="4" name="Slide Number Placeholder 3"/>
          <p:cNvSpPr>
            <a:spLocks noGrp="1"/>
          </p:cNvSpPr>
          <p:nvPr>
            <p:ph type="sldNum" sz="quarter" idx="12"/>
          </p:nvPr>
        </p:nvSpPr>
        <p:spPr/>
        <p:txBody>
          <a:bodyPr/>
          <a:lstStyle/>
          <a:p>
            <a:fld id="{8349702D-F889-4259-9B8C-DF358D1A881E}" type="slidenum">
              <a:rPr lang="en-GB" smtClean="0"/>
              <a:pPr/>
              <a:t>2</a:t>
            </a:fld>
            <a:endParaRPr lang="en-GB" dirty="0"/>
          </a:p>
        </p:txBody>
      </p:sp>
    </p:spTree>
    <p:custDataLst>
      <p:tags r:id="rId1"/>
    </p:custDataLst>
    <p:extLst>
      <p:ext uri="{BB962C8B-B14F-4D97-AF65-F5344CB8AC3E}">
        <p14:creationId xmlns:p14="http://schemas.microsoft.com/office/powerpoint/2010/main" val="3446833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functions of money - 2</a:t>
            </a:r>
          </a:p>
        </p:txBody>
      </p:sp>
      <p:sp>
        <p:nvSpPr>
          <p:cNvPr id="3" name="Content Placeholder 2"/>
          <p:cNvSpPr>
            <a:spLocks noGrp="1"/>
          </p:cNvSpPr>
          <p:nvPr>
            <p:ph idx="1"/>
          </p:nvPr>
        </p:nvSpPr>
        <p:spPr/>
        <p:txBody>
          <a:bodyPr>
            <a:normAutofit fontScale="92500" lnSpcReduction="10000"/>
          </a:bodyPr>
          <a:lstStyle/>
          <a:p>
            <a:pPr>
              <a:buNone/>
            </a:pPr>
            <a:r>
              <a:rPr lang="en-GB" sz="3600" dirty="0">
                <a:cs typeface="Times New Roman" panose="02020603050405020304" pitchFamily="18" charset="0"/>
              </a:rPr>
              <a:t>Money as a liquid store of value</a:t>
            </a:r>
          </a:p>
          <a:p>
            <a:pPr>
              <a:buNone/>
            </a:pPr>
            <a:endParaRPr lang="en-GB" sz="36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Liquidity – the ability of money to be converted into</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cash quickly and with minimum cost.</a:t>
            </a:r>
          </a:p>
          <a:p>
            <a:pPr>
              <a:spcBef>
                <a:spcPts val="0"/>
              </a:spcBef>
              <a:buNone/>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As a store of value money can easily be saved (deferred</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consumption), and as such becomes investment funds to be lent and borrowed in the future</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Other assets are good stores of value, such as houses or </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stocks and shares, but these can be highly illiquid.</a:t>
            </a:r>
          </a:p>
          <a:p>
            <a:pPr>
              <a:spcBef>
                <a:spcPts val="0"/>
              </a:spcBef>
              <a:buNone/>
            </a:pPr>
            <a:endParaRPr lang="en-GB" dirty="0">
              <a:solidFill>
                <a:srgbClr val="7030A0"/>
              </a:solidFill>
              <a:latin typeface="Times New Roman" panose="02020603050405020304" pitchFamily="18" charset="0"/>
              <a:cs typeface="Times New Roman" panose="02020603050405020304" pitchFamily="18" charset="0"/>
            </a:endParaRPr>
          </a:p>
          <a:p>
            <a:pPr>
              <a:spcBef>
                <a:spcPts val="0"/>
              </a:spcBef>
              <a:buNone/>
            </a:pPr>
            <a:endParaRPr lang="en-GB" dirty="0"/>
          </a:p>
          <a:p>
            <a:pPr>
              <a:spcBef>
                <a:spcPts val="0"/>
              </a:spcBef>
              <a:buNone/>
            </a:pPr>
            <a:endParaRPr lang="en-GB" dirty="0"/>
          </a:p>
          <a:p>
            <a:pPr>
              <a:buNone/>
            </a:pPr>
            <a:endParaRPr lang="en-GB" sz="3600"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3</a:t>
            </a:fld>
            <a:endParaRPr lang="en-GB" dirty="0"/>
          </a:p>
        </p:txBody>
      </p:sp>
    </p:spTree>
    <p:custDataLst>
      <p:tags r:id="rId1"/>
    </p:custDataLst>
    <p:extLst>
      <p:ext uri="{BB962C8B-B14F-4D97-AF65-F5344CB8AC3E}">
        <p14:creationId xmlns:p14="http://schemas.microsoft.com/office/powerpoint/2010/main" val="772900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functions of money - 3</a:t>
            </a:r>
          </a:p>
        </p:txBody>
      </p:sp>
      <p:sp>
        <p:nvSpPr>
          <p:cNvPr id="3" name="Content Placeholder 2"/>
          <p:cNvSpPr>
            <a:spLocks noGrp="1"/>
          </p:cNvSpPr>
          <p:nvPr>
            <p:ph idx="1"/>
          </p:nvPr>
        </p:nvSpPr>
        <p:spPr/>
        <p:txBody>
          <a:bodyPr>
            <a:normAutofit fontScale="92500" lnSpcReduction="10000"/>
          </a:bodyPr>
          <a:lstStyle/>
          <a:p>
            <a:pPr marL="0" indent="0">
              <a:buNone/>
            </a:pPr>
            <a:r>
              <a:rPr lang="en-GB" sz="2800" dirty="0">
                <a:cs typeface="Times New Roman" panose="02020603050405020304" pitchFamily="18" charset="0"/>
              </a:rPr>
              <a:t>Money as unit of account or valuation - we use money to help us calculate</a:t>
            </a:r>
          </a:p>
          <a:p>
            <a:pPr>
              <a:buNone/>
            </a:pPr>
            <a:endParaRPr lang="en-GB" sz="2800" dirty="0">
              <a:solidFill>
                <a:srgbClr val="7030A0"/>
              </a:solidFill>
              <a:latin typeface="Times New Roman" panose="02020603050405020304" pitchFamily="18" charset="0"/>
              <a:cs typeface="Times New Roman" panose="02020603050405020304" pitchFamily="18" charset="0"/>
            </a:endParaRPr>
          </a:p>
          <a:p>
            <a:r>
              <a:rPr lang="en-GB" sz="2400" dirty="0">
                <a:solidFill>
                  <a:srgbClr val="7030A0"/>
                </a:solidFill>
                <a:latin typeface="Times New Roman" panose="02020603050405020304" pitchFamily="18" charset="0"/>
                <a:cs typeface="Times New Roman" panose="02020603050405020304" pitchFamily="18" charset="0"/>
              </a:rPr>
              <a:t>Total values of assorted articles</a:t>
            </a:r>
          </a:p>
          <a:p>
            <a:r>
              <a:rPr lang="en-GB" sz="2400" dirty="0">
                <a:solidFill>
                  <a:srgbClr val="7030A0"/>
                </a:solidFill>
                <a:latin typeface="Times New Roman" panose="02020603050405020304" pitchFamily="18" charset="0"/>
                <a:cs typeface="Times New Roman" panose="02020603050405020304" pitchFamily="18" charset="0"/>
              </a:rPr>
              <a:t>Figures for profit and loss</a:t>
            </a:r>
          </a:p>
          <a:p>
            <a:r>
              <a:rPr lang="en-GB" sz="2400" dirty="0">
                <a:solidFill>
                  <a:srgbClr val="7030A0"/>
                </a:solidFill>
                <a:latin typeface="Times New Roman" panose="02020603050405020304" pitchFamily="18" charset="0"/>
                <a:cs typeface="Times New Roman" panose="02020603050405020304" pitchFamily="18" charset="0"/>
              </a:rPr>
              <a:t>Budgeted totals of expenditure</a:t>
            </a:r>
          </a:p>
          <a:p>
            <a:r>
              <a:rPr lang="en-GB" sz="2400" dirty="0">
                <a:solidFill>
                  <a:srgbClr val="7030A0"/>
                </a:solidFill>
                <a:latin typeface="Times New Roman" panose="02020603050405020304" pitchFamily="18" charset="0"/>
                <a:cs typeface="Times New Roman" panose="02020603050405020304" pitchFamily="18" charset="0"/>
              </a:rPr>
              <a:t>Forecast of sales and profits.</a:t>
            </a:r>
          </a:p>
          <a:p>
            <a:pPr marL="0" indent="0">
              <a:buNone/>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In total, for  management information, accounting, and</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target-setting – a sort of measuring rod</a:t>
            </a:r>
          </a:p>
          <a:p>
            <a:pPr>
              <a:buNone/>
            </a:pPr>
            <a:endParaRPr lang="en-GB" sz="2800" dirty="0">
              <a:solidFill>
                <a:srgbClr val="7030A0"/>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8349702D-F889-4259-9B8C-DF358D1A881E}" type="slidenum">
              <a:rPr lang="en-GB" smtClean="0"/>
              <a:pPr/>
              <a:t>4</a:t>
            </a:fld>
            <a:endParaRPr lang="en-GB" dirty="0"/>
          </a:p>
        </p:txBody>
      </p:sp>
    </p:spTree>
    <p:custDataLst>
      <p:tags r:id="rId1"/>
    </p:custDataLst>
    <p:extLst>
      <p:ext uri="{BB962C8B-B14F-4D97-AF65-F5344CB8AC3E}">
        <p14:creationId xmlns:p14="http://schemas.microsoft.com/office/powerpoint/2010/main" val="2960147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functions of money - 4</a:t>
            </a:r>
          </a:p>
        </p:txBody>
      </p:sp>
      <p:sp>
        <p:nvSpPr>
          <p:cNvPr id="3" name="Content Placeholder 2"/>
          <p:cNvSpPr>
            <a:spLocks noGrp="1"/>
          </p:cNvSpPr>
          <p:nvPr>
            <p:ph idx="1"/>
          </p:nvPr>
        </p:nvSpPr>
        <p:spPr/>
        <p:txBody>
          <a:bodyPr>
            <a:normAutofit fontScale="92500" lnSpcReduction="10000"/>
          </a:bodyPr>
          <a:lstStyle/>
          <a:p>
            <a:r>
              <a:rPr lang="en-GB" sz="2800" dirty="0">
                <a:solidFill>
                  <a:srgbClr val="7030A0"/>
                </a:solidFill>
                <a:latin typeface="Times New Roman" panose="02020603050405020304" pitchFamily="18" charset="0"/>
                <a:cs typeface="Times New Roman" panose="02020603050405020304" pitchFamily="18" charset="0"/>
              </a:rPr>
              <a:t>As a standard of deferred payments</a:t>
            </a:r>
          </a:p>
          <a:p>
            <a:pPr>
              <a:buNone/>
            </a:pPr>
            <a:endParaRPr lang="en-GB" sz="28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800" dirty="0">
                <a:solidFill>
                  <a:srgbClr val="7030A0"/>
                </a:solidFill>
                <a:latin typeface="Times New Roman" panose="02020603050405020304" pitchFamily="18" charset="0"/>
                <a:cs typeface="Times New Roman" panose="02020603050405020304" pitchFamily="18" charset="0"/>
              </a:rPr>
              <a:t>For borrowing money to buy a house now, and make</a:t>
            </a:r>
          </a:p>
          <a:p>
            <a:pPr>
              <a:spcBef>
                <a:spcPts val="0"/>
              </a:spcBef>
              <a:buNone/>
            </a:pPr>
            <a:r>
              <a:rPr lang="en-GB" sz="2800" dirty="0">
                <a:solidFill>
                  <a:srgbClr val="7030A0"/>
                </a:solidFill>
                <a:latin typeface="Times New Roman" panose="02020603050405020304" pitchFamily="18" charset="0"/>
                <a:cs typeface="Times New Roman" panose="02020603050405020304" pitchFamily="18" charset="0"/>
              </a:rPr>
              <a:t>   future money-denominated repayments until the debt</a:t>
            </a:r>
          </a:p>
          <a:p>
            <a:pPr>
              <a:spcBef>
                <a:spcPts val="0"/>
              </a:spcBef>
              <a:buNone/>
            </a:pPr>
            <a:r>
              <a:rPr lang="en-GB" sz="2800" dirty="0">
                <a:solidFill>
                  <a:srgbClr val="7030A0"/>
                </a:solidFill>
                <a:latin typeface="Times New Roman" panose="02020603050405020304" pitchFamily="18" charset="0"/>
                <a:cs typeface="Times New Roman" panose="02020603050405020304" pitchFamily="18" charset="0"/>
              </a:rPr>
              <a:t>   is paid.</a:t>
            </a:r>
          </a:p>
          <a:p>
            <a:pPr marL="0" indent="0">
              <a:spcBef>
                <a:spcPts val="0"/>
              </a:spcBef>
              <a:buNone/>
            </a:pPr>
            <a:endParaRPr lang="en-GB" sz="28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800" dirty="0">
                <a:solidFill>
                  <a:srgbClr val="7030A0"/>
                </a:solidFill>
                <a:latin typeface="Times New Roman" panose="02020603050405020304" pitchFamily="18" charset="0"/>
                <a:cs typeface="Times New Roman" panose="02020603050405020304" pitchFamily="18" charset="0"/>
              </a:rPr>
              <a:t>Using money for rental purposes.</a:t>
            </a:r>
          </a:p>
          <a:p>
            <a:pPr>
              <a:spcBef>
                <a:spcPts val="0"/>
              </a:spcBef>
            </a:pPr>
            <a:endParaRPr lang="en-GB" sz="28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800" dirty="0">
                <a:solidFill>
                  <a:srgbClr val="7030A0"/>
                </a:solidFill>
                <a:latin typeface="Times New Roman" panose="02020603050405020304" pitchFamily="18" charset="0"/>
                <a:cs typeface="Times New Roman" panose="02020603050405020304" pitchFamily="18" charset="0"/>
              </a:rPr>
              <a:t>Here, we are using money at the interface between the  legal and banking domains</a:t>
            </a:r>
          </a:p>
          <a:p>
            <a:pPr>
              <a:spcBef>
                <a:spcPts val="0"/>
              </a:spcBef>
              <a:buNone/>
            </a:pPr>
            <a:endParaRPr lang="en-GB"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5</a:t>
            </a:fld>
            <a:endParaRPr lang="en-GB" dirty="0"/>
          </a:p>
        </p:txBody>
      </p:sp>
    </p:spTree>
    <p:custDataLst>
      <p:tags r:id="rId1"/>
    </p:custDataLst>
    <p:extLst>
      <p:ext uri="{BB962C8B-B14F-4D97-AF65-F5344CB8AC3E}">
        <p14:creationId xmlns:p14="http://schemas.microsoft.com/office/powerpoint/2010/main" val="1385600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42852"/>
            <a:ext cx="8229600" cy="1143000"/>
          </a:xfrm>
        </p:spPr>
        <p:txBody>
          <a:bodyPr/>
          <a:lstStyle/>
          <a:p>
            <a:r>
              <a:rPr lang="en-GB" sz="3600" dirty="0"/>
              <a:t>The money supply - 1</a:t>
            </a:r>
          </a:p>
        </p:txBody>
      </p:sp>
      <p:sp>
        <p:nvSpPr>
          <p:cNvPr id="3" name="Content Placeholder 2"/>
          <p:cNvSpPr>
            <a:spLocks noGrp="1"/>
          </p:cNvSpPr>
          <p:nvPr>
            <p:ph idx="1"/>
          </p:nvPr>
        </p:nvSpPr>
        <p:spPr>
          <a:xfrm>
            <a:off x="357158" y="1428736"/>
            <a:ext cx="8229600" cy="4929222"/>
          </a:xfrm>
        </p:spPr>
        <p:txBody>
          <a:bodyPr/>
          <a:lstStyle/>
          <a:p>
            <a:pPr marL="0" indent="0">
              <a:buNone/>
            </a:pPr>
            <a:r>
              <a:rPr lang="en-GB" sz="2800" dirty="0">
                <a:cs typeface="Times New Roman" panose="02020603050405020304" pitchFamily="18" charset="0"/>
              </a:rPr>
              <a:t>UK measures of money</a:t>
            </a:r>
          </a:p>
          <a:p>
            <a:pPr marL="0" indent="0">
              <a:buNone/>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There are two main measures of the money supply in</a:t>
            </a:r>
          </a:p>
          <a:p>
            <a:pPr marL="0" indent="0">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the United Kingdom(UK): cash in circulation and M4.</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Cash in circulation is referred to as the monetary base or </a:t>
            </a: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‘narrow money’.</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M4 is ‘broad money’ or just the money supply.</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In addition, there is a measure called ‘retail deposits and</a:t>
            </a: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cash in M4’, - formerly known as M2.</a:t>
            </a:r>
          </a:p>
          <a:p>
            <a:pPr>
              <a:buNone/>
            </a:pPr>
            <a:endParaRPr lang="en-GB" dirty="0"/>
          </a:p>
          <a:p>
            <a:pPr>
              <a:buNone/>
            </a:pPr>
            <a:endParaRPr lang="en-GB"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6</a:t>
            </a:fld>
            <a:endParaRPr lang="en-GB" dirty="0"/>
          </a:p>
        </p:txBody>
      </p:sp>
    </p:spTree>
    <p:custDataLst>
      <p:tags r:id="rId1"/>
    </p:custDataLst>
    <p:extLst>
      <p:ext uri="{BB962C8B-B14F-4D97-AF65-F5344CB8AC3E}">
        <p14:creationId xmlns:p14="http://schemas.microsoft.com/office/powerpoint/2010/main" val="339411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money supply - 2</a:t>
            </a:r>
          </a:p>
        </p:txBody>
      </p:sp>
      <p:sp>
        <p:nvSpPr>
          <p:cNvPr id="3" name="Content Placeholder 2"/>
          <p:cNvSpPr>
            <a:spLocks noGrp="1"/>
          </p:cNvSpPr>
          <p:nvPr>
            <p:ph idx="1"/>
          </p:nvPr>
        </p:nvSpPr>
        <p:spPr/>
        <p:txBody>
          <a:bodyPr>
            <a:normAutofit fontScale="92500" lnSpcReduction="10000"/>
          </a:bodyPr>
          <a:lstStyle/>
          <a:p>
            <a:pPr>
              <a:buNone/>
            </a:pPr>
            <a:r>
              <a:rPr lang="en-GB" dirty="0">
                <a:cs typeface="Times New Roman" panose="02020603050405020304" pitchFamily="18" charset="0"/>
              </a:rPr>
              <a:t>The definitions are as follows</a:t>
            </a:r>
          </a:p>
          <a:p>
            <a:pPr>
              <a:buNone/>
            </a:pPr>
            <a:endParaRPr lang="en-GB" dirty="0">
              <a:latin typeface="Times New Roman" panose="02020603050405020304" pitchFamily="18" charset="0"/>
              <a:cs typeface="Times New Roman" panose="02020603050405020304" pitchFamily="18" charset="0"/>
            </a:endParaRP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Cash in circulation is all cash held outside the Bank of</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England, by individuals, firms, banks, and the public</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sector.</a:t>
            </a:r>
          </a:p>
          <a:p>
            <a:pPr>
              <a:spcBef>
                <a:spcPts val="0"/>
              </a:spcBef>
              <a:buNone/>
            </a:pPr>
            <a:endParaRPr lang="en-GB" sz="2000" dirty="0">
              <a:solidFill>
                <a:srgbClr val="7030A0"/>
              </a:solidFill>
              <a:latin typeface="Times New Roman" panose="02020603050405020304" pitchFamily="18" charset="0"/>
              <a:cs typeface="Times New Roman" panose="02020603050405020304" pitchFamily="18" charset="0"/>
            </a:endParaRP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Retail deposits and cash in M4 is cash in circulation with the public (but</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 not cash in banks and building societies),plus private sector retail</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sterling deposits in banks and building societies.</a:t>
            </a:r>
          </a:p>
          <a:p>
            <a:pPr>
              <a:spcBef>
                <a:spcPts val="0"/>
              </a:spcBef>
              <a:buNone/>
            </a:pPr>
            <a:endParaRPr lang="en-GB" sz="2000" dirty="0">
              <a:solidFill>
                <a:srgbClr val="7030A0"/>
              </a:solidFill>
              <a:latin typeface="Times New Roman" panose="02020603050405020304" pitchFamily="18" charset="0"/>
              <a:cs typeface="Times New Roman" panose="02020603050405020304" pitchFamily="18" charset="0"/>
            </a:endParaRP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M4 is retail deposits and cash in M4 plus private-sector  wholesale</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sterling deposits in banks and building societies plus certificates of </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deposit (CDs)</a:t>
            </a:r>
          </a:p>
          <a:p>
            <a:pPr>
              <a:spcBef>
                <a:spcPts val="0"/>
              </a:spcBef>
              <a:buNone/>
            </a:pPr>
            <a:endParaRPr lang="en-GB" sz="2000"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7</a:t>
            </a:fld>
            <a:endParaRPr lang="en-GB" dirty="0"/>
          </a:p>
        </p:txBody>
      </p:sp>
    </p:spTree>
    <p:custDataLst>
      <p:tags r:id="rId1"/>
    </p:custDataLst>
    <p:extLst>
      <p:ext uri="{BB962C8B-B14F-4D97-AF65-F5344CB8AC3E}">
        <p14:creationId xmlns:p14="http://schemas.microsoft.com/office/powerpoint/2010/main" val="3940967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90" y="404664"/>
            <a:ext cx="8229600" cy="1143000"/>
          </a:xfrm>
        </p:spPr>
        <p:txBody>
          <a:bodyPr>
            <a:noAutofit/>
          </a:bodyPr>
          <a:lstStyle/>
          <a:p>
            <a:r>
              <a:rPr lang="en-GB" sz="3600" dirty="0"/>
              <a:t>The money supply – 3</a:t>
            </a:r>
            <a:br>
              <a:rPr lang="en-GB" sz="3600" dirty="0"/>
            </a:br>
            <a:endParaRPr lang="en-GB" sz="3600" dirty="0"/>
          </a:p>
        </p:txBody>
      </p:sp>
      <p:graphicFrame>
        <p:nvGraphicFramePr>
          <p:cNvPr id="5" name="Content Placeholder 4"/>
          <p:cNvGraphicFramePr>
            <a:graphicFrameLocks noGrp="1"/>
          </p:cNvGraphicFramePr>
          <p:nvPr>
            <p:ph idx="1"/>
          </p:nvPr>
        </p:nvGraphicFramePr>
        <p:xfrm>
          <a:off x="214282" y="2000240"/>
          <a:ext cx="8229600" cy="3421074"/>
        </p:xfrm>
        <a:graphic>
          <a:graphicData uri="http://schemas.openxmlformats.org/drawingml/2006/table">
            <a:tbl>
              <a:tblPr firstRow="1" bandRow="1">
                <a:tableStyleId>{5C22544A-7EE6-4342-B048-85BDC9FD1C3A}</a:tableStyleId>
              </a:tblPr>
              <a:tblGrid>
                <a:gridCol w="928694">
                  <a:extLst>
                    <a:ext uri="{9D8B030D-6E8A-4147-A177-3AD203B41FA5}">
                      <a16:colId xmlns:a16="http://schemas.microsoft.com/office/drawing/2014/main" val="20000"/>
                    </a:ext>
                  </a:extLst>
                </a:gridCol>
                <a:gridCol w="5572164">
                  <a:extLst>
                    <a:ext uri="{9D8B030D-6E8A-4147-A177-3AD203B41FA5}">
                      <a16:colId xmlns:a16="http://schemas.microsoft.com/office/drawing/2014/main" val="20001"/>
                    </a:ext>
                  </a:extLst>
                </a:gridCol>
                <a:gridCol w="1728742">
                  <a:extLst>
                    <a:ext uri="{9D8B030D-6E8A-4147-A177-3AD203B41FA5}">
                      <a16:colId xmlns:a16="http://schemas.microsoft.com/office/drawing/2014/main" val="20002"/>
                    </a:ext>
                  </a:extLst>
                </a:gridCol>
              </a:tblGrid>
              <a:tr h="370840">
                <a:tc gridSpan="2">
                  <a:txBody>
                    <a:bodyPr/>
                    <a:lstStyle/>
                    <a:p>
                      <a:r>
                        <a:rPr lang="en-GB" dirty="0"/>
                        <a:t>               Monetary</a:t>
                      </a:r>
                      <a:r>
                        <a:rPr lang="en-GB" baseline="0" dirty="0"/>
                        <a:t> measures</a:t>
                      </a:r>
                      <a:endParaRPr lang="en-GB" dirty="0"/>
                    </a:p>
                  </a:txBody>
                  <a:tcPr/>
                </a:tc>
                <a:tc hMerge="1">
                  <a:txBody>
                    <a:bodyPr/>
                    <a:lstStyle/>
                    <a:p>
                      <a:endParaRPr lang="en-GB"/>
                    </a:p>
                  </a:txBody>
                  <a:tcPr/>
                </a:tc>
                <a:tc>
                  <a:txBody>
                    <a:bodyPr/>
                    <a:lstStyle/>
                    <a:p>
                      <a:pPr algn="r"/>
                      <a:r>
                        <a:rPr lang="en-GB" dirty="0"/>
                        <a:t>£millions</a:t>
                      </a:r>
                    </a:p>
                  </a:txBody>
                  <a:tcPr/>
                </a:tc>
                <a:extLst>
                  <a:ext uri="{0D108BD9-81ED-4DB2-BD59-A6C34878D82A}">
                    <a16:rowId xmlns:a16="http://schemas.microsoft.com/office/drawing/2014/main" val="10000"/>
                  </a:ext>
                </a:extLst>
              </a:tr>
              <a:tr h="486416">
                <a:tc>
                  <a:txBody>
                    <a:bodyPr/>
                    <a:lstStyle/>
                    <a:p>
                      <a:r>
                        <a:rPr lang="en-GB" dirty="0">
                          <a:solidFill>
                            <a:srgbClr val="7030A0"/>
                          </a:solidFill>
                        </a:rPr>
                        <a:t>Row 1</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solidFill>
                            <a:srgbClr val="7030A0"/>
                          </a:solidFill>
                        </a:rPr>
                        <a:t>Cash in circulation  - narrow money (outside the Bank of England)</a:t>
                      </a:r>
                    </a:p>
                  </a:txBody>
                  <a:tcPr/>
                </a:tc>
                <a:tc>
                  <a:txBody>
                    <a:bodyPr/>
                    <a:lstStyle/>
                    <a:p>
                      <a:pPr algn="r"/>
                      <a:r>
                        <a:rPr lang="en-GB" dirty="0">
                          <a:solidFill>
                            <a:srgbClr val="7030A0"/>
                          </a:solidFill>
                        </a:rPr>
                        <a:t>   54,399</a:t>
                      </a:r>
                    </a:p>
                  </a:txBody>
                  <a:tcPr/>
                </a:tc>
                <a:extLst>
                  <a:ext uri="{0D108BD9-81ED-4DB2-BD59-A6C34878D82A}">
                    <a16:rowId xmlns:a16="http://schemas.microsoft.com/office/drawing/2014/main" val="10001"/>
                  </a:ext>
                </a:extLst>
              </a:tr>
              <a:tr h="489278">
                <a:tc>
                  <a:txBody>
                    <a:bodyPr/>
                    <a:lstStyle/>
                    <a:p>
                      <a:r>
                        <a:rPr lang="en-GB" dirty="0">
                          <a:solidFill>
                            <a:srgbClr val="7030A0"/>
                          </a:solidFill>
                        </a:rPr>
                        <a:t>Row 2</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solidFill>
                            <a:srgbClr val="7030A0"/>
                          </a:solidFill>
                        </a:rPr>
                        <a:t>Cash in banks  and cash held outside the UK</a:t>
                      </a:r>
                    </a:p>
                  </a:txBody>
                  <a:tcPr/>
                </a:tc>
                <a:tc>
                  <a:txBody>
                    <a:bodyPr/>
                    <a:lstStyle/>
                    <a:p>
                      <a:pPr algn="r"/>
                      <a:r>
                        <a:rPr lang="en-GB" dirty="0">
                          <a:solidFill>
                            <a:srgbClr val="7030A0"/>
                          </a:solidFill>
                        </a:rPr>
                        <a:t>     (9,531)</a:t>
                      </a:r>
                    </a:p>
                  </a:txBody>
                  <a:tcPr/>
                </a:tc>
                <a:extLst>
                  <a:ext uri="{0D108BD9-81ED-4DB2-BD59-A6C34878D82A}">
                    <a16:rowId xmlns:a16="http://schemas.microsoft.com/office/drawing/2014/main" val="10002"/>
                  </a:ext>
                </a:extLst>
              </a:tr>
              <a:tr h="370840">
                <a:tc>
                  <a:txBody>
                    <a:bodyPr/>
                    <a:lstStyle/>
                    <a:p>
                      <a:r>
                        <a:rPr lang="en-GB" dirty="0">
                          <a:solidFill>
                            <a:srgbClr val="7030A0"/>
                          </a:solidFill>
                        </a:rPr>
                        <a:t>Row 3</a:t>
                      </a:r>
                    </a:p>
                  </a:txBody>
                  <a:tcPr/>
                </a:tc>
                <a:tc>
                  <a:txBody>
                    <a:bodyPr/>
                    <a:lstStyle/>
                    <a:p>
                      <a:r>
                        <a:rPr lang="en-GB" dirty="0">
                          <a:solidFill>
                            <a:srgbClr val="7030A0"/>
                          </a:solidFill>
                        </a:rPr>
                        <a:t>Private –sector retail bank and building society deposits</a:t>
                      </a:r>
                    </a:p>
                  </a:txBody>
                  <a:tcPr/>
                </a:tc>
                <a:tc>
                  <a:txBody>
                    <a:bodyPr/>
                    <a:lstStyle/>
                    <a:p>
                      <a:pPr algn="r"/>
                      <a:r>
                        <a:rPr lang="en-GB" dirty="0">
                          <a:solidFill>
                            <a:srgbClr val="7030A0"/>
                          </a:solidFill>
                        </a:rPr>
                        <a:t>1,077,872</a:t>
                      </a:r>
                    </a:p>
                  </a:txBody>
                  <a:tcPr/>
                </a:tc>
                <a:extLst>
                  <a:ext uri="{0D108BD9-81ED-4DB2-BD59-A6C34878D82A}">
                    <a16:rowId xmlns:a16="http://schemas.microsoft.com/office/drawing/2014/main" val="10003"/>
                  </a:ext>
                </a:extLst>
              </a:tr>
              <a:tr h="513716">
                <a:tc>
                  <a:txBody>
                    <a:bodyPr/>
                    <a:lstStyle/>
                    <a:p>
                      <a:r>
                        <a:rPr lang="en-GB" dirty="0">
                          <a:solidFill>
                            <a:srgbClr val="7030A0"/>
                          </a:solidFill>
                        </a:rPr>
                        <a:t>Row 4</a:t>
                      </a:r>
                    </a:p>
                  </a:txBody>
                  <a:tcPr/>
                </a:tc>
                <a:tc>
                  <a:txBody>
                    <a:bodyPr/>
                    <a:lstStyle/>
                    <a:p>
                      <a:r>
                        <a:rPr lang="en-GB" dirty="0">
                          <a:solidFill>
                            <a:srgbClr val="7030A0"/>
                          </a:solidFill>
                        </a:rPr>
                        <a:t>Retail</a:t>
                      </a:r>
                      <a:r>
                        <a:rPr lang="en-GB" baseline="0" dirty="0">
                          <a:solidFill>
                            <a:srgbClr val="7030A0"/>
                          </a:solidFill>
                        </a:rPr>
                        <a:t> deposits and cash in M4</a:t>
                      </a:r>
                      <a:endParaRPr lang="en-GB" dirty="0">
                        <a:solidFill>
                          <a:srgbClr val="7030A0"/>
                        </a:solidFill>
                      </a:endParaRPr>
                    </a:p>
                  </a:txBody>
                  <a:tcPr/>
                </a:tc>
                <a:tc>
                  <a:txBody>
                    <a:bodyPr/>
                    <a:lstStyle/>
                    <a:p>
                      <a:pPr algn="r"/>
                      <a:r>
                        <a:rPr lang="en-GB" sz="2000" b="1" dirty="0">
                          <a:solidFill>
                            <a:srgbClr val="7030A0"/>
                          </a:solidFill>
                        </a:rPr>
                        <a:t>1,122,740</a:t>
                      </a:r>
                    </a:p>
                  </a:txBody>
                  <a:tcPr/>
                </a:tc>
                <a:extLst>
                  <a:ext uri="{0D108BD9-81ED-4DB2-BD59-A6C34878D82A}">
                    <a16:rowId xmlns:a16="http://schemas.microsoft.com/office/drawing/2014/main" val="10004"/>
                  </a:ext>
                </a:extLst>
              </a:tr>
              <a:tr h="370840">
                <a:tc>
                  <a:txBody>
                    <a:bodyPr/>
                    <a:lstStyle/>
                    <a:p>
                      <a:r>
                        <a:rPr lang="en-GB" dirty="0">
                          <a:solidFill>
                            <a:srgbClr val="7030A0"/>
                          </a:solidFill>
                        </a:rPr>
                        <a:t>Row 5</a:t>
                      </a:r>
                    </a:p>
                  </a:txBody>
                  <a:tcPr/>
                </a:tc>
                <a:tc>
                  <a:txBody>
                    <a:bodyPr/>
                    <a:lstStyle/>
                    <a:p>
                      <a:r>
                        <a:rPr lang="en-GB" dirty="0">
                          <a:solidFill>
                            <a:srgbClr val="7030A0"/>
                          </a:solidFill>
                        </a:rPr>
                        <a:t>Private-sector wholesale</a:t>
                      </a:r>
                      <a:r>
                        <a:rPr lang="en-GB" baseline="0" dirty="0">
                          <a:solidFill>
                            <a:srgbClr val="7030A0"/>
                          </a:solidFill>
                        </a:rPr>
                        <a:t> bank and building society deposits and CDs</a:t>
                      </a:r>
                      <a:endParaRPr lang="en-GB" dirty="0">
                        <a:solidFill>
                          <a:srgbClr val="7030A0"/>
                        </a:solidFill>
                      </a:endParaRPr>
                    </a:p>
                  </a:txBody>
                  <a:tcPr/>
                </a:tc>
                <a:tc>
                  <a:txBody>
                    <a:bodyPr/>
                    <a:lstStyle/>
                    <a:p>
                      <a:pPr algn="r"/>
                      <a:r>
                        <a:rPr lang="en-GB" dirty="0">
                          <a:solidFill>
                            <a:srgbClr val="7030A0"/>
                          </a:solidFill>
                        </a:rPr>
                        <a:t>  827,097</a:t>
                      </a:r>
                    </a:p>
                  </a:txBody>
                  <a:tcPr/>
                </a:tc>
                <a:extLst>
                  <a:ext uri="{0D108BD9-81ED-4DB2-BD59-A6C34878D82A}">
                    <a16:rowId xmlns:a16="http://schemas.microsoft.com/office/drawing/2014/main" val="10005"/>
                  </a:ext>
                </a:extLst>
              </a:tr>
              <a:tr h="370840">
                <a:tc>
                  <a:txBody>
                    <a:bodyPr/>
                    <a:lstStyle/>
                    <a:p>
                      <a:r>
                        <a:rPr lang="en-GB" dirty="0">
                          <a:solidFill>
                            <a:srgbClr val="7030A0"/>
                          </a:solidFill>
                        </a:rPr>
                        <a:t>Row 6</a:t>
                      </a:r>
                    </a:p>
                  </a:txBody>
                  <a:tcPr/>
                </a:tc>
                <a:tc>
                  <a:txBody>
                    <a:bodyPr/>
                    <a:lstStyle/>
                    <a:p>
                      <a:r>
                        <a:rPr lang="en-GB" dirty="0">
                          <a:solidFill>
                            <a:srgbClr val="7030A0"/>
                          </a:solidFill>
                        </a:rPr>
                        <a:t>M4 – broad money</a:t>
                      </a:r>
                    </a:p>
                  </a:txBody>
                  <a:tcPr/>
                </a:tc>
                <a:tc>
                  <a:txBody>
                    <a:bodyPr/>
                    <a:lstStyle/>
                    <a:p>
                      <a:pPr algn="r"/>
                      <a:r>
                        <a:rPr lang="en-GB" sz="2000" b="1" dirty="0">
                          <a:solidFill>
                            <a:srgbClr val="7030A0"/>
                          </a:solidFill>
                        </a:rPr>
                        <a:t>1,949,837</a:t>
                      </a:r>
                    </a:p>
                  </a:txBody>
                  <a:tcPr/>
                </a:tc>
                <a:extLst>
                  <a:ext uri="{0D108BD9-81ED-4DB2-BD59-A6C34878D82A}">
                    <a16:rowId xmlns:a16="http://schemas.microsoft.com/office/drawing/2014/main" val="10006"/>
                  </a:ext>
                </a:extLst>
              </a:tr>
            </a:tbl>
          </a:graphicData>
        </a:graphic>
      </p:graphicFrame>
      <p:sp>
        <p:nvSpPr>
          <p:cNvPr id="4" name="Slide Number Placeholder 3"/>
          <p:cNvSpPr>
            <a:spLocks noGrp="1"/>
          </p:cNvSpPr>
          <p:nvPr>
            <p:ph type="sldNum" sz="quarter" idx="12"/>
          </p:nvPr>
        </p:nvSpPr>
        <p:spPr/>
        <p:txBody>
          <a:bodyPr/>
          <a:lstStyle/>
          <a:p>
            <a:fld id="{8349702D-F889-4259-9B8C-DF358D1A881E}" type="slidenum">
              <a:rPr lang="en-GB" smtClean="0"/>
              <a:pPr/>
              <a:t>8</a:t>
            </a:fld>
            <a:endParaRPr lang="en-GB" dirty="0"/>
          </a:p>
        </p:txBody>
      </p:sp>
      <p:sp>
        <p:nvSpPr>
          <p:cNvPr id="6" name="TextBox 5"/>
          <p:cNvSpPr txBox="1"/>
          <p:nvPr/>
        </p:nvSpPr>
        <p:spPr>
          <a:xfrm>
            <a:off x="293022" y="1052736"/>
            <a:ext cx="6072230" cy="830997"/>
          </a:xfrm>
          <a:prstGeom prst="rect">
            <a:avLst/>
          </a:prstGeom>
          <a:noFill/>
        </p:spPr>
        <p:txBody>
          <a:bodyPr wrap="square" rtlCol="0">
            <a:spAutoFit/>
          </a:bodyPr>
          <a:lstStyle/>
          <a:p>
            <a:r>
              <a:rPr lang="en-GB" sz="2400" dirty="0">
                <a:latin typeface="+mn-lt"/>
                <a:cs typeface="Times New Roman" panose="02020603050405020304" pitchFamily="18" charset="0"/>
              </a:rPr>
              <a:t>UK monetary aggregates as at the end of December 2008</a:t>
            </a:r>
          </a:p>
        </p:txBody>
      </p:sp>
      <p:sp>
        <p:nvSpPr>
          <p:cNvPr id="7" name="TextBox 6"/>
          <p:cNvSpPr txBox="1"/>
          <p:nvPr/>
        </p:nvSpPr>
        <p:spPr>
          <a:xfrm>
            <a:off x="285720" y="5857892"/>
            <a:ext cx="8215370" cy="338554"/>
          </a:xfrm>
          <a:prstGeom prst="rect">
            <a:avLst/>
          </a:prstGeom>
          <a:noFill/>
        </p:spPr>
        <p:txBody>
          <a:bodyPr wrap="square" rtlCol="0">
            <a:spAutoFit/>
          </a:bodyPr>
          <a:lstStyle/>
          <a:p>
            <a:r>
              <a:rPr lang="en-GB" sz="1600" dirty="0">
                <a:solidFill>
                  <a:srgbClr val="7030A0"/>
                </a:solidFill>
              </a:rPr>
              <a:t>Row 2 = Row 4 – Rows 3+1 (( 1,122,740 – (1,077,872+54,399) = -9,531))</a:t>
            </a:r>
          </a:p>
        </p:txBody>
      </p:sp>
    </p:spTree>
    <p:custDataLst>
      <p:tags r:id="rId1"/>
    </p:custDataLst>
    <p:extLst>
      <p:ext uri="{BB962C8B-B14F-4D97-AF65-F5344CB8AC3E}">
        <p14:creationId xmlns:p14="http://schemas.microsoft.com/office/powerpoint/2010/main" val="499536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428604"/>
            <a:ext cx="8229600" cy="1143000"/>
          </a:xfrm>
        </p:spPr>
        <p:txBody>
          <a:bodyPr/>
          <a:lstStyle/>
          <a:p>
            <a:r>
              <a:rPr lang="en-GB" sz="3600" dirty="0"/>
              <a:t>The money supply – 4</a:t>
            </a:r>
          </a:p>
        </p:txBody>
      </p:sp>
      <p:graphicFrame>
        <p:nvGraphicFramePr>
          <p:cNvPr id="5" name="Content Placeholder 4"/>
          <p:cNvGraphicFramePr>
            <a:graphicFrameLocks noGrp="1"/>
          </p:cNvGraphicFramePr>
          <p:nvPr>
            <p:ph idx="1"/>
          </p:nvPr>
        </p:nvGraphicFramePr>
        <p:xfrm>
          <a:off x="285720" y="3286124"/>
          <a:ext cx="8158163" cy="2103120"/>
        </p:xfrm>
        <a:graphic>
          <a:graphicData uri="http://schemas.openxmlformats.org/drawingml/2006/table">
            <a:tbl>
              <a:tblPr firstRow="1" bandRow="1">
                <a:tableStyleId>{5C22544A-7EE6-4342-B048-85BDC9FD1C3A}</a:tableStyleId>
              </a:tblPr>
              <a:tblGrid>
                <a:gridCol w="2039541">
                  <a:extLst>
                    <a:ext uri="{9D8B030D-6E8A-4147-A177-3AD203B41FA5}">
                      <a16:colId xmlns:a16="http://schemas.microsoft.com/office/drawing/2014/main" val="20000"/>
                    </a:ext>
                  </a:extLst>
                </a:gridCol>
                <a:gridCol w="1032293">
                  <a:extLst>
                    <a:ext uri="{9D8B030D-6E8A-4147-A177-3AD203B41FA5}">
                      <a16:colId xmlns:a16="http://schemas.microsoft.com/office/drawing/2014/main" val="20001"/>
                    </a:ext>
                  </a:extLst>
                </a:gridCol>
                <a:gridCol w="3655865">
                  <a:extLst>
                    <a:ext uri="{9D8B030D-6E8A-4147-A177-3AD203B41FA5}">
                      <a16:colId xmlns:a16="http://schemas.microsoft.com/office/drawing/2014/main" val="20002"/>
                    </a:ext>
                  </a:extLst>
                </a:gridCol>
                <a:gridCol w="1430464">
                  <a:extLst>
                    <a:ext uri="{9D8B030D-6E8A-4147-A177-3AD203B41FA5}">
                      <a16:colId xmlns:a16="http://schemas.microsoft.com/office/drawing/2014/main" val="20003"/>
                    </a:ext>
                  </a:extLst>
                </a:gridCol>
              </a:tblGrid>
              <a:tr h="295984">
                <a:tc gridSpan="4">
                  <a:txBody>
                    <a:bodyPr/>
                    <a:lstStyle/>
                    <a:p>
                      <a:r>
                        <a:rPr lang="en-GB" dirty="0"/>
                        <a:t>Banks’ original balance sheet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295984">
                <a:tc>
                  <a:txBody>
                    <a:bodyPr/>
                    <a:lstStyle/>
                    <a:p>
                      <a:r>
                        <a:rPr lang="en-GB" dirty="0">
                          <a:solidFill>
                            <a:srgbClr val="7030A0"/>
                          </a:solidFill>
                        </a:rPr>
                        <a:t>Liabilities</a:t>
                      </a:r>
                    </a:p>
                  </a:txBody>
                  <a:tcPr/>
                </a:tc>
                <a:tc>
                  <a:txBody>
                    <a:bodyPr/>
                    <a:lstStyle/>
                    <a:p>
                      <a:r>
                        <a:rPr lang="en-GB" dirty="0">
                          <a:solidFill>
                            <a:srgbClr val="7030A0"/>
                          </a:solidFill>
                        </a:rPr>
                        <a:t>£bn</a:t>
                      </a:r>
                    </a:p>
                  </a:txBody>
                  <a:tcPr/>
                </a:tc>
                <a:tc>
                  <a:txBody>
                    <a:bodyPr/>
                    <a:lstStyle/>
                    <a:p>
                      <a:r>
                        <a:rPr lang="en-GB" dirty="0">
                          <a:solidFill>
                            <a:srgbClr val="7030A0"/>
                          </a:solidFill>
                        </a:rPr>
                        <a:t>Assets</a:t>
                      </a:r>
                    </a:p>
                  </a:txBody>
                  <a:tcPr/>
                </a:tc>
                <a:tc>
                  <a:txBody>
                    <a:bodyPr/>
                    <a:lstStyle/>
                    <a:p>
                      <a:r>
                        <a:rPr lang="en-GB" dirty="0">
                          <a:solidFill>
                            <a:srgbClr val="7030A0"/>
                          </a:solidFill>
                        </a:rPr>
                        <a:t>£bn</a:t>
                      </a:r>
                    </a:p>
                  </a:txBody>
                  <a:tcPr/>
                </a:tc>
                <a:extLst>
                  <a:ext uri="{0D108BD9-81ED-4DB2-BD59-A6C34878D82A}">
                    <a16:rowId xmlns:a16="http://schemas.microsoft.com/office/drawing/2014/main" val="10001"/>
                  </a:ext>
                </a:extLst>
              </a:tr>
              <a:tr h="510876">
                <a:tc>
                  <a:txBody>
                    <a:bodyPr/>
                    <a:lstStyle/>
                    <a:p>
                      <a:r>
                        <a:rPr lang="en-GB" dirty="0">
                          <a:solidFill>
                            <a:srgbClr val="7030A0"/>
                          </a:solidFill>
                        </a:rPr>
                        <a:t>Deposits from savers (investors)</a:t>
                      </a:r>
                    </a:p>
                  </a:txBody>
                  <a:tcPr/>
                </a:tc>
                <a:tc>
                  <a:txBody>
                    <a:bodyPr/>
                    <a:lstStyle/>
                    <a:p>
                      <a:r>
                        <a:rPr lang="en-GB" dirty="0">
                          <a:solidFill>
                            <a:srgbClr val="7030A0"/>
                          </a:solidFill>
                        </a:rPr>
                        <a:t>100</a:t>
                      </a:r>
                    </a:p>
                  </a:txBody>
                  <a:tcPr/>
                </a:tc>
                <a:tc>
                  <a:txBody>
                    <a:bodyPr/>
                    <a:lstStyle/>
                    <a:p>
                      <a:r>
                        <a:rPr lang="en-GB" dirty="0">
                          <a:solidFill>
                            <a:srgbClr val="7030A0"/>
                          </a:solidFill>
                        </a:rPr>
                        <a:t>Balances with the central bank</a:t>
                      </a:r>
                    </a:p>
                  </a:txBody>
                  <a:tcPr/>
                </a:tc>
                <a:tc>
                  <a:txBody>
                    <a:bodyPr/>
                    <a:lstStyle/>
                    <a:p>
                      <a:r>
                        <a:rPr lang="en-GB" dirty="0">
                          <a:solidFill>
                            <a:srgbClr val="7030A0"/>
                          </a:solidFill>
                        </a:rPr>
                        <a:t>10</a:t>
                      </a:r>
                    </a:p>
                  </a:txBody>
                  <a:tcPr/>
                </a:tc>
                <a:extLst>
                  <a:ext uri="{0D108BD9-81ED-4DB2-BD59-A6C34878D82A}">
                    <a16:rowId xmlns:a16="http://schemas.microsoft.com/office/drawing/2014/main" val="10002"/>
                  </a:ext>
                </a:extLst>
              </a:tr>
              <a:tr h="295984">
                <a:tc>
                  <a:txBody>
                    <a:bodyPr/>
                    <a:lstStyle/>
                    <a:p>
                      <a:endParaRPr lang="en-GB" dirty="0">
                        <a:solidFill>
                          <a:srgbClr val="7030A0"/>
                        </a:solidFill>
                      </a:endParaRPr>
                    </a:p>
                  </a:txBody>
                  <a:tcPr/>
                </a:tc>
                <a:tc>
                  <a:txBody>
                    <a:bodyPr/>
                    <a:lstStyle/>
                    <a:p>
                      <a:endParaRPr lang="en-GB" dirty="0">
                        <a:solidFill>
                          <a:srgbClr val="7030A0"/>
                        </a:solidFill>
                      </a:endParaRPr>
                    </a:p>
                  </a:txBody>
                  <a:tcPr/>
                </a:tc>
                <a:tc>
                  <a:txBody>
                    <a:bodyPr/>
                    <a:lstStyle/>
                    <a:p>
                      <a:r>
                        <a:rPr lang="en-GB" dirty="0">
                          <a:solidFill>
                            <a:srgbClr val="7030A0"/>
                          </a:solidFill>
                        </a:rPr>
                        <a:t>Advances to borrowers</a:t>
                      </a:r>
                    </a:p>
                  </a:txBody>
                  <a:tcPr/>
                </a:tc>
                <a:tc>
                  <a:txBody>
                    <a:bodyPr/>
                    <a:lstStyle/>
                    <a:p>
                      <a:r>
                        <a:rPr lang="en-GB" dirty="0">
                          <a:solidFill>
                            <a:srgbClr val="7030A0"/>
                          </a:solidFill>
                        </a:rPr>
                        <a:t>90</a:t>
                      </a:r>
                    </a:p>
                  </a:txBody>
                  <a:tcPr/>
                </a:tc>
                <a:extLst>
                  <a:ext uri="{0D108BD9-81ED-4DB2-BD59-A6C34878D82A}">
                    <a16:rowId xmlns:a16="http://schemas.microsoft.com/office/drawing/2014/main" val="10003"/>
                  </a:ext>
                </a:extLst>
              </a:tr>
              <a:tr h="295984">
                <a:tc>
                  <a:txBody>
                    <a:bodyPr/>
                    <a:lstStyle/>
                    <a:p>
                      <a:r>
                        <a:rPr lang="en-GB" dirty="0">
                          <a:solidFill>
                            <a:srgbClr val="7030A0"/>
                          </a:solidFill>
                        </a:rPr>
                        <a:t>Total</a:t>
                      </a:r>
                    </a:p>
                  </a:txBody>
                  <a:tcPr/>
                </a:tc>
                <a:tc>
                  <a:txBody>
                    <a:bodyPr/>
                    <a:lstStyle/>
                    <a:p>
                      <a:r>
                        <a:rPr lang="en-GB" dirty="0">
                          <a:solidFill>
                            <a:srgbClr val="7030A0"/>
                          </a:solidFill>
                        </a:rPr>
                        <a:t>100</a:t>
                      </a:r>
                    </a:p>
                  </a:txBody>
                  <a:tcPr/>
                </a:tc>
                <a:tc>
                  <a:txBody>
                    <a:bodyPr/>
                    <a:lstStyle/>
                    <a:p>
                      <a:r>
                        <a:rPr lang="en-GB" dirty="0">
                          <a:solidFill>
                            <a:srgbClr val="7030A0"/>
                          </a:solidFill>
                        </a:rPr>
                        <a:t>Total</a:t>
                      </a:r>
                    </a:p>
                  </a:txBody>
                  <a:tcPr/>
                </a:tc>
                <a:tc>
                  <a:txBody>
                    <a:bodyPr/>
                    <a:lstStyle/>
                    <a:p>
                      <a:r>
                        <a:rPr lang="en-GB" dirty="0">
                          <a:solidFill>
                            <a:srgbClr val="7030A0"/>
                          </a:solidFill>
                        </a:rPr>
                        <a:t>100</a:t>
                      </a:r>
                    </a:p>
                  </a:txBody>
                  <a:tcPr/>
                </a:tc>
                <a:extLst>
                  <a:ext uri="{0D108BD9-81ED-4DB2-BD59-A6C34878D82A}">
                    <a16:rowId xmlns:a16="http://schemas.microsoft.com/office/drawing/2014/main" val="10004"/>
                  </a:ext>
                </a:extLst>
              </a:tr>
            </a:tbl>
          </a:graphicData>
        </a:graphic>
      </p:graphicFrame>
      <p:sp>
        <p:nvSpPr>
          <p:cNvPr id="4" name="Slide Number Placeholder 3"/>
          <p:cNvSpPr>
            <a:spLocks noGrp="1"/>
          </p:cNvSpPr>
          <p:nvPr>
            <p:ph type="sldNum" sz="quarter" idx="12"/>
          </p:nvPr>
        </p:nvSpPr>
        <p:spPr/>
        <p:txBody>
          <a:bodyPr/>
          <a:lstStyle/>
          <a:p>
            <a:fld id="{8349702D-F889-4259-9B8C-DF358D1A881E}" type="slidenum">
              <a:rPr lang="en-GB" smtClean="0"/>
              <a:pPr/>
              <a:t>9</a:t>
            </a:fld>
            <a:endParaRPr lang="en-GB" dirty="0"/>
          </a:p>
        </p:txBody>
      </p:sp>
      <p:sp>
        <p:nvSpPr>
          <p:cNvPr id="6" name="TextBox 5"/>
          <p:cNvSpPr txBox="1"/>
          <p:nvPr/>
        </p:nvSpPr>
        <p:spPr>
          <a:xfrm>
            <a:off x="285720" y="1785926"/>
            <a:ext cx="7572428" cy="954107"/>
          </a:xfrm>
          <a:prstGeom prst="rect">
            <a:avLst/>
          </a:prstGeom>
          <a:noFill/>
        </p:spPr>
        <p:txBody>
          <a:bodyPr wrap="square" rtlCol="0">
            <a:spAutoFit/>
          </a:bodyPr>
          <a:lstStyle/>
          <a:p>
            <a:r>
              <a:rPr lang="en-GB" sz="2800" dirty="0">
                <a:latin typeface="+mn-lt"/>
                <a:cs typeface="Times New Roman" panose="02020603050405020304" pitchFamily="18" charset="0"/>
              </a:rPr>
              <a:t>The creation of money credit by banks - assuming a 10% liquidity ratio</a:t>
            </a:r>
          </a:p>
        </p:txBody>
      </p:sp>
    </p:spTree>
    <p:custDataLst>
      <p:tags r:id="rId1"/>
    </p:custDataLst>
    <p:extLst>
      <p:ext uri="{BB962C8B-B14F-4D97-AF65-F5344CB8AC3E}">
        <p14:creationId xmlns:p14="http://schemas.microsoft.com/office/powerpoint/2010/main" val="4219699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142852"/>
            <a:ext cx="8229600" cy="1143000"/>
          </a:xfrm>
        </p:spPr>
        <p:txBody>
          <a:bodyPr>
            <a:normAutofit/>
          </a:bodyPr>
          <a:lstStyle/>
          <a:p>
            <a:r>
              <a:rPr lang="en-GB" sz="3600" dirty="0"/>
              <a:t>The money supply – 5</a:t>
            </a:r>
          </a:p>
        </p:txBody>
      </p:sp>
      <p:graphicFrame>
        <p:nvGraphicFramePr>
          <p:cNvPr id="5" name="Content Placeholder 4"/>
          <p:cNvGraphicFramePr>
            <a:graphicFrameLocks noGrp="1"/>
          </p:cNvGraphicFramePr>
          <p:nvPr>
            <p:ph idx="1"/>
          </p:nvPr>
        </p:nvGraphicFramePr>
        <p:xfrm>
          <a:off x="285720" y="1428736"/>
          <a:ext cx="8572561" cy="2225040"/>
        </p:xfrm>
        <a:graphic>
          <a:graphicData uri="http://schemas.openxmlformats.org/drawingml/2006/table">
            <a:tbl>
              <a:tblPr firstRow="1" bandRow="1">
                <a:tableStyleId>{5C22544A-7EE6-4342-B048-85BDC9FD1C3A}</a:tableStyleId>
              </a:tblPr>
              <a:tblGrid>
                <a:gridCol w="2928958">
                  <a:extLst>
                    <a:ext uri="{9D8B030D-6E8A-4147-A177-3AD203B41FA5}">
                      <a16:colId xmlns:a16="http://schemas.microsoft.com/office/drawing/2014/main" val="20000"/>
                    </a:ext>
                  </a:extLst>
                </a:gridCol>
                <a:gridCol w="1071570">
                  <a:extLst>
                    <a:ext uri="{9D8B030D-6E8A-4147-A177-3AD203B41FA5}">
                      <a16:colId xmlns:a16="http://schemas.microsoft.com/office/drawing/2014/main" val="20001"/>
                    </a:ext>
                  </a:extLst>
                </a:gridCol>
                <a:gridCol w="3571900">
                  <a:extLst>
                    <a:ext uri="{9D8B030D-6E8A-4147-A177-3AD203B41FA5}">
                      <a16:colId xmlns:a16="http://schemas.microsoft.com/office/drawing/2014/main" val="20002"/>
                    </a:ext>
                  </a:extLst>
                </a:gridCol>
                <a:gridCol w="1000133">
                  <a:extLst>
                    <a:ext uri="{9D8B030D-6E8A-4147-A177-3AD203B41FA5}">
                      <a16:colId xmlns:a16="http://schemas.microsoft.com/office/drawing/2014/main" val="20003"/>
                    </a:ext>
                  </a:extLst>
                </a:gridCol>
              </a:tblGrid>
              <a:tr h="370840">
                <a:tc gridSpan="4">
                  <a:txBody>
                    <a:bodyPr/>
                    <a:lstStyle/>
                    <a:p>
                      <a:r>
                        <a:rPr lang="en-GB" dirty="0"/>
                        <a:t>The initial effect</a:t>
                      </a:r>
                      <a:r>
                        <a:rPr lang="en-GB" baseline="0" dirty="0"/>
                        <a:t> </a:t>
                      </a:r>
                      <a:r>
                        <a:rPr lang="en-GB" dirty="0"/>
                        <a:t>of an additional £10 billion</a:t>
                      </a:r>
                      <a:r>
                        <a:rPr lang="en-GB" baseline="0" dirty="0"/>
                        <a:t> </a:t>
                      </a:r>
                      <a:r>
                        <a:rPr lang="en-GB" dirty="0"/>
                        <a:t>of deposits </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solidFill>
                            <a:srgbClr val="7030A0"/>
                          </a:solidFill>
                        </a:rPr>
                        <a:t>Liabilities</a:t>
                      </a:r>
                    </a:p>
                  </a:txBody>
                  <a:tcPr/>
                </a:tc>
                <a:tc>
                  <a:txBody>
                    <a:bodyPr/>
                    <a:lstStyle/>
                    <a:p>
                      <a:pPr algn="r"/>
                      <a:r>
                        <a:rPr lang="en-GB" dirty="0">
                          <a:solidFill>
                            <a:srgbClr val="7030A0"/>
                          </a:solidFill>
                        </a:rPr>
                        <a:t>£bn</a:t>
                      </a:r>
                    </a:p>
                  </a:txBody>
                  <a:tcPr/>
                </a:tc>
                <a:tc>
                  <a:txBody>
                    <a:bodyPr/>
                    <a:lstStyle/>
                    <a:p>
                      <a:r>
                        <a:rPr lang="en-GB" dirty="0">
                          <a:solidFill>
                            <a:srgbClr val="7030A0"/>
                          </a:solidFill>
                        </a:rPr>
                        <a:t>Assets</a:t>
                      </a:r>
                    </a:p>
                  </a:txBody>
                  <a:tcPr/>
                </a:tc>
                <a:tc>
                  <a:txBody>
                    <a:bodyPr/>
                    <a:lstStyle/>
                    <a:p>
                      <a:pPr algn="r"/>
                      <a:r>
                        <a:rPr lang="en-GB" dirty="0">
                          <a:solidFill>
                            <a:srgbClr val="7030A0"/>
                          </a:solidFill>
                        </a:rPr>
                        <a:t>£bn</a:t>
                      </a:r>
                    </a:p>
                  </a:txBody>
                  <a:tcPr/>
                </a:tc>
                <a:extLst>
                  <a:ext uri="{0D108BD9-81ED-4DB2-BD59-A6C34878D82A}">
                    <a16:rowId xmlns:a16="http://schemas.microsoft.com/office/drawing/2014/main" val="10001"/>
                  </a:ext>
                </a:extLst>
              </a:tr>
              <a:tr h="370840">
                <a:tc>
                  <a:txBody>
                    <a:bodyPr/>
                    <a:lstStyle/>
                    <a:p>
                      <a:r>
                        <a:rPr lang="en-GB" dirty="0">
                          <a:solidFill>
                            <a:srgbClr val="7030A0"/>
                          </a:solidFill>
                        </a:rPr>
                        <a:t>Deposits (old)</a:t>
                      </a:r>
                    </a:p>
                  </a:txBody>
                  <a:tcPr/>
                </a:tc>
                <a:tc>
                  <a:txBody>
                    <a:bodyPr/>
                    <a:lstStyle/>
                    <a:p>
                      <a:pPr algn="r"/>
                      <a:r>
                        <a:rPr lang="en-GB" dirty="0">
                          <a:solidFill>
                            <a:srgbClr val="7030A0"/>
                          </a:solidFill>
                        </a:rPr>
                        <a:t>100</a:t>
                      </a:r>
                    </a:p>
                  </a:txBody>
                  <a:tcPr/>
                </a:tc>
                <a:tc>
                  <a:txBody>
                    <a:bodyPr/>
                    <a:lstStyle/>
                    <a:p>
                      <a:r>
                        <a:rPr lang="en-GB" dirty="0">
                          <a:solidFill>
                            <a:srgbClr val="7030A0"/>
                          </a:solidFill>
                        </a:rPr>
                        <a:t>Balances with central bank (old)</a:t>
                      </a:r>
                    </a:p>
                  </a:txBody>
                  <a:tcPr/>
                </a:tc>
                <a:tc>
                  <a:txBody>
                    <a:bodyPr/>
                    <a:lstStyle/>
                    <a:p>
                      <a:pPr algn="r"/>
                      <a:r>
                        <a:rPr lang="en-GB" dirty="0">
                          <a:solidFill>
                            <a:srgbClr val="7030A0"/>
                          </a:solidFill>
                        </a:rPr>
                        <a:t>10</a:t>
                      </a:r>
                    </a:p>
                  </a:txBody>
                  <a:tcPr/>
                </a:tc>
                <a:extLst>
                  <a:ext uri="{0D108BD9-81ED-4DB2-BD59-A6C34878D82A}">
                    <a16:rowId xmlns:a16="http://schemas.microsoft.com/office/drawing/2014/main" val="10002"/>
                  </a:ext>
                </a:extLst>
              </a:tr>
              <a:tr h="370840">
                <a:tc>
                  <a:txBody>
                    <a:bodyPr/>
                    <a:lstStyle/>
                    <a:p>
                      <a:r>
                        <a:rPr lang="en-GB" dirty="0">
                          <a:solidFill>
                            <a:srgbClr val="7030A0"/>
                          </a:solidFill>
                        </a:rPr>
                        <a:t>Deposits (new)</a:t>
                      </a:r>
                    </a:p>
                  </a:txBody>
                  <a:tcPr/>
                </a:tc>
                <a:tc>
                  <a:txBody>
                    <a:bodyPr/>
                    <a:lstStyle/>
                    <a:p>
                      <a:pPr algn="r"/>
                      <a:r>
                        <a:rPr lang="en-GB" dirty="0">
                          <a:solidFill>
                            <a:srgbClr val="7030A0"/>
                          </a:solidFill>
                        </a:rPr>
                        <a:t>  10</a:t>
                      </a:r>
                    </a:p>
                  </a:txBody>
                  <a:tcPr/>
                </a:tc>
                <a:tc>
                  <a:txBody>
                    <a:bodyPr/>
                    <a:lstStyle/>
                    <a:p>
                      <a:r>
                        <a:rPr lang="en-GB" dirty="0">
                          <a:solidFill>
                            <a:srgbClr val="7030A0"/>
                          </a:solidFill>
                        </a:rPr>
                        <a:t>Balances with central bank (new)</a:t>
                      </a:r>
                    </a:p>
                  </a:txBody>
                  <a:tcPr/>
                </a:tc>
                <a:tc>
                  <a:txBody>
                    <a:bodyPr/>
                    <a:lstStyle/>
                    <a:p>
                      <a:pPr algn="r"/>
                      <a:r>
                        <a:rPr lang="en-GB" dirty="0">
                          <a:solidFill>
                            <a:srgbClr val="7030A0"/>
                          </a:solidFill>
                        </a:rPr>
                        <a:t>10</a:t>
                      </a:r>
                    </a:p>
                  </a:txBody>
                  <a:tcPr/>
                </a:tc>
                <a:extLst>
                  <a:ext uri="{0D108BD9-81ED-4DB2-BD59-A6C34878D82A}">
                    <a16:rowId xmlns:a16="http://schemas.microsoft.com/office/drawing/2014/main" val="10003"/>
                  </a:ext>
                </a:extLst>
              </a:tr>
              <a:tr h="370840">
                <a:tc>
                  <a:txBody>
                    <a:bodyPr/>
                    <a:lstStyle/>
                    <a:p>
                      <a:endParaRPr lang="en-GB" dirty="0">
                        <a:solidFill>
                          <a:srgbClr val="7030A0"/>
                        </a:solidFill>
                      </a:endParaRPr>
                    </a:p>
                  </a:txBody>
                  <a:tcPr/>
                </a:tc>
                <a:tc>
                  <a:txBody>
                    <a:bodyPr/>
                    <a:lstStyle/>
                    <a:p>
                      <a:pPr algn="r"/>
                      <a:endParaRPr lang="en-GB" dirty="0">
                        <a:solidFill>
                          <a:srgbClr val="7030A0"/>
                        </a:solidFill>
                      </a:endParaRPr>
                    </a:p>
                  </a:txBody>
                  <a:tcPr/>
                </a:tc>
                <a:tc>
                  <a:txBody>
                    <a:bodyPr/>
                    <a:lstStyle/>
                    <a:p>
                      <a:r>
                        <a:rPr lang="en-GB" dirty="0">
                          <a:solidFill>
                            <a:srgbClr val="7030A0"/>
                          </a:solidFill>
                        </a:rPr>
                        <a:t>Advances to borrowers</a:t>
                      </a:r>
                    </a:p>
                  </a:txBody>
                  <a:tcPr/>
                </a:tc>
                <a:tc>
                  <a:txBody>
                    <a:bodyPr/>
                    <a:lstStyle/>
                    <a:p>
                      <a:pPr algn="r"/>
                      <a:r>
                        <a:rPr lang="en-GB" dirty="0">
                          <a:solidFill>
                            <a:srgbClr val="7030A0"/>
                          </a:solidFill>
                        </a:rPr>
                        <a:t>90</a:t>
                      </a:r>
                    </a:p>
                  </a:txBody>
                  <a:tcPr/>
                </a:tc>
                <a:extLst>
                  <a:ext uri="{0D108BD9-81ED-4DB2-BD59-A6C34878D82A}">
                    <a16:rowId xmlns:a16="http://schemas.microsoft.com/office/drawing/2014/main" val="10004"/>
                  </a:ext>
                </a:extLst>
              </a:tr>
              <a:tr h="370840">
                <a:tc>
                  <a:txBody>
                    <a:bodyPr/>
                    <a:lstStyle/>
                    <a:p>
                      <a:r>
                        <a:rPr lang="en-GB" dirty="0">
                          <a:solidFill>
                            <a:srgbClr val="7030A0"/>
                          </a:solidFill>
                        </a:rPr>
                        <a:t>Total</a:t>
                      </a:r>
                    </a:p>
                  </a:txBody>
                  <a:tcPr/>
                </a:tc>
                <a:tc>
                  <a:txBody>
                    <a:bodyPr/>
                    <a:lstStyle/>
                    <a:p>
                      <a:pPr algn="r"/>
                      <a:r>
                        <a:rPr lang="en-GB" dirty="0">
                          <a:solidFill>
                            <a:srgbClr val="7030A0"/>
                          </a:solidFill>
                        </a:rPr>
                        <a:t>110</a:t>
                      </a:r>
                    </a:p>
                  </a:txBody>
                  <a:tcPr/>
                </a:tc>
                <a:tc>
                  <a:txBody>
                    <a:bodyPr/>
                    <a:lstStyle/>
                    <a:p>
                      <a:r>
                        <a:rPr lang="en-GB" dirty="0">
                          <a:solidFill>
                            <a:srgbClr val="7030A0"/>
                          </a:solidFill>
                        </a:rPr>
                        <a:t>Total</a:t>
                      </a:r>
                    </a:p>
                  </a:txBody>
                  <a:tcPr/>
                </a:tc>
                <a:tc>
                  <a:txBody>
                    <a:bodyPr/>
                    <a:lstStyle/>
                    <a:p>
                      <a:pPr algn="r"/>
                      <a:r>
                        <a:rPr lang="en-GB" dirty="0">
                          <a:solidFill>
                            <a:srgbClr val="7030A0"/>
                          </a:solidFill>
                        </a:rPr>
                        <a:t>110</a:t>
                      </a:r>
                    </a:p>
                  </a:txBody>
                  <a:tcPr/>
                </a:tc>
                <a:extLst>
                  <a:ext uri="{0D108BD9-81ED-4DB2-BD59-A6C34878D82A}">
                    <a16:rowId xmlns:a16="http://schemas.microsoft.com/office/drawing/2014/main" val="10005"/>
                  </a:ext>
                </a:extLst>
              </a:tr>
            </a:tbl>
          </a:graphicData>
        </a:graphic>
      </p:graphicFrame>
      <p:sp>
        <p:nvSpPr>
          <p:cNvPr id="4" name="Slide Number Placeholder 3"/>
          <p:cNvSpPr>
            <a:spLocks noGrp="1"/>
          </p:cNvSpPr>
          <p:nvPr>
            <p:ph type="sldNum" sz="quarter" idx="12"/>
          </p:nvPr>
        </p:nvSpPr>
        <p:spPr/>
        <p:txBody>
          <a:bodyPr/>
          <a:lstStyle/>
          <a:p>
            <a:fld id="{8349702D-F889-4259-9B8C-DF358D1A881E}" type="slidenum">
              <a:rPr lang="en-GB" smtClean="0"/>
              <a:pPr/>
              <a:t>10</a:t>
            </a:fld>
            <a:endParaRPr lang="en-GB" dirty="0"/>
          </a:p>
        </p:txBody>
      </p:sp>
      <p:graphicFrame>
        <p:nvGraphicFramePr>
          <p:cNvPr id="6" name="Content Placeholder 4"/>
          <p:cNvGraphicFramePr>
            <a:graphicFrameLocks noGrp="1"/>
          </p:cNvGraphicFramePr>
          <p:nvPr>
            <p:ph idx="1"/>
          </p:nvPr>
        </p:nvGraphicFramePr>
        <p:xfrm>
          <a:off x="285720" y="3857628"/>
          <a:ext cx="8572561" cy="2595880"/>
        </p:xfrm>
        <a:graphic>
          <a:graphicData uri="http://schemas.openxmlformats.org/drawingml/2006/table">
            <a:tbl>
              <a:tblPr firstRow="1" bandRow="1">
                <a:tableStyleId>{5C22544A-7EE6-4342-B048-85BDC9FD1C3A}</a:tableStyleId>
              </a:tblPr>
              <a:tblGrid>
                <a:gridCol w="2928958">
                  <a:extLst>
                    <a:ext uri="{9D8B030D-6E8A-4147-A177-3AD203B41FA5}">
                      <a16:colId xmlns:a16="http://schemas.microsoft.com/office/drawing/2014/main" val="20000"/>
                    </a:ext>
                  </a:extLst>
                </a:gridCol>
                <a:gridCol w="1143008">
                  <a:extLst>
                    <a:ext uri="{9D8B030D-6E8A-4147-A177-3AD203B41FA5}">
                      <a16:colId xmlns:a16="http://schemas.microsoft.com/office/drawing/2014/main" val="20001"/>
                    </a:ext>
                  </a:extLst>
                </a:gridCol>
                <a:gridCol w="3571900">
                  <a:extLst>
                    <a:ext uri="{9D8B030D-6E8A-4147-A177-3AD203B41FA5}">
                      <a16:colId xmlns:a16="http://schemas.microsoft.com/office/drawing/2014/main" val="20002"/>
                    </a:ext>
                  </a:extLst>
                </a:gridCol>
                <a:gridCol w="928695">
                  <a:extLst>
                    <a:ext uri="{9D8B030D-6E8A-4147-A177-3AD203B41FA5}">
                      <a16:colId xmlns:a16="http://schemas.microsoft.com/office/drawing/2014/main" val="20003"/>
                    </a:ext>
                  </a:extLst>
                </a:gridCol>
              </a:tblGrid>
              <a:tr h="370840">
                <a:tc gridSpan="4">
                  <a:txBody>
                    <a:bodyPr/>
                    <a:lstStyle/>
                    <a:p>
                      <a:r>
                        <a:rPr lang="en-GB" dirty="0"/>
                        <a:t>The full effects</a:t>
                      </a:r>
                      <a:r>
                        <a:rPr lang="en-GB" baseline="0" dirty="0"/>
                        <a:t> </a:t>
                      </a:r>
                      <a:r>
                        <a:rPr lang="en-GB" dirty="0"/>
                        <a:t>of an additional £10 billion</a:t>
                      </a:r>
                      <a:r>
                        <a:rPr lang="en-GB" baseline="0" dirty="0"/>
                        <a:t> </a:t>
                      </a:r>
                      <a:r>
                        <a:rPr lang="en-GB" dirty="0"/>
                        <a:t>of deposits </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solidFill>
                            <a:srgbClr val="7030A0"/>
                          </a:solidFill>
                        </a:rPr>
                        <a:t>Liabilities</a:t>
                      </a:r>
                    </a:p>
                  </a:txBody>
                  <a:tcPr/>
                </a:tc>
                <a:tc>
                  <a:txBody>
                    <a:bodyPr/>
                    <a:lstStyle/>
                    <a:p>
                      <a:pPr algn="r"/>
                      <a:r>
                        <a:rPr lang="en-GB" dirty="0">
                          <a:solidFill>
                            <a:srgbClr val="7030A0"/>
                          </a:solidFill>
                        </a:rPr>
                        <a:t>£bn</a:t>
                      </a:r>
                    </a:p>
                  </a:txBody>
                  <a:tcPr/>
                </a:tc>
                <a:tc>
                  <a:txBody>
                    <a:bodyPr/>
                    <a:lstStyle/>
                    <a:p>
                      <a:pPr algn="ctr"/>
                      <a:r>
                        <a:rPr lang="en-GB" dirty="0">
                          <a:solidFill>
                            <a:srgbClr val="7030A0"/>
                          </a:solidFill>
                        </a:rPr>
                        <a:t>Assets</a:t>
                      </a:r>
                    </a:p>
                  </a:txBody>
                  <a:tcPr/>
                </a:tc>
                <a:tc>
                  <a:txBody>
                    <a:bodyPr/>
                    <a:lstStyle/>
                    <a:p>
                      <a:pPr algn="r"/>
                      <a:r>
                        <a:rPr lang="en-GB" dirty="0">
                          <a:solidFill>
                            <a:srgbClr val="7030A0"/>
                          </a:solidFill>
                        </a:rPr>
                        <a:t>£bn</a:t>
                      </a:r>
                    </a:p>
                  </a:txBody>
                  <a:tcPr/>
                </a:tc>
                <a:extLst>
                  <a:ext uri="{0D108BD9-81ED-4DB2-BD59-A6C34878D82A}">
                    <a16:rowId xmlns:a16="http://schemas.microsoft.com/office/drawing/2014/main" val="10001"/>
                  </a:ext>
                </a:extLst>
              </a:tr>
              <a:tr h="370840">
                <a:tc>
                  <a:txBody>
                    <a:bodyPr/>
                    <a:lstStyle/>
                    <a:p>
                      <a:r>
                        <a:rPr lang="en-GB" dirty="0">
                          <a:solidFill>
                            <a:srgbClr val="7030A0"/>
                          </a:solidFill>
                        </a:rPr>
                        <a:t>Deposits (old)</a:t>
                      </a:r>
                    </a:p>
                  </a:txBody>
                  <a:tcPr/>
                </a:tc>
                <a:tc>
                  <a:txBody>
                    <a:bodyPr/>
                    <a:lstStyle/>
                    <a:p>
                      <a:pPr algn="r"/>
                      <a:r>
                        <a:rPr lang="en-GB" dirty="0">
                          <a:solidFill>
                            <a:srgbClr val="7030A0"/>
                          </a:solidFill>
                        </a:rPr>
                        <a:t>100</a:t>
                      </a:r>
                    </a:p>
                  </a:txBody>
                  <a:tcPr/>
                </a:tc>
                <a:tc>
                  <a:txBody>
                    <a:bodyPr/>
                    <a:lstStyle/>
                    <a:p>
                      <a:r>
                        <a:rPr lang="en-GB" dirty="0">
                          <a:solidFill>
                            <a:srgbClr val="7030A0"/>
                          </a:solidFill>
                        </a:rPr>
                        <a:t>Balances with central bank (old)</a:t>
                      </a:r>
                    </a:p>
                  </a:txBody>
                  <a:tcPr/>
                </a:tc>
                <a:tc>
                  <a:txBody>
                    <a:bodyPr/>
                    <a:lstStyle/>
                    <a:p>
                      <a:pPr algn="r"/>
                      <a:r>
                        <a:rPr lang="en-GB" dirty="0">
                          <a:solidFill>
                            <a:srgbClr val="7030A0"/>
                          </a:solidFill>
                        </a:rPr>
                        <a:t>10</a:t>
                      </a:r>
                    </a:p>
                  </a:txBody>
                  <a:tcPr/>
                </a:tc>
                <a:extLst>
                  <a:ext uri="{0D108BD9-81ED-4DB2-BD59-A6C34878D82A}">
                    <a16:rowId xmlns:a16="http://schemas.microsoft.com/office/drawing/2014/main" val="10002"/>
                  </a:ext>
                </a:extLst>
              </a:tr>
              <a:tr h="370840">
                <a:tc>
                  <a:txBody>
                    <a:bodyPr/>
                    <a:lstStyle/>
                    <a:p>
                      <a:r>
                        <a:rPr lang="en-GB" dirty="0">
                          <a:solidFill>
                            <a:srgbClr val="7030A0"/>
                          </a:solidFill>
                        </a:rPr>
                        <a:t>Deposits (new initial)</a:t>
                      </a:r>
                    </a:p>
                  </a:txBody>
                  <a:tcPr/>
                </a:tc>
                <a:tc>
                  <a:txBody>
                    <a:bodyPr/>
                    <a:lstStyle/>
                    <a:p>
                      <a:pPr algn="r"/>
                      <a:r>
                        <a:rPr lang="en-GB" dirty="0">
                          <a:solidFill>
                            <a:srgbClr val="7030A0"/>
                          </a:solidFill>
                        </a:rPr>
                        <a:t>  10</a:t>
                      </a:r>
                    </a:p>
                  </a:txBody>
                  <a:tcPr/>
                </a:tc>
                <a:tc>
                  <a:txBody>
                    <a:bodyPr/>
                    <a:lstStyle/>
                    <a:p>
                      <a:r>
                        <a:rPr lang="en-GB" dirty="0">
                          <a:solidFill>
                            <a:srgbClr val="7030A0"/>
                          </a:solidFill>
                        </a:rPr>
                        <a:t>Balances with central bank (new)</a:t>
                      </a:r>
                    </a:p>
                  </a:txBody>
                  <a:tcPr/>
                </a:tc>
                <a:tc>
                  <a:txBody>
                    <a:bodyPr/>
                    <a:lstStyle/>
                    <a:p>
                      <a:pPr algn="r"/>
                      <a:r>
                        <a:rPr lang="en-GB" dirty="0">
                          <a:solidFill>
                            <a:srgbClr val="7030A0"/>
                          </a:solidFill>
                        </a:rPr>
                        <a:t>10</a:t>
                      </a:r>
                    </a:p>
                  </a:txBody>
                  <a:tcPr/>
                </a:tc>
                <a:extLst>
                  <a:ext uri="{0D108BD9-81ED-4DB2-BD59-A6C34878D82A}">
                    <a16:rowId xmlns:a16="http://schemas.microsoft.com/office/drawing/2014/main" val="10003"/>
                  </a:ext>
                </a:extLst>
              </a:tr>
              <a:tr h="370840">
                <a:tc>
                  <a:txBody>
                    <a:bodyPr/>
                    <a:lstStyle/>
                    <a:p>
                      <a:r>
                        <a:rPr lang="en-GB" dirty="0">
                          <a:solidFill>
                            <a:srgbClr val="7030A0"/>
                          </a:solidFill>
                        </a:rPr>
                        <a:t>Deposits (new subsequent)</a:t>
                      </a:r>
                    </a:p>
                  </a:txBody>
                  <a:tcPr/>
                </a:tc>
                <a:tc>
                  <a:txBody>
                    <a:bodyPr/>
                    <a:lstStyle/>
                    <a:p>
                      <a:pPr algn="r"/>
                      <a:r>
                        <a:rPr lang="en-GB" dirty="0">
                          <a:solidFill>
                            <a:srgbClr val="7030A0"/>
                          </a:solidFill>
                        </a:rPr>
                        <a:t>90</a:t>
                      </a:r>
                    </a:p>
                  </a:txBody>
                  <a:tcPr/>
                </a:tc>
                <a:tc>
                  <a:txBody>
                    <a:bodyPr/>
                    <a:lstStyle/>
                    <a:p>
                      <a:r>
                        <a:rPr lang="en-GB" dirty="0">
                          <a:solidFill>
                            <a:srgbClr val="7030A0"/>
                          </a:solidFill>
                        </a:rPr>
                        <a:t>Advances to borrowers (old)</a:t>
                      </a:r>
                    </a:p>
                  </a:txBody>
                  <a:tcPr/>
                </a:tc>
                <a:tc>
                  <a:txBody>
                    <a:bodyPr/>
                    <a:lstStyle/>
                    <a:p>
                      <a:pPr algn="r"/>
                      <a:r>
                        <a:rPr lang="en-GB" dirty="0">
                          <a:solidFill>
                            <a:srgbClr val="7030A0"/>
                          </a:solidFill>
                        </a:rPr>
                        <a:t>90</a:t>
                      </a:r>
                    </a:p>
                  </a:txBody>
                  <a:tcPr/>
                </a:tc>
                <a:extLst>
                  <a:ext uri="{0D108BD9-81ED-4DB2-BD59-A6C34878D82A}">
                    <a16:rowId xmlns:a16="http://schemas.microsoft.com/office/drawing/2014/main" val="10004"/>
                  </a:ext>
                </a:extLst>
              </a:tr>
              <a:tr h="370840">
                <a:tc>
                  <a:txBody>
                    <a:bodyPr/>
                    <a:lstStyle/>
                    <a:p>
                      <a:endParaRPr lang="en-GB" dirty="0">
                        <a:solidFill>
                          <a:srgbClr val="7030A0"/>
                        </a:solidFill>
                      </a:endParaRPr>
                    </a:p>
                  </a:txBody>
                  <a:tcPr/>
                </a:tc>
                <a:tc>
                  <a:txBody>
                    <a:bodyPr/>
                    <a:lstStyle/>
                    <a:p>
                      <a:pPr algn="r"/>
                      <a:endParaRPr lang="en-GB" dirty="0">
                        <a:solidFill>
                          <a:srgbClr val="7030A0"/>
                        </a:solidFill>
                      </a:endParaRPr>
                    </a:p>
                  </a:txBody>
                  <a:tcPr/>
                </a:tc>
                <a:tc>
                  <a:txBody>
                    <a:bodyPr/>
                    <a:lstStyle/>
                    <a:p>
                      <a:r>
                        <a:rPr lang="en-GB" dirty="0">
                          <a:solidFill>
                            <a:srgbClr val="7030A0"/>
                          </a:solidFill>
                        </a:rPr>
                        <a:t>Advances to borrowers (new)</a:t>
                      </a:r>
                    </a:p>
                  </a:txBody>
                  <a:tcPr/>
                </a:tc>
                <a:tc>
                  <a:txBody>
                    <a:bodyPr/>
                    <a:lstStyle/>
                    <a:p>
                      <a:pPr algn="r"/>
                      <a:r>
                        <a:rPr lang="en-GB" dirty="0">
                          <a:solidFill>
                            <a:srgbClr val="7030A0"/>
                          </a:solidFill>
                        </a:rPr>
                        <a:t>90</a:t>
                      </a:r>
                    </a:p>
                  </a:txBody>
                  <a:tcPr/>
                </a:tc>
                <a:extLst>
                  <a:ext uri="{0D108BD9-81ED-4DB2-BD59-A6C34878D82A}">
                    <a16:rowId xmlns:a16="http://schemas.microsoft.com/office/drawing/2014/main" val="10005"/>
                  </a:ext>
                </a:extLst>
              </a:tr>
              <a:tr h="370840">
                <a:tc>
                  <a:txBody>
                    <a:bodyPr/>
                    <a:lstStyle/>
                    <a:p>
                      <a:r>
                        <a:rPr lang="en-GB" dirty="0">
                          <a:solidFill>
                            <a:srgbClr val="7030A0"/>
                          </a:solidFill>
                        </a:rPr>
                        <a:t>Total</a:t>
                      </a:r>
                    </a:p>
                  </a:txBody>
                  <a:tcPr/>
                </a:tc>
                <a:tc>
                  <a:txBody>
                    <a:bodyPr/>
                    <a:lstStyle/>
                    <a:p>
                      <a:pPr algn="r"/>
                      <a:r>
                        <a:rPr lang="en-GB" dirty="0">
                          <a:solidFill>
                            <a:srgbClr val="7030A0"/>
                          </a:solidFill>
                        </a:rPr>
                        <a:t>200</a:t>
                      </a:r>
                    </a:p>
                  </a:txBody>
                  <a:tcPr/>
                </a:tc>
                <a:tc>
                  <a:txBody>
                    <a:bodyPr/>
                    <a:lstStyle/>
                    <a:p>
                      <a:r>
                        <a:rPr lang="en-GB" dirty="0">
                          <a:solidFill>
                            <a:srgbClr val="7030A0"/>
                          </a:solidFill>
                        </a:rPr>
                        <a:t>Total</a:t>
                      </a:r>
                    </a:p>
                  </a:txBody>
                  <a:tcPr/>
                </a:tc>
                <a:tc>
                  <a:txBody>
                    <a:bodyPr/>
                    <a:lstStyle/>
                    <a:p>
                      <a:pPr algn="r"/>
                      <a:r>
                        <a:rPr lang="en-GB" dirty="0">
                          <a:solidFill>
                            <a:srgbClr val="7030A0"/>
                          </a:solidFill>
                        </a:rPr>
                        <a:t>200</a:t>
                      </a:r>
                    </a:p>
                  </a:txBody>
                  <a:tcPr/>
                </a:tc>
                <a:extLst>
                  <a:ext uri="{0D108BD9-81ED-4DB2-BD59-A6C34878D82A}">
                    <a16:rowId xmlns:a16="http://schemas.microsoft.com/office/drawing/2014/main" val="10006"/>
                  </a:ext>
                </a:extLst>
              </a:tr>
            </a:tbl>
          </a:graphicData>
        </a:graphic>
      </p:graphicFrame>
    </p:spTree>
    <p:custDataLst>
      <p:tags r:id="rId1"/>
    </p:custDataLst>
    <p:extLst>
      <p:ext uri="{BB962C8B-B14F-4D97-AF65-F5344CB8AC3E}">
        <p14:creationId xmlns:p14="http://schemas.microsoft.com/office/powerpoint/2010/main" val="167147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br>
              <a:rPr lang="en-GB" dirty="0"/>
            </a:br>
            <a:r>
              <a:rPr lang="en-GB" sz="4000" dirty="0"/>
              <a:t>The banking system - 1</a:t>
            </a:r>
          </a:p>
        </p:txBody>
      </p:sp>
      <p:graphicFrame>
        <p:nvGraphicFramePr>
          <p:cNvPr id="5" name="Content Placeholder 4"/>
          <p:cNvGraphicFramePr>
            <a:graphicFrameLocks noGrp="1"/>
          </p:cNvGraphicFramePr>
          <p:nvPr>
            <p:ph idx="1"/>
          </p:nvPr>
        </p:nvGraphicFramePr>
        <p:xfrm>
          <a:off x="755576" y="2276872"/>
          <a:ext cx="8229600" cy="4189116"/>
        </p:xfrm>
        <a:graphic>
          <a:graphicData uri="http://schemas.openxmlformats.org/drawingml/2006/table">
            <a:tbl>
              <a:tblPr firstRow="1" bandRow="1">
                <a:tableStyleId>{5C22544A-7EE6-4342-B048-85BDC9FD1C3A}</a:tableStyleId>
              </a:tblPr>
              <a:tblGrid>
                <a:gridCol w="2286016">
                  <a:extLst>
                    <a:ext uri="{9D8B030D-6E8A-4147-A177-3AD203B41FA5}">
                      <a16:colId xmlns:a16="http://schemas.microsoft.com/office/drawing/2014/main" val="20000"/>
                    </a:ext>
                  </a:extLst>
                </a:gridCol>
                <a:gridCol w="5943584">
                  <a:extLst>
                    <a:ext uri="{9D8B030D-6E8A-4147-A177-3AD203B41FA5}">
                      <a16:colId xmlns:a16="http://schemas.microsoft.com/office/drawing/2014/main" val="20001"/>
                    </a:ext>
                  </a:extLst>
                </a:gridCol>
              </a:tblGrid>
              <a:tr h="426745">
                <a:tc>
                  <a:txBody>
                    <a:bodyPr/>
                    <a:lstStyle/>
                    <a:p>
                      <a:r>
                        <a:rPr lang="en-GB" dirty="0"/>
                        <a:t>Type</a:t>
                      </a:r>
                      <a:r>
                        <a:rPr lang="en-GB" baseline="0" dirty="0"/>
                        <a:t> of  banking</a:t>
                      </a:r>
                      <a:endParaRPr lang="en-GB" dirty="0"/>
                    </a:p>
                  </a:txBody>
                  <a:tcPr/>
                </a:tc>
                <a:tc>
                  <a:txBody>
                    <a:bodyPr/>
                    <a:lstStyle/>
                    <a:p>
                      <a:r>
                        <a:rPr lang="en-GB" dirty="0"/>
                        <a:t>Main functions</a:t>
                      </a:r>
                    </a:p>
                  </a:txBody>
                  <a:tcPr/>
                </a:tc>
                <a:extLst>
                  <a:ext uri="{0D108BD9-81ED-4DB2-BD59-A6C34878D82A}">
                    <a16:rowId xmlns:a16="http://schemas.microsoft.com/office/drawing/2014/main" val="10000"/>
                  </a:ext>
                </a:extLst>
              </a:tr>
              <a:tr h="1052249">
                <a:tc>
                  <a:txBody>
                    <a:bodyPr/>
                    <a:lstStyle/>
                    <a:p>
                      <a:r>
                        <a:rPr lang="en-GB" dirty="0">
                          <a:solidFill>
                            <a:srgbClr val="7030A0"/>
                          </a:solidFill>
                        </a:rPr>
                        <a:t>Retail banking</a:t>
                      </a:r>
                    </a:p>
                  </a:txBody>
                  <a:tcPr/>
                </a:tc>
                <a:tc>
                  <a:txBody>
                    <a:bodyPr/>
                    <a:lstStyle/>
                    <a:p>
                      <a:r>
                        <a:rPr lang="en-GB" dirty="0">
                          <a:solidFill>
                            <a:srgbClr val="7030A0"/>
                          </a:solidFill>
                        </a:rPr>
                        <a:t>Mostly high street outlets competing for deposits from individuals and then</a:t>
                      </a:r>
                      <a:r>
                        <a:rPr lang="en-GB" baseline="0" dirty="0">
                          <a:solidFill>
                            <a:srgbClr val="7030A0"/>
                          </a:solidFill>
                        </a:rPr>
                        <a:t> granting loans at published rates of interest.</a:t>
                      </a:r>
                      <a:endParaRPr lang="en-GB" dirty="0">
                        <a:solidFill>
                          <a:srgbClr val="7030A0"/>
                        </a:solidFill>
                      </a:endParaRPr>
                    </a:p>
                  </a:txBody>
                  <a:tcPr/>
                </a:tc>
                <a:extLst>
                  <a:ext uri="{0D108BD9-81ED-4DB2-BD59-A6C34878D82A}">
                    <a16:rowId xmlns:a16="http://schemas.microsoft.com/office/drawing/2014/main" val="10001"/>
                  </a:ext>
                </a:extLst>
              </a:tr>
              <a:tr h="1521402">
                <a:tc>
                  <a:txBody>
                    <a:bodyPr/>
                    <a:lstStyle/>
                    <a:p>
                      <a:r>
                        <a:rPr lang="en-GB" dirty="0">
                          <a:solidFill>
                            <a:srgbClr val="7030A0"/>
                          </a:solidFill>
                        </a:rPr>
                        <a:t>Wholesale banking</a:t>
                      </a:r>
                    </a:p>
                  </a:txBody>
                  <a:tcPr/>
                </a:tc>
                <a:tc>
                  <a:txBody>
                    <a:bodyPr/>
                    <a:lstStyle/>
                    <a:p>
                      <a:r>
                        <a:rPr lang="en-GB" dirty="0">
                          <a:solidFill>
                            <a:srgbClr val="7030A0"/>
                          </a:solidFill>
                        </a:rPr>
                        <a:t>This involves</a:t>
                      </a:r>
                      <a:r>
                        <a:rPr lang="en-GB" baseline="0" dirty="0">
                          <a:solidFill>
                            <a:srgbClr val="7030A0"/>
                          </a:solidFill>
                        </a:rPr>
                        <a:t> attracting large  deposits from ,and making loans to, companies, other banks, and financial institutions. Terms and rates of interest are negotiated . Very large loans are often syndicated  among several banks.</a:t>
                      </a:r>
                      <a:endParaRPr lang="en-GB" dirty="0">
                        <a:solidFill>
                          <a:srgbClr val="7030A0"/>
                        </a:solidFill>
                      </a:endParaRPr>
                    </a:p>
                  </a:txBody>
                  <a:tcPr/>
                </a:tc>
                <a:extLst>
                  <a:ext uri="{0D108BD9-81ED-4DB2-BD59-A6C34878D82A}">
                    <a16:rowId xmlns:a16="http://schemas.microsoft.com/office/drawing/2014/main" val="10002"/>
                  </a:ext>
                </a:extLst>
              </a:tr>
              <a:tr h="1052249">
                <a:tc>
                  <a:txBody>
                    <a:bodyPr/>
                    <a:lstStyle/>
                    <a:p>
                      <a:r>
                        <a:rPr lang="en-GB" dirty="0">
                          <a:solidFill>
                            <a:srgbClr val="7030A0"/>
                          </a:solidFill>
                        </a:rPr>
                        <a:t>Building societies</a:t>
                      </a:r>
                    </a:p>
                    <a:p>
                      <a:r>
                        <a:rPr lang="en-GB" dirty="0">
                          <a:solidFill>
                            <a:srgbClr val="7030A0"/>
                          </a:solidFill>
                        </a:rPr>
                        <a:t>(Mutuals</a:t>
                      </a:r>
                      <a:r>
                        <a:rPr lang="en-GB" baseline="0" dirty="0">
                          <a:solidFill>
                            <a:srgbClr val="7030A0"/>
                          </a:solidFill>
                        </a:rPr>
                        <a:t> in the US)</a:t>
                      </a:r>
                      <a:endParaRPr lang="en-GB" dirty="0">
                        <a:solidFill>
                          <a:srgbClr val="7030A0"/>
                        </a:solidFill>
                      </a:endParaRPr>
                    </a:p>
                  </a:txBody>
                  <a:tcPr/>
                </a:tc>
                <a:tc>
                  <a:txBody>
                    <a:bodyPr/>
                    <a:lstStyle/>
                    <a:p>
                      <a:r>
                        <a:rPr lang="en-GB" dirty="0">
                          <a:solidFill>
                            <a:srgbClr val="7030A0"/>
                          </a:solidFill>
                        </a:rPr>
                        <a:t>These</a:t>
                      </a:r>
                      <a:r>
                        <a:rPr lang="en-GB" baseline="0" dirty="0">
                          <a:solidFill>
                            <a:srgbClr val="7030A0"/>
                          </a:solidFill>
                        </a:rPr>
                        <a:t> institutions compete for savings deposit in the high street, and then grant mortgages for house purchases. Unlike banks, they are not public limited companies, their ‘shares’ are the deposits of  their investors (savers)</a:t>
                      </a:r>
                      <a:endParaRPr lang="en-GB" dirty="0">
                        <a:solidFill>
                          <a:srgbClr val="7030A0"/>
                        </a:solidFill>
                      </a:endParaRPr>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8349702D-F889-4259-9B8C-DF358D1A881E}" type="slidenum">
              <a:rPr lang="en-GB" smtClean="0"/>
              <a:pPr/>
              <a:t>11</a:t>
            </a:fld>
            <a:endParaRPr lang="en-GB" dirty="0"/>
          </a:p>
        </p:txBody>
      </p:sp>
    </p:spTree>
    <p:custDataLst>
      <p:tags r:id="rId1"/>
    </p:custDataLst>
    <p:extLst>
      <p:ext uri="{BB962C8B-B14F-4D97-AF65-F5344CB8AC3E}">
        <p14:creationId xmlns:p14="http://schemas.microsoft.com/office/powerpoint/2010/main" val="1197367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- 2</a:t>
            </a:r>
          </a:p>
        </p:txBody>
      </p:sp>
      <p:sp>
        <p:nvSpPr>
          <p:cNvPr id="3" name="Content Placeholder 2"/>
          <p:cNvSpPr>
            <a:spLocks noGrp="1"/>
          </p:cNvSpPr>
          <p:nvPr>
            <p:ph idx="1"/>
          </p:nvPr>
        </p:nvSpPr>
        <p:spPr/>
        <p:txBody>
          <a:bodyPr>
            <a:normAutofit fontScale="62500" lnSpcReduction="20000"/>
          </a:bodyPr>
          <a:lstStyle/>
          <a:p>
            <a:pPr marL="0" indent="0">
              <a:buNone/>
            </a:pPr>
            <a:r>
              <a:rPr lang="en-GB" sz="4000" dirty="0"/>
              <a:t>Central banks</a:t>
            </a:r>
          </a:p>
          <a:p>
            <a:pPr marL="0" indent="0">
              <a:buNone/>
            </a:pPr>
            <a:endParaRPr lang="en-GB" sz="3300" dirty="0">
              <a:solidFill>
                <a:srgbClr val="7030A0"/>
              </a:solidFill>
            </a:endParaRPr>
          </a:p>
          <a:p>
            <a:r>
              <a:rPr lang="en-GB" sz="3300" dirty="0">
                <a:solidFill>
                  <a:srgbClr val="7030A0"/>
                </a:solidFill>
              </a:rPr>
              <a:t>    The Bank of England is the UK’s central bank, the European Central Bank (ECB) is the central bank for 18 countries sharing the euro, and the Federal Reserve Bank of America (known as ‘the Fed’).</a:t>
            </a:r>
          </a:p>
          <a:p>
            <a:pPr marL="0" indent="0">
              <a:buNone/>
            </a:pPr>
            <a:endParaRPr lang="en-GB" sz="3300" dirty="0">
              <a:solidFill>
                <a:srgbClr val="7030A0"/>
              </a:solidFill>
            </a:endParaRPr>
          </a:p>
          <a:p>
            <a:r>
              <a:rPr lang="en-GB" sz="3300" dirty="0">
                <a:solidFill>
                  <a:srgbClr val="7030A0"/>
                </a:solidFill>
              </a:rPr>
              <a:t>    These, and all central banks, perform two vital rôles in their respective economies: to oversee the whole monetary system and ensure banks and financial institutions operate efficiently and strive for stability; and to act as their government’s agent as both its banker and carrying out monetary policy</a:t>
            </a:r>
          </a:p>
          <a:p>
            <a:pPr marL="0" indent="0">
              <a:buNone/>
            </a:pPr>
            <a:r>
              <a:rPr lang="en-GB" dirty="0"/>
              <a:t>   </a:t>
            </a:r>
          </a:p>
        </p:txBody>
      </p:sp>
      <p:sp>
        <p:nvSpPr>
          <p:cNvPr id="4" name="Slide Number Placeholder 3"/>
          <p:cNvSpPr>
            <a:spLocks noGrp="1"/>
          </p:cNvSpPr>
          <p:nvPr>
            <p:ph type="sldNum" sz="quarter" idx="12"/>
          </p:nvPr>
        </p:nvSpPr>
        <p:spPr/>
        <p:txBody>
          <a:bodyPr/>
          <a:lstStyle/>
          <a:p>
            <a:fld id="{8349702D-F889-4259-9B8C-DF358D1A881E}" type="slidenum">
              <a:rPr lang="en-GB" smtClean="0"/>
              <a:pPr/>
              <a:t>12</a:t>
            </a:fld>
            <a:endParaRPr lang="en-GB" dirty="0"/>
          </a:p>
        </p:txBody>
      </p:sp>
    </p:spTree>
    <p:custDataLst>
      <p:tags r:id="rId1"/>
    </p:custDataLst>
    <p:extLst>
      <p:ext uri="{BB962C8B-B14F-4D97-AF65-F5344CB8AC3E}">
        <p14:creationId xmlns:p14="http://schemas.microsoft.com/office/powerpoint/2010/main" val="3384725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- 3</a:t>
            </a:r>
          </a:p>
        </p:txBody>
      </p:sp>
      <p:sp>
        <p:nvSpPr>
          <p:cNvPr id="3" name="Content Placeholder 2"/>
          <p:cNvSpPr>
            <a:spLocks noGrp="1"/>
          </p:cNvSpPr>
          <p:nvPr>
            <p:ph idx="1"/>
          </p:nvPr>
        </p:nvSpPr>
        <p:spPr>
          <a:xfrm>
            <a:off x="457200" y="1935480"/>
            <a:ext cx="8401080" cy="4389120"/>
          </a:xfrm>
        </p:spPr>
        <p:txBody>
          <a:bodyPr>
            <a:normAutofit fontScale="92500" lnSpcReduction="20000"/>
          </a:bodyPr>
          <a:lstStyle/>
          <a:p>
            <a:pPr>
              <a:spcBef>
                <a:spcPts val="0"/>
              </a:spcBef>
              <a:buNone/>
            </a:pPr>
            <a:r>
              <a:rPr lang="en-GB" sz="3000" dirty="0">
                <a:cs typeface="Times New Roman" panose="02020603050405020304" pitchFamily="18" charset="0"/>
              </a:rPr>
              <a:t>The operations of the central banks can then be seen</a:t>
            </a:r>
          </a:p>
          <a:p>
            <a:pPr>
              <a:spcBef>
                <a:spcPts val="0"/>
              </a:spcBef>
              <a:buNone/>
            </a:pPr>
            <a:r>
              <a:rPr lang="en-GB" sz="3000" dirty="0">
                <a:cs typeface="Times New Roman" panose="02020603050405020304" pitchFamily="18" charset="0"/>
              </a:rPr>
              <a:t> to include six functions</a:t>
            </a:r>
          </a:p>
          <a:p>
            <a:pPr>
              <a:spcBef>
                <a:spcPts val="0"/>
              </a:spcBef>
              <a:buNone/>
            </a:pPr>
            <a:r>
              <a:rPr lang="en-GB" sz="2800" dirty="0">
                <a:solidFill>
                  <a:srgbClr val="7030A0"/>
                </a:solidFill>
                <a:latin typeface="Times New Roman" panose="02020603050405020304" pitchFamily="18" charset="0"/>
                <a:cs typeface="Times New Roman" panose="02020603050405020304" pitchFamily="18" charset="0"/>
              </a:rPr>
              <a:t> </a:t>
            </a:r>
          </a:p>
          <a:p>
            <a:r>
              <a:rPr lang="en-GB" sz="2800" dirty="0">
                <a:solidFill>
                  <a:srgbClr val="7030A0"/>
                </a:solidFill>
                <a:latin typeface="Times New Roman" panose="02020603050405020304" pitchFamily="18" charset="0"/>
                <a:cs typeface="Times New Roman" panose="02020603050405020304" pitchFamily="18" charset="0"/>
              </a:rPr>
              <a:t>To issue notes and coins into the economy</a:t>
            </a:r>
          </a:p>
          <a:p>
            <a:r>
              <a:rPr lang="en-GB" sz="2800" dirty="0">
                <a:solidFill>
                  <a:srgbClr val="7030A0"/>
                </a:solidFill>
                <a:latin typeface="Times New Roman" panose="02020603050405020304" pitchFamily="18" charset="0"/>
                <a:cs typeface="Times New Roman" panose="02020603050405020304" pitchFamily="18" charset="0"/>
              </a:rPr>
              <a:t> As the banker to government and other banks</a:t>
            </a:r>
          </a:p>
          <a:p>
            <a:r>
              <a:rPr lang="en-GB" sz="2800" dirty="0">
                <a:solidFill>
                  <a:srgbClr val="7030A0"/>
                </a:solidFill>
                <a:latin typeface="Times New Roman" panose="02020603050405020304" pitchFamily="18" charset="0"/>
                <a:cs typeface="Times New Roman" panose="02020603050405020304" pitchFamily="18" charset="0"/>
              </a:rPr>
              <a:t>To manage the government’s borrowing programme</a:t>
            </a:r>
          </a:p>
          <a:p>
            <a:r>
              <a:rPr lang="en-GB" sz="2800" dirty="0">
                <a:solidFill>
                  <a:srgbClr val="7030A0"/>
                </a:solidFill>
                <a:latin typeface="Times New Roman" panose="02020603050405020304" pitchFamily="18" charset="0"/>
                <a:cs typeface="Times New Roman" panose="02020603050405020304" pitchFamily="18" charset="0"/>
              </a:rPr>
              <a:t>To provide necessary liquidity to banks</a:t>
            </a:r>
          </a:p>
          <a:p>
            <a:r>
              <a:rPr lang="en-GB" sz="2800" dirty="0">
                <a:solidFill>
                  <a:srgbClr val="7030A0"/>
                </a:solidFill>
                <a:latin typeface="Times New Roman" panose="02020603050405020304" pitchFamily="18" charset="0"/>
                <a:cs typeface="Times New Roman" panose="02020603050405020304" pitchFamily="18" charset="0"/>
              </a:rPr>
              <a:t>To oversee the activities of banks and other institutions</a:t>
            </a:r>
          </a:p>
          <a:p>
            <a:r>
              <a:rPr lang="en-GB" sz="2800" dirty="0">
                <a:solidFill>
                  <a:srgbClr val="7030A0"/>
                </a:solidFill>
                <a:latin typeface="Times New Roman" panose="02020603050405020304" pitchFamily="18" charset="0"/>
                <a:cs typeface="Times New Roman" panose="02020603050405020304" pitchFamily="18" charset="0"/>
              </a:rPr>
              <a:t>To operate the government’s monetary and exchange rate policy</a:t>
            </a:r>
          </a:p>
          <a:p>
            <a:endParaRPr lang="en-GB" sz="2800" dirty="0">
              <a:solidFill>
                <a:srgbClr val="7030A0"/>
              </a:solidFill>
            </a:endParaRPr>
          </a:p>
          <a:p>
            <a:endParaRPr lang="en-GB"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13</a:t>
            </a:fld>
            <a:endParaRPr lang="en-GB" dirty="0"/>
          </a:p>
        </p:txBody>
      </p:sp>
    </p:spTree>
    <p:custDataLst>
      <p:tags r:id="rId1"/>
    </p:custDataLst>
    <p:extLst>
      <p:ext uri="{BB962C8B-B14F-4D97-AF65-F5344CB8AC3E}">
        <p14:creationId xmlns:p14="http://schemas.microsoft.com/office/powerpoint/2010/main" val="3008554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035" y="0"/>
            <a:ext cx="8229600" cy="1143000"/>
          </a:xfrm>
        </p:spPr>
        <p:txBody>
          <a:bodyPr/>
          <a:lstStyle/>
          <a:p>
            <a:r>
              <a:rPr lang="en-GB" sz="3600" dirty="0"/>
              <a:t>The banking system - 4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5245277"/>
              </p:ext>
            </p:extLst>
          </p:nvPr>
        </p:nvGraphicFramePr>
        <p:xfrm>
          <a:off x="285720" y="1643050"/>
          <a:ext cx="8678768" cy="5222240"/>
        </p:xfrm>
        <a:graphic>
          <a:graphicData uri="http://schemas.openxmlformats.org/drawingml/2006/table">
            <a:tbl>
              <a:tblPr firstRow="1" bandRow="1">
                <a:tableStyleId>{5C22544A-7EE6-4342-B048-85BDC9FD1C3A}</a:tableStyleId>
              </a:tblPr>
              <a:tblGrid>
                <a:gridCol w="3239493">
                  <a:extLst>
                    <a:ext uri="{9D8B030D-6E8A-4147-A177-3AD203B41FA5}">
                      <a16:colId xmlns:a16="http://schemas.microsoft.com/office/drawing/2014/main" val="20000"/>
                    </a:ext>
                  </a:extLst>
                </a:gridCol>
                <a:gridCol w="1099891">
                  <a:extLst>
                    <a:ext uri="{9D8B030D-6E8A-4147-A177-3AD203B41FA5}">
                      <a16:colId xmlns:a16="http://schemas.microsoft.com/office/drawing/2014/main" val="20001"/>
                    </a:ext>
                  </a:extLst>
                </a:gridCol>
                <a:gridCol w="3314830">
                  <a:extLst>
                    <a:ext uri="{9D8B030D-6E8A-4147-A177-3AD203B41FA5}">
                      <a16:colId xmlns:a16="http://schemas.microsoft.com/office/drawing/2014/main" val="20002"/>
                    </a:ext>
                  </a:extLst>
                </a:gridCol>
                <a:gridCol w="1024554">
                  <a:extLst>
                    <a:ext uri="{9D8B030D-6E8A-4147-A177-3AD203B41FA5}">
                      <a16:colId xmlns:a16="http://schemas.microsoft.com/office/drawing/2014/main" val="20003"/>
                    </a:ext>
                  </a:extLst>
                </a:gridCol>
              </a:tblGrid>
              <a:tr h="370840">
                <a:tc>
                  <a:txBody>
                    <a:bodyPr/>
                    <a:lstStyle/>
                    <a:p>
                      <a:pPr algn="l"/>
                      <a:r>
                        <a:rPr lang="en-GB" dirty="0"/>
                        <a:t>Liabilities</a:t>
                      </a:r>
                    </a:p>
                  </a:txBody>
                  <a:tcPr/>
                </a:tc>
                <a:tc>
                  <a:txBody>
                    <a:bodyPr/>
                    <a:lstStyle/>
                    <a:p>
                      <a:pPr algn="r"/>
                      <a:r>
                        <a:rPr lang="en-GB" dirty="0"/>
                        <a:t>£m</a:t>
                      </a:r>
                    </a:p>
                  </a:txBody>
                  <a:tcPr/>
                </a:tc>
                <a:tc>
                  <a:txBody>
                    <a:bodyPr/>
                    <a:lstStyle/>
                    <a:p>
                      <a:r>
                        <a:rPr lang="en-GB" dirty="0"/>
                        <a:t>Assets</a:t>
                      </a:r>
                    </a:p>
                  </a:txBody>
                  <a:tcPr/>
                </a:tc>
                <a:tc>
                  <a:txBody>
                    <a:bodyPr/>
                    <a:lstStyle/>
                    <a:p>
                      <a:pPr algn="r"/>
                      <a:r>
                        <a:rPr lang="en-GB" dirty="0"/>
                        <a:t>£m</a:t>
                      </a:r>
                    </a:p>
                  </a:txBody>
                  <a:tcPr/>
                </a:tc>
                <a:extLst>
                  <a:ext uri="{0D108BD9-81ED-4DB2-BD59-A6C34878D82A}">
                    <a16:rowId xmlns:a16="http://schemas.microsoft.com/office/drawing/2014/main" val="10000"/>
                  </a:ext>
                </a:extLst>
              </a:tr>
              <a:tr h="370840">
                <a:tc>
                  <a:txBody>
                    <a:bodyPr/>
                    <a:lstStyle/>
                    <a:p>
                      <a:r>
                        <a:rPr lang="en-GB" dirty="0">
                          <a:solidFill>
                            <a:srgbClr val="7030A0"/>
                          </a:solidFill>
                        </a:rPr>
                        <a:t>Notes in</a:t>
                      </a:r>
                      <a:r>
                        <a:rPr lang="en-GB" baseline="0" dirty="0">
                          <a:solidFill>
                            <a:srgbClr val="7030A0"/>
                          </a:solidFill>
                        </a:rPr>
                        <a:t> circulation</a:t>
                      </a:r>
                      <a:endParaRPr lang="en-GB" dirty="0">
                        <a:solidFill>
                          <a:srgbClr val="7030A0"/>
                        </a:solidFill>
                      </a:endParaRPr>
                    </a:p>
                  </a:txBody>
                  <a:tcPr/>
                </a:tc>
                <a:tc>
                  <a:txBody>
                    <a:bodyPr/>
                    <a:lstStyle/>
                    <a:p>
                      <a:pPr algn="r"/>
                      <a:r>
                        <a:rPr lang="en-GB" dirty="0">
                          <a:solidFill>
                            <a:srgbClr val="7030A0"/>
                          </a:solidFill>
                        </a:rPr>
                        <a:t>44,524</a:t>
                      </a:r>
                    </a:p>
                  </a:txBody>
                  <a:tcPr/>
                </a:tc>
                <a:tc>
                  <a:txBody>
                    <a:bodyPr/>
                    <a:lstStyle/>
                    <a:p>
                      <a:r>
                        <a:rPr lang="en-GB" dirty="0">
                          <a:solidFill>
                            <a:srgbClr val="7030A0"/>
                          </a:solidFill>
                        </a:rPr>
                        <a:t>Short-term sterling  reverse repos –</a:t>
                      </a:r>
                      <a:r>
                        <a:rPr lang="en-GB" baseline="0" dirty="0">
                          <a:solidFill>
                            <a:srgbClr val="7030A0"/>
                          </a:solidFill>
                        </a:rPr>
                        <a:t> in issue</a:t>
                      </a:r>
                      <a:endParaRPr lang="en-GB" dirty="0">
                        <a:solidFill>
                          <a:srgbClr val="7030A0"/>
                        </a:solidFill>
                      </a:endParaRPr>
                    </a:p>
                  </a:txBody>
                  <a:tcPr/>
                </a:tc>
                <a:tc>
                  <a:txBody>
                    <a:bodyPr/>
                    <a:lstStyle/>
                    <a:p>
                      <a:pPr algn="r"/>
                      <a:r>
                        <a:rPr lang="en-GB" dirty="0">
                          <a:solidFill>
                            <a:srgbClr val="7030A0"/>
                          </a:solidFill>
                        </a:rPr>
                        <a:t>29,310</a:t>
                      </a:r>
                    </a:p>
                  </a:txBody>
                  <a:tcPr/>
                </a:tc>
                <a:extLst>
                  <a:ext uri="{0D108BD9-81ED-4DB2-BD59-A6C34878D82A}">
                    <a16:rowId xmlns:a16="http://schemas.microsoft.com/office/drawing/2014/main" val="10001"/>
                  </a:ext>
                </a:extLst>
              </a:tr>
              <a:tr h="370840">
                <a:tc>
                  <a:txBody>
                    <a:bodyPr/>
                    <a:lstStyle/>
                    <a:p>
                      <a:r>
                        <a:rPr lang="en-GB" dirty="0">
                          <a:solidFill>
                            <a:srgbClr val="7030A0"/>
                          </a:solidFill>
                        </a:rPr>
                        <a:t>Notes in Bank</a:t>
                      </a:r>
                    </a:p>
                  </a:txBody>
                  <a:tcPr/>
                </a:tc>
                <a:tc>
                  <a:txBody>
                    <a:bodyPr/>
                    <a:lstStyle/>
                    <a:p>
                      <a:pPr algn="r"/>
                      <a:r>
                        <a:rPr lang="en-GB" dirty="0">
                          <a:solidFill>
                            <a:srgbClr val="7030A0"/>
                          </a:solidFill>
                        </a:rPr>
                        <a:t>0</a:t>
                      </a:r>
                    </a:p>
                  </a:txBody>
                  <a:tcPr/>
                </a:tc>
                <a:tc>
                  <a:txBody>
                    <a:bodyPr/>
                    <a:lstStyle/>
                    <a:p>
                      <a:r>
                        <a:rPr lang="en-GB" dirty="0">
                          <a:solidFill>
                            <a:srgbClr val="7030A0"/>
                          </a:solidFill>
                        </a:rPr>
                        <a:t>Longer-term</a:t>
                      </a:r>
                      <a:r>
                        <a:rPr lang="en-GB" baseline="0" dirty="0">
                          <a:solidFill>
                            <a:srgbClr val="7030A0"/>
                          </a:solidFill>
                        </a:rPr>
                        <a:t> reverse repos – in issue</a:t>
                      </a:r>
                      <a:endParaRPr lang="en-GB" dirty="0">
                        <a:solidFill>
                          <a:srgbClr val="7030A0"/>
                        </a:solidFill>
                      </a:endParaRPr>
                    </a:p>
                  </a:txBody>
                  <a:tcPr/>
                </a:tc>
                <a:tc>
                  <a:txBody>
                    <a:bodyPr/>
                    <a:lstStyle/>
                    <a:p>
                      <a:pPr algn="r"/>
                      <a:r>
                        <a:rPr lang="en-GB" dirty="0">
                          <a:solidFill>
                            <a:srgbClr val="7030A0"/>
                          </a:solidFill>
                        </a:rPr>
                        <a:t>10,446</a:t>
                      </a:r>
                    </a:p>
                  </a:txBody>
                  <a:tcPr/>
                </a:tc>
                <a:extLst>
                  <a:ext uri="{0D108BD9-81ED-4DB2-BD59-A6C34878D82A}">
                    <a16:rowId xmlns:a16="http://schemas.microsoft.com/office/drawing/2014/main" val="10002"/>
                  </a:ext>
                </a:extLst>
              </a:tr>
              <a:tr h="370840">
                <a:tc>
                  <a:txBody>
                    <a:bodyPr/>
                    <a:lstStyle/>
                    <a:p>
                      <a:r>
                        <a:rPr lang="en-GB" dirty="0">
                          <a:solidFill>
                            <a:srgbClr val="7030A0"/>
                          </a:solidFill>
                        </a:rPr>
                        <a:t>Reserve balances of banks</a:t>
                      </a:r>
                    </a:p>
                  </a:txBody>
                  <a:tcPr/>
                </a:tc>
                <a:tc>
                  <a:txBody>
                    <a:bodyPr/>
                    <a:lstStyle/>
                    <a:p>
                      <a:pPr algn="r"/>
                      <a:r>
                        <a:rPr lang="en-GB" dirty="0">
                          <a:solidFill>
                            <a:srgbClr val="7030A0"/>
                          </a:solidFill>
                        </a:rPr>
                        <a:t>43,797</a:t>
                      </a:r>
                    </a:p>
                  </a:txBody>
                  <a:tcPr/>
                </a:tc>
                <a:tc>
                  <a:txBody>
                    <a:bodyPr/>
                    <a:lstStyle/>
                    <a:p>
                      <a:r>
                        <a:rPr lang="en-GB" dirty="0">
                          <a:solidFill>
                            <a:srgbClr val="7030A0"/>
                          </a:solidFill>
                        </a:rPr>
                        <a:t>Bonds and other securities – in issue</a:t>
                      </a:r>
                    </a:p>
                  </a:txBody>
                  <a:tcPr/>
                </a:tc>
                <a:tc>
                  <a:txBody>
                    <a:bodyPr/>
                    <a:lstStyle/>
                    <a:p>
                      <a:pPr algn="r"/>
                      <a:r>
                        <a:rPr lang="en-GB" dirty="0">
                          <a:solidFill>
                            <a:srgbClr val="7030A0"/>
                          </a:solidFill>
                        </a:rPr>
                        <a:t>4,339</a:t>
                      </a:r>
                    </a:p>
                  </a:txBody>
                  <a:tcPr/>
                </a:tc>
                <a:extLst>
                  <a:ext uri="{0D108BD9-81ED-4DB2-BD59-A6C34878D82A}">
                    <a16:rowId xmlns:a16="http://schemas.microsoft.com/office/drawing/2014/main" val="10003"/>
                  </a:ext>
                </a:extLst>
              </a:tr>
              <a:tr h="370840">
                <a:tc>
                  <a:txBody>
                    <a:bodyPr/>
                    <a:lstStyle/>
                    <a:p>
                      <a:r>
                        <a:rPr lang="en-GB" dirty="0">
                          <a:solidFill>
                            <a:srgbClr val="7030A0"/>
                          </a:solidFill>
                        </a:rPr>
                        <a:t>Short-term open market operations</a:t>
                      </a:r>
                    </a:p>
                  </a:txBody>
                  <a:tcPr/>
                </a:tc>
                <a:tc>
                  <a:txBody>
                    <a:bodyPr/>
                    <a:lstStyle/>
                    <a:p>
                      <a:pPr algn="r"/>
                      <a:r>
                        <a:rPr lang="en-GB" dirty="0">
                          <a:solidFill>
                            <a:srgbClr val="7030A0"/>
                          </a:solidFill>
                        </a:rPr>
                        <a:t>60,450</a:t>
                      </a:r>
                    </a:p>
                  </a:txBody>
                  <a:tcPr/>
                </a:tc>
                <a:tc>
                  <a:txBody>
                    <a:bodyPr/>
                    <a:lstStyle/>
                    <a:p>
                      <a:r>
                        <a:rPr lang="en-GB" dirty="0">
                          <a:solidFill>
                            <a:srgbClr val="7030A0"/>
                          </a:solidFill>
                        </a:rPr>
                        <a:t>Ways and Means advances to central government</a:t>
                      </a:r>
                    </a:p>
                  </a:txBody>
                  <a:tcPr/>
                </a:tc>
                <a:tc>
                  <a:txBody>
                    <a:bodyPr/>
                    <a:lstStyle/>
                    <a:p>
                      <a:pPr algn="r"/>
                      <a:r>
                        <a:rPr lang="en-GB" dirty="0">
                          <a:solidFill>
                            <a:srgbClr val="7030A0"/>
                          </a:solidFill>
                        </a:rPr>
                        <a:t>370</a:t>
                      </a:r>
                    </a:p>
                  </a:txBody>
                  <a:tcPr/>
                </a:tc>
                <a:extLst>
                  <a:ext uri="{0D108BD9-81ED-4DB2-BD59-A6C34878D82A}">
                    <a16:rowId xmlns:a16="http://schemas.microsoft.com/office/drawing/2014/main" val="10004"/>
                  </a:ext>
                </a:extLst>
              </a:tr>
              <a:tr h="370840">
                <a:tc>
                  <a:txBody>
                    <a:bodyPr/>
                    <a:lstStyle/>
                    <a:p>
                      <a:r>
                        <a:rPr lang="en-GB" dirty="0">
                          <a:solidFill>
                            <a:srgbClr val="7030A0"/>
                          </a:solidFill>
                        </a:rPr>
                        <a:t>Foreign currency</a:t>
                      </a:r>
                      <a:r>
                        <a:rPr lang="en-GB" baseline="0" dirty="0">
                          <a:solidFill>
                            <a:srgbClr val="7030A0"/>
                          </a:solidFill>
                        </a:rPr>
                        <a:t>  public securities issued</a:t>
                      </a:r>
                      <a:endParaRPr lang="en-GB" dirty="0">
                        <a:solidFill>
                          <a:srgbClr val="7030A0"/>
                        </a:solidFill>
                      </a:endParaRPr>
                    </a:p>
                  </a:txBody>
                  <a:tcPr/>
                </a:tc>
                <a:tc>
                  <a:txBody>
                    <a:bodyPr/>
                    <a:lstStyle/>
                    <a:p>
                      <a:pPr algn="r"/>
                      <a:r>
                        <a:rPr lang="en-GB" dirty="0">
                          <a:solidFill>
                            <a:srgbClr val="7030A0"/>
                          </a:solidFill>
                        </a:rPr>
                        <a:t>5,226</a:t>
                      </a:r>
                    </a:p>
                  </a:txBody>
                  <a:tcPr/>
                </a:tc>
                <a:tc>
                  <a:txBody>
                    <a:bodyPr/>
                    <a:lstStyle/>
                    <a:p>
                      <a:r>
                        <a:rPr lang="en-GB" dirty="0">
                          <a:solidFill>
                            <a:srgbClr val="7030A0"/>
                          </a:solidFill>
                        </a:rPr>
                        <a:t>Longer –term reverse repos– in bank</a:t>
                      </a:r>
                    </a:p>
                  </a:txBody>
                  <a:tcPr/>
                </a:tc>
                <a:tc>
                  <a:txBody>
                    <a:bodyPr/>
                    <a:lstStyle/>
                    <a:p>
                      <a:pPr algn="r"/>
                      <a:r>
                        <a:rPr lang="en-GB" dirty="0">
                          <a:solidFill>
                            <a:srgbClr val="7030A0"/>
                          </a:solidFill>
                        </a:rPr>
                        <a:t>134,768</a:t>
                      </a:r>
                    </a:p>
                  </a:txBody>
                  <a:tcPr/>
                </a:tc>
                <a:extLst>
                  <a:ext uri="{0D108BD9-81ED-4DB2-BD59-A6C34878D82A}">
                    <a16:rowId xmlns:a16="http://schemas.microsoft.com/office/drawing/2014/main" val="10005"/>
                  </a:ext>
                </a:extLst>
              </a:tr>
              <a:tr h="370840">
                <a:tc>
                  <a:txBody>
                    <a:bodyPr/>
                    <a:lstStyle/>
                    <a:p>
                      <a:r>
                        <a:rPr lang="en-GB" dirty="0">
                          <a:solidFill>
                            <a:srgbClr val="7030A0"/>
                          </a:solidFill>
                        </a:rPr>
                        <a:t>Other liabilities</a:t>
                      </a:r>
                    </a:p>
                  </a:txBody>
                  <a:tcPr/>
                </a:tc>
                <a:tc>
                  <a:txBody>
                    <a:bodyPr/>
                    <a:lstStyle/>
                    <a:p>
                      <a:pPr algn="r"/>
                      <a:r>
                        <a:rPr lang="en-GB" dirty="0">
                          <a:solidFill>
                            <a:srgbClr val="7030A0"/>
                          </a:solidFill>
                        </a:rPr>
                        <a:t>112,080</a:t>
                      </a:r>
                    </a:p>
                  </a:txBody>
                  <a:tcPr/>
                </a:tc>
                <a:tc>
                  <a:txBody>
                    <a:bodyPr/>
                    <a:lstStyle/>
                    <a:p>
                      <a:r>
                        <a:rPr lang="en-GB" dirty="0">
                          <a:solidFill>
                            <a:srgbClr val="7030A0"/>
                          </a:solidFill>
                        </a:rPr>
                        <a:t>Bonds and other securities - in bank</a:t>
                      </a:r>
                    </a:p>
                  </a:txBody>
                  <a:tcPr/>
                </a:tc>
                <a:tc>
                  <a:txBody>
                    <a:bodyPr/>
                    <a:lstStyle/>
                    <a:p>
                      <a:pPr algn="r"/>
                      <a:r>
                        <a:rPr lang="en-GB" dirty="0">
                          <a:solidFill>
                            <a:srgbClr val="7030A0"/>
                          </a:solidFill>
                        </a:rPr>
                        <a:t>6,959</a:t>
                      </a:r>
                    </a:p>
                  </a:txBody>
                  <a:tcPr/>
                </a:tc>
                <a:extLst>
                  <a:ext uri="{0D108BD9-81ED-4DB2-BD59-A6C34878D82A}">
                    <a16:rowId xmlns:a16="http://schemas.microsoft.com/office/drawing/2014/main" val="10006"/>
                  </a:ext>
                </a:extLst>
              </a:tr>
              <a:tr h="370840">
                <a:tc>
                  <a:txBody>
                    <a:bodyPr/>
                    <a:lstStyle/>
                    <a:p>
                      <a:endParaRPr lang="en-GB" dirty="0">
                        <a:solidFill>
                          <a:srgbClr val="7030A0"/>
                        </a:solidFill>
                      </a:endParaRPr>
                    </a:p>
                  </a:txBody>
                  <a:tcPr/>
                </a:tc>
                <a:tc>
                  <a:txBody>
                    <a:bodyPr/>
                    <a:lstStyle/>
                    <a:p>
                      <a:pPr algn="r"/>
                      <a:endParaRPr lang="en-GB" b="1" dirty="0">
                        <a:solidFill>
                          <a:srgbClr val="7030A0"/>
                        </a:solidFill>
                      </a:endParaRPr>
                    </a:p>
                  </a:txBody>
                  <a:tcPr/>
                </a:tc>
                <a:tc>
                  <a:txBody>
                    <a:bodyPr/>
                    <a:lstStyle/>
                    <a:p>
                      <a:r>
                        <a:rPr lang="en-GB" dirty="0">
                          <a:solidFill>
                            <a:srgbClr val="7030A0"/>
                          </a:solidFill>
                        </a:rPr>
                        <a:t>Other assets</a:t>
                      </a:r>
                    </a:p>
                  </a:txBody>
                  <a:tcPr/>
                </a:tc>
                <a:tc>
                  <a:txBody>
                    <a:bodyPr/>
                    <a:lstStyle/>
                    <a:p>
                      <a:pPr algn="r"/>
                      <a:r>
                        <a:rPr lang="en-GB" dirty="0">
                          <a:solidFill>
                            <a:srgbClr val="7030A0"/>
                          </a:solidFill>
                        </a:rPr>
                        <a:t>82,108</a:t>
                      </a:r>
                    </a:p>
                  </a:txBody>
                  <a:tcPr/>
                </a:tc>
                <a:extLst>
                  <a:ext uri="{0D108BD9-81ED-4DB2-BD59-A6C34878D82A}">
                    <a16:rowId xmlns:a16="http://schemas.microsoft.com/office/drawing/2014/main" val="10007"/>
                  </a:ext>
                </a:extLst>
              </a:tr>
              <a:tr h="370840">
                <a:tc>
                  <a:txBody>
                    <a:bodyPr/>
                    <a:lstStyle/>
                    <a:p>
                      <a:r>
                        <a:rPr lang="en-GB" dirty="0"/>
                        <a:t>Total</a:t>
                      </a:r>
                    </a:p>
                  </a:txBody>
                  <a:tcPr/>
                </a:tc>
                <a:tc>
                  <a:txBody>
                    <a:bodyPr/>
                    <a:lstStyle/>
                    <a:p>
                      <a:pPr algn="r"/>
                      <a:r>
                        <a:rPr lang="en-GB" b="1" dirty="0"/>
                        <a:t>223,834</a:t>
                      </a:r>
                    </a:p>
                  </a:txBody>
                  <a:tcPr/>
                </a:tc>
                <a:tc>
                  <a:txBody>
                    <a:bodyPr/>
                    <a:lstStyle/>
                    <a:p>
                      <a:r>
                        <a:rPr lang="en-GB" dirty="0"/>
                        <a:t>Total</a:t>
                      </a:r>
                    </a:p>
                  </a:txBody>
                  <a:tcPr/>
                </a:tc>
                <a:tc>
                  <a:txBody>
                    <a:bodyPr/>
                    <a:lstStyle/>
                    <a:p>
                      <a:pPr algn="r"/>
                      <a:r>
                        <a:rPr lang="en-GB" b="1" dirty="0"/>
                        <a:t>223,834</a:t>
                      </a:r>
                    </a:p>
                  </a:txBody>
                  <a:tcPr/>
                </a:tc>
                <a:extLst>
                  <a:ext uri="{0D108BD9-81ED-4DB2-BD59-A6C34878D82A}">
                    <a16:rowId xmlns:a16="http://schemas.microsoft.com/office/drawing/2014/main" val="10008"/>
                  </a:ext>
                </a:extLst>
              </a:tr>
            </a:tbl>
          </a:graphicData>
        </a:graphic>
      </p:graphicFrame>
      <p:sp>
        <p:nvSpPr>
          <p:cNvPr id="5" name="TextBox 4"/>
          <p:cNvSpPr txBox="1"/>
          <p:nvPr/>
        </p:nvSpPr>
        <p:spPr>
          <a:xfrm>
            <a:off x="357157" y="1101194"/>
            <a:ext cx="8118477" cy="461665"/>
          </a:xfrm>
          <a:prstGeom prst="rect">
            <a:avLst/>
          </a:prstGeom>
          <a:noFill/>
        </p:spPr>
        <p:txBody>
          <a:bodyPr wrap="square" rtlCol="0">
            <a:spAutoFit/>
          </a:bodyPr>
          <a:lstStyle/>
          <a:p>
            <a:r>
              <a:rPr lang="en-GB" sz="2400" dirty="0">
                <a:latin typeface="+mn-lt"/>
                <a:cs typeface="Times New Roman" panose="02020603050405020304" pitchFamily="18" charset="0"/>
              </a:rPr>
              <a:t>The balance sheet of the Bank of England</a:t>
            </a:r>
          </a:p>
        </p:txBody>
      </p:sp>
      <p:sp>
        <p:nvSpPr>
          <p:cNvPr id="6" name="Slide Number Placeholder 5"/>
          <p:cNvSpPr>
            <a:spLocks noGrp="1"/>
          </p:cNvSpPr>
          <p:nvPr>
            <p:ph type="sldNum" sz="quarter" idx="12"/>
          </p:nvPr>
        </p:nvSpPr>
        <p:spPr/>
        <p:txBody>
          <a:bodyPr/>
          <a:lstStyle/>
          <a:p>
            <a:fld id="{DF5917DC-D4BC-4643-9332-1CD61EB53F9D}" type="slidenum">
              <a:rPr lang="en-GB" smtClean="0"/>
              <a:t>14</a:t>
            </a:fld>
            <a:endParaRPr lang="en-GB" dirty="0"/>
          </a:p>
        </p:txBody>
      </p:sp>
    </p:spTree>
    <p:custDataLst>
      <p:tags r:id="rId1"/>
    </p:custDataLst>
    <p:extLst>
      <p:ext uri="{BB962C8B-B14F-4D97-AF65-F5344CB8AC3E}">
        <p14:creationId xmlns:p14="http://schemas.microsoft.com/office/powerpoint/2010/main" val="17090602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142852"/>
            <a:ext cx="8229600" cy="1143000"/>
          </a:xfrm>
        </p:spPr>
        <p:txBody>
          <a:bodyPr/>
          <a:lstStyle/>
          <a:p>
            <a:r>
              <a:rPr lang="en-GB" sz="3600" dirty="0"/>
              <a:t>The banking system - 5</a:t>
            </a:r>
          </a:p>
        </p:txBody>
      </p:sp>
      <p:sp>
        <p:nvSpPr>
          <p:cNvPr id="3" name="Content Placeholder 2"/>
          <p:cNvSpPr>
            <a:spLocks noGrp="1"/>
          </p:cNvSpPr>
          <p:nvPr>
            <p:ph idx="1"/>
          </p:nvPr>
        </p:nvSpPr>
        <p:spPr>
          <a:xfrm>
            <a:off x="467544" y="1700808"/>
            <a:ext cx="8229600" cy="4525963"/>
          </a:xfrm>
        </p:spPr>
        <p:txBody>
          <a:bodyPr>
            <a:normAutofit fontScale="92500" lnSpcReduction="10000"/>
          </a:bodyPr>
          <a:lstStyle/>
          <a:p>
            <a:r>
              <a:rPr lang="en-GB" sz="3000" dirty="0">
                <a:solidFill>
                  <a:srgbClr val="7030A0"/>
                </a:solidFill>
                <a:latin typeface="Times New Roman" panose="02020603050405020304" pitchFamily="18" charset="0"/>
                <a:cs typeface="Times New Roman" panose="02020603050405020304" pitchFamily="18" charset="0"/>
              </a:rPr>
              <a:t>Banks’ assets (their claims on others) include -</a:t>
            </a:r>
          </a:p>
          <a:p>
            <a:r>
              <a:rPr lang="en-GB" sz="2800" dirty="0">
                <a:solidFill>
                  <a:srgbClr val="7030A0"/>
                </a:solidFill>
                <a:latin typeface="Times New Roman" panose="02020603050405020304" pitchFamily="18" charset="0"/>
                <a:cs typeface="Times New Roman" panose="02020603050405020304" pitchFamily="18" charset="0"/>
              </a:rPr>
              <a:t>Market (short-term) loans to other banks and financial institutions e.g. LIBOR interest-bearing</a:t>
            </a:r>
          </a:p>
          <a:p>
            <a:r>
              <a:rPr lang="en-GB" sz="2800" dirty="0">
                <a:solidFill>
                  <a:srgbClr val="7030A0"/>
                </a:solidFill>
                <a:latin typeface="Times New Roman" panose="02020603050405020304" pitchFamily="18" charset="0"/>
                <a:cs typeface="Times New Roman" panose="02020603050405020304" pitchFamily="18" charset="0"/>
              </a:rPr>
              <a:t>Bills of Exchange -  discounted loans to companies (commercial bills) and government (Treasury bills) -</a:t>
            </a:r>
          </a:p>
          <a:p>
            <a:r>
              <a:rPr lang="en-GB" sz="2800" dirty="0">
                <a:solidFill>
                  <a:srgbClr val="7030A0"/>
                </a:solidFill>
                <a:latin typeface="Times New Roman" panose="02020603050405020304" pitchFamily="18" charset="0"/>
                <a:cs typeface="Times New Roman" panose="02020603050405020304" pitchFamily="18" charset="0"/>
              </a:rPr>
              <a:t>Reverse repurchases (repos) overnight to one-year, and therefore always short-term</a:t>
            </a:r>
          </a:p>
          <a:p>
            <a:r>
              <a:rPr lang="en-GB" sz="2800" dirty="0">
                <a:solidFill>
                  <a:srgbClr val="7030A0"/>
                </a:solidFill>
                <a:latin typeface="Times New Roman" panose="02020603050405020304" pitchFamily="18" charset="0"/>
                <a:cs typeface="Times New Roman" panose="02020603050405020304" pitchFamily="18" charset="0"/>
              </a:rPr>
              <a:t>Investment in the government(gilts) interest-bearing rather than discounted</a:t>
            </a:r>
          </a:p>
          <a:p>
            <a:r>
              <a:rPr lang="en-GB" sz="2800" dirty="0">
                <a:solidFill>
                  <a:srgbClr val="7030A0"/>
                </a:solidFill>
                <a:latin typeface="Times New Roman" panose="02020603050405020304" pitchFamily="18" charset="0"/>
                <a:cs typeface="Times New Roman" panose="02020603050405020304" pitchFamily="18" charset="0"/>
              </a:rPr>
              <a:t>Collectively these transactions are known as the ‘Money Market’</a:t>
            </a:r>
          </a:p>
          <a:p>
            <a:endParaRPr lang="en-GB" dirty="0"/>
          </a:p>
        </p:txBody>
      </p:sp>
      <p:sp>
        <p:nvSpPr>
          <p:cNvPr id="4" name="TextBox 3"/>
          <p:cNvSpPr txBox="1"/>
          <p:nvPr/>
        </p:nvSpPr>
        <p:spPr>
          <a:xfrm>
            <a:off x="357158" y="1124744"/>
            <a:ext cx="5929354" cy="800219"/>
          </a:xfrm>
          <a:prstGeom prst="rect">
            <a:avLst/>
          </a:prstGeom>
          <a:noFill/>
        </p:spPr>
        <p:txBody>
          <a:bodyPr wrap="square" rtlCol="0">
            <a:spAutoFit/>
          </a:bodyPr>
          <a:lstStyle/>
          <a:p>
            <a:r>
              <a:rPr lang="en-GB" sz="2800" dirty="0">
                <a:latin typeface="+mn-lt"/>
                <a:cs typeface="Times New Roman" panose="02020603050405020304" pitchFamily="18" charset="0"/>
              </a:rPr>
              <a:t>Other banks’ assets and liabilities</a:t>
            </a:r>
          </a:p>
          <a:p>
            <a:endParaRPr lang="en-GB" dirty="0"/>
          </a:p>
        </p:txBody>
      </p:sp>
      <p:sp>
        <p:nvSpPr>
          <p:cNvPr id="5" name="Slide Number Placeholder 4"/>
          <p:cNvSpPr>
            <a:spLocks noGrp="1"/>
          </p:cNvSpPr>
          <p:nvPr>
            <p:ph type="sldNum" sz="quarter" idx="12"/>
          </p:nvPr>
        </p:nvSpPr>
        <p:spPr/>
        <p:txBody>
          <a:bodyPr/>
          <a:lstStyle/>
          <a:p>
            <a:fld id="{DF5917DC-D4BC-4643-9332-1CD61EB53F9D}" type="slidenum">
              <a:rPr lang="en-GB" smtClean="0"/>
              <a:t>15</a:t>
            </a:fld>
            <a:endParaRPr lang="en-GB" dirty="0"/>
          </a:p>
        </p:txBody>
      </p:sp>
    </p:spTree>
    <p:custDataLst>
      <p:tags r:id="rId1"/>
    </p:custDataLst>
    <p:extLst>
      <p:ext uri="{BB962C8B-B14F-4D97-AF65-F5344CB8AC3E}">
        <p14:creationId xmlns:p14="http://schemas.microsoft.com/office/powerpoint/2010/main" val="1709079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8229600" cy="1143000"/>
          </a:xfrm>
        </p:spPr>
        <p:txBody>
          <a:bodyPr/>
          <a:lstStyle/>
          <a:p>
            <a:r>
              <a:rPr lang="en-GB" sz="3600" dirty="0"/>
              <a:t>The banking system - 6</a:t>
            </a:r>
          </a:p>
        </p:txBody>
      </p:sp>
      <p:sp>
        <p:nvSpPr>
          <p:cNvPr id="3" name="Content Placeholder 2"/>
          <p:cNvSpPr>
            <a:spLocks noGrp="1"/>
          </p:cNvSpPr>
          <p:nvPr>
            <p:ph idx="1"/>
          </p:nvPr>
        </p:nvSpPr>
        <p:spPr/>
        <p:txBody>
          <a:bodyPr>
            <a:normAutofit fontScale="92500" lnSpcReduction="10000"/>
          </a:bodyPr>
          <a:lstStyle/>
          <a:p>
            <a:r>
              <a:rPr lang="en-GB" sz="2800" dirty="0">
                <a:solidFill>
                  <a:srgbClr val="7030A0"/>
                </a:solidFill>
                <a:latin typeface="Times New Roman" panose="02020603050405020304" pitchFamily="18" charset="0"/>
                <a:cs typeface="Times New Roman" panose="02020603050405020304" pitchFamily="18" charset="0"/>
              </a:rPr>
              <a:t>Banks liabilities include – </a:t>
            </a:r>
          </a:p>
          <a:p>
            <a:r>
              <a:rPr lang="en-GB" sz="2800" dirty="0">
                <a:solidFill>
                  <a:srgbClr val="7030A0"/>
                </a:solidFill>
                <a:latin typeface="Times New Roman" panose="02020603050405020304" pitchFamily="18" charset="0"/>
                <a:cs typeface="Times New Roman" panose="02020603050405020304" pitchFamily="18" charset="0"/>
              </a:rPr>
              <a:t>Customers deposits: sight, time, certificates of deposit (CDs), and repos.</a:t>
            </a:r>
          </a:p>
          <a:p>
            <a:r>
              <a:rPr lang="en-GB" sz="2800" dirty="0">
                <a:solidFill>
                  <a:srgbClr val="7030A0"/>
                </a:solidFill>
                <a:latin typeface="Times New Roman" panose="02020603050405020304" pitchFamily="18" charset="0"/>
                <a:cs typeface="Times New Roman" panose="02020603050405020304" pitchFamily="18" charset="0"/>
              </a:rPr>
              <a:t>Sight as in current accounts</a:t>
            </a:r>
          </a:p>
          <a:p>
            <a:r>
              <a:rPr lang="en-GB" sz="2800" dirty="0">
                <a:solidFill>
                  <a:srgbClr val="7030A0"/>
                </a:solidFill>
                <a:latin typeface="Times New Roman" panose="02020603050405020304" pitchFamily="18" charset="0"/>
                <a:cs typeface="Times New Roman" panose="02020603050405020304" pitchFamily="18" charset="0"/>
              </a:rPr>
              <a:t>Time as in notice to withdraw</a:t>
            </a:r>
          </a:p>
          <a:p>
            <a:r>
              <a:rPr lang="en-GB" sz="2800" dirty="0">
                <a:solidFill>
                  <a:srgbClr val="7030A0"/>
                </a:solidFill>
                <a:latin typeface="Times New Roman" panose="02020603050405020304" pitchFamily="18" charset="0"/>
                <a:cs typeface="Times New Roman" panose="02020603050405020304" pitchFamily="18" charset="0"/>
              </a:rPr>
              <a:t>CDs as in certificates to companies investing large sums for a fixed term e.g. £250,000 for 18 months</a:t>
            </a:r>
          </a:p>
          <a:p>
            <a:r>
              <a:rPr lang="en-GB" sz="2800" dirty="0">
                <a:solidFill>
                  <a:srgbClr val="7030A0"/>
                </a:solidFill>
                <a:latin typeface="Times New Roman" panose="02020603050405020304" pitchFamily="18" charset="0"/>
                <a:cs typeface="Times New Roman" panose="02020603050405020304" pitchFamily="18" charset="0"/>
              </a:rPr>
              <a:t>Repos as in discounted sale and repurchase at a discount, usually two weeks or so</a:t>
            </a:r>
          </a:p>
          <a:p>
            <a:endParaRPr lang="en-GB" dirty="0"/>
          </a:p>
        </p:txBody>
      </p:sp>
      <p:sp>
        <p:nvSpPr>
          <p:cNvPr id="4" name="Slide Number Placeholder 3"/>
          <p:cNvSpPr>
            <a:spLocks noGrp="1"/>
          </p:cNvSpPr>
          <p:nvPr>
            <p:ph type="sldNum" sz="quarter" idx="12"/>
          </p:nvPr>
        </p:nvSpPr>
        <p:spPr/>
        <p:txBody>
          <a:bodyPr/>
          <a:lstStyle/>
          <a:p>
            <a:fld id="{DF5917DC-D4BC-4643-9332-1CD61EB53F9D}" type="slidenum">
              <a:rPr lang="en-GB" smtClean="0"/>
              <a:t>16</a:t>
            </a:fld>
            <a:endParaRPr lang="en-GB" dirty="0"/>
          </a:p>
        </p:txBody>
      </p:sp>
    </p:spTree>
    <p:custDataLst>
      <p:tags r:id="rId1"/>
    </p:custDataLst>
    <p:extLst>
      <p:ext uri="{BB962C8B-B14F-4D97-AF65-F5344CB8AC3E}">
        <p14:creationId xmlns:p14="http://schemas.microsoft.com/office/powerpoint/2010/main" val="3917859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0"/>
            <a:ext cx="8229600" cy="1143000"/>
          </a:xfrm>
        </p:spPr>
        <p:txBody>
          <a:bodyPr/>
          <a:lstStyle/>
          <a:p>
            <a:r>
              <a:rPr lang="en-GB" sz="3600" dirty="0"/>
              <a:t>The banking system - 7</a:t>
            </a:r>
          </a:p>
        </p:txBody>
      </p:sp>
      <p:sp>
        <p:nvSpPr>
          <p:cNvPr id="3" name="Content Placeholder 2"/>
          <p:cNvSpPr>
            <a:spLocks noGrp="1"/>
          </p:cNvSpPr>
          <p:nvPr>
            <p:ph idx="1"/>
          </p:nvPr>
        </p:nvSpPr>
        <p:spPr>
          <a:xfrm>
            <a:off x="467135" y="1844824"/>
            <a:ext cx="8229600" cy="4525963"/>
          </a:xfrm>
        </p:spPr>
        <p:txBody>
          <a:bodyPr/>
          <a:lstStyle/>
          <a:p>
            <a:r>
              <a:rPr lang="en-GB" sz="2400" dirty="0">
                <a:solidFill>
                  <a:srgbClr val="7030A0"/>
                </a:solidFill>
                <a:latin typeface="Times New Roman" panose="02020603050405020304" pitchFamily="18" charset="0"/>
                <a:cs typeface="Times New Roman" panose="02020603050405020304" pitchFamily="18" charset="0"/>
              </a:rPr>
              <a:t>Banks are essentially the same as all profit-accumulating firms: they buy and sell goods. In the case of banks the ‘goods’ is money.</a:t>
            </a:r>
          </a:p>
          <a:p>
            <a:r>
              <a:rPr lang="en-GB" sz="2400" dirty="0">
                <a:solidFill>
                  <a:srgbClr val="7030A0"/>
                </a:solidFill>
                <a:latin typeface="Times New Roman" panose="02020603050405020304" pitchFamily="18" charset="0"/>
                <a:cs typeface="Times New Roman" panose="02020603050405020304" pitchFamily="18" charset="0"/>
              </a:rPr>
              <a:t>Banks want to make as much profit as possible, but the public and government demand they are as secure (safe) as possible</a:t>
            </a:r>
          </a:p>
          <a:p>
            <a:r>
              <a:rPr lang="en-GB" sz="2400" dirty="0">
                <a:solidFill>
                  <a:srgbClr val="7030A0"/>
                </a:solidFill>
                <a:latin typeface="Times New Roman" panose="02020603050405020304" pitchFamily="18" charset="0"/>
                <a:cs typeface="Times New Roman" panose="02020603050405020304" pitchFamily="18" charset="0"/>
              </a:rPr>
              <a:t>This gives rise to the balance between liquidity and profitability, and the maturity gap.</a:t>
            </a:r>
          </a:p>
          <a:p>
            <a:r>
              <a:rPr lang="en-GB" sz="2400" dirty="0">
                <a:solidFill>
                  <a:srgbClr val="7030A0"/>
                </a:solidFill>
                <a:latin typeface="Times New Roman" panose="02020603050405020304" pitchFamily="18" charset="0"/>
                <a:cs typeface="Times New Roman" panose="02020603050405020304" pitchFamily="18" charset="0"/>
              </a:rPr>
              <a:t> Between these parameters lies the Capital Adequacy Ratio (CAR)</a:t>
            </a:r>
          </a:p>
          <a:p>
            <a:endParaRPr lang="en-GB" dirty="0"/>
          </a:p>
        </p:txBody>
      </p:sp>
      <p:sp>
        <p:nvSpPr>
          <p:cNvPr id="4" name="TextBox 3"/>
          <p:cNvSpPr txBox="1"/>
          <p:nvPr/>
        </p:nvSpPr>
        <p:spPr>
          <a:xfrm>
            <a:off x="450705" y="908720"/>
            <a:ext cx="6786610" cy="1692771"/>
          </a:xfrm>
          <a:prstGeom prst="rect">
            <a:avLst/>
          </a:prstGeom>
          <a:noFill/>
        </p:spPr>
        <p:txBody>
          <a:bodyPr wrap="square" rtlCol="0">
            <a:spAutoFit/>
          </a:bodyPr>
          <a:lstStyle/>
          <a:p>
            <a:r>
              <a:rPr lang="en-GB" sz="2800" dirty="0">
                <a:latin typeface="+mn-lt"/>
                <a:cs typeface="Times New Roman" panose="02020603050405020304" pitchFamily="18" charset="0"/>
              </a:rPr>
              <a:t>Banks  and profitability, liquidity, and capital  adequacy</a:t>
            </a:r>
          </a:p>
          <a:p>
            <a:endParaRPr lang="en-GB" sz="2400" dirty="0">
              <a:solidFill>
                <a:srgbClr val="7030A0"/>
              </a:solidFill>
              <a:latin typeface="Times New Roman" panose="02020603050405020304" pitchFamily="18" charset="0"/>
              <a:cs typeface="Times New Roman" panose="02020603050405020304" pitchFamily="18" charset="0"/>
            </a:endParaRPr>
          </a:p>
          <a:p>
            <a:endParaRPr lang="en-GB" sz="2400" dirty="0">
              <a:solidFill>
                <a:srgbClr val="7030A0"/>
              </a:solidFill>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DF5917DC-D4BC-4643-9332-1CD61EB53F9D}" type="slidenum">
              <a:rPr lang="en-GB" smtClean="0"/>
              <a:t>17</a:t>
            </a:fld>
            <a:endParaRPr lang="en-GB" dirty="0"/>
          </a:p>
        </p:txBody>
      </p:sp>
    </p:spTree>
    <p:custDataLst>
      <p:tags r:id="rId1"/>
    </p:custDataLst>
    <p:extLst>
      <p:ext uri="{BB962C8B-B14F-4D97-AF65-F5344CB8AC3E}">
        <p14:creationId xmlns:p14="http://schemas.microsoft.com/office/powerpoint/2010/main" val="4148006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- 8</a:t>
            </a:r>
          </a:p>
        </p:txBody>
      </p:sp>
      <p:sp>
        <p:nvSpPr>
          <p:cNvPr id="3" name="Content Placeholder 2"/>
          <p:cNvSpPr>
            <a:spLocks noGrp="1"/>
          </p:cNvSpPr>
          <p:nvPr>
            <p:ph idx="1"/>
          </p:nvPr>
        </p:nvSpPr>
        <p:spPr/>
        <p:txBody>
          <a:bodyPr>
            <a:normAutofit/>
          </a:bodyPr>
          <a:lstStyle/>
          <a:p>
            <a:r>
              <a:rPr lang="en-GB" sz="2400" dirty="0">
                <a:solidFill>
                  <a:srgbClr val="7030A0"/>
                </a:solidFill>
                <a:latin typeface="Times New Roman" panose="02020603050405020304" pitchFamily="18" charset="0"/>
                <a:cs typeface="Times New Roman" panose="02020603050405020304" pitchFamily="18" charset="0"/>
              </a:rPr>
              <a:t>Banks’ profit relies on the difference between short-term-call liabilities (deposits, bills of exchange, and repos) and long-term-payback assets (loans and other debt instruments, such as gilts and bonds)</a:t>
            </a:r>
          </a:p>
          <a:p>
            <a:r>
              <a:rPr lang="en-GB" sz="2400" dirty="0">
                <a:solidFill>
                  <a:srgbClr val="7030A0"/>
                </a:solidFill>
                <a:latin typeface="Times New Roman" panose="02020603050405020304" pitchFamily="18" charset="0"/>
                <a:cs typeface="Times New Roman" panose="02020603050405020304" pitchFamily="18" charset="0"/>
              </a:rPr>
              <a:t>This means banks have to always retain enough cash to placate depositors’ confidence, and therefore avoid ‘a run’ on their capital. (see previous notes on money-credit creation)</a:t>
            </a:r>
          </a:p>
          <a:p>
            <a:r>
              <a:rPr lang="en-GB" sz="2400" dirty="0">
                <a:solidFill>
                  <a:srgbClr val="7030A0"/>
                </a:solidFill>
                <a:latin typeface="Times New Roman" panose="02020603050405020304" pitchFamily="18" charset="0"/>
                <a:cs typeface="Times New Roman" panose="02020603050405020304" pitchFamily="18" charset="0"/>
              </a:rPr>
              <a:t>Over recent years there has been much debate and readjusting of what is an internationally acceptable level of depositors’ protection in the form of capital or Capital Adequacy </a:t>
            </a:r>
          </a:p>
        </p:txBody>
      </p:sp>
      <p:sp>
        <p:nvSpPr>
          <p:cNvPr id="4" name="Slide Number Placeholder 3"/>
          <p:cNvSpPr>
            <a:spLocks noGrp="1"/>
          </p:cNvSpPr>
          <p:nvPr>
            <p:ph type="sldNum" sz="quarter" idx="12"/>
          </p:nvPr>
        </p:nvSpPr>
        <p:spPr/>
        <p:txBody>
          <a:bodyPr/>
          <a:lstStyle/>
          <a:p>
            <a:fld id="{DF5917DC-D4BC-4643-9332-1CD61EB53F9D}" type="slidenum">
              <a:rPr lang="en-GB" smtClean="0"/>
              <a:t>18</a:t>
            </a:fld>
            <a:endParaRPr lang="en-GB" dirty="0"/>
          </a:p>
        </p:txBody>
      </p:sp>
    </p:spTree>
    <p:custDataLst>
      <p:tags r:id="rId1"/>
    </p:custDataLst>
    <p:extLst>
      <p:ext uri="{BB962C8B-B14F-4D97-AF65-F5344CB8AC3E}">
        <p14:creationId xmlns:p14="http://schemas.microsoft.com/office/powerpoint/2010/main" val="2976837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- 9</a:t>
            </a:r>
          </a:p>
        </p:txBody>
      </p:sp>
      <p:sp>
        <p:nvSpPr>
          <p:cNvPr id="3" name="Content Placeholder 2"/>
          <p:cNvSpPr>
            <a:spLocks noGrp="1"/>
          </p:cNvSpPr>
          <p:nvPr>
            <p:ph idx="1"/>
          </p:nvPr>
        </p:nvSpPr>
        <p:spPr/>
        <p:txBody>
          <a:bodyPr>
            <a:noAutofit/>
          </a:bodyPr>
          <a:lstStyle/>
          <a:p>
            <a:r>
              <a:rPr lang="en-GB" sz="2000" dirty="0">
                <a:solidFill>
                  <a:srgbClr val="7030A0"/>
                </a:solidFill>
                <a:latin typeface="Times New Roman" panose="02020603050405020304" pitchFamily="18" charset="0"/>
                <a:cs typeface="Times New Roman" panose="02020603050405020304" pitchFamily="18" charset="0"/>
              </a:rPr>
              <a:t>The maturity gap is the difference between the average maturity of a bank’s loans and deposits.</a:t>
            </a:r>
          </a:p>
          <a:p>
            <a:pPr marL="0" indent="0">
              <a:buNone/>
            </a:pPr>
            <a:endParaRPr lang="en-GB" sz="2000" dirty="0">
              <a:solidFill>
                <a:srgbClr val="7030A0"/>
              </a:solidFill>
              <a:latin typeface="Times New Roman" panose="02020603050405020304" pitchFamily="18" charset="0"/>
              <a:cs typeface="Times New Roman" panose="02020603050405020304" pitchFamily="18" charset="0"/>
            </a:endParaRPr>
          </a:p>
          <a:p>
            <a:r>
              <a:rPr lang="en-GB" sz="2000" dirty="0">
                <a:solidFill>
                  <a:srgbClr val="7030A0"/>
                </a:solidFill>
                <a:latin typeface="Times New Roman" panose="02020603050405020304" pitchFamily="18" charset="0"/>
                <a:cs typeface="Times New Roman" panose="02020603050405020304" pitchFamily="18" charset="0"/>
              </a:rPr>
              <a:t>So, for profitability, banks want to ‘borrow short’ at low rates of interest, and ‘lend long’ at higher rates of interest – a large ‘gap’</a:t>
            </a:r>
          </a:p>
          <a:p>
            <a:pPr marL="0" indent="0">
              <a:buNone/>
            </a:pPr>
            <a:endParaRPr lang="en-GB" sz="2000" dirty="0">
              <a:solidFill>
                <a:srgbClr val="7030A0"/>
              </a:solidFill>
              <a:latin typeface="Times New Roman" panose="02020603050405020304" pitchFamily="18" charset="0"/>
              <a:cs typeface="Times New Roman" panose="02020603050405020304" pitchFamily="18" charset="0"/>
            </a:endParaRPr>
          </a:p>
          <a:p>
            <a:r>
              <a:rPr lang="en-GB" sz="2000" dirty="0">
                <a:solidFill>
                  <a:srgbClr val="7030A0"/>
                </a:solidFill>
                <a:latin typeface="Times New Roman" panose="02020603050405020304" pitchFamily="18" charset="0"/>
                <a:cs typeface="Times New Roman" panose="02020603050405020304" pitchFamily="18" charset="0"/>
              </a:rPr>
              <a:t> However, for liquidity, banks want a relatively small gap: if there is a sudden withdrawal of deposits banks will need to call in enough loans to finance it.</a:t>
            </a:r>
          </a:p>
          <a:p>
            <a:pPr marL="0" indent="0">
              <a:buNone/>
            </a:pPr>
            <a:endParaRPr lang="en-GB" sz="2000" dirty="0">
              <a:solidFill>
                <a:srgbClr val="7030A0"/>
              </a:solidFill>
              <a:latin typeface="Times New Roman" panose="02020603050405020304" pitchFamily="18" charset="0"/>
              <a:cs typeface="Times New Roman" panose="02020603050405020304" pitchFamily="18" charset="0"/>
            </a:endParaRPr>
          </a:p>
          <a:p>
            <a:r>
              <a:rPr lang="en-GB" sz="2000" dirty="0">
                <a:solidFill>
                  <a:srgbClr val="7030A0"/>
                </a:solidFill>
                <a:latin typeface="Times New Roman" panose="02020603050405020304" pitchFamily="18" charset="0"/>
                <a:cs typeface="Times New Roman" panose="02020603050405020304" pitchFamily="18" charset="0"/>
              </a:rPr>
              <a:t>Therefore, banks need to maintain a liquidity ratio. A bank with £100 million of assets, of which £10 million were liquid and £90 million were illiquid would have a liquidity ration of 10 percent</a:t>
            </a:r>
          </a:p>
        </p:txBody>
      </p:sp>
      <p:sp>
        <p:nvSpPr>
          <p:cNvPr id="4" name="Slide Number Placeholder 3"/>
          <p:cNvSpPr>
            <a:spLocks noGrp="1"/>
          </p:cNvSpPr>
          <p:nvPr>
            <p:ph type="sldNum" sz="quarter" idx="12"/>
          </p:nvPr>
        </p:nvSpPr>
        <p:spPr/>
        <p:txBody>
          <a:bodyPr/>
          <a:lstStyle/>
          <a:p>
            <a:fld id="{DF5917DC-D4BC-4643-9332-1CD61EB53F9D}" type="slidenum">
              <a:rPr lang="en-GB" smtClean="0"/>
              <a:t>19</a:t>
            </a:fld>
            <a:endParaRPr lang="en-GB" dirty="0"/>
          </a:p>
        </p:txBody>
      </p:sp>
    </p:spTree>
    <p:custDataLst>
      <p:tags r:id="rId1"/>
    </p:custDataLst>
    <p:extLst>
      <p:ext uri="{BB962C8B-B14F-4D97-AF65-F5344CB8AC3E}">
        <p14:creationId xmlns:p14="http://schemas.microsoft.com/office/powerpoint/2010/main" val="3279487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- 10</a:t>
            </a:r>
          </a:p>
        </p:txBody>
      </p:sp>
      <p:sp>
        <p:nvSpPr>
          <p:cNvPr id="3" name="Content Placeholder 2"/>
          <p:cNvSpPr>
            <a:spLocks noGrp="1"/>
          </p:cNvSpPr>
          <p:nvPr>
            <p:ph idx="1"/>
          </p:nvPr>
        </p:nvSpPr>
        <p:spPr/>
        <p:txBody>
          <a:bodyPr>
            <a:normAutofit fontScale="77500" lnSpcReduction="20000"/>
          </a:bodyPr>
          <a:lstStyle/>
          <a:p>
            <a:r>
              <a:rPr lang="en-GB" dirty="0">
                <a:solidFill>
                  <a:srgbClr val="7030A0"/>
                </a:solidFill>
                <a:latin typeface="Times New Roman" panose="02020603050405020304" pitchFamily="18" charset="0"/>
                <a:cs typeface="Times New Roman" panose="02020603050405020304" pitchFamily="18" charset="0"/>
              </a:rPr>
              <a:t>Therefore institutions have to judge which liquidity ratio is best for them – one that is neither too high or low.</a:t>
            </a:r>
          </a:p>
          <a:p>
            <a:pPr>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Until the recent financial crisis (2008 – 2012) banks were keeping relatively low liquidity ratios; which is fine as long as there are opportunities to borrow from other banks (inter-bank loans) when  more liquidity is required. However, when banks became increasingly worried about bad debts between themselves, they felt the need to increase liquidity levels, and so cut back on lending, and maintain higher levels of more liquid deposits.</a:t>
            </a:r>
          </a:p>
        </p:txBody>
      </p:sp>
      <p:sp>
        <p:nvSpPr>
          <p:cNvPr id="4" name="Slide Number Placeholder 3"/>
          <p:cNvSpPr>
            <a:spLocks noGrp="1"/>
          </p:cNvSpPr>
          <p:nvPr>
            <p:ph type="sldNum" sz="quarter" idx="12"/>
          </p:nvPr>
        </p:nvSpPr>
        <p:spPr/>
        <p:txBody>
          <a:bodyPr/>
          <a:lstStyle/>
          <a:p>
            <a:fld id="{DF5917DC-D4BC-4643-9332-1CD61EB53F9D}" type="slidenum">
              <a:rPr lang="en-GB" smtClean="0"/>
              <a:t>20</a:t>
            </a:fld>
            <a:endParaRPr lang="en-GB" dirty="0"/>
          </a:p>
        </p:txBody>
      </p:sp>
    </p:spTree>
    <p:custDataLst>
      <p:tags r:id="rId1"/>
    </p:custDataLst>
    <p:extLst>
      <p:ext uri="{BB962C8B-B14F-4D97-AF65-F5344CB8AC3E}">
        <p14:creationId xmlns:p14="http://schemas.microsoft.com/office/powerpoint/2010/main" val="2198983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sz="3600" dirty="0"/>
              <a:t>The banking system - 11</a:t>
            </a:r>
          </a:p>
        </p:txBody>
      </p:sp>
      <p:sp>
        <p:nvSpPr>
          <p:cNvPr id="3" name="Content Placeholder 2"/>
          <p:cNvSpPr>
            <a:spLocks noGrp="1"/>
          </p:cNvSpPr>
          <p:nvPr>
            <p:ph idx="1"/>
          </p:nvPr>
        </p:nvSpPr>
        <p:spPr/>
        <p:txBody>
          <a:bodyPr>
            <a:normAutofit/>
          </a:bodyPr>
          <a:lstStyle/>
          <a:p>
            <a:r>
              <a:rPr lang="en-GB" sz="2000" dirty="0">
                <a:solidFill>
                  <a:srgbClr val="7030A0"/>
                </a:solidFill>
                <a:latin typeface="Times New Roman" panose="02020603050405020304" pitchFamily="18" charset="0"/>
                <a:cs typeface="Times New Roman" panose="02020603050405020304" pitchFamily="18" charset="0"/>
              </a:rPr>
              <a:t>As a solution to the maturity gap and liquidity problem, banks have used secondary marketing and securitisation. In this way they can close the gap for liquidity purpose whilst widening the gap for profitability purposes</a:t>
            </a:r>
          </a:p>
          <a:p>
            <a:pPr>
              <a:buNone/>
            </a:pPr>
            <a:endParaRPr lang="en-GB" sz="2000" dirty="0">
              <a:solidFill>
                <a:srgbClr val="7030A0"/>
              </a:solidFill>
              <a:latin typeface="Times New Roman" panose="02020603050405020304" pitchFamily="18" charset="0"/>
              <a:cs typeface="Times New Roman" panose="02020603050405020304" pitchFamily="18" charset="0"/>
            </a:endParaRPr>
          </a:p>
          <a:p>
            <a:r>
              <a:rPr lang="en-GB" sz="2000" dirty="0">
                <a:solidFill>
                  <a:srgbClr val="7030A0"/>
                </a:solidFill>
                <a:latin typeface="Times New Roman" panose="02020603050405020304" pitchFamily="18" charset="0"/>
                <a:cs typeface="Times New Roman" panose="02020603050405020304" pitchFamily="18" charset="0"/>
              </a:rPr>
              <a:t>With secondary marketing, asset holders can sell assets, such as CDs, which have fixed deposit terms in a bank at an agreed interest rate. However, the bank does not have to repay anything back to the depositor until the end of agreed term, and can sell the security on the secondary market before maturity, thereby converting a longer term illiquidity to a shorter-term liquidity. And as they are relatively liquid, CDs are issued at low rates of interest, which also increases potential profitability. </a:t>
            </a:r>
          </a:p>
        </p:txBody>
      </p:sp>
      <p:sp>
        <p:nvSpPr>
          <p:cNvPr id="4" name="Slide Number Placeholder 3"/>
          <p:cNvSpPr>
            <a:spLocks noGrp="1"/>
          </p:cNvSpPr>
          <p:nvPr>
            <p:ph type="sldNum" sz="quarter" idx="12"/>
          </p:nvPr>
        </p:nvSpPr>
        <p:spPr>
          <a:xfrm>
            <a:off x="6588224" y="5733256"/>
            <a:ext cx="2133600" cy="365125"/>
          </a:xfrm>
        </p:spPr>
        <p:txBody>
          <a:bodyPr/>
          <a:lstStyle/>
          <a:p>
            <a:fld id="{DF5917DC-D4BC-4643-9332-1CD61EB53F9D}" type="slidenum">
              <a:rPr lang="en-GB" smtClean="0"/>
              <a:t>21</a:t>
            </a:fld>
            <a:endParaRPr lang="en-GB" dirty="0"/>
          </a:p>
        </p:txBody>
      </p:sp>
    </p:spTree>
    <p:custDataLst>
      <p:tags r:id="rId1"/>
    </p:custDataLst>
    <p:extLst>
      <p:ext uri="{BB962C8B-B14F-4D97-AF65-F5344CB8AC3E}">
        <p14:creationId xmlns:p14="http://schemas.microsoft.com/office/powerpoint/2010/main" val="2531795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- 12</a:t>
            </a:r>
          </a:p>
        </p:txBody>
      </p:sp>
      <p:sp>
        <p:nvSpPr>
          <p:cNvPr id="3" name="Content Placeholder 2"/>
          <p:cNvSpPr>
            <a:spLocks noGrp="1"/>
          </p:cNvSpPr>
          <p:nvPr>
            <p:ph idx="1"/>
          </p:nvPr>
        </p:nvSpPr>
        <p:spPr/>
        <p:txBody>
          <a:bodyPr>
            <a:normAutofit fontScale="92500"/>
          </a:bodyPr>
          <a:lstStyle/>
          <a:p>
            <a:r>
              <a:rPr lang="en-GB" sz="2400" dirty="0">
                <a:solidFill>
                  <a:srgbClr val="7030A0"/>
                </a:solidFill>
                <a:latin typeface="Times New Roman" panose="02020603050405020304" pitchFamily="18" charset="0"/>
                <a:cs typeface="Times New Roman" panose="02020603050405020304" pitchFamily="18" charset="0"/>
              </a:rPr>
              <a:t>Securitisation occurs when a financial institution pools some of its assets such as residential mortgages, and sells them to an intermediary known as a special purpose vehicle (SPV). These SPVs are arm’s length legal entities created by the financial institution itself. In turn, the SPV funds its purchases of these assets by issuing bonds to investors known as noteholders. These securities are known as collateralised debt obligations (CDOs). Through this process, the financial institution removes the assets in question from its own balance sheet, and so frees up capital  for further advances. However, it continues to generate a return on its former assets by receiving a fee from the SPV for the servicing</a:t>
            </a:r>
            <a:r>
              <a:rPr lang="en-GB" sz="2400" dirty="0">
                <a:solidFill>
                  <a:srgbClr val="7030A0"/>
                </a:solidFill>
              </a:rPr>
              <a:t>. </a:t>
            </a:r>
          </a:p>
        </p:txBody>
      </p:sp>
      <p:sp>
        <p:nvSpPr>
          <p:cNvPr id="4" name="Slide Number Placeholder 3"/>
          <p:cNvSpPr>
            <a:spLocks noGrp="1"/>
          </p:cNvSpPr>
          <p:nvPr>
            <p:ph type="sldNum" sz="quarter" idx="12"/>
          </p:nvPr>
        </p:nvSpPr>
        <p:spPr/>
        <p:txBody>
          <a:bodyPr/>
          <a:lstStyle/>
          <a:p>
            <a:fld id="{DF5917DC-D4BC-4643-9332-1CD61EB53F9D}" type="slidenum">
              <a:rPr lang="en-GB" smtClean="0"/>
              <a:t>22</a:t>
            </a:fld>
            <a:endParaRPr lang="en-GB" dirty="0"/>
          </a:p>
        </p:txBody>
      </p:sp>
    </p:spTree>
    <p:custDataLst>
      <p:tags r:id="rId1"/>
    </p:custDataLst>
    <p:extLst>
      <p:ext uri="{BB962C8B-B14F-4D97-AF65-F5344CB8AC3E}">
        <p14:creationId xmlns:p14="http://schemas.microsoft.com/office/powerpoint/2010/main" val="3386763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852"/>
            <a:ext cx="8229600" cy="1143000"/>
          </a:xfrm>
        </p:spPr>
        <p:txBody>
          <a:bodyPr/>
          <a:lstStyle/>
          <a:p>
            <a:r>
              <a:rPr lang="en-GB" sz="3600" dirty="0"/>
              <a:t>The banking system - 13</a:t>
            </a:r>
          </a:p>
        </p:txBody>
      </p:sp>
      <p:sp>
        <p:nvSpPr>
          <p:cNvPr id="3" name="Content Placeholder 2"/>
          <p:cNvSpPr>
            <a:spLocks noGrp="1"/>
          </p:cNvSpPr>
          <p:nvPr>
            <p:ph idx="1"/>
          </p:nvPr>
        </p:nvSpPr>
        <p:spPr>
          <a:xfrm>
            <a:off x="357158" y="2000240"/>
            <a:ext cx="8229600" cy="4389120"/>
          </a:xfrm>
        </p:spPr>
        <p:txBody>
          <a:bodyPr>
            <a:normAutofit fontScale="62500" lnSpcReduction="20000"/>
          </a:bodyPr>
          <a:lstStyle/>
          <a:p>
            <a:r>
              <a:rPr lang="en-GB" dirty="0">
                <a:solidFill>
                  <a:srgbClr val="7030A0"/>
                </a:solidFill>
                <a:latin typeface="Times New Roman" panose="02020603050405020304" pitchFamily="18" charset="0"/>
                <a:cs typeface="Times New Roman" panose="02020603050405020304" pitchFamily="18" charset="0"/>
              </a:rPr>
              <a:t>Everyday, customers issue thousands of cheques, debit and debit card payments, and other financial instruments.</a:t>
            </a:r>
          </a:p>
          <a:p>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These are then paid into the recipients’ bank accounts, which creates a claim on the drawee bank.</a:t>
            </a:r>
          </a:p>
          <a:p>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In turn, banks that have claims against them will also have claims against the same bank (as well as others), and so will have a number counterclaims itself.</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It would be very inefficient if individual transactions were settled separately, so banks simply draw up, at the end of each day, a total value of how much they owe each of the other banks, and how much each other banks owe them, and a balancing payment (either credit or debit) is created to settle the difference.</a:t>
            </a:r>
          </a:p>
        </p:txBody>
      </p:sp>
      <p:sp>
        <p:nvSpPr>
          <p:cNvPr id="4" name="TextBox 3"/>
          <p:cNvSpPr txBox="1"/>
          <p:nvPr/>
        </p:nvSpPr>
        <p:spPr>
          <a:xfrm>
            <a:off x="285720" y="1357298"/>
            <a:ext cx="6357982" cy="523220"/>
          </a:xfrm>
          <a:prstGeom prst="rect">
            <a:avLst/>
          </a:prstGeom>
          <a:noFill/>
        </p:spPr>
        <p:txBody>
          <a:bodyPr wrap="square" rtlCol="0">
            <a:spAutoFit/>
          </a:bodyPr>
          <a:lstStyle/>
          <a:p>
            <a:r>
              <a:rPr lang="en-GB" sz="2800" dirty="0"/>
              <a:t>How banks settle with each other - 1</a:t>
            </a:r>
          </a:p>
        </p:txBody>
      </p:sp>
      <p:sp>
        <p:nvSpPr>
          <p:cNvPr id="5" name="Slide Number Placeholder 4"/>
          <p:cNvSpPr>
            <a:spLocks noGrp="1"/>
          </p:cNvSpPr>
          <p:nvPr>
            <p:ph type="sldNum" sz="quarter" idx="12"/>
          </p:nvPr>
        </p:nvSpPr>
        <p:spPr/>
        <p:txBody>
          <a:bodyPr/>
          <a:lstStyle/>
          <a:p>
            <a:fld id="{DF5917DC-D4BC-4643-9332-1CD61EB53F9D}" type="slidenum">
              <a:rPr lang="en-GB" smtClean="0"/>
              <a:t>23</a:t>
            </a:fld>
            <a:endParaRPr lang="en-GB" dirty="0"/>
          </a:p>
        </p:txBody>
      </p:sp>
    </p:spTree>
    <p:custDataLst>
      <p:tags r:id="rId1"/>
    </p:custDataLst>
    <p:extLst>
      <p:ext uri="{BB962C8B-B14F-4D97-AF65-F5344CB8AC3E}">
        <p14:creationId xmlns:p14="http://schemas.microsoft.com/office/powerpoint/2010/main" val="24385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14290"/>
            <a:ext cx="8229600" cy="1143000"/>
          </a:xfrm>
        </p:spPr>
        <p:txBody>
          <a:bodyPr/>
          <a:lstStyle/>
          <a:p>
            <a:r>
              <a:rPr lang="en-GB" sz="3600" dirty="0"/>
              <a:t>The banking system - 14</a:t>
            </a:r>
          </a:p>
        </p:txBody>
      </p:sp>
      <p:sp>
        <p:nvSpPr>
          <p:cNvPr id="3" name="Content Placeholder 2"/>
          <p:cNvSpPr>
            <a:spLocks noGrp="1"/>
          </p:cNvSpPr>
          <p:nvPr>
            <p:ph idx="1"/>
          </p:nvPr>
        </p:nvSpPr>
        <p:spPr>
          <a:xfrm>
            <a:off x="357158" y="2143116"/>
            <a:ext cx="8229600" cy="4389120"/>
          </a:xfrm>
        </p:spPr>
        <p:txBody>
          <a:bodyPr>
            <a:normAutofit fontScale="55000" lnSpcReduction="20000"/>
          </a:bodyPr>
          <a:lstStyle/>
          <a:p>
            <a:r>
              <a:rPr lang="en-GB" dirty="0">
                <a:solidFill>
                  <a:srgbClr val="7030A0"/>
                </a:solidFill>
                <a:latin typeface="Times New Roman" panose="02020603050405020304" pitchFamily="18" charset="0"/>
                <a:cs typeface="Times New Roman" panose="02020603050405020304" pitchFamily="18" charset="0"/>
              </a:rPr>
              <a:t>However, with this some banks find themselves short of liquidity, either overnight or for a couple of weeks, and others have a surplus of liquidity which they need to deposit for similar very-short-term periods.</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In order to overcome these temporal imbalances commercial banks interact with the central bank through discount houses.</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Discount houses are special banks that act as short-term intermediaries between the commercial banks and the central bank, and effectively automatically adjust the ‘overnight’ and very-short-term commercial banks’ liquidity imbalances.</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Discount house assets include commercial bills, bank CDs, time deposits of building societies, treasury bills, and foreign currency assets.</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Discount houses are also vehicles for the central bank to either introduce liquidity into the commercial sector when required, or to withdraw too much cash if the reverse is true</a:t>
            </a:r>
          </a:p>
        </p:txBody>
      </p:sp>
      <p:sp>
        <p:nvSpPr>
          <p:cNvPr id="4" name="TextBox 3"/>
          <p:cNvSpPr txBox="1"/>
          <p:nvPr/>
        </p:nvSpPr>
        <p:spPr>
          <a:xfrm>
            <a:off x="285720" y="1357298"/>
            <a:ext cx="6357982" cy="523220"/>
          </a:xfrm>
          <a:prstGeom prst="rect">
            <a:avLst/>
          </a:prstGeom>
          <a:noFill/>
        </p:spPr>
        <p:txBody>
          <a:bodyPr wrap="square" rtlCol="0">
            <a:spAutoFit/>
          </a:bodyPr>
          <a:lstStyle/>
          <a:p>
            <a:r>
              <a:rPr lang="en-GB" sz="2800" dirty="0"/>
              <a:t>How banks settle with each other - 2</a:t>
            </a:r>
          </a:p>
        </p:txBody>
      </p:sp>
      <p:sp>
        <p:nvSpPr>
          <p:cNvPr id="5" name="Slide Number Placeholder 4"/>
          <p:cNvSpPr>
            <a:spLocks noGrp="1"/>
          </p:cNvSpPr>
          <p:nvPr>
            <p:ph type="sldNum" sz="quarter" idx="12"/>
          </p:nvPr>
        </p:nvSpPr>
        <p:spPr/>
        <p:txBody>
          <a:bodyPr/>
          <a:lstStyle/>
          <a:p>
            <a:fld id="{DF5917DC-D4BC-4643-9332-1CD61EB53F9D}" type="slidenum">
              <a:rPr lang="en-GB" smtClean="0"/>
              <a:t>24</a:t>
            </a:fld>
            <a:endParaRPr lang="en-GB" dirty="0"/>
          </a:p>
        </p:txBody>
      </p:sp>
    </p:spTree>
    <p:custDataLst>
      <p:tags r:id="rId1"/>
    </p:custDataLst>
    <p:extLst>
      <p:ext uri="{BB962C8B-B14F-4D97-AF65-F5344CB8AC3E}">
        <p14:creationId xmlns:p14="http://schemas.microsoft.com/office/powerpoint/2010/main" val="35117321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- 15</a:t>
            </a:r>
          </a:p>
        </p:txBody>
      </p:sp>
      <p:sp>
        <p:nvSpPr>
          <p:cNvPr id="3" name="Content Placeholder 2"/>
          <p:cNvSpPr>
            <a:spLocks noGrp="1"/>
          </p:cNvSpPr>
          <p:nvPr>
            <p:ph idx="1"/>
          </p:nvPr>
        </p:nvSpPr>
        <p:spPr/>
        <p:txBody>
          <a:bodyPr>
            <a:normAutofit fontScale="92500"/>
          </a:bodyPr>
          <a:lstStyle/>
          <a:p>
            <a:pPr marL="0" indent="0">
              <a:buNone/>
            </a:pPr>
            <a:r>
              <a:rPr lang="en-GB" sz="2800" dirty="0"/>
              <a:t>So how does the international banking system work?</a:t>
            </a:r>
          </a:p>
          <a:p>
            <a:pPr marL="0" indent="0">
              <a:buNone/>
            </a:pPr>
            <a:endParaRPr lang="en-GB" sz="2800" dirty="0"/>
          </a:p>
          <a:p>
            <a:r>
              <a:rPr lang="en-GB" sz="2400" dirty="0">
                <a:solidFill>
                  <a:srgbClr val="7030A0"/>
                </a:solidFill>
                <a:latin typeface="Times New Roman" panose="02020603050405020304" pitchFamily="18" charset="0"/>
                <a:cs typeface="Times New Roman" panose="02020603050405020304" pitchFamily="18" charset="0"/>
              </a:rPr>
              <a:t>The central banks of the world are now members, of, and largely regulated by, the Bank for International Settlements (BIS)</a:t>
            </a:r>
          </a:p>
          <a:p>
            <a:r>
              <a:rPr lang="en-GB" sz="2400" dirty="0">
                <a:solidFill>
                  <a:srgbClr val="7030A0"/>
                </a:solidFill>
                <a:latin typeface="Times New Roman" panose="02020603050405020304" pitchFamily="18" charset="0"/>
                <a:cs typeface="Times New Roman" panose="02020603050405020304" pitchFamily="18" charset="0"/>
              </a:rPr>
              <a:t>The bank is based in Basel, Switzerland, and has branches in Hong Kong and Mexico</a:t>
            </a:r>
          </a:p>
          <a:p>
            <a:r>
              <a:rPr lang="en-GB" sz="2400" dirty="0">
                <a:solidFill>
                  <a:srgbClr val="7030A0"/>
                </a:solidFill>
                <a:latin typeface="Times New Roman" panose="02020603050405020304" pitchFamily="18" charset="0"/>
                <a:cs typeface="Times New Roman" panose="02020603050405020304" pitchFamily="18" charset="0"/>
              </a:rPr>
              <a:t>The BIS is the central bankers’ bank to 58 countries</a:t>
            </a:r>
          </a:p>
          <a:p>
            <a:r>
              <a:rPr lang="en-GB" sz="2400" dirty="0">
                <a:solidFill>
                  <a:srgbClr val="7030A0"/>
                </a:solidFill>
                <a:latin typeface="Times New Roman" panose="02020603050405020304" pitchFamily="18" charset="0"/>
                <a:cs typeface="Times New Roman" panose="02020603050405020304" pitchFamily="18" charset="0"/>
              </a:rPr>
              <a:t>Regulates capital adequacy (hence the Basel I,II, and III Accords)</a:t>
            </a:r>
          </a:p>
          <a:p>
            <a:endParaRPr lang="en-GB" dirty="0"/>
          </a:p>
        </p:txBody>
      </p:sp>
      <p:sp>
        <p:nvSpPr>
          <p:cNvPr id="4" name="Slide Number Placeholder 3"/>
          <p:cNvSpPr>
            <a:spLocks noGrp="1"/>
          </p:cNvSpPr>
          <p:nvPr>
            <p:ph type="sldNum" sz="quarter" idx="12"/>
          </p:nvPr>
        </p:nvSpPr>
        <p:spPr/>
        <p:txBody>
          <a:bodyPr/>
          <a:lstStyle/>
          <a:p>
            <a:fld id="{DF5917DC-D4BC-4643-9332-1CD61EB53F9D}" type="slidenum">
              <a:rPr lang="en-GB" smtClean="0"/>
              <a:t>25</a:t>
            </a:fld>
            <a:endParaRPr lang="en-GB" dirty="0"/>
          </a:p>
        </p:txBody>
      </p:sp>
    </p:spTree>
    <p:custDataLst>
      <p:tags r:id="rId1"/>
    </p:custDataLst>
    <p:extLst>
      <p:ext uri="{BB962C8B-B14F-4D97-AF65-F5344CB8AC3E}">
        <p14:creationId xmlns:p14="http://schemas.microsoft.com/office/powerpoint/2010/main" val="22332051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- 16</a:t>
            </a:r>
          </a:p>
        </p:txBody>
      </p:sp>
      <p:sp>
        <p:nvSpPr>
          <p:cNvPr id="3" name="Content Placeholder 2"/>
          <p:cNvSpPr>
            <a:spLocks noGrp="1"/>
          </p:cNvSpPr>
          <p:nvPr>
            <p:ph idx="1"/>
          </p:nvPr>
        </p:nvSpPr>
        <p:spPr/>
        <p:txBody>
          <a:bodyPr/>
          <a:lstStyle/>
          <a:p>
            <a:r>
              <a:rPr lang="en-GB" sz="2400" dirty="0">
                <a:solidFill>
                  <a:srgbClr val="7030A0"/>
                </a:solidFill>
                <a:latin typeface="Times New Roman" panose="02020603050405020304" pitchFamily="18" charset="0"/>
                <a:cs typeface="Times New Roman" panose="02020603050405020304" pitchFamily="18" charset="0"/>
              </a:rPr>
              <a:t>The BIS encourages reserve transparency and policy sharing</a:t>
            </a:r>
          </a:p>
          <a:p>
            <a:r>
              <a:rPr lang="en-GB" sz="2400" dirty="0">
                <a:solidFill>
                  <a:srgbClr val="7030A0"/>
                </a:solidFill>
                <a:latin typeface="Times New Roman" panose="02020603050405020304" pitchFamily="18" charset="0"/>
                <a:cs typeface="Times New Roman" panose="02020603050405020304" pitchFamily="18" charset="0"/>
              </a:rPr>
              <a:t>It is responsible for banking supervision</a:t>
            </a:r>
          </a:p>
          <a:p>
            <a:r>
              <a:rPr lang="en-GB" sz="2400" dirty="0">
                <a:solidFill>
                  <a:srgbClr val="7030A0"/>
                </a:solidFill>
                <a:latin typeface="Times New Roman" panose="02020603050405020304" pitchFamily="18" charset="0"/>
                <a:cs typeface="Times New Roman" panose="02020603050405020304" pitchFamily="18" charset="0"/>
              </a:rPr>
              <a:t>It attempts to maintain an overall international financial safety net</a:t>
            </a:r>
          </a:p>
          <a:p>
            <a:r>
              <a:rPr lang="en-GB" sz="2400" dirty="0">
                <a:solidFill>
                  <a:srgbClr val="7030A0"/>
                </a:solidFill>
                <a:latin typeface="Times New Roman" panose="02020603050405020304" pitchFamily="18" charset="0"/>
                <a:cs typeface="Times New Roman" panose="02020603050405020304" pitchFamily="18" charset="0"/>
              </a:rPr>
              <a:t>The bank’s currency is expressed in special drawing rights (SDRs), and it holds over a 100 tons of gold.</a:t>
            </a:r>
          </a:p>
          <a:p>
            <a:r>
              <a:rPr lang="en-GB" sz="2400" dirty="0">
                <a:solidFill>
                  <a:srgbClr val="7030A0"/>
                </a:solidFill>
                <a:latin typeface="Times New Roman" panose="02020603050405020304" pitchFamily="18" charset="0"/>
                <a:cs typeface="Times New Roman" panose="02020603050405020304" pitchFamily="18" charset="0"/>
              </a:rPr>
              <a:t>So governments’ through their central banks deposit weighted amounts of their own currencies in the bank, which approximately converts at $1.50.</a:t>
            </a:r>
          </a:p>
        </p:txBody>
      </p:sp>
      <p:sp>
        <p:nvSpPr>
          <p:cNvPr id="4" name="Slide Number Placeholder 3"/>
          <p:cNvSpPr>
            <a:spLocks noGrp="1"/>
          </p:cNvSpPr>
          <p:nvPr>
            <p:ph type="sldNum" sz="quarter" idx="12"/>
          </p:nvPr>
        </p:nvSpPr>
        <p:spPr/>
        <p:txBody>
          <a:bodyPr/>
          <a:lstStyle/>
          <a:p>
            <a:fld id="{DF5917DC-D4BC-4643-9332-1CD61EB53F9D}" type="slidenum">
              <a:rPr lang="en-GB" smtClean="0"/>
              <a:t>26</a:t>
            </a:fld>
            <a:endParaRPr lang="en-GB" dirty="0"/>
          </a:p>
        </p:txBody>
      </p:sp>
    </p:spTree>
    <p:custDataLst>
      <p:tags r:id="rId1"/>
    </p:custDataLst>
    <p:extLst>
      <p:ext uri="{BB962C8B-B14F-4D97-AF65-F5344CB8AC3E}">
        <p14:creationId xmlns:p14="http://schemas.microsoft.com/office/powerpoint/2010/main" val="3158928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Summary</a:t>
            </a:r>
          </a:p>
        </p:txBody>
      </p:sp>
      <p:sp>
        <p:nvSpPr>
          <p:cNvPr id="3" name="Content Placeholder 2"/>
          <p:cNvSpPr>
            <a:spLocks noGrp="1"/>
          </p:cNvSpPr>
          <p:nvPr>
            <p:ph idx="1"/>
          </p:nvPr>
        </p:nvSpPr>
        <p:spPr/>
        <p:txBody>
          <a:bodyPr>
            <a:normAutofit fontScale="92500" lnSpcReduction="20000"/>
          </a:bodyPr>
          <a:lstStyle/>
          <a:p>
            <a:r>
              <a:rPr lang="en-GB" dirty="0">
                <a:solidFill>
                  <a:srgbClr val="7030A0"/>
                </a:solidFill>
                <a:latin typeface="Times New Roman" panose="02020603050405020304" pitchFamily="18" charset="0"/>
                <a:cs typeface="Times New Roman" panose="02020603050405020304" pitchFamily="18" charset="0"/>
              </a:rPr>
              <a:t>The form and function of money</a:t>
            </a:r>
          </a:p>
          <a:p>
            <a:r>
              <a:rPr lang="en-GB" dirty="0">
                <a:solidFill>
                  <a:srgbClr val="7030A0"/>
                </a:solidFill>
                <a:latin typeface="Times New Roman" panose="02020603050405020304" pitchFamily="18" charset="0"/>
                <a:cs typeface="Times New Roman" panose="02020603050405020304" pitchFamily="18" charset="0"/>
              </a:rPr>
              <a:t>The creation of credit-money</a:t>
            </a:r>
          </a:p>
          <a:p>
            <a:r>
              <a:rPr lang="en-GB" dirty="0">
                <a:solidFill>
                  <a:srgbClr val="7030A0"/>
                </a:solidFill>
                <a:latin typeface="Times New Roman" panose="02020603050405020304" pitchFamily="18" charset="0"/>
                <a:cs typeface="Times New Roman" panose="02020603050405020304" pitchFamily="18" charset="0"/>
              </a:rPr>
              <a:t>The role of the central banks</a:t>
            </a:r>
          </a:p>
          <a:p>
            <a:r>
              <a:rPr lang="en-GB" dirty="0">
                <a:solidFill>
                  <a:srgbClr val="7030A0"/>
                </a:solidFill>
                <a:latin typeface="Times New Roman" panose="02020603050405020304" pitchFamily="18" charset="0"/>
                <a:cs typeface="Times New Roman" panose="02020603050405020304" pitchFamily="18" charset="0"/>
              </a:rPr>
              <a:t>The banking systems</a:t>
            </a:r>
          </a:p>
          <a:p>
            <a:r>
              <a:rPr lang="en-GB" dirty="0">
                <a:solidFill>
                  <a:srgbClr val="7030A0"/>
                </a:solidFill>
                <a:latin typeface="Times New Roman" panose="02020603050405020304" pitchFamily="18" charset="0"/>
                <a:cs typeface="Times New Roman" panose="02020603050405020304" pitchFamily="18" charset="0"/>
              </a:rPr>
              <a:t>Bank’s profitability, liquidity, and capital adequacy</a:t>
            </a:r>
          </a:p>
          <a:p>
            <a:r>
              <a:rPr lang="en-GB" dirty="0">
                <a:solidFill>
                  <a:srgbClr val="7030A0"/>
                </a:solidFill>
                <a:latin typeface="Times New Roman" panose="02020603050405020304" pitchFamily="18" charset="0"/>
                <a:cs typeface="Times New Roman" panose="02020603050405020304" pitchFamily="18" charset="0"/>
              </a:rPr>
              <a:t>Secondary markets</a:t>
            </a:r>
          </a:p>
          <a:p>
            <a:r>
              <a:rPr lang="en-GB" dirty="0">
                <a:solidFill>
                  <a:srgbClr val="7030A0"/>
                </a:solidFill>
                <a:latin typeface="Times New Roman" panose="02020603050405020304" pitchFamily="18" charset="0"/>
                <a:cs typeface="Times New Roman" panose="02020603050405020304" pitchFamily="18" charset="0"/>
              </a:rPr>
              <a:t>The Bank for International Settlements</a:t>
            </a:r>
          </a:p>
          <a:p>
            <a:pPr>
              <a:buNone/>
            </a:pPr>
            <a:endParaRPr lang="en-GB" dirty="0">
              <a:solidFill>
                <a:srgbClr val="7030A0"/>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5917DC-D4BC-4643-9332-1CD61EB53F9D}" type="slidenum">
              <a:rPr lang="en-GB" smtClean="0"/>
              <a:t>27</a:t>
            </a:fld>
            <a:endParaRPr lang="en-GB" dirty="0"/>
          </a:p>
        </p:txBody>
      </p:sp>
    </p:spTree>
    <p:custDataLst>
      <p:tags r:id="rId1"/>
    </p:custDataLst>
    <p:extLst>
      <p:ext uri="{BB962C8B-B14F-4D97-AF65-F5344CB8AC3E}">
        <p14:creationId xmlns:p14="http://schemas.microsoft.com/office/powerpoint/2010/main" val="297400006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5883</TotalTime>
  <Words>2547</Words>
  <Application>Microsoft Office PowerPoint</Application>
  <PresentationFormat>On-screen Show (4:3)</PresentationFormat>
  <Paragraphs>333</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Times New Roman</vt:lpstr>
      <vt:lpstr>20140311PresentationUWTSDTemplate</vt:lpstr>
      <vt:lpstr>Management Economics</vt:lpstr>
      <vt:lpstr>The functions of money - 1</vt:lpstr>
      <vt:lpstr>The functions of money - 2</vt:lpstr>
      <vt:lpstr>The functions of money - 3</vt:lpstr>
      <vt:lpstr>The functions of money - 4</vt:lpstr>
      <vt:lpstr>The money supply - 1</vt:lpstr>
      <vt:lpstr>The money supply - 2</vt:lpstr>
      <vt:lpstr>The money supply – 3 </vt:lpstr>
      <vt:lpstr>The money supply – 4</vt:lpstr>
      <vt:lpstr>The money supply – 5</vt:lpstr>
      <vt:lpstr> The banking system - 1</vt:lpstr>
      <vt:lpstr>The banking system - 2</vt:lpstr>
      <vt:lpstr>The banking system - 3</vt:lpstr>
      <vt:lpstr>The banking system - 4</vt:lpstr>
      <vt:lpstr>The banking system - 5</vt:lpstr>
      <vt:lpstr>The banking system - 6</vt:lpstr>
      <vt:lpstr>The banking system - 7</vt:lpstr>
      <vt:lpstr>The banking system - 8</vt:lpstr>
      <vt:lpstr>The banking system - 9</vt:lpstr>
      <vt:lpstr>The banking system - 10</vt:lpstr>
      <vt:lpstr>The banking system - 11</vt:lpstr>
      <vt:lpstr>The banking system - 12</vt:lpstr>
      <vt:lpstr>The banking system - 13</vt:lpstr>
      <vt:lpstr>The banking system - 14</vt:lpstr>
      <vt:lpstr>The banking system - 15</vt:lpstr>
      <vt:lpstr>The banking system - 16</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265</cp:revision>
  <dcterms:created xsi:type="dcterms:W3CDTF">2013-10-11T12:05:37Z</dcterms:created>
  <dcterms:modified xsi:type="dcterms:W3CDTF">2021-11-23T13:40:00Z</dcterms:modified>
</cp:coreProperties>
</file>