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772" r:id="rId2"/>
    <p:sldId id="861" r:id="rId3"/>
    <p:sldId id="632" r:id="rId4"/>
    <p:sldId id="773" r:id="rId5"/>
    <p:sldId id="686" r:id="rId6"/>
    <p:sldId id="674" r:id="rId7"/>
    <p:sldId id="671" r:id="rId8"/>
    <p:sldId id="774" r:id="rId9"/>
    <p:sldId id="775" r:id="rId10"/>
    <p:sldId id="821" r:id="rId11"/>
    <p:sldId id="777" r:id="rId12"/>
    <p:sldId id="776" r:id="rId13"/>
    <p:sldId id="778" r:id="rId14"/>
    <p:sldId id="864" r:id="rId15"/>
    <p:sldId id="675" r:id="rId16"/>
    <p:sldId id="676" r:id="rId17"/>
    <p:sldId id="672" r:id="rId18"/>
    <p:sldId id="819" r:id="rId19"/>
    <p:sldId id="820" r:id="rId20"/>
    <p:sldId id="753" r:id="rId21"/>
    <p:sldId id="862" r:id="rId22"/>
    <p:sldId id="655" r:id="rId23"/>
    <p:sldId id="656" r:id="rId24"/>
    <p:sldId id="657" r:id="rId25"/>
    <p:sldId id="659" r:id="rId26"/>
    <p:sldId id="658" r:id="rId27"/>
    <p:sldId id="667" r:id="rId28"/>
    <p:sldId id="860" r:id="rId29"/>
    <p:sldId id="739" r:id="rId30"/>
    <p:sldId id="740" r:id="rId31"/>
    <p:sldId id="741" r:id="rId32"/>
    <p:sldId id="744" r:id="rId33"/>
    <p:sldId id="706" r:id="rId34"/>
    <p:sldId id="707" r:id="rId35"/>
    <p:sldId id="708" r:id="rId36"/>
    <p:sldId id="607" r:id="rId37"/>
    <p:sldId id="743" r:id="rId38"/>
    <p:sldId id="714" r:id="rId39"/>
    <p:sldId id="86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85EE1-E653-4542-80EE-AB91D4A1D9E2}" v="7" dt="2025-10-06T10:45:59.1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5" d="100"/>
          <a:sy n="75" d="100"/>
        </p:scale>
        <p:origin x="72" y="67"/>
      </p:cViewPr>
      <p:guideLst/>
    </p:cSldViewPr>
  </p:slideViewPr>
  <p:notesTextViewPr>
    <p:cViewPr>
      <p:scale>
        <a:sx n="1" d="1"/>
        <a:sy n="1" d="1"/>
      </p:scale>
      <p:origin x="0" y="0"/>
    </p:cViewPr>
  </p:notesTextViewPr>
  <p:sorterViewPr>
    <p:cViewPr>
      <p:scale>
        <a:sx n="150" d="100"/>
        <a:sy n="150" d="100"/>
      </p:scale>
      <p:origin x="0" y="-607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0C785EE1-E653-4542-80EE-AB91D4A1D9E2}"/>
    <pc:docChg chg="addSld delSld modSld sldOrd">
      <pc:chgData name="Matthew Archer" userId="aad98465-9c59-4159-8df1-a13be7bdef7f" providerId="ADAL" clId="{0C785EE1-E653-4542-80EE-AB91D4A1D9E2}" dt="2025-10-06T10:46:35.693" v="80" actId="6549"/>
      <pc:docMkLst>
        <pc:docMk/>
      </pc:docMkLst>
      <pc:sldChg chg="add">
        <pc:chgData name="Matthew Archer" userId="aad98465-9c59-4159-8df1-a13be7bdef7f" providerId="ADAL" clId="{0C785EE1-E653-4542-80EE-AB91D4A1D9E2}" dt="2025-10-06T10:06:40.031" v="1"/>
        <pc:sldMkLst>
          <pc:docMk/>
          <pc:sldMk cId="3733151681" sldId="655"/>
        </pc:sldMkLst>
      </pc:sldChg>
      <pc:sldChg chg="add">
        <pc:chgData name="Matthew Archer" userId="aad98465-9c59-4159-8df1-a13be7bdef7f" providerId="ADAL" clId="{0C785EE1-E653-4542-80EE-AB91D4A1D9E2}" dt="2025-10-06T10:06:40.031" v="1"/>
        <pc:sldMkLst>
          <pc:docMk/>
          <pc:sldMk cId="2595590289" sldId="656"/>
        </pc:sldMkLst>
      </pc:sldChg>
      <pc:sldChg chg="add">
        <pc:chgData name="Matthew Archer" userId="aad98465-9c59-4159-8df1-a13be7bdef7f" providerId="ADAL" clId="{0C785EE1-E653-4542-80EE-AB91D4A1D9E2}" dt="2025-10-06T10:06:40.031" v="1"/>
        <pc:sldMkLst>
          <pc:docMk/>
          <pc:sldMk cId="2371534345" sldId="657"/>
        </pc:sldMkLst>
      </pc:sldChg>
      <pc:sldChg chg="add">
        <pc:chgData name="Matthew Archer" userId="aad98465-9c59-4159-8df1-a13be7bdef7f" providerId="ADAL" clId="{0C785EE1-E653-4542-80EE-AB91D4A1D9E2}" dt="2025-10-06T10:06:40.031" v="1"/>
        <pc:sldMkLst>
          <pc:docMk/>
          <pc:sldMk cId="2264433173" sldId="658"/>
        </pc:sldMkLst>
      </pc:sldChg>
      <pc:sldChg chg="add">
        <pc:chgData name="Matthew Archer" userId="aad98465-9c59-4159-8df1-a13be7bdef7f" providerId="ADAL" clId="{0C785EE1-E653-4542-80EE-AB91D4A1D9E2}" dt="2025-10-06T10:06:40.031" v="1"/>
        <pc:sldMkLst>
          <pc:docMk/>
          <pc:sldMk cId="1962176452" sldId="659"/>
        </pc:sldMkLst>
      </pc:sldChg>
      <pc:sldChg chg="delSp add setBg delDesignElem">
        <pc:chgData name="Matthew Archer" userId="aad98465-9c59-4159-8df1-a13be7bdef7f" providerId="ADAL" clId="{0C785EE1-E653-4542-80EE-AB91D4A1D9E2}" dt="2025-10-06T10:06:40.031" v="1"/>
        <pc:sldMkLst>
          <pc:docMk/>
          <pc:sldMk cId="2318204280" sldId="667"/>
        </pc:sldMkLst>
        <pc:spChg chg="del">
          <ac:chgData name="Matthew Archer" userId="aad98465-9c59-4159-8df1-a13be7bdef7f" providerId="ADAL" clId="{0C785EE1-E653-4542-80EE-AB91D4A1D9E2}" dt="2025-10-06T10:06:40.031" v="1"/>
          <ac:spMkLst>
            <pc:docMk/>
            <pc:sldMk cId="2318204280" sldId="667"/>
            <ac:spMk id="31" creationId="{E6F01E9F-6B0E-4CF9-87AF-27ECD8D4602A}"/>
          </ac:spMkLst>
        </pc:spChg>
      </pc:sldChg>
      <pc:sldChg chg="modSp">
        <pc:chgData name="Matthew Archer" userId="aad98465-9c59-4159-8df1-a13be7bdef7f" providerId="ADAL" clId="{0C785EE1-E653-4542-80EE-AB91D4A1D9E2}" dt="2025-10-06T10:24:45.245" v="40" actId="1076"/>
        <pc:sldMkLst>
          <pc:docMk/>
          <pc:sldMk cId="3988297318" sldId="676"/>
        </pc:sldMkLst>
        <pc:spChg chg="mod">
          <ac:chgData name="Matthew Archer" userId="aad98465-9c59-4159-8df1-a13be7bdef7f" providerId="ADAL" clId="{0C785EE1-E653-4542-80EE-AB91D4A1D9E2}" dt="2025-10-06T10:24:45.245" v="40" actId="1076"/>
          <ac:spMkLst>
            <pc:docMk/>
            <pc:sldMk cId="3988297318" sldId="676"/>
            <ac:spMk id="4" creationId="{EB90F23F-A477-D4DD-10E6-86DAAEDB51E2}"/>
          </ac:spMkLst>
        </pc:spChg>
      </pc:sldChg>
      <pc:sldChg chg="add">
        <pc:chgData name="Matthew Archer" userId="aad98465-9c59-4159-8df1-a13be7bdef7f" providerId="ADAL" clId="{0C785EE1-E653-4542-80EE-AB91D4A1D9E2}" dt="2025-10-06T10:06:40.031" v="1"/>
        <pc:sldMkLst>
          <pc:docMk/>
          <pc:sldMk cId="3064778844" sldId="753"/>
        </pc:sldMkLst>
      </pc:sldChg>
      <pc:sldChg chg="modSp mod modShow">
        <pc:chgData name="Matthew Archer" userId="aad98465-9c59-4159-8df1-a13be7bdef7f" providerId="ADAL" clId="{0C785EE1-E653-4542-80EE-AB91D4A1D9E2}" dt="2025-10-06T10:45:44.123" v="54" actId="729"/>
        <pc:sldMkLst>
          <pc:docMk/>
          <pc:sldMk cId="1240263373" sldId="776"/>
        </pc:sldMkLst>
        <pc:spChg chg="mod">
          <ac:chgData name="Matthew Archer" userId="aad98465-9c59-4159-8df1-a13be7bdef7f" providerId="ADAL" clId="{0C785EE1-E653-4542-80EE-AB91D4A1D9E2}" dt="2025-10-06T10:44:57.870" v="52" actId="20577"/>
          <ac:spMkLst>
            <pc:docMk/>
            <pc:sldMk cId="1240263373" sldId="776"/>
            <ac:spMk id="4" creationId="{88F86781-3941-271D-BCC7-F01CFB764725}"/>
          </ac:spMkLst>
        </pc:spChg>
      </pc:sldChg>
      <pc:sldChg chg="modSp mod modShow">
        <pc:chgData name="Matthew Archer" userId="aad98465-9c59-4159-8df1-a13be7bdef7f" providerId="ADAL" clId="{0C785EE1-E653-4542-80EE-AB91D4A1D9E2}" dt="2025-10-06T10:45:44.123" v="54" actId="729"/>
        <pc:sldMkLst>
          <pc:docMk/>
          <pc:sldMk cId="3050930842" sldId="777"/>
        </pc:sldMkLst>
        <pc:spChg chg="mod">
          <ac:chgData name="Matthew Archer" userId="aad98465-9c59-4159-8df1-a13be7bdef7f" providerId="ADAL" clId="{0C785EE1-E653-4542-80EE-AB91D4A1D9E2}" dt="2025-10-06T10:44:37.040" v="42" actId="6549"/>
          <ac:spMkLst>
            <pc:docMk/>
            <pc:sldMk cId="3050930842" sldId="777"/>
            <ac:spMk id="4" creationId="{70F7249F-E48D-E8C8-58CB-321581907AC4}"/>
          </ac:spMkLst>
        </pc:spChg>
      </pc:sldChg>
      <pc:sldChg chg="mod modShow">
        <pc:chgData name="Matthew Archer" userId="aad98465-9c59-4159-8df1-a13be7bdef7f" providerId="ADAL" clId="{0C785EE1-E653-4542-80EE-AB91D4A1D9E2}" dt="2025-10-06T10:45:44.123" v="54" actId="729"/>
        <pc:sldMkLst>
          <pc:docMk/>
          <pc:sldMk cId="2810826201" sldId="778"/>
        </pc:sldMkLst>
      </pc:sldChg>
      <pc:sldChg chg="add">
        <pc:chgData name="Matthew Archer" userId="aad98465-9c59-4159-8df1-a13be7bdef7f" providerId="ADAL" clId="{0C785EE1-E653-4542-80EE-AB91D4A1D9E2}" dt="2025-10-06T10:06:40.031" v="1"/>
        <pc:sldMkLst>
          <pc:docMk/>
          <pc:sldMk cId="1532940344" sldId="819"/>
        </pc:sldMkLst>
      </pc:sldChg>
      <pc:sldChg chg="add">
        <pc:chgData name="Matthew Archer" userId="aad98465-9c59-4159-8df1-a13be7bdef7f" providerId="ADAL" clId="{0C785EE1-E653-4542-80EE-AB91D4A1D9E2}" dt="2025-10-06T10:06:40.031" v="1"/>
        <pc:sldMkLst>
          <pc:docMk/>
          <pc:sldMk cId="512344258" sldId="820"/>
        </pc:sldMkLst>
      </pc:sldChg>
      <pc:sldChg chg="mod modShow">
        <pc:chgData name="Matthew Archer" userId="aad98465-9c59-4159-8df1-a13be7bdef7f" providerId="ADAL" clId="{0C785EE1-E653-4542-80EE-AB91D4A1D9E2}" dt="2025-10-06T10:45:44.123" v="54" actId="729"/>
        <pc:sldMkLst>
          <pc:docMk/>
          <pc:sldMk cId="577355995" sldId="821"/>
        </pc:sldMkLst>
      </pc:sldChg>
      <pc:sldChg chg="add del">
        <pc:chgData name="Matthew Archer" userId="aad98465-9c59-4159-8df1-a13be7bdef7f" providerId="ADAL" clId="{0C785EE1-E653-4542-80EE-AB91D4A1D9E2}" dt="2025-10-06T10:08:36.926" v="23" actId="47"/>
        <pc:sldMkLst>
          <pc:docMk/>
          <pc:sldMk cId="973819453" sldId="824"/>
        </pc:sldMkLst>
      </pc:sldChg>
      <pc:sldChg chg="modSp add mod ord">
        <pc:chgData name="Matthew Archer" userId="aad98465-9c59-4159-8df1-a13be7bdef7f" providerId="ADAL" clId="{0C785EE1-E653-4542-80EE-AB91D4A1D9E2}" dt="2025-10-06T10:08:34.796" v="22"/>
        <pc:sldMkLst>
          <pc:docMk/>
          <pc:sldMk cId="427502685" sldId="862"/>
        </pc:sldMkLst>
        <pc:spChg chg="mod">
          <ac:chgData name="Matthew Archer" userId="aad98465-9c59-4159-8df1-a13be7bdef7f" providerId="ADAL" clId="{0C785EE1-E653-4542-80EE-AB91D4A1D9E2}" dt="2025-10-06T10:08:28.677" v="20" actId="20577"/>
          <ac:spMkLst>
            <pc:docMk/>
            <pc:sldMk cId="427502685" sldId="862"/>
            <ac:spMk id="3" creationId="{C0003F81-2640-3884-BE4D-EF389047ECAD}"/>
          </ac:spMkLst>
        </pc:spChg>
      </pc:sldChg>
      <pc:sldChg chg="modSp add mod ord setBg">
        <pc:chgData name="Matthew Archer" userId="aad98465-9c59-4159-8df1-a13be7bdef7f" providerId="ADAL" clId="{0C785EE1-E653-4542-80EE-AB91D4A1D9E2}" dt="2025-10-06T10:21:43.162" v="38"/>
        <pc:sldMkLst>
          <pc:docMk/>
          <pc:sldMk cId="2236326286" sldId="863"/>
        </pc:sldMkLst>
        <pc:spChg chg="mod">
          <ac:chgData name="Matthew Archer" userId="aad98465-9c59-4159-8df1-a13be7bdef7f" providerId="ADAL" clId="{0C785EE1-E653-4542-80EE-AB91D4A1D9E2}" dt="2025-10-06T10:21:35.207" v="37" actId="207"/>
          <ac:spMkLst>
            <pc:docMk/>
            <pc:sldMk cId="2236326286" sldId="863"/>
            <ac:spMk id="3" creationId="{6FA5F0E5-0069-8A5D-06D3-8143A1D09C5C}"/>
          </ac:spMkLst>
        </pc:spChg>
      </pc:sldChg>
      <pc:sldChg chg="modSp add mod">
        <pc:chgData name="Matthew Archer" userId="aad98465-9c59-4159-8df1-a13be7bdef7f" providerId="ADAL" clId="{0C785EE1-E653-4542-80EE-AB91D4A1D9E2}" dt="2025-10-06T10:46:35.693" v="80" actId="6549"/>
        <pc:sldMkLst>
          <pc:docMk/>
          <pc:sldMk cId="1434170180" sldId="864"/>
        </pc:sldMkLst>
        <pc:spChg chg="mod">
          <ac:chgData name="Matthew Archer" userId="aad98465-9c59-4159-8df1-a13be7bdef7f" providerId="ADAL" clId="{0C785EE1-E653-4542-80EE-AB91D4A1D9E2}" dt="2025-10-06T10:46:35.693" v="80" actId="6549"/>
          <ac:spMkLst>
            <pc:docMk/>
            <pc:sldMk cId="1434170180" sldId="864"/>
            <ac:spMk id="4" creationId="{8825F5FD-D788-9473-945F-B9F758C3868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9A0AA9-98F6-4F8C-BC6F-E8E60954D11B}"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D29C0F-219A-419A-B897-BF48436247EF}" type="slidenum">
              <a:rPr lang="en-GB" smtClean="0"/>
              <a:t>‹#›</a:t>
            </a:fld>
            <a:endParaRPr lang="en-GB"/>
          </a:p>
        </p:txBody>
      </p:sp>
    </p:spTree>
    <p:extLst>
      <p:ext uri="{BB962C8B-B14F-4D97-AF65-F5344CB8AC3E}">
        <p14:creationId xmlns:p14="http://schemas.microsoft.com/office/powerpoint/2010/main" val="2665263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6B812-4F8B-06B7-1F59-68AC50F1AB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34AB3F-D315-82FC-E349-EF89BA52730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2593E23-5043-632C-B918-8A49DAEEDA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3440AB-8B1E-9595-96D6-A3442CC28B06}"/>
              </a:ext>
            </a:extLst>
          </p:cNvPr>
          <p:cNvSpPr>
            <a:spLocks noGrp="1"/>
          </p:cNvSpPr>
          <p:nvPr>
            <p:ph type="sldNum" sz="quarter" idx="5"/>
          </p:nvPr>
        </p:nvSpPr>
        <p:spPr/>
        <p:txBody>
          <a:bodyPr/>
          <a:lstStyle/>
          <a:p>
            <a:fld id="{9094A44D-036D-40EB-87CA-412D4725AB6F}" type="slidenum">
              <a:rPr lang="en-GB" altLang="en-US" smtClean="0"/>
              <a:pPr/>
              <a:t>1</a:t>
            </a:fld>
            <a:endParaRPr lang="en-GB" altLang="en-US"/>
          </a:p>
        </p:txBody>
      </p:sp>
    </p:spTree>
    <p:extLst>
      <p:ext uri="{BB962C8B-B14F-4D97-AF65-F5344CB8AC3E}">
        <p14:creationId xmlns:p14="http://schemas.microsoft.com/office/powerpoint/2010/main" val="2093097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A6D43-582C-76BA-4D85-8FA3DABBE8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2B6A4A-CC8B-17A7-77DC-B10872AB2E6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FB59CF7-83BD-B3C7-C535-B28C237E020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E9B7FA-CF52-06DF-44CC-1A179F810842}"/>
              </a:ext>
            </a:extLst>
          </p:cNvPr>
          <p:cNvSpPr>
            <a:spLocks noGrp="1"/>
          </p:cNvSpPr>
          <p:nvPr>
            <p:ph type="sldNum" sz="quarter" idx="5"/>
          </p:nvPr>
        </p:nvSpPr>
        <p:spPr/>
        <p:txBody>
          <a:bodyPr/>
          <a:lstStyle/>
          <a:p>
            <a:fld id="{9094A44D-036D-40EB-87CA-412D4725AB6F}" type="slidenum">
              <a:rPr lang="en-GB" altLang="en-US" smtClean="0"/>
              <a:pPr/>
              <a:t>2</a:t>
            </a:fld>
            <a:endParaRPr lang="en-GB" altLang="en-US"/>
          </a:p>
        </p:txBody>
      </p:sp>
    </p:spTree>
    <p:extLst>
      <p:ext uri="{BB962C8B-B14F-4D97-AF65-F5344CB8AC3E}">
        <p14:creationId xmlns:p14="http://schemas.microsoft.com/office/powerpoint/2010/main" val="3209802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16AED-7427-9274-4967-FC7AD387C4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7DADC-2D1C-982D-4862-185191AF3BC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A8F955C-2249-DF24-1DED-5822B9D8CB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158304-60F7-D612-7536-365D002C2CFD}"/>
              </a:ext>
            </a:extLst>
          </p:cNvPr>
          <p:cNvSpPr>
            <a:spLocks noGrp="1"/>
          </p:cNvSpPr>
          <p:nvPr>
            <p:ph type="sldNum" sz="quarter" idx="5"/>
          </p:nvPr>
        </p:nvSpPr>
        <p:spPr/>
        <p:txBody>
          <a:bodyPr/>
          <a:lstStyle/>
          <a:p>
            <a:fld id="{9094A44D-036D-40EB-87CA-412D4725AB6F}" type="slidenum">
              <a:rPr lang="en-GB" altLang="en-US" smtClean="0"/>
              <a:pPr/>
              <a:t>3</a:t>
            </a:fld>
            <a:endParaRPr lang="en-GB" altLang="en-US"/>
          </a:p>
        </p:txBody>
      </p:sp>
    </p:spTree>
    <p:extLst>
      <p:ext uri="{BB962C8B-B14F-4D97-AF65-F5344CB8AC3E}">
        <p14:creationId xmlns:p14="http://schemas.microsoft.com/office/powerpoint/2010/main" val="2534956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0762F-4F91-2AD9-05A6-A508FA274C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B085A3-2E30-8A92-3E5D-9B2E17B74A0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B40D68C-7AFC-3FEE-D825-7D8B6E0C35F9}"/>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To ensure students learn to think critically and independently. These principles are essential for maintaining the standards of academic scholarship.</a:t>
            </a:r>
          </a:p>
          <a:p>
            <a:endParaRPr lang="en-GB" dirty="0"/>
          </a:p>
        </p:txBody>
      </p:sp>
      <p:sp>
        <p:nvSpPr>
          <p:cNvPr id="4" name="Slide Number Placeholder 3">
            <a:extLst>
              <a:ext uri="{FF2B5EF4-FFF2-40B4-BE49-F238E27FC236}">
                <a16:creationId xmlns:a16="http://schemas.microsoft.com/office/drawing/2014/main" id="{DFD1A766-6E49-7E39-4775-685927D82AE8}"/>
              </a:ext>
            </a:extLst>
          </p:cNvPr>
          <p:cNvSpPr>
            <a:spLocks noGrp="1"/>
          </p:cNvSpPr>
          <p:nvPr>
            <p:ph type="sldNum" sz="quarter" idx="5"/>
          </p:nvPr>
        </p:nvSpPr>
        <p:spPr/>
        <p:txBody>
          <a:bodyPr/>
          <a:lstStyle/>
          <a:p>
            <a:fld id="{9094A44D-036D-40EB-87CA-412D4725AB6F}" type="slidenum">
              <a:rPr lang="en-GB" altLang="en-US" smtClean="0"/>
              <a:pPr/>
              <a:t>4</a:t>
            </a:fld>
            <a:endParaRPr lang="en-GB" altLang="en-US"/>
          </a:p>
        </p:txBody>
      </p:sp>
    </p:spTree>
    <p:extLst>
      <p:ext uri="{BB962C8B-B14F-4D97-AF65-F5344CB8AC3E}">
        <p14:creationId xmlns:p14="http://schemas.microsoft.com/office/powerpoint/2010/main" val="110125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98BD8-0CF7-8654-6E8A-9B0B09EB0D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60542-F623-B686-F3C4-A06B2BF2A73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70D12ED-F9E6-F83C-75C6-469DAFA9F7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F3B668-2A52-99F4-DBA5-9CF040DB7531}"/>
              </a:ext>
            </a:extLst>
          </p:cNvPr>
          <p:cNvSpPr>
            <a:spLocks noGrp="1"/>
          </p:cNvSpPr>
          <p:nvPr>
            <p:ph type="sldNum" sz="quarter" idx="5"/>
          </p:nvPr>
        </p:nvSpPr>
        <p:spPr/>
        <p:txBody>
          <a:bodyPr/>
          <a:lstStyle/>
          <a:p>
            <a:fld id="{9094A44D-036D-40EB-87CA-412D4725AB6F}" type="slidenum">
              <a:rPr lang="en-GB" altLang="en-US" smtClean="0"/>
              <a:pPr/>
              <a:t>5</a:t>
            </a:fld>
            <a:endParaRPr lang="en-GB" altLang="en-US"/>
          </a:p>
        </p:txBody>
      </p:sp>
    </p:spTree>
    <p:extLst>
      <p:ext uri="{BB962C8B-B14F-4D97-AF65-F5344CB8AC3E}">
        <p14:creationId xmlns:p14="http://schemas.microsoft.com/office/powerpoint/2010/main" val="2320491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5A3F1-4B60-D647-288C-548946F1AF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FB700A-FA4A-7BF0-FE6B-A90BD2A91CC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10D7816-9E3B-EFAD-161E-60CEAB18E926}"/>
              </a:ext>
            </a:extLst>
          </p:cNvPr>
          <p:cNvSpPr>
            <a:spLocks noGrp="1"/>
          </p:cNvSpPr>
          <p:nvPr>
            <p:ph type="body" idx="1"/>
          </p:nvPr>
        </p:nvSpPr>
        <p:spPr/>
        <p:txBody>
          <a:bodyPr/>
          <a:lstStyle/>
          <a:p>
            <a:r>
              <a:rPr lang="en-GB" dirty="0"/>
              <a:t>Play a game identifying who is related to who?</a:t>
            </a:r>
          </a:p>
        </p:txBody>
      </p:sp>
      <p:sp>
        <p:nvSpPr>
          <p:cNvPr id="4" name="Slide Number Placeholder 3">
            <a:extLst>
              <a:ext uri="{FF2B5EF4-FFF2-40B4-BE49-F238E27FC236}">
                <a16:creationId xmlns:a16="http://schemas.microsoft.com/office/drawing/2014/main" id="{49ABB422-AC22-5688-DBB9-94F35FC075BF}"/>
              </a:ext>
            </a:extLst>
          </p:cNvPr>
          <p:cNvSpPr>
            <a:spLocks noGrp="1"/>
          </p:cNvSpPr>
          <p:nvPr>
            <p:ph type="sldNum" sz="quarter" idx="5"/>
          </p:nvPr>
        </p:nvSpPr>
        <p:spPr/>
        <p:txBody>
          <a:bodyPr/>
          <a:lstStyle/>
          <a:p>
            <a:fld id="{9094A44D-036D-40EB-87CA-412D4725AB6F}" type="slidenum">
              <a:rPr lang="en-GB" altLang="en-US" smtClean="0"/>
              <a:pPr/>
              <a:t>6</a:t>
            </a:fld>
            <a:endParaRPr lang="en-GB" altLang="en-US"/>
          </a:p>
        </p:txBody>
      </p:sp>
    </p:spTree>
    <p:extLst>
      <p:ext uri="{BB962C8B-B14F-4D97-AF65-F5344CB8AC3E}">
        <p14:creationId xmlns:p14="http://schemas.microsoft.com/office/powerpoint/2010/main" val="3976054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482C6-5B60-DD7D-051F-B3389B5329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4472E7-8DB6-8F2B-7284-134DC882AE5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2F9854F-0918-637B-CFB8-81E9ABBBD98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8BF6AE-EA87-9541-5DEE-85A19FAA04EF}"/>
              </a:ext>
            </a:extLst>
          </p:cNvPr>
          <p:cNvSpPr>
            <a:spLocks noGrp="1"/>
          </p:cNvSpPr>
          <p:nvPr>
            <p:ph type="sldNum" sz="quarter" idx="5"/>
          </p:nvPr>
        </p:nvSpPr>
        <p:spPr/>
        <p:txBody>
          <a:bodyPr/>
          <a:lstStyle/>
          <a:p>
            <a:fld id="{9094A44D-036D-40EB-87CA-412D4725AB6F}" type="slidenum">
              <a:rPr lang="en-GB" altLang="en-US" smtClean="0"/>
              <a:pPr/>
              <a:t>7</a:t>
            </a:fld>
            <a:endParaRPr lang="en-GB" altLang="en-US"/>
          </a:p>
        </p:txBody>
      </p:sp>
    </p:spTree>
    <p:extLst>
      <p:ext uri="{BB962C8B-B14F-4D97-AF65-F5344CB8AC3E}">
        <p14:creationId xmlns:p14="http://schemas.microsoft.com/office/powerpoint/2010/main" val="3685538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B60E8-52D3-8E35-BC75-CC38041DAC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8B27CD-220F-1ACF-3011-21F105D0B41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839B31E-6D38-E2A1-A0CE-0D876BC22F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4E9F223-3237-98BD-FD67-D00FC1035009}"/>
              </a:ext>
            </a:extLst>
          </p:cNvPr>
          <p:cNvSpPr>
            <a:spLocks noGrp="1"/>
          </p:cNvSpPr>
          <p:nvPr>
            <p:ph type="sldNum" sz="quarter" idx="5"/>
          </p:nvPr>
        </p:nvSpPr>
        <p:spPr/>
        <p:txBody>
          <a:bodyPr/>
          <a:lstStyle/>
          <a:p>
            <a:fld id="{9094A44D-036D-40EB-87CA-412D4725AB6F}" type="slidenum">
              <a:rPr lang="en-GB" altLang="en-US" smtClean="0"/>
              <a:pPr/>
              <a:t>8</a:t>
            </a:fld>
            <a:endParaRPr lang="en-GB" altLang="en-US"/>
          </a:p>
        </p:txBody>
      </p:sp>
    </p:spTree>
    <p:extLst>
      <p:ext uri="{BB962C8B-B14F-4D97-AF65-F5344CB8AC3E}">
        <p14:creationId xmlns:p14="http://schemas.microsoft.com/office/powerpoint/2010/main" val="185245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A56D7-C102-0EFE-FED7-B654AD7F91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DE7451-D2CB-1BD5-2F3B-D02881F31DE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8FCC6C0-C7CC-2D94-F920-83717BACBB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37F8DB7-0E65-594B-0BF3-ABE4D9364717}"/>
              </a:ext>
            </a:extLst>
          </p:cNvPr>
          <p:cNvSpPr>
            <a:spLocks noGrp="1"/>
          </p:cNvSpPr>
          <p:nvPr>
            <p:ph type="sldNum" sz="quarter" idx="5"/>
          </p:nvPr>
        </p:nvSpPr>
        <p:spPr/>
        <p:txBody>
          <a:bodyPr/>
          <a:lstStyle/>
          <a:p>
            <a:fld id="{9094A44D-036D-40EB-87CA-412D4725AB6F}" type="slidenum">
              <a:rPr lang="en-GB" altLang="en-US" smtClean="0"/>
              <a:pPr/>
              <a:t>9</a:t>
            </a:fld>
            <a:endParaRPr lang="en-GB" altLang="en-US"/>
          </a:p>
        </p:txBody>
      </p:sp>
    </p:spTree>
    <p:extLst>
      <p:ext uri="{BB962C8B-B14F-4D97-AF65-F5344CB8AC3E}">
        <p14:creationId xmlns:p14="http://schemas.microsoft.com/office/powerpoint/2010/main" val="1621041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6B1A3-D2D7-5482-2B51-E7780EA270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29E3A1-6A20-4BD5-6B4D-FBC384E7558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ECBB2A5-71C1-526B-1729-392A440A262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3241EA-D87F-6EBF-DB11-EFF818EB91B3}"/>
              </a:ext>
            </a:extLst>
          </p:cNvPr>
          <p:cNvSpPr>
            <a:spLocks noGrp="1"/>
          </p:cNvSpPr>
          <p:nvPr>
            <p:ph type="sldNum" sz="quarter" idx="5"/>
          </p:nvPr>
        </p:nvSpPr>
        <p:spPr/>
        <p:txBody>
          <a:bodyPr/>
          <a:lstStyle/>
          <a:p>
            <a:fld id="{9094A44D-036D-40EB-87CA-412D4725AB6F}" type="slidenum">
              <a:rPr lang="en-GB" altLang="en-US" smtClean="0"/>
              <a:pPr/>
              <a:t>10</a:t>
            </a:fld>
            <a:endParaRPr lang="en-GB" altLang="en-US"/>
          </a:p>
        </p:txBody>
      </p:sp>
    </p:spTree>
    <p:extLst>
      <p:ext uri="{BB962C8B-B14F-4D97-AF65-F5344CB8AC3E}">
        <p14:creationId xmlns:p14="http://schemas.microsoft.com/office/powerpoint/2010/main" val="2201005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2C00C-38EB-F2D0-6ACB-C6C81F7E6E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168F0F-79CE-7634-CD17-B7D8B1CB281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7C8E1AA-201A-6D59-3D3E-CD7C81CB5C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C3451B-1CA9-0BAF-4AFE-8F8F8A929A8D}"/>
              </a:ext>
            </a:extLst>
          </p:cNvPr>
          <p:cNvSpPr>
            <a:spLocks noGrp="1"/>
          </p:cNvSpPr>
          <p:nvPr>
            <p:ph type="sldNum" sz="quarter" idx="5"/>
          </p:nvPr>
        </p:nvSpPr>
        <p:spPr/>
        <p:txBody>
          <a:bodyPr/>
          <a:lstStyle/>
          <a:p>
            <a:fld id="{9094A44D-036D-40EB-87CA-412D4725AB6F}" type="slidenum">
              <a:rPr lang="en-GB" altLang="en-US" smtClean="0"/>
              <a:pPr/>
              <a:t>11</a:t>
            </a:fld>
            <a:endParaRPr lang="en-GB" altLang="en-US"/>
          </a:p>
        </p:txBody>
      </p:sp>
    </p:spTree>
    <p:extLst>
      <p:ext uri="{BB962C8B-B14F-4D97-AF65-F5344CB8AC3E}">
        <p14:creationId xmlns:p14="http://schemas.microsoft.com/office/powerpoint/2010/main" val="4242706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E7B71-3BB0-AD9D-98F4-7C84DD8CB1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FF37B8-8BD1-2A0D-8878-BCB732173D0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1466AD0-56B3-6486-E699-4D6438BE186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E02501-B62B-7ED9-3306-E578BAF4956E}"/>
              </a:ext>
            </a:extLst>
          </p:cNvPr>
          <p:cNvSpPr>
            <a:spLocks noGrp="1"/>
          </p:cNvSpPr>
          <p:nvPr>
            <p:ph type="sldNum" sz="quarter" idx="5"/>
          </p:nvPr>
        </p:nvSpPr>
        <p:spPr/>
        <p:txBody>
          <a:bodyPr/>
          <a:lstStyle/>
          <a:p>
            <a:fld id="{9094A44D-036D-40EB-87CA-412D4725AB6F}" type="slidenum">
              <a:rPr lang="en-GB" altLang="en-US" smtClean="0"/>
              <a:pPr/>
              <a:t>12</a:t>
            </a:fld>
            <a:endParaRPr lang="en-GB" altLang="en-US"/>
          </a:p>
        </p:txBody>
      </p:sp>
    </p:spTree>
    <p:extLst>
      <p:ext uri="{BB962C8B-B14F-4D97-AF65-F5344CB8AC3E}">
        <p14:creationId xmlns:p14="http://schemas.microsoft.com/office/powerpoint/2010/main" val="311054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923FE-CED1-9E1F-A862-32F4E04C89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6AB231-A5D8-4267-165E-18F979ED40D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3F44BDA-53E4-1EA1-B173-626D6244E0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E6B283-63BA-AC6F-0307-523EE64D3DE2}"/>
              </a:ext>
            </a:extLst>
          </p:cNvPr>
          <p:cNvSpPr>
            <a:spLocks noGrp="1"/>
          </p:cNvSpPr>
          <p:nvPr>
            <p:ph type="sldNum" sz="quarter" idx="5"/>
          </p:nvPr>
        </p:nvSpPr>
        <p:spPr/>
        <p:txBody>
          <a:bodyPr/>
          <a:lstStyle/>
          <a:p>
            <a:fld id="{9094A44D-036D-40EB-87CA-412D4725AB6F}" type="slidenum">
              <a:rPr lang="en-GB" altLang="en-US" smtClean="0"/>
              <a:pPr/>
              <a:t>13</a:t>
            </a:fld>
            <a:endParaRPr lang="en-GB" altLang="en-US"/>
          </a:p>
        </p:txBody>
      </p:sp>
    </p:spTree>
    <p:extLst>
      <p:ext uri="{BB962C8B-B14F-4D97-AF65-F5344CB8AC3E}">
        <p14:creationId xmlns:p14="http://schemas.microsoft.com/office/powerpoint/2010/main" val="2670642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76D1D6-1806-5B43-739B-EC8B84F098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454C81-7D60-CEDF-86AE-6D4068E1B3D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A2B6410-6A4A-94D5-E443-E56B1DE171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B154817-4B1E-0250-9B6F-3A29387BB2A8}"/>
              </a:ext>
            </a:extLst>
          </p:cNvPr>
          <p:cNvSpPr>
            <a:spLocks noGrp="1"/>
          </p:cNvSpPr>
          <p:nvPr>
            <p:ph type="sldNum" sz="quarter" idx="5"/>
          </p:nvPr>
        </p:nvSpPr>
        <p:spPr/>
        <p:txBody>
          <a:bodyPr/>
          <a:lstStyle/>
          <a:p>
            <a:fld id="{9094A44D-036D-40EB-87CA-412D4725AB6F}" type="slidenum">
              <a:rPr lang="en-GB" altLang="en-US" smtClean="0"/>
              <a:pPr/>
              <a:t>14</a:t>
            </a:fld>
            <a:endParaRPr lang="en-GB" altLang="en-US"/>
          </a:p>
        </p:txBody>
      </p:sp>
    </p:spTree>
    <p:extLst>
      <p:ext uri="{BB962C8B-B14F-4D97-AF65-F5344CB8AC3E}">
        <p14:creationId xmlns:p14="http://schemas.microsoft.com/office/powerpoint/2010/main" val="7132471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5B639-A4BA-92F0-8FD5-B2B018A034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07DE0C-8F10-96DC-32C6-A9940C5B8E3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936DF08-75E2-6A49-B0AD-C597F097A0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2EBADC-DD0E-A6B4-B1BC-EDD9794BEF58}"/>
              </a:ext>
            </a:extLst>
          </p:cNvPr>
          <p:cNvSpPr>
            <a:spLocks noGrp="1"/>
          </p:cNvSpPr>
          <p:nvPr>
            <p:ph type="sldNum" sz="quarter" idx="5"/>
          </p:nvPr>
        </p:nvSpPr>
        <p:spPr/>
        <p:txBody>
          <a:bodyPr/>
          <a:lstStyle/>
          <a:p>
            <a:fld id="{9094A44D-036D-40EB-87CA-412D4725AB6F}" type="slidenum">
              <a:rPr lang="en-GB" altLang="en-US" smtClean="0"/>
              <a:pPr/>
              <a:t>15</a:t>
            </a:fld>
            <a:endParaRPr lang="en-GB" altLang="en-US"/>
          </a:p>
        </p:txBody>
      </p:sp>
    </p:spTree>
    <p:extLst>
      <p:ext uri="{BB962C8B-B14F-4D97-AF65-F5344CB8AC3E}">
        <p14:creationId xmlns:p14="http://schemas.microsoft.com/office/powerpoint/2010/main" val="7744499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2BE3E-3812-208E-0BB3-44BDB9BDF1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A19B02-A4F8-ABAF-A9E8-35AD0A84996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829F3AF-2DC4-5D49-E830-3B86FB1174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82B0F0-8210-FFCD-D38F-ADA9878C1948}"/>
              </a:ext>
            </a:extLst>
          </p:cNvPr>
          <p:cNvSpPr>
            <a:spLocks noGrp="1"/>
          </p:cNvSpPr>
          <p:nvPr>
            <p:ph type="sldNum" sz="quarter" idx="5"/>
          </p:nvPr>
        </p:nvSpPr>
        <p:spPr/>
        <p:txBody>
          <a:bodyPr/>
          <a:lstStyle/>
          <a:p>
            <a:fld id="{9094A44D-036D-40EB-87CA-412D4725AB6F}" type="slidenum">
              <a:rPr lang="en-GB" altLang="en-US" smtClean="0"/>
              <a:pPr/>
              <a:t>16</a:t>
            </a:fld>
            <a:endParaRPr lang="en-GB" altLang="en-US"/>
          </a:p>
        </p:txBody>
      </p:sp>
    </p:spTree>
    <p:extLst>
      <p:ext uri="{BB962C8B-B14F-4D97-AF65-F5344CB8AC3E}">
        <p14:creationId xmlns:p14="http://schemas.microsoft.com/office/powerpoint/2010/main" val="17694782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E3869-17AB-5A28-147D-1CD02D7D13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76CF8F-5823-390B-D6BD-5F3258020C8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512D400-6BC4-6417-209D-7BAEE235BF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C0DF55-D4B2-5327-28BA-6FE6CDF60E33}"/>
              </a:ext>
            </a:extLst>
          </p:cNvPr>
          <p:cNvSpPr>
            <a:spLocks noGrp="1"/>
          </p:cNvSpPr>
          <p:nvPr>
            <p:ph type="sldNum" sz="quarter" idx="5"/>
          </p:nvPr>
        </p:nvSpPr>
        <p:spPr/>
        <p:txBody>
          <a:bodyPr/>
          <a:lstStyle/>
          <a:p>
            <a:fld id="{9094A44D-036D-40EB-87CA-412D4725AB6F}" type="slidenum">
              <a:rPr lang="en-GB" altLang="en-US" smtClean="0"/>
              <a:pPr/>
              <a:t>17</a:t>
            </a:fld>
            <a:endParaRPr lang="en-GB" altLang="en-US"/>
          </a:p>
        </p:txBody>
      </p:sp>
    </p:spTree>
    <p:extLst>
      <p:ext uri="{BB962C8B-B14F-4D97-AF65-F5344CB8AC3E}">
        <p14:creationId xmlns:p14="http://schemas.microsoft.com/office/powerpoint/2010/main" val="34572592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DFC30-ADCC-2EC4-C4C4-C5C2F9A167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50B986-17E3-7B96-3DCB-18B4259979C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13E8229-A34C-F8C8-B97E-9AB27196803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21CD644-5F42-3444-D19E-6133FB29BA34}"/>
              </a:ext>
            </a:extLst>
          </p:cNvPr>
          <p:cNvSpPr>
            <a:spLocks noGrp="1"/>
          </p:cNvSpPr>
          <p:nvPr>
            <p:ph type="sldNum" sz="quarter" idx="5"/>
          </p:nvPr>
        </p:nvSpPr>
        <p:spPr/>
        <p:txBody>
          <a:bodyPr/>
          <a:lstStyle/>
          <a:p>
            <a:fld id="{9094A44D-036D-40EB-87CA-412D4725AB6F}" type="slidenum">
              <a:rPr lang="en-GB" altLang="en-US" smtClean="0"/>
              <a:pPr/>
              <a:t>18</a:t>
            </a:fld>
            <a:endParaRPr lang="en-GB" altLang="en-US"/>
          </a:p>
        </p:txBody>
      </p:sp>
    </p:spTree>
    <p:extLst>
      <p:ext uri="{BB962C8B-B14F-4D97-AF65-F5344CB8AC3E}">
        <p14:creationId xmlns:p14="http://schemas.microsoft.com/office/powerpoint/2010/main" val="8445761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C15BF-5360-A2C3-54C9-0725F43579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5EF2A9-2DA9-1505-DA6D-622CF8D500A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0E72294-3734-AC51-1B07-573949BDAFCE}"/>
              </a:ext>
            </a:extLst>
          </p:cNvPr>
          <p:cNvSpPr>
            <a:spLocks noGrp="1"/>
          </p:cNvSpPr>
          <p:nvPr>
            <p:ph type="body" idx="1"/>
          </p:nvPr>
        </p:nvSpPr>
        <p:spPr/>
        <p:txBody>
          <a:bodyPr/>
          <a:lstStyle/>
          <a:p>
            <a:r>
              <a:rPr lang="en-GB" dirty="0"/>
              <a:t>Creation Prompt (Night Café): A lone student lose in the world of AI</a:t>
            </a:r>
          </a:p>
        </p:txBody>
      </p:sp>
      <p:sp>
        <p:nvSpPr>
          <p:cNvPr id="4" name="Slide Number Placeholder 3">
            <a:extLst>
              <a:ext uri="{FF2B5EF4-FFF2-40B4-BE49-F238E27FC236}">
                <a16:creationId xmlns:a16="http://schemas.microsoft.com/office/drawing/2014/main" id="{8D47338A-6CD9-329A-2679-866DC6BA5F98}"/>
              </a:ext>
            </a:extLst>
          </p:cNvPr>
          <p:cNvSpPr>
            <a:spLocks noGrp="1"/>
          </p:cNvSpPr>
          <p:nvPr>
            <p:ph type="sldNum" sz="quarter" idx="5"/>
          </p:nvPr>
        </p:nvSpPr>
        <p:spPr/>
        <p:txBody>
          <a:bodyPr/>
          <a:lstStyle/>
          <a:p>
            <a:fld id="{9094A44D-036D-40EB-87CA-412D4725AB6F}" type="slidenum">
              <a:rPr lang="en-GB" altLang="en-US" smtClean="0"/>
              <a:pPr/>
              <a:t>19</a:t>
            </a:fld>
            <a:endParaRPr lang="en-GB" altLang="en-US"/>
          </a:p>
        </p:txBody>
      </p:sp>
    </p:spTree>
    <p:extLst>
      <p:ext uri="{BB962C8B-B14F-4D97-AF65-F5344CB8AC3E}">
        <p14:creationId xmlns:p14="http://schemas.microsoft.com/office/powerpoint/2010/main" val="5020513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9CF5F-EED9-9AB4-49FD-68E089E882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2B2F0-64A1-C093-DBFC-1C20129BF6B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CD19044-FCA3-210D-D662-0A845CCFB685}"/>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err="1"/>
              <a:t>Pseudomnesia</a:t>
            </a:r>
            <a:r>
              <a:rPr lang="en-GB" dirty="0"/>
              <a:t>: The Electrician, won the creative open category at last week's Sony World Photography Award 2023. Boris </a:t>
            </a:r>
            <a:r>
              <a:rPr lang="en-GB" dirty="0" err="1"/>
              <a:t>Eldagsen</a:t>
            </a:r>
            <a:r>
              <a:rPr lang="en-GB" dirty="0"/>
              <a:t> declined to accept the award, saying he was challenging the use of AI. The image in question showed a haunting black-and-white portrait of two women from different generations.</a:t>
            </a:r>
          </a:p>
          <a:p>
            <a:endParaRPr lang="en-GB" dirty="0"/>
          </a:p>
        </p:txBody>
      </p:sp>
      <p:sp>
        <p:nvSpPr>
          <p:cNvPr id="4" name="Slide Number Placeholder 3">
            <a:extLst>
              <a:ext uri="{FF2B5EF4-FFF2-40B4-BE49-F238E27FC236}">
                <a16:creationId xmlns:a16="http://schemas.microsoft.com/office/drawing/2014/main" id="{D94FBDF3-69E7-C699-8306-24AEBD2F22A1}"/>
              </a:ext>
            </a:extLst>
          </p:cNvPr>
          <p:cNvSpPr>
            <a:spLocks noGrp="1"/>
          </p:cNvSpPr>
          <p:nvPr>
            <p:ph type="sldNum" sz="quarter" idx="5"/>
          </p:nvPr>
        </p:nvSpPr>
        <p:spPr/>
        <p:txBody>
          <a:bodyPr/>
          <a:lstStyle/>
          <a:p>
            <a:fld id="{9094A44D-036D-40EB-87CA-412D4725AB6F}" type="slidenum">
              <a:rPr lang="en-GB" altLang="en-US" smtClean="0"/>
              <a:pPr/>
              <a:t>20</a:t>
            </a:fld>
            <a:endParaRPr lang="en-GB" altLang="en-US"/>
          </a:p>
        </p:txBody>
      </p:sp>
    </p:spTree>
    <p:extLst>
      <p:ext uri="{BB962C8B-B14F-4D97-AF65-F5344CB8AC3E}">
        <p14:creationId xmlns:p14="http://schemas.microsoft.com/office/powerpoint/2010/main" val="26613770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8BD15-6C7D-AED3-EA14-BF199EA33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C73A35-D3FD-95F0-9B73-3F785ACF06E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B5869BD-E591-41EA-235C-4F304075C2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E105EA-3ED4-B8F2-29A8-39DFDDD5C008}"/>
              </a:ext>
            </a:extLst>
          </p:cNvPr>
          <p:cNvSpPr>
            <a:spLocks noGrp="1"/>
          </p:cNvSpPr>
          <p:nvPr>
            <p:ph type="sldNum" sz="quarter" idx="5"/>
          </p:nvPr>
        </p:nvSpPr>
        <p:spPr/>
        <p:txBody>
          <a:bodyPr/>
          <a:lstStyle/>
          <a:p>
            <a:fld id="{9094A44D-036D-40EB-87CA-412D4725AB6F}" type="slidenum">
              <a:rPr lang="en-GB" altLang="en-US" smtClean="0"/>
              <a:pPr/>
              <a:t>21</a:t>
            </a:fld>
            <a:endParaRPr lang="en-GB" altLang="en-US"/>
          </a:p>
        </p:txBody>
      </p:sp>
    </p:spTree>
    <p:extLst>
      <p:ext uri="{BB962C8B-B14F-4D97-AF65-F5344CB8AC3E}">
        <p14:creationId xmlns:p14="http://schemas.microsoft.com/office/powerpoint/2010/main" val="14248861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59DA0-7DAC-0A72-7C6D-5BEE352B03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0F025E-36BF-C79C-1C77-0100B007F96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9C7F197-96DF-BB78-1EED-EA88ACB3C85D}"/>
              </a:ext>
            </a:extLst>
          </p:cNvPr>
          <p:cNvSpPr>
            <a:spLocks noGrp="1"/>
          </p:cNvSpPr>
          <p:nvPr>
            <p:ph type="body" idx="1"/>
          </p:nvPr>
        </p:nvSpPr>
        <p:spPr/>
        <p:txBody>
          <a:bodyPr/>
          <a:lstStyle/>
          <a:p>
            <a:r>
              <a:rPr lang="en-GB" dirty="0"/>
              <a:t>Real - </a:t>
            </a:r>
            <a:r>
              <a:rPr lang="en-GB" dirty="0" err="1"/>
              <a:t>Currumbin</a:t>
            </a:r>
            <a:r>
              <a:rPr lang="en-GB" dirty="0"/>
              <a:t> Beach, Australia’s Gold Coast 2020</a:t>
            </a:r>
          </a:p>
          <a:p>
            <a:endParaRPr lang="en-GB" dirty="0"/>
          </a:p>
        </p:txBody>
      </p:sp>
      <p:sp>
        <p:nvSpPr>
          <p:cNvPr id="4" name="Slide Number Placeholder 3">
            <a:extLst>
              <a:ext uri="{FF2B5EF4-FFF2-40B4-BE49-F238E27FC236}">
                <a16:creationId xmlns:a16="http://schemas.microsoft.com/office/drawing/2014/main" id="{4722906C-7A67-D72D-0366-29D3D790D980}"/>
              </a:ext>
            </a:extLst>
          </p:cNvPr>
          <p:cNvSpPr>
            <a:spLocks noGrp="1"/>
          </p:cNvSpPr>
          <p:nvPr>
            <p:ph type="sldNum" sz="quarter" idx="5"/>
          </p:nvPr>
        </p:nvSpPr>
        <p:spPr/>
        <p:txBody>
          <a:bodyPr/>
          <a:lstStyle/>
          <a:p>
            <a:fld id="{9094A44D-036D-40EB-87CA-412D4725AB6F}" type="slidenum">
              <a:rPr lang="en-GB" altLang="en-US" smtClean="0"/>
              <a:pPr/>
              <a:t>22</a:t>
            </a:fld>
            <a:endParaRPr lang="en-GB" altLang="en-US"/>
          </a:p>
        </p:txBody>
      </p:sp>
    </p:spTree>
    <p:extLst>
      <p:ext uri="{BB962C8B-B14F-4D97-AF65-F5344CB8AC3E}">
        <p14:creationId xmlns:p14="http://schemas.microsoft.com/office/powerpoint/2010/main" val="26566276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C3F54-764D-AEED-3575-31E5B45767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224176-9216-9072-88D3-D1BC6FAE5D3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9A6A99B-7E2E-7D96-803B-FC1533E1159D}"/>
              </a:ext>
            </a:extLst>
          </p:cNvPr>
          <p:cNvSpPr>
            <a:spLocks noGrp="1"/>
          </p:cNvSpPr>
          <p:nvPr>
            <p:ph type="body" idx="1"/>
          </p:nvPr>
        </p:nvSpPr>
        <p:spPr/>
        <p:txBody>
          <a:bodyPr/>
          <a:lstStyle/>
          <a:p>
            <a:r>
              <a:rPr lang="en-GB" dirty="0"/>
              <a:t>Image created on </a:t>
            </a:r>
            <a:r>
              <a:rPr lang="en-GB" dirty="0" err="1"/>
              <a:t>NightCafe</a:t>
            </a:r>
            <a:r>
              <a:rPr lang="en-GB" dirty="0"/>
              <a:t> with the prompt "Byzantine style portrait of Mary and baby Jesus wearing halos in front of a faded gold background."</a:t>
            </a:r>
          </a:p>
          <a:p>
            <a:endParaRPr lang="en-GB" dirty="0"/>
          </a:p>
        </p:txBody>
      </p:sp>
      <p:sp>
        <p:nvSpPr>
          <p:cNvPr id="4" name="Slide Number Placeholder 3">
            <a:extLst>
              <a:ext uri="{FF2B5EF4-FFF2-40B4-BE49-F238E27FC236}">
                <a16:creationId xmlns:a16="http://schemas.microsoft.com/office/drawing/2014/main" id="{BA791A1E-6406-6E0E-8881-483CFA38E64A}"/>
              </a:ext>
            </a:extLst>
          </p:cNvPr>
          <p:cNvSpPr>
            <a:spLocks noGrp="1"/>
          </p:cNvSpPr>
          <p:nvPr>
            <p:ph type="sldNum" sz="quarter" idx="5"/>
          </p:nvPr>
        </p:nvSpPr>
        <p:spPr/>
        <p:txBody>
          <a:bodyPr/>
          <a:lstStyle/>
          <a:p>
            <a:fld id="{9094A44D-036D-40EB-87CA-412D4725AB6F}" type="slidenum">
              <a:rPr lang="en-GB" altLang="en-US" smtClean="0"/>
              <a:pPr/>
              <a:t>23</a:t>
            </a:fld>
            <a:endParaRPr lang="en-GB" altLang="en-US"/>
          </a:p>
        </p:txBody>
      </p:sp>
    </p:spTree>
    <p:extLst>
      <p:ext uri="{BB962C8B-B14F-4D97-AF65-F5344CB8AC3E}">
        <p14:creationId xmlns:p14="http://schemas.microsoft.com/office/powerpoint/2010/main" val="27218991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6DD6F-E05B-C084-4438-9E5195EADE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216549-E476-E7F5-8FEB-B672D00961A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021D641-6407-51F1-359D-2186C53FBB3B}"/>
              </a:ext>
            </a:extLst>
          </p:cNvPr>
          <p:cNvSpPr>
            <a:spLocks noGrp="1"/>
          </p:cNvSpPr>
          <p:nvPr>
            <p:ph type="body" idx="1"/>
          </p:nvPr>
        </p:nvSpPr>
        <p:spPr/>
        <p:txBody>
          <a:bodyPr/>
          <a:lstStyle/>
          <a:p>
            <a:r>
              <a:rPr lang="it-IT" dirty="0"/>
              <a:t>AI generated Blue sofa in modern interior, </a:t>
            </a:r>
            <a:r>
              <a:rPr lang="en-GB" dirty="0"/>
              <a:t>created using AI software on the website Night Café (</a:t>
            </a:r>
            <a:r>
              <a:rPr lang="en-GB" sz="1200" b="0" i="0" kern="1200" dirty="0">
                <a:solidFill>
                  <a:schemeClr val="tx1"/>
                </a:solidFill>
                <a:effectLst/>
                <a:latin typeface="Times New Roman" pitchFamily="18" charset="0"/>
                <a:ea typeface="+mn-ea"/>
                <a:cs typeface="+mn-cs"/>
              </a:rPr>
              <a:t>AI Art Generator).</a:t>
            </a:r>
            <a:endParaRPr lang="it-IT" dirty="0"/>
          </a:p>
          <a:p>
            <a:endParaRPr lang="en-GB" dirty="0"/>
          </a:p>
        </p:txBody>
      </p:sp>
      <p:sp>
        <p:nvSpPr>
          <p:cNvPr id="4" name="Slide Number Placeholder 3">
            <a:extLst>
              <a:ext uri="{FF2B5EF4-FFF2-40B4-BE49-F238E27FC236}">
                <a16:creationId xmlns:a16="http://schemas.microsoft.com/office/drawing/2014/main" id="{F6D83EF5-F310-9E8E-281A-2C2B0C9BA706}"/>
              </a:ext>
            </a:extLst>
          </p:cNvPr>
          <p:cNvSpPr>
            <a:spLocks noGrp="1"/>
          </p:cNvSpPr>
          <p:nvPr>
            <p:ph type="sldNum" sz="quarter" idx="5"/>
          </p:nvPr>
        </p:nvSpPr>
        <p:spPr/>
        <p:txBody>
          <a:bodyPr/>
          <a:lstStyle/>
          <a:p>
            <a:fld id="{9094A44D-036D-40EB-87CA-412D4725AB6F}" type="slidenum">
              <a:rPr lang="en-GB" altLang="en-US" smtClean="0"/>
              <a:pPr/>
              <a:t>24</a:t>
            </a:fld>
            <a:endParaRPr lang="en-GB" altLang="en-US"/>
          </a:p>
        </p:txBody>
      </p:sp>
    </p:spTree>
    <p:extLst>
      <p:ext uri="{BB962C8B-B14F-4D97-AF65-F5344CB8AC3E}">
        <p14:creationId xmlns:p14="http://schemas.microsoft.com/office/powerpoint/2010/main" val="26567376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4526E-4FCD-45FA-BD45-25CF5616E0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A0B6F1-7BF4-4FA7-30CA-9FCA5DAFCB4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96EEFF1-CFD7-3145-66AE-078454532F02}"/>
              </a:ext>
            </a:extLst>
          </p:cNvPr>
          <p:cNvSpPr>
            <a:spLocks noGrp="1"/>
          </p:cNvSpPr>
          <p:nvPr>
            <p:ph type="body" idx="1"/>
          </p:nvPr>
        </p:nvSpPr>
        <p:spPr/>
        <p:txBody>
          <a:bodyPr/>
          <a:lstStyle/>
          <a:p>
            <a:r>
              <a:rPr lang="en-GB" dirty="0"/>
              <a:t>Night Café – Dall-E 2</a:t>
            </a:r>
          </a:p>
        </p:txBody>
      </p:sp>
      <p:sp>
        <p:nvSpPr>
          <p:cNvPr id="4" name="Slide Number Placeholder 3">
            <a:extLst>
              <a:ext uri="{FF2B5EF4-FFF2-40B4-BE49-F238E27FC236}">
                <a16:creationId xmlns:a16="http://schemas.microsoft.com/office/drawing/2014/main" id="{0FD60431-3D6E-30FC-6318-91ED5F33DA30}"/>
              </a:ext>
            </a:extLst>
          </p:cNvPr>
          <p:cNvSpPr>
            <a:spLocks noGrp="1"/>
          </p:cNvSpPr>
          <p:nvPr>
            <p:ph type="sldNum" sz="quarter" idx="5"/>
          </p:nvPr>
        </p:nvSpPr>
        <p:spPr/>
        <p:txBody>
          <a:bodyPr/>
          <a:lstStyle/>
          <a:p>
            <a:fld id="{9094A44D-036D-40EB-87CA-412D4725AB6F}" type="slidenum">
              <a:rPr lang="en-GB" altLang="en-US" smtClean="0"/>
              <a:pPr/>
              <a:t>25</a:t>
            </a:fld>
            <a:endParaRPr lang="en-GB" altLang="en-US"/>
          </a:p>
        </p:txBody>
      </p:sp>
    </p:spTree>
    <p:extLst>
      <p:ext uri="{BB962C8B-B14F-4D97-AF65-F5344CB8AC3E}">
        <p14:creationId xmlns:p14="http://schemas.microsoft.com/office/powerpoint/2010/main" val="23382040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41453-ED59-C36F-43F8-7AADFC734E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C203A1-9173-B3AD-99EE-0512E62FB75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FCAFB6B-5D4E-BDCC-78B7-CF7149957FB7}"/>
              </a:ext>
            </a:extLst>
          </p:cNvPr>
          <p:cNvSpPr>
            <a:spLocks noGrp="1"/>
          </p:cNvSpPr>
          <p:nvPr>
            <p:ph type="body" idx="1"/>
          </p:nvPr>
        </p:nvSpPr>
        <p:spPr/>
        <p:txBody>
          <a:bodyPr/>
          <a:lstStyle/>
          <a:p>
            <a:r>
              <a:rPr lang="en-GB" dirty="0"/>
              <a:t>Gaudi inspired kitchen Food Processor - Midjourney AI software &amp; Photoshop</a:t>
            </a:r>
          </a:p>
        </p:txBody>
      </p:sp>
      <p:sp>
        <p:nvSpPr>
          <p:cNvPr id="4" name="Slide Number Placeholder 3">
            <a:extLst>
              <a:ext uri="{FF2B5EF4-FFF2-40B4-BE49-F238E27FC236}">
                <a16:creationId xmlns:a16="http://schemas.microsoft.com/office/drawing/2014/main" id="{32304988-167A-DB47-86DB-B64852558F8D}"/>
              </a:ext>
            </a:extLst>
          </p:cNvPr>
          <p:cNvSpPr>
            <a:spLocks noGrp="1"/>
          </p:cNvSpPr>
          <p:nvPr>
            <p:ph type="sldNum" sz="quarter" idx="5"/>
          </p:nvPr>
        </p:nvSpPr>
        <p:spPr/>
        <p:txBody>
          <a:bodyPr/>
          <a:lstStyle/>
          <a:p>
            <a:fld id="{9094A44D-036D-40EB-87CA-412D4725AB6F}" type="slidenum">
              <a:rPr lang="en-GB" altLang="en-US" smtClean="0"/>
              <a:pPr/>
              <a:t>26</a:t>
            </a:fld>
            <a:endParaRPr lang="en-GB" altLang="en-US"/>
          </a:p>
        </p:txBody>
      </p:sp>
    </p:spTree>
    <p:extLst>
      <p:ext uri="{BB962C8B-B14F-4D97-AF65-F5344CB8AC3E}">
        <p14:creationId xmlns:p14="http://schemas.microsoft.com/office/powerpoint/2010/main" val="16985887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473FC-40A9-CEA3-BA66-B589BB6D7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807664-9797-5BA1-B407-FD5B0AEAC17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AD0049B-F99B-F5CC-3258-A4E1336E33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B0EFBC-355B-E54E-79A6-6DF1F69BA426}"/>
              </a:ext>
            </a:extLst>
          </p:cNvPr>
          <p:cNvSpPr>
            <a:spLocks noGrp="1"/>
          </p:cNvSpPr>
          <p:nvPr>
            <p:ph type="sldNum" sz="quarter" idx="5"/>
          </p:nvPr>
        </p:nvSpPr>
        <p:spPr/>
        <p:txBody>
          <a:bodyPr/>
          <a:lstStyle/>
          <a:p>
            <a:fld id="{9094A44D-036D-40EB-87CA-412D4725AB6F}" type="slidenum">
              <a:rPr lang="en-GB" altLang="en-US" smtClean="0"/>
              <a:pPr/>
              <a:t>27</a:t>
            </a:fld>
            <a:endParaRPr lang="en-GB" altLang="en-US"/>
          </a:p>
        </p:txBody>
      </p:sp>
    </p:spTree>
    <p:extLst>
      <p:ext uri="{BB962C8B-B14F-4D97-AF65-F5344CB8AC3E}">
        <p14:creationId xmlns:p14="http://schemas.microsoft.com/office/powerpoint/2010/main" val="13017204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2AA5C-FE3F-47E4-D497-0A6E6FCD07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E5BBAC-7913-7061-5B28-A36CE813F10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7A7A978-5D63-17D5-EBCC-81075E6600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87E879-4DFF-5399-CE0C-D902CA4D37DF}"/>
              </a:ext>
            </a:extLst>
          </p:cNvPr>
          <p:cNvSpPr>
            <a:spLocks noGrp="1"/>
          </p:cNvSpPr>
          <p:nvPr>
            <p:ph type="sldNum" sz="quarter" idx="5"/>
          </p:nvPr>
        </p:nvSpPr>
        <p:spPr/>
        <p:txBody>
          <a:bodyPr/>
          <a:lstStyle/>
          <a:p>
            <a:fld id="{9094A44D-036D-40EB-87CA-412D4725AB6F}" type="slidenum">
              <a:rPr lang="en-GB" altLang="en-US" smtClean="0"/>
              <a:pPr/>
              <a:t>28</a:t>
            </a:fld>
            <a:endParaRPr lang="en-GB" altLang="en-US"/>
          </a:p>
        </p:txBody>
      </p:sp>
    </p:spTree>
    <p:extLst>
      <p:ext uri="{BB962C8B-B14F-4D97-AF65-F5344CB8AC3E}">
        <p14:creationId xmlns:p14="http://schemas.microsoft.com/office/powerpoint/2010/main" val="26683832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83E33-C5F3-FFB2-514D-73E382A983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6DF544-45F8-F946-09F7-C9714D3F63E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5250ACB-9137-EA17-CF11-69A7C4D73F0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DC0067-618D-27DA-D1B4-4F78DC667BE3}"/>
              </a:ext>
            </a:extLst>
          </p:cNvPr>
          <p:cNvSpPr>
            <a:spLocks noGrp="1"/>
          </p:cNvSpPr>
          <p:nvPr>
            <p:ph type="sldNum" sz="quarter" idx="5"/>
          </p:nvPr>
        </p:nvSpPr>
        <p:spPr/>
        <p:txBody>
          <a:bodyPr/>
          <a:lstStyle/>
          <a:p>
            <a:fld id="{9094A44D-036D-40EB-87CA-412D4725AB6F}" type="slidenum">
              <a:rPr lang="en-GB" altLang="en-US" smtClean="0"/>
              <a:pPr/>
              <a:t>29</a:t>
            </a:fld>
            <a:endParaRPr lang="en-GB" altLang="en-US"/>
          </a:p>
        </p:txBody>
      </p:sp>
    </p:spTree>
    <p:extLst>
      <p:ext uri="{BB962C8B-B14F-4D97-AF65-F5344CB8AC3E}">
        <p14:creationId xmlns:p14="http://schemas.microsoft.com/office/powerpoint/2010/main" val="17454864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A660F-730A-54B3-8852-BD4CB48A3D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9E6A5-7F79-36FE-5864-D92CF43DF5A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CF42315-D6AF-4942-C4D5-86FE2FC445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76BFFB-C2BA-0942-A8EA-F0976B508B4D}"/>
              </a:ext>
            </a:extLst>
          </p:cNvPr>
          <p:cNvSpPr>
            <a:spLocks noGrp="1"/>
          </p:cNvSpPr>
          <p:nvPr>
            <p:ph type="sldNum" sz="quarter" idx="5"/>
          </p:nvPr>
        </p:nvSpPr>
        <p:spPr/>
        <p:txBody>
          <a:bodyPr/>
          <a:lstStyle/>
          <a:p>
            <a:fld id="{9094A44D-036D-40EB-87CA-412D4725AB6F}" type="slidenum">
              <a:rPr lang="en-GB" altLang="en-US" smtClean="0"/>
              <a:pPr/>
              <a:t>30</a:t>
            </a:fld>
            <a:endParaRPr lang="en-GB" altLang="en-US"/>
          </a:p>
        </p:txBody>
      </p:sp>
    </p:spTree>
    <p:extLst>
      <p:ext uri="{BB962C8B-B14F-4D97-AF65-F5344CB8AC3E}">
        <p14:creationId xmlns:p14="http://schemas.microsoft.com/office/powerpoint/2010/main" val="29181555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F39D4-445F-727D-AB6B-F5C8C5EAE7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7527D-7649-1547-0B15-016BDCCE86B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000D13B-3D73-F702-5958-B21E6BCB43BB}"/>
              </a:ext>
            </a:extLst>
          </p:cNvPr>
          <p:cNvSpPr>
            <a:spLocks noGrp="1"/>
          </p:cNvSpPr>
          <p:nvPr>
            <p:ph type="body" idx="1"/>
          </p:nvPr>
        </p:nvSpPr>
        <p:spPr/>
        <p:txBody>
          <a:bodyPr/>
          <a:lstStyle/>
          <a:p>
            <a:r>
              <a:rPr lang="en-GB" dirty="0"/>
              <a:t>Inventor behind the iPod - Kane Kramer</a:t>
            </a:r>
          </a:p>
          <a:p>
            <a:r>
              <a:rPr lang="en-GB" dirty="0"/>
              <a:t>https://www.dailymail.co.uk/news/article-1053152/Apple-admit-Briton-DID-invent-iPod-hes-getting-money.html</a:t>
            </a:r>
          </a:p>
          <a:p>
            <a:endParaRPr lang="en-GB" dirty="0"/>
          </a:p>
          <a:p>
            <a:r>
              <a:rPr lang="en-GB" dirty="0"/>
              <a:t>Tony Fadell contracted to lead the development team </a:t>
            </a:r>
          </a:p>
        </p:txBody>
      </p:sp>
      <p:sp>
        <p:nvSpPr>
          <p:cNvPr id="4" name="Slide Number Placeholder 3">
            <a:extLst>
              <a:ext uri="{FF2B5EF4-FFF2-40B4-BE49-F238E27FC236}">
                <a16:creationId xmlns:a16="http://schemas.microsoft.com/office/drawing/2014/main" id="{D70454DF-6E92-2CDF-3E75-F47DA4D6F3A0}"/>
              </a:ext>
            </a:extLst>
          </p:cNvPr>
          <p:cNvSpPr>
            <a:spLocks noGrp="1"/>
          </p:cNvSpPr>
          <p:nvPr>
            <p:ph type="sldNum" sz="quarter" idx="5"/>
          </p:nvPr>
        </p:nvSpPr>
        <p:spPr/>
        <p:txBody>
          <a:bodyPr/>
          <a:lstStyle/>
          <a:p>
            <a:fld id="{9094A44D-036D-40EB-87CA-412D4725AB6F}" type="slidenum">
              <a:rPr lang="en-GB" altLang="en-US" smtClean="0"/>
              <a:pPr/>
              <a:t>31</a:t>
            </a:fld>
            <a:endParaRPr lang="en-GB" altLang="en-US"/>
          </a:p>
        </p:txBody>
      </p:sp>
    </p:spTree>
    <p:extLst>
      <p:ext uri="{BB962C8B-B14F-4D97-AF65-F5344CB8AC3E}">
        <p14:creationId xmlns:p14="http://schemas.microsoft.com/office/powerpoint/2010/main" val="25335784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E1E3EE-79E2-A2CE-7D00-C05A61131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DB876D-C8BC-6306-47F5-CDA894B5655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E7FCD9-ABE6-B04D-0260-7385A4483E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99BF3E-302E-0B0E-AEBC-BB6C27F12639}"/>
              </a:ext>
            </a:extLst>
          </p:cNvPr>
          <p:cNvSpPr>
            <a:spLocks noGrp="1"/>
          </p:cNvSpPr>
          <p:nvPr>
            <p:ph type="sldNum" sz="quarter" idx="5"/>
          </p:nvPr>
        </p:nvSpPr>
        <p:spPr/>
        <p:txBody>
          <a:bodyPr/>
          <a:lstStyle/>
          <a:p>
            <a:fld id="{9094A44D-036D-40EB-87CA-412D4725AB6F}" type="slidenum">
              <a:rPr lang="en-GB" altLang="en-US" smtClean="0"/>
              <a:pPr/>
              <a:t>32</a:t>
            </a:fld>
            <a:endParaRPr lang="en-GB" altLang="en-US"/>
          </a:p>
        </p:txBody>
      </p:sp>
    </p:spTree>
    <p:extLst>
      <p:ext uri="{BB962C8B-B14F-4D97-AF65-F5344CB8AC3E}">
        <p14:creationId xmlns:p14="http://schemas.microsoft.com/office/powerpoint/2010/main" val="13681657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47D5F-993D-DC95-B55A-1B6C2FA2B7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9FE677-4881-7951-609F-E14E2ED6100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B9D26FF-8706-9B83-6829-EA12AC7200A2}"/>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These aim to explain the nature, purpose, and value of art:</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Symbolism – Uses indirect suggestion and imagery to convey mystical or emotional content.</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Phenomenology – Focuses on the viewer’s perception and embodied experience of art.</a:t>
            </a:r>
          </a:p>
          <a:p>
            <a:endParaRPr lang="en-GB" dirty="0"/>
          </a:p>
        </p:txBody>
      </p:sp>
      <p:sp>
        <p:nvSpPr>
          <p:cNvPr id="4" name="Slide Number Placeholder 3">
            <a:extLst>
              <a:ext uri="{FF2B5EF4-FFF2-40B4-BE49-F238E27FC236}">
                <a16:creationId xmlns:a16="http://schemas.microsoft.com/office/drawing/2014/main" id="{CD4D8699-AEA0-A42E-A5F5-908DB91224C1}"/>
              </a:ext>
            </a:extLst>
          </p:cNvPr>
          <p:cNvSpPr>
            <a:spLocks noGrp="1"/>
          </p:cNvSpPr>
          <p:nvPr>
            <p:ph type="sldNum" sz="quarter" idx="5"/>
          </p:nvPr>
        </p:nvSpPr>
        <p:spPr/>
        <p:txBody>
          <a:bodyPr/>
          <a:lstStyle/>
          <a:p>
            <a:fld id="{9094A44D-036D-40EB-87CA-412D4725AB6F}" type="slidenum">
              <a:rPr lang="en-GB" altLang="en-US" smtClean="0"/>
              <a:pPr/>
              <a:t>33</a:t>
            </a:fld>
            <a:endParaRPr lang="en-GB" altLang="en-US"/>
          </a:p>
        </p:txBody>
      </p:sp>
    </p:spTree>
    <p:extLst>
      <p:ext uri="{BB962C8B-B14F-4D97-AF65-F5344CB8AC3E}">
        <p14:creationId xmlns:p14="http://schemas.microsoft.com/office/powerpoint/2010/main" val="6640979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DB1B5B-BB4A-D7AA-3F48-5237A3C090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8D9561-31E0-7047-D701-C49C12417C3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9749E14-9D28-124A-7DB9-C5E414B29D80}"/>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These blend aesthetics, function, and user experience: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Postmodernism – Embraces complexity, contradiction, and eclecticism.</a:t>
            </a:r>
          </a:p>
          <a:p>
            <a:endParaRPr lang="en-GB" dirty="0"/>
          </a:p>
        </p:txBody>
      </p:sp>
      <p:sp>
        <p:nvSpPr>
          <p:cNvPr id="4" name="Slide Number Placeholder 3">
            <a:extLst>
              <a:ext uri="{FF2B5EF4-FFF2-40B4-BE49-F238E27FC236}">
                <a16:creationId xmlns:a16="http://schemas.microsoft.com/office/drawing/2014/main" id="{3BC6E745-5D50-8BEB-EEEA-E9A49604F05C}"/>
              </a:ext>
            </a:extLst>
          </p:cNvPr>
          <p:cNvSpPr>
            <a:spLocks noGrp="1"/>
          </p:cNvSpPr>
          <p:nvPr>
            <p:ph type="sldNum" sz="quarter" idx="5"/>
          </p:nvPr>
        </p:nvSpPr>
        <p:spPr/>
        <p:txBody>
          <a:bodyPr/>
          <a:lstStyle/>
          <a:p>
            <a:fld id="{9094A44D-036D-40EB-87CA-412D4725AB6F}" type="slidenum">
              <a:rPr lang="en-GB" altLang="en-US" smtClean="0"/>
              <a:pPr/>
              <a:t>34</a:t>
            </a:fld>
            <a:endParaRPr lang="en-GB" altLang="en-US"/>
          </a:p>
        </p:txBody>
      </p:sp>
    </p:spTree>
    <p:extLst>
      <p:ext uri="{BB962C8B-B14F-4D97-AF65-F5344CB8AC3E}">
        <p14:creationId xmlns:p14="http://schemas.microsoft.com/office/powerpoint/2010/main" val="18531288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02200-26D1-2C97-4101-59ADC6C331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ED20AA-7712-0619-81BD-BAF9295CB9E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4621349-C4DF-4AE4-E36D-A95B6E0DC7C9}"/>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These underpin both art and design thinking:</a:t>
            </a:r>
          </a:p>
          <a:p>
            <a:endParaRPr lang="en-GB" dirty="0"/>
          </a:p>
        </p:txBody>
      </p:sp>
      <p:sp>
        <p:nvSpPr>
          <p:cNvPr id="4" name="Slide Number Placeholder 3">
            <a:extLst>
              <a:ext uri="{FF2B5EF4-FFF2-40B4-BE49-F238E27FC236}">
                <a16:creationId xmlns:a16="http://schemas.microsoft.com/office/drawing/2014/main" id="{92E53FC9-2299-6E5F-7EBE-E9EC53C1A48D}"/>
              </a:ext>
            </a:extLst>
          </p:cNvPr>
          <p:cNvSpPr>
            <a:spLocks noGrp="1"/>
          </p:cNvSpPr>
          <p:nvPr>
            <p:ph type="sldNum" sz="quarter" idx="5"/>
          </p:nvPr>
        </p:nvSpPr>
        <p:spPr/>
        <p:txBody>
          <a:bodyPr/>
          <a:lstStyle/>
          <a:p>
            <a:fld id="{9094A44D-036D-40EB-87CA-412D4725AB6F}" type="slidenum">
              <a:rPr lang="en-GB" altLang="en-US" smtClean="0"/>
              <a:pPr/>
              <a:t>35</a:t>
            </a:fld>
            <a:endParaRPr lang="en-GB" altLang="en-US"/>
          </a:p>
        </p:txBody>
      </p:sp>
    </p:spTree>
    <p:extLst>
      <p:ext uri="{BB962C8B-B14F-4D97-AF65-F5344CB8AC3E}">
        <p14:creationId xmlns:p14="http://schemas.microsoft.com/office/powerpoint/2010/main" val="6480221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413F2-5979-00DC-2641-DE43B812C9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6B4E17-36CD-6251-FB39-B580D2A31ED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5BF6D1E-391D-48BF-FC78-09D4FF85C8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46BA6B-4186-EB21-9176-C8F3411C1E44}"/>
              </a:ext>
            </a:extLst>
          </p:cNvPr>
          <p:cNvSpPr>
            <a:spLocks noGrp="1"/>
          </p:cNvSpPr>
          <p:nvPr>
            <p:ph type="sldNum" sz="quarter" idx="5"/>
          </p:nvPr>
        </p:nvSpPr>
        <p:spPr/>
        <p:txBody>
          <a:bodyPr/>
          <a:lstStyle/>
          <a:p>
            <a:fld id="{9094A44D-036D-40EB-87CA-412D4725AB6F}" type="slidenum">
              <a:rPr lang="en-GB" altLang="en-US" smtClean="0"/>
              <a:pPr/>
              <a:t>36</a:t>
            </a:fld>
            <a:endParaRPr lang="en-GB" altLang="en-US"/>
          </a:p>
        </p:txBody>
      </p:sp>
    </p:spTree>
    <p:extLst>
      <p:ext uri="{BB962C8B-B14F-4D97-AF65-F5344CB8AC3E}">
        <p14:creationId xmlns:p14="http://schemas.microsoft.com/office/powerpoint/2010/main" val="26074052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C3D8E-0AB9-2CD1-69F9-1D86A11F60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F9ABE1-29AE-397D-A6F8-EF318F1C57B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9B9DEB4-6F3D-9494-F0FD-80954DCFAA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A9F41E-20A3-4863-1D26-2008BCE8E85A}"/>
              </a:ext>
            </a:extLst>
          </p:cNvPr>
          <p:cNvSpPr>
            <a:spLocks noGrp="1"/>
          </p:cNvSpPr>
          <p:nvPr>
            <p:ph type="sldNum" sz="quarter" idx="5"/>
          </p:nvPr>
        </p:nvSpPr>
        <p:spPr/>
        <p:txBody>
          <a:bodyPr/>
          <a:lstStyle/>
          <a:p>
            <a:fld id="{9094A44D-036D-40EB-87CA-412D4725AB6F}" type="slidenum">
              <a:rPr lang="en-GB" altLang="en-US" smtClean="0"/>
              <a:pPr/>
              <a:t>37</a:t>
            </a:fld>
            <a:endParaRPr lang="en-GB" altLang="en-US"/>
          </a:p>
        </p:txBody>
      </p:sp>
    </p:spTree>
    <p:extLst>
      <p:ext uri="{BB962C8B-B14F-4D97-AF65-F5344CB8AC3E}">
        <p14:creationId xmlns:p14="http://schemas.microsoft.com/office/powerpoint/2010/main" val="24445508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193CE-4D22-8AAF-B409-A93FE3096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24006-D66C-77F5-B929-1AFFCEF65E0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CB0A81D-F57E-5594-50AB-8CA030A0F5D3}"/>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Read first 2 paragraphs of Guardian article – CONVICTION.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About 20 years ago, I (Miranda Sawyer-Feature Writer for the Observer), was on a judging panel for a photography competition, and one of the other judges was Martin Parr. He was charming and affable, almost teddy bear-</a:t>
            </a:r>
            <a:r>
              <a:rPr lang="en-GB" altLang="en-US" sz="1200" b="0" dirty="0" err="1">
                <a:latin typeface="Calibri Light" panose="020F0302020204030204" pitchFamily="34" charset="0"/>
                <a:cs typeface="Calibri Light" panose="020F0302020204030204" pitchFamily="34" charset="0"/>
              </a:rPr>
              <a:t>ish</a:t>
            </a:r>
            <a:r>
              <a:rPr lang="en-GB" altLang="en-US" sz="1200" b="0" dirty="0">
                <a:latin typeface="Calibri Light" panose="020F0302020204030204" pitchFamily="34" charset="0"/>
                <a:cs typeface="Calibri Light" panose="020F0302020204030204" pitchFamily="34" charset="0"/>
              </a:rPr>
              <a:t>. He was also utterly ruthless. When it came to deciding which photographs were worthy of a prize, he went through the selection swiftly – no, no, yes, no – without hesitation or doubt. His eye was impeccable.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Has he always known what makes a good photograph? “Oh yes,” says Parr. “Right from the beginning. Total conviction. I knew I would be a photographer from the age of 13, 14, and I knew what was good even then. I was obsessive about photography. All artists are obsessive, I think.”</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Life is funny. I try to bring that into the images.</a:t>
            </a:r>
            <a:endParaRPr lang="en-GB" dirty="0"/>
          </a:p>
        </p:txBody>
      </p:sp>
      <p:sp>
        <p:nvSpPr>
          <p:cNvPr id="4" name="Slide Number Placeholder 3">
            <a:extLst>
              <a:ext uri="{FF2B5EF4-FFF2-40B4-BE49-F238E27FC236}">
                <a16:creationId xmlns:a16="http://schemas.microsoft.com/office/drawing/2014/main" id="{76C03AE8-AC9C-F66D-F3AF-B4FCCB4F94A9}"/>
              </a:ext>
            </a:extLst>
          </p:cNvPr>
          <p:cNvSpPr>
            <a:spLocks noGrp="1"/>
          </p:cNvSpPr>
          <p:nvPr>
            <p:ph type="sldNum" sz="quarter" idx="5"/>
          </p:nvPr>
        </p:nvSpPr>
        <p:spPr/>
        <p:txBody>
          <a:bodyPr/>
          <a:lstStyle/>
          <a:p>
            <a:fld id="{9094A44D-036D-40EB-87CA-412D4725AB6F}" type="slidenum">
              <a:rPr lang="en-GB" altLang="en-US" smtClean="0"/>
              <a:pPr/>
              <a:t>38</a:t>
            </a:fld>
            <a:endParaRPr lang="en-GB" altLang="en-US"/>
          </a:p>
        </p:txBody>
      </p:sp>
    </p:spTree>
    <p:extLst>
      <p:ext uri="{BB962C8B-B14F-4D97-AF65-F5344CB8AC3E}">
        <p14:creationId xmlns:p14="http://schemas.microsoft.com/office/powerpoint/2010/main" val="2222066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0DDCF-CEAB-C7DE-7A3F-26C2C36323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0BA886-F572-81B0-B99D-50C4C185371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F57C4D8-9CDD-A494-6E49-761197B372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89E3C4-13D6-2724-19C0-C45E614A958D}"/>
              </a:ext>
            </a:extLst>
          </p:cNvPr>
          <p:cNvSpPr>
            <a:spLocks noGrp="1"/>
          </p:cNvSpPr>
          <p:nvPr>
            <p:ph type="sldNum" sz="quarter" idx="5"/>
          </p:nvPr>
        </p:nvSpPr>
        <p:spPr/>
        <p:txBody>
          <a:bodyPr/>
          <a:lstStyle/>
          <a:p>
            <a:fld id="{9094A44D-036D-40EB-87CA-412D4725AB6F}" type="slidenum">
              <a:rPr lang="en-GB" altLang="en-US" smtClean="0"/>
              <a:pPr/>
              <a:t>39</a:t>
            </a:fld>
            <a:endParaRPr lang="en-GB" altLang="en-US"/>
          </a:p>
        </p:txBody>
      </p:sp>
    </p:spTree>
    <p:extLst>
      <p:ext uri="{BB962C8B-B14F-4D97-AF65-F5344CB8AC3E}">
        <p14:creationId xmlns:p14="http://schemas.microsoft.com/office/powerpoint/2010/main" val="2969894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C0A11-F809-9CF9-F299-9166DAC982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EB103C-943F-5C3F-1E41-CADE5F2CC3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1FC3D9-C08E-713C-FFC4-19CFCA29798B}"/>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5" name="Footer Placeholder 4">
            <a:extLst>
              <a:ext uri="{FF2B5EF4-FFF2-40B4-BE49-F238E27FC236}">
                <a16:creationId xmlns:a16="http://schemas.microsoft.com/office/drawing/2014/main" id="{316A6716-27BE-3BDD-DE41-BCE5AB208A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251356-8E91-59BA-155B-6E2DB0B8EAB2}"/>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2864921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6D7B5-26CA-6AF2-5998-B5B7FDEF51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807D43-66EB-A8D2-5A76-6A5A8CE4C5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C4B36-A8ED-47AA-8CD0-D0194DFB43ED}"/>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5" name="Footer Placeholder 4">
            <a:extLst>
              <a:ext uri="{FF2B5EF4-FFF2-40B4-BE49-F238E27FC236}">
                <a16:creationId xmlns:a16="http://schemas.microsoft.com/office/drawing/2014/main" id="{8B1BBB13-9EB5-9A66-4E28-0DDC67BA7E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92CC5D-16F3-4825-8B90-002FECF93B56}"/>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1596712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4CF14-5768-F7C9-A933-6D2CC959A3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F1DD46-4D18-355D-9737-F5FED1BEF4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FD7047-E689-8F69-DD85-41B068BF582F}"/>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5" name="Footer Placeholder 4">
            <a:extLst>
              <a:ext uri="{FF2B5EF4-FFF2-40B4-BE49-F238E27FC236}">
                <a16:creationId xmlns:a16="http://schemas.microsoft.com/office/drawing/2014/main" id="{F805DDB1-52CD-50A3-EDB2-9D9038E3D9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B38253-5C5B-8622-503E-D9EA97F501E2}"/>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1267988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8113-8B02-3CDC-3BF6-835AAD9294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AEFEF8-3918-C326-6652-155C49748C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558D11-9D1F-6128-4323-3B4EDE5E4F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CE0739-4833-7A71-DCF3-EAE2867D96FF}"/>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6" name="Footer Placeholder 5">
            <a:extLst>
              <a:ext uri="{FF2B5EF4-FFF2-40B4-BE49-F238E27FC236}">
                <a16:creationId xmlns:a16="http://schemas.microsoft.com/office/drawing/2014/main" id="{1ECE3F79-4AAC-2643-10E3-27C279A3FF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EC57E1-3A89-AB8F-4206-FF4CF68B4112}"/>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3394842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E3232-7428-19A8-36C3-C18ED750E8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7B95FC-585B-5E01-C8AE-C27522A682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D0FA69-ACA4-5523-8526-50A2FC0CB8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BB2A68-2ECA-59F6-5A99-347878F3BA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365060-2BF9-5898-A3B0-22C364E0BE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BD9492-0F1D-6E67-243B-665E69CC7F49}"/>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8" name="Footer Placeholder 7">
            <a:extLst>
              <a:ext uri="{FF2B5EF4-FFF2-40B4-BE49-F238E27FC236}">
                <a16:creationId xmlns:a16="http://schemas.microsoft.com/office/drawing/2014/main" id="{F30EC8FC-26EE-316A-8A40-44F6C01815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AD7FAA-7103-3BEC-C60E-06A2CE75847F}"/>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827659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05E64-CF93-0D6A-733F-BFF315B46C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EAD6A-7CA5-C530-DEA8-407F700DFF6B}"/>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4" name="Footer Placeholder 3">
            <a:extLst>
              <a:ext uri="{FF2B5EF4-FFF2-40B4-BE49-F238E27FC236}">
                <a16:creationId xmlns:a16="http://schemas.microsoft.com/office/drawing/2014/main" id="{993605C1-7F04-340D-EE56-C3FC912DF0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AF45AA-99E3-7E12-0434-48B92AD45548}"/>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69014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CFDA9F-4EED-73C7-6061-7F6F04AEBEDA}"/>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3" name="Footer Placeholder 2">
            <a:extLst>
              <a:ext uri="{FF2B5EF4-FFF2-40B4-BE49-F238E27FC236}">
                <a16:creationId xmlns:a16="http://schemas.microsoft.com/office/drawing/2014/main" id="{C1AA2FDC-FBE1-47E2-6DA5-43691A5ECE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B382AE-64B4-F203-BD8A-7A9014E79E60}"/>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2145698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D851-F3DC-0B36-A981-768F01FEDC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144E9E-9219-5440-2E38-370DE2D7DE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EE0D51-A853-8063-D048-DB1DA3E8F3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191EA1-C2D7-0504-DAA0-400287A690FF}"/>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6" name="Footer Placeholder 5">
            <a:extLst>
              <a:ext uri="{FF2B5EF4-FFF2-40B4-BE49-F238E27FC236}">
                <a16:creationId xmlns:a16="http://schemas.microsoft.com/office/drawing/2014/main" id="{8BFB468E-261C-43CB-F17F-F95A8F9026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7959F8-6CE4-F4F0-FDC2-CE6D20B2212D}"/>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1224612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D1E18-F0F4-027E-8E60-1595032C37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DD02E8-9403-486F-EEFE-3F88344D51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B315E5-CC8B-953D-FFE1-54B66D8114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7C961C-8828-2878-4455-B2756DDA3F6B}"/>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6" name="Footer Placeholder 5">
            <a:extLst>
              <a:ext uri="{FF2B5EF4-FFF2-40B4-BE49-F238E27FC236}">
                <a16:creationId xmlns:a16="http://schemas.microsoft.com/office/drawing/2014/main" id="{725F6E2A-5077-FE23-40AC-E18D1A1772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593FC7-AA0C-6ED5-0245-AC21228F325D}"/>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3287792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5E9D-25E8-B4B1-16EB-434E4B1467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CFDFA6-9E61-59D4-3C0E-59269A729F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8C6E53-0B95-D53D-20BE-F8A991670FD8}"/>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5" name="Footer Placeholder 4">
            <a:extLst>
              <a:ext uri="{FF2B5EF4-FFF2-40B4-BE49-F238E27FC236}">
                <a16:creationId xmlns:a16="http://schemas.microsoft.com/office/drawing/2014/main" id="{3593F42E-3CA1-7A37-4125-4328EDA7B6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06BC3F-29A1-C852-B811-449747EA4E86}"/>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766961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C4A03E-1BE3-FFCC-1544-FF48133071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F27AB5-7ABC-EE4D-08C2-633AEA82EA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CC70CE-0F7E-913A-9CFE-ECBD9AA4CB1B}"/>
              </a:ext>
            </a:extLst>
          </p:cNvPr>
          <p:cNvSpPr>
            <a:spLocks noGrp="1"/>
          </p:cNvSpPr>
          <p:nvPr>
            <p:ph type="dt" sz="half" idx="10"/>
          </p:nvPr>
        </p:nvSpPr>
        <p:spPr/>
        <p:txBody>
          <a:bodyPr/>
          <a:lstStyle/>
          <a:p>
            <a:fld id="{0D2AB83C-24D2-4DB2-94A3-6AEC9E560C5E}" type="datetimeFigureOut">
              <a:rPr lang="en-GB" smtClean="0"/>
              <a:t>06/10/2025</a:t>
            </a:fld>
            <a:endParaRPr lang="en-GB"/>
          </a:p>
        </p:txBody>
      </p:sp>
      <p:sp>
        <p:nvSpPr>
          <p:cNvPr id="5" name="Footer Placeholder 4">
            <a:extLst>
              <a:ext uri="{FF2B5EF4-FFF2-40B4-BE49-F238E27FC236}">
                <a16:creationId xmlns:a16="http://schemas.microsoft.com/office/drawing/2014/main" id="{0EABBA63-D5FE-A85D-AC86-CA084A3BDC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24A52D-CFF2-AA81-EB9F-63F54950BFFB}"/>
              </a:ext>
            </a:extLst>
          </p:cNvPr>
          <p:cNvSpPr>
            <a:spLocks noGrp="1"/>
          </p:cNvSpPr>
          <p:nvPr>
            <p:ph type="sldNum" sz="quarter" idx="12"/>
          </p:nvPr>
        </p:nvSpPr>
        <p:spPr/>
        <p:txBody>
          <a:bodyPr/>
          <a:lstStyle/>
          <a:p>
            <a:fld id="{CB38E7C8-0B0C-4AD2-A608-1FC75E31A853}" type="slidenum">
              <a:rPr lang="en-GB" smtClean="0"/>
              <a:t>‹#›</a:t>
            </a:fld>
            <a:endParaRPr lang="en-GB"/>
          </a:p>
        </p:txBody>
      </p:sp>
    </p:spTree>
    <p:extLst>
      <p:ext uri="{BB962C8B-B14F-4D97-AF65-F5344CB8AC3E}">
        <p14:creationId xmlns:p14="http://schemas.microsoft.com/office/powerpoint/2010/main" val="3295992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97D490-8287-41F1-5FC6-B7B3B4C821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61B845-74BD-E65C-31B2-7FA08FD574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FA73C0-2C18-5B0F-8445-F876D9DE2A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2AB83C-24D2-4DB2-94A3-6AEC9E560C5E}" type="datetimeFigureOut">
              <a:rPr lang="en-GB" smtClean="0"/>
              <a:t>06/10/2025</a:t>
            </a:fld>
            <a:endParaRPr lang="en-GB"/>
          </a:p>
        </p:txBody>
      </p:sp>
      <p:sp>
        <p:nvSpPr>
          <p:cNvPr id="5" name="Footer Placeholder 4">
            <a:extLst>
              <a:ext uri="{FF2B5EF4-FFF2-40B4-BE49-F238E27FC236}">
                <a16:creationId xmlns:a16="http://schemas.microsoft.com/office/drawing/2014/main" id="{8B19A984-183A-314D-0866-2F8F2C979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84FFE71-3ACD-8D65-B772-A25E55AEC1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38E7C8-0B0C-4AD2-A608-1FC75E31A853}" type="slidenum">
              <a:rPr lang="en-GB" smtClean="0"/>
              <a:t>‹#›</a:t>
            </a:fld>
            <a:endParaRPr lang="en-GB"/>
          </a:p>
        </p:txBody>
      </p:sp>
    </p:spTree>
    <p:extLst>
      <p:ext uri="{BB962C8B-B14F-4D97-AF65-F5344CB8AC3E}">
        <p14:creationId xmlns:p14="http://schemas.microsoft.com/office/powerpoint/2010/main" val="10376383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hyperlink" Target="https://digitalservices.uwtsd.ac.uk/library/academic-and-infoskills/referencing-handbooks/" TargetMode="External"/><Relationship Id="rId5" Type="http://schemas.openxmlformats.org/officeDocument/2006/relationships/hyperlink" Target="https://researchmethod.net/theoretical-framework/#:~:text=The%20theoretical%20framework%20is%20a%20critical%20component%20of,ensure%20their%20study%20is%20grounded%20in%20established%20knowledge." TargetMode="External"/><Relationship Id="rId4" Type="http://schemas.openxmlformats.org/officeDocument/2006/relationships/hyperlink" Target="https://www.scribbr.co.uk/thesis-dissertation/the-theoretical-framework/"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hwb.uwtsd.ac.uk/pages/allowableusesofai"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hwb.uwtsd.ac.uk/pages/researchai"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hyperlink" Target="https://hwb.uwtsd.ac.uk/pages/structureaien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hyperlink" Target="https://hwb.uwtsd.ac.uk/pages/proofreadaien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hwb.uwtsd.ac.uk/pages/aiacknowledgmentguidance"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6.pn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s://www.bbc.co.uk/culture/article/20181106-the-surprising-story-of-wallpaper"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simplicable.com/design/design-theory" TargetMode="External"/><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www.theguardian.com/artanddesign/2025/feb/23/photography-is-therapy-for-me-martin-parr-on-humour-holidaying-and-life-behind-the-lens" TargetMode="External"/><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7EC1D-3E43-D6C8-BFDA-F3A834D343DF}"/>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AADD326B-E496-70EC-1F4C-9409F5BB827F}"/>
              </a:ext>
            </a:extLst>
          </p:cNvPr>
          <p:cNvSpPr txBox="1">
            <a:spLocks noChangeArrowheads="1"/>
          </p:cNvSpPr>
          <p:nvPr/>
        </p:nvSpPr>
        <p:spPr bwMode="auto">
          <a:xfrm>
            <a:off x="0" y="852371"/>
            <a:ext cx="1137284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ADDA6006</a:t>
            </a:r>
          </a:p>
          <a:p>
            <a:pPr lvl="0" algn="r">
              <a:spcBef>
                <a:spcPts val="0"/>
              </a:spcBef>
            </a:pPr>
            <a:r>
              <a:rPr lang="en-GB" altLang="en-US" sz="4800" dirty="0">
                <a:latin typeface="Arial" panose="020B0604020202020204" pitchFamily="34" charset="0"/>
              </a:rPr>
              <a:t>INDEPENDENT PROJECT</a:t>
            </a:r>
          </a:p>
          <a:p>
            <a:pPr lvl="0" algn="r">
              <a:spcBef>
                <a:spcPts val="0"/>
              </a:spcBef>
            </a:pPr>
            <a:r>
              <a:rPr lang="en-GB" altLang="en-US" sz="4800" dirty="0">
                <a:latin typeface="Arial" panose="020B0604020202020204" pitchFamily="34" charset="0"/>
              </a:rPr>
              <a:t>DESIGN RESEARCH INQIRY</a:t>
            </a:r>
          </a:p>
        </p:txBody>
      </p:sp>
      <p:sp>
        <p:nvSpPr>
          <p:cNvPr id="8" name="Rectangle 3">
            <a:extLst>
              <a:ext uri="{FF2B5EF4-FFF2-40B4-BE49-F238E27FC236}">
                <a16:creationId xmlns:a16="http://schemas.microsoft.com/office/drawing/2014/main" id="{407C1689-E774-3736-D419-944592378FDD}"/>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58608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1E8E9-8B89-18E0-07FD-9B19CC56223C}"/>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A9939B8D-9600-8C1E-AAB2-ED9FCE92C460}"/>
              </a:ext>
            </a:extLst>
          </p:cNvPr>
          <p:cNvSpPr txBox="1">
            <a:spLocks noChangeArrowheads="1"/>
          </p:cNvSpPr>
          <p:nvPr/>
        </p:nvSpPr>
        <p:spPr bwMode="auto">
          <a:xfrm>
            <a:off x="0" y="852371"/>
            <a:ext cx="1137284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UNDERSTANDING A </a:t>
            </a:r>
          </a:p>
          <a:p>
            <a:pPr lvl="0" algn="r">
              <a:spcBef>
                <a:spcPts val="0"/>
              </a:spcBef>
            </a:pPr>
            <a:r>
              <a:rPr lang="en-GB" altLang="en-US" sz="4800" dirty="0">
                <a:latin typeface="Arial" panose="020B0604020202020204" pitchFamily="34" charset="0"/>
              </a:rPr>
              <a:t>THEORETICAL FRAMEWORK</a:t>
            </a:r>
          </a:p>
        </p:txBody>
      </p:sp>
      <p:sp>
        <p:nvSpPr>
          <p:cNvPr id="8" name="Rectangle 3">
            <a:extLst>
              <a:ext uri="{FF2B5EF4-FFF2-40B4-BE49-F238E27FC236}">
                <a16:creationId xmlns:a16="http://schemas.microsoft.com/office/drawing/2014/main" id="{8E43263C-AFB3-D49A-B092-C0EBCE03DD08}"/>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509128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BA3DF-D35B-360C-26E9-797D77AF2E9C}"/>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32FBB252-BCBF-5FB4-F56C-DC7D43A319E5}"/>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33347F2C-F7D8-9076-834C-E05CA0A46FE8}"/>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759AF242-93CC-46FF-34FB-92D63B41EC03}"/>
              </a:ext>
            </a:extLst>
          </p:cNvPr>
          <p:cNvSpPr txBox="1">
            <a:spLocks noChangeArrowheads="1"/>
          </p:cNvSpPr>
          <p:nvPr/>
        </p:nvSpPr>
        <p:spPr bwMode="auto">
          <a:xfrm>
            <a:off x="5380084" y="335845"/>
            <a:ext cx="6513572"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RESEARCH &amp; WRITING: GOOD ACADEMIC PRACTICE</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AVOID PLAGIARISM:</a:t>
            </a:r>
            <a:r>
              <a:rPr lang="en-GB" altLang="en-US" sz="1800" b="0" dirty="0">
                <a:latin typeface="Calibri Light" panose="020F0302020204030204" pitchFamily="34" charset="0"/>
                <a:cs typeface="Calibri Light" panose="020F0302020204030204" pitchFamily="34" charset="0"/>
              </a:rPr>
              <a:t> Always acknowledge the original authors of your work and provide proper citations to avoid plagiarism.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EFFECTIVE NOTE-TAKING:</a:t>
            </a:r>
            <a:r>
              <a:rPr lang="en-GB" altLang="en-US" sz="1800" b="0" dirty="0">
                <a:latin typeface="Calibri Light" panose="020F0302020204030204" pitchFamily="34" charset="0"/>
                <a:cs typeface="Calibri Light" panose="020F0302020204030204" pitchFamily="34" charset="0"/>
              </a:rPr>
              <a:t> Summarize key ideas and information in your own words, and avoid just copying text. This helps in developing your own understanding and arguments.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CRITICAL ANALYSIS:</a:t>
            </a:r>
            <a:r>
              <a:rPr lang="en-GB" altLang="en-US" sz="1800" b="0" dirty="0">
                <a:latin typeface="Calibri Light" panose="020F0302020204030204" pitchFamily="34" charset="0"/>
                <a:cs typeface="Calibri Light" panose="020F0302020204030204" pitchFamily="34" charset="0"/>
              </a:rPr>
              <a:t> Evaluate the information you encounter critically, asking questions about its relevance and reliability.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REFERENCING:</a:t>
            </a:r>
            <a:r>
              <a:rPr lang="en-GB" altLang="en-US" sz="1800" b="0" dirty="0">
                <a:latin typeface="Calibri Light" panose="020F0302020204030204" pitchFamily="34" charset="0"/>
                <a:cs typeface="Calibri Light" panose="020F0302020204030204" pitchFamily="34" charset="0"/>
              </a:rPr>
              <a:t> Use appropriate referencing systems to acknowledge sources, which is essential for maintaining academic integrity.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INDEPENDENT RESEARCH:</a:t>
            </a:r>
            <a:r>
              <a:rPr lang="en-GB" altLang="en-US" sz="1800" b="0" dirty="0">
                <a:latin typeface="Calibri Light" panose="020F0302020204030204" pitchFamily="34" charset="0"/>
                <a:cs typeface="Calibri Light" panose="020F0302020204030204" pitchFamily="34" charset="0"/>
              </a:rPr>
              <a:t> Conduct independent research and demonstrate your understanding of key literature in your field.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These practices help ensure that your work is original, credible, and reflects your own understanding of the subject matter.</a:t>
            </a:r>
          </a:p>
        </p:txBody>
      </p:sp>
      <p:sp>
        <p:nvSpPr>
          <p:cNvPr id="7" name="TextBox 6">
            <a:extLst>
              <a:ext uri="{FF2B5EF4-FFF2-40B4-BE49-F238E27FC236}">
                <a16:creationId xmlns:a16="http://schemas.microsoft.com/office/drawing/2014/main" id="{79D7A531-7EC8-6F71-97B6-6A6745F7F62D}"/>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3260530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86705-D2A4-9A5D-4501-272861CB51D3}"/>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59C84C6F-CDF3-3F97-96BD-1195A172F333}"/>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1E1C7A35-2870-2833-EF9F-92751C39FB59}"/>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04F03AC4-B495-9378-D868-D49B7B7CC962}"/>
              </a:ext>
            </a:extLst>
          </p:cNvPr>
          <p:cNvSpPr txBox="1">
            <a:spLocks noChangeArrowheads="1"/>
          </p:cNvSpPr>
          <p:nvPr/>
        </p:nvSpPr>
        <p:spPr bwMode="auto">
          <a:xfrm>
            <a:off x="5380084" y="335845"/>
            <a:ext cx="6513572" cy="6463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RESEARCH &amp; WRITING: ACADEMIC QUALITY &amp; PRINCIPLES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HONESTY AND INTEGRITY: </a:t>
            </a:r>
            <a:r>
              <a:rPr lang="en-GB" altLang="en-US" sz="1800" b="0" dirty="0">
                <a:latin typeface="Calibri Light" panose="020F0302020204030204" pitchFamily="34" charset="0"/>
                <a:cs typeface="Calibri Light" panose="020F0302020204030204" pitchFamily="34" charset="0"/>
              </a:rPr>
              <a:t>Academic work should be completed independently and honestly, acknowledging the original sources of ideas and information.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INDEPENDENCE: </a:t>
            </a:r>
            <a:r>
              <a:rPr lang="en-GB" altLang="en-US" sz="1800" b="0" dirty="0">
                <a:latin typeface="Calibri Light" panose="020F0302020204030204" pitchFamily="34" charset="0"/>
                <a:cs typeface="Calibri Light" panose="020F0302020204030204" pitchFamily="34" charset="0"/>
              </a:rPr>
              <a:t>Students should develop their own arguments and critical thinking skills, demonstrating their understanding of key literature and concepts.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RESPECT FOR OTHERS: </a:t>
            </a:r>
            <a:r>
              <a:rPr lang="en-GB" altLang="en-US" sz="1800" b="0" dirty="0">
                <a:latin typeface="Calibri Light" panose="020F0302020204030204" pitchFamily="34" charset="0"/>
                <a:cs typeface="Calibri Light" panose="020F0302020204030204" pitchFamily="34" charset="0"/>
              </a:rPr>
              <a:t>Acknowledging the contributions of others is crucial; plagiarism is considered unethical and can lead to serious consequences.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EFFECTIVE COMMUNICATION: </a:t>
            </a:r>
            <a:r>
              <a:rPr lang="en-GB" altLang="en-US" sz="1800" b="0" dirty="0">
                <a:latin typeface="Calibri Light" panose="020F0302020204030204" pitchFamily="34" charset="0"/>
                <a:cs typeface="Calibri Light" panose="020F0302020204030204" pitchFamily="34" charset="0"/>
              </a:rPr>
              <a:t>Clear and well-structured academic writing is essential, allowing readers to easily identify the author's thoughts and ideas.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RESPONSIBLE USE OF RESOURCES: </a:t>
            </a:r>
            <a:r>
              <a:rPr lang="en-GB" altLang="en-US" sz="1800" b="0" dirty="0">
                <a:latin typeface="Calibri Light" panose="020F0302020204030204" pitchFamily="34" charset="0"/>
                <a:cs typeface="Calibri Light" panose="020F0302020204030204" pitchFamily="34" charset="0"/>
              </a:rPr>
              <a:t>Utilizing academic resources ethically and appropriately is a fundamental aspect of good academic practice.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sp>
        <p:nvSpPr>
          <p:cNvPr id="7" name="TextBox 6">
            <a:extLst>
              <a:ext uri="{FF2B5EF4-FFF2-40B4-BE49-F238E27FC236}">
                <a16:creationId xmlns:a16="http://schemas.microsoft.com/office/drawing/2014/main" id="{7648302A-6133-7C8D-E6F3-6B2F908C0D80}"/>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1060024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9D8A3-477E-E6D6-D686-8347822A72DF}"/>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9511F12C-A0D5-A384-4DB1-240B67FEBA9C}"/>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2AADEDF4-A8D2-E2DB-A6DC-2D4EB99BFC66}"/>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6EC2C724-A982-6BEE-405B-471E1BE31FCF}"/>
              </a:ext>
            </a:extLst>
          </p:cNvPr>
          <p:cNvSpPr txBox="1">
            <a:spLocks noChangeArrowheads="1"/>
          </p:cNvSpPr>
          <p:nvPr/>
        </p:nvSpPr>
        <p:spPr bwMode="auto">
          <a:xfrm>
            <a:off x="5380084" y="335845"/>
            <a:ext cx="651357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A THEORETICAL FRAMEWORK CAN BE DEFINED AS: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 SET </a:t>
            </a:r>
            <a:r>
              <a:rPr lang="en-GB" altLang="en-US" sz="1800" b="0" dirty="0">
                <a:latin typeface="Calibri Light" panose="020F0302020204030204" pitchFamily="34" charset="0"/>
                <a:cs typeface="Calibri Light" panose="020F0302020204030204" pitchFamily="34" charset="0"/>
              </a:rPr>
              <a:t>of concepts, theories, ideas, and assumptions that help you understand a specific phenomenon or problem.</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 FOUNDATIONAL </a:t>
            </a:r>
            <a:r>
              <a:rPr lang="en-GB" altLang="en-US" sz="1800" b="0" dirty="0">
                <a:latin typeface="Calibri Light" panose="020F0302020204030204" pitchFamily="34" charset="0"/>
                <a:cs typeface="Calibri Light" panose="020F0302020204030204" pitchFamily="34" charset="0"/>
              </a:rPr>
              <a:t>review of existing theories that serves as a roadmap for developing the arguments you will use in your own work.</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 METHOD </a:t>
            </a:r>
            <a:r>
              <a:rPr lang="en-GB" altLang="en-US" sz="1800" b="0" dirty="0">
                <a:latin typeface="Calibri Light" panose="020F0302020204030204" pitchFamily="34" charset="0"/>
                <a:cs typeface="Calibri Light" panose="020F0302020204030204" pitchFamily="34" charset="0"/>
              </a:rPr>
              <a:t>to explain phenomena, draw connections, and make predictions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It can be considered a roadmap or blueprint to develop and argue your own research inquiry.</a:t>
            </a:r>
            <a:endParaRPr lang="en-GB" altLang="en-US" sz="1800" dirty="0">
              <a:latin typeface="Calibri Light" panose="020F0302020204030204" pitchFamily="34" charset="0"/>
              <a:cs typeface="Calibri Light" panose="020F0302020204030204" pitchFamily="34" charset="0"/>
            </a:endParaRPr>
          </a:p>
        </p:txBody>
      </p:sp>
      <p:sp>
        <p:nvSpPr>
          <p:cNvPr id="7" name="TextBox 6">
            <a:extLst>
              <a:ext uri="{FF2B5EF4-FFF2-40B4-BE49-F238E27FC236}">
                <a16:creationId xmlns:a16="http://schemas.microsoft.com/office/drawing/2014/main" id="{14151DBF-D3C7-7B8B-55C0-9EDB44B41422}"/>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4245897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F542E-A349-9B99-9940-D821EBD9DA4E}"/>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937E0E38-43D7-231E-AE24-32B2CB896682}"/>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2BE0BE41-E9DC-FB0F-6B25-2579BC338EBA}"/>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3FC54455-965E-31AD-D7CF-556266F5B445}"/>
              </a:ext>
            </a:extLst>
          </p:cNvPr>
          <p:cNvSpPr txBox="1">
            <a:spLocks noChangeArrowheads="1"/>
          </p:cNvSpPr>
          <p:nvPr/>
        </p:nvSpPr>
        <p:spPr bwMode="auto">
          <a:xfrm>
            <a:off x="5380084" y="335845"/>
            <a:ext cx="6513572" cy="535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IMPORTANCE OF A THEORETICAL FRAMEWORK:</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GUIDES RESEARCH DESIGN: </a:t>
            </a:r>
            <a:r>
              <a:rPr lang="en-GB" altLang="en-US" sz="1800" b="0" dirty="0">
                <a:latin typeface="Calibri Light" panose="020F0302020204030204" pitchFamily="34" charset="0"/>
                <a:cs typeface="Calibri Light" panose="020F0302020204030204" pitchFamily="34" charset="0"/>
              </a:rPr>
              <a:t>Helps identify research questions, hypotheses, and methodologies.</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ESTABLISHES RELEVANCE: </a:t>
            </a:r>
            <a:r>
              <a:rPr lang="en-GB" altLang="en-US" sz="1800" b="0" dirty="0">
                <a:latin typeface="Calibri Light" panose="020F0302020204030204" pitchFamily="34" charset="0"/>
                <a:cs typeface="Calibri Light" panose="020F0302020204030204" pitchFamily="34" charset="0"/>
              </a:rPr>
              <a:t>Connects the study to established ideas &amp; theories and highlights its contribution to the field.</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EXPLAINS RELATIONSHIPS: </a:t>
            </a:r>
            <a:r>
              <a:rPr lang="en-GB" altLang="en-US" sz="1800" b="0" dirty="0">
                <a:latin typeface="Calibri Light" panose="020F0302020204030204" pitchFamily="34" charset="0"/>
                <a:cs typeface="Calibri Light" panose="020F0302020204030204" pitchFamily="34" charset="0"/>
              </a:rPr>
              <a:t>Provides clarity on how variables interact within the research context.</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IMPROVES RIGOR: </a:t>
            </a:r>
            <a:r>
              <a:rPr lang="en-GB" altLang="en-US" sz="1800" b="0" dirty="0">
                <a:latin typeface="Calibri Light" panose="020F0302020204030204" pitchFamily="34" charset="0"/>
                <a:cs typeface="Calibri Light" panose="020F0302020204030204" pitchFamily="34" charset="0"/>
              </a:rPr>
              <a:t>Ensures the study is grounded in academic principles, enhancing its credibility.</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ENABLES COMPARISONS: </a:t>
            </a:r>
            <a:r>
              <a:rPr lang="en-GB" altLang="en-US" sz="1800" b="0" dirty="0">
                <a:latin typeface="Calibri Light" panose="020F0302020204030204" pitchFamily="34" charset="0"/>
                <a:cs typeface="Calibri Light" panose="020F0302020204030204" pitchFamily="34" charset="0"/>
              </a:rPr>
              <a:t>Facilitates comparisons with other studies using similar theoretical foundations.</a:t>
            </a:r>
          </a:p>
          <a:p>
            <a:pPr marL="285750" lvl="0" indent="-285750">
              <a:spcBef>
                <a:spcPts val="0"/>
              </a:spcBef>
              <a:buFont typeface="Arial" panose="020B0604020202020204" pitchFamily="34" charset="0"/>
              <a:buChar char="•"/>
            </a:pPr>
            <a:endParaRPr lang="en-GB" altLang="en-US" sz="180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BE CONCISE: </a:t>
            </a:r>
            <a:r>
              <a:rPr lang="en-GB" altLang="en-US" sz="1800" b="0" dirty="0">
                <a:latin typeface="Calibri Light" panose="020F0302020204030204" pitchFamily="34" charset="0"/>
                <a:cs typeface="Calibri Light" panose="020F0302020204030204" pitchFamily="34" charset="0"/>
              </a:rPr>
              <a:t>Focus on the key theories and concepts directly relevant to your study.</a:t>
            </a:r>
          </a:p>
        </p:txBody>
      </p:sp>
      <p:sp>
        <p:nvSpPr>
          <p:cNvPr id="5" name="TextBox 4">
            <a:extLst>
              <a:ext uri="{FF2B5EF4-FFF2-40B4-BE49-F238E27FC236}">
                <a16:creationId xmlns:a16="http://schemas.microsoft.com/office/drawing/2014/main" id="{F75FA1E8-90B1-69FB-3D5F-2DBD6B61F4B2}"/>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121088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4CAC9-20B7-931A-BA1E-9F3496187F19}"/>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D9F38195-4671-04B0-D0D1-AADA7F4150C6}"/>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65D5C62E-A776-9AC4-0FF8-A550209C1065}"/>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B592E135-5B02-D52E-6DB4-27DF1D51D67E}"/>
              </a:ext>
            </a:extLst>
          </p:cNvPr>
          <p:cNvSpPr txBox="1">
            <a:spLocks noChangeArrowheads="1"/>
          </p:cNvSpPr>
          <p:nvPr/>
        </p:nvSpPr>
        <p:spPr bwMode="auto">
          <a:xfrm>
            <a:off x="5380084" y="335845"/>
            <a:ext cx="651357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YOUR THEORETICAL FRAMEWORK SHOULD:</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EXPLAIN</a:t>
            </a:r>
            <a:r>
              <a:rPr lang="en-GB" altLang="en-US" sz="1800" b="0" dirty="0">
                <a:latin typeface="Calibri Light" panose="020F0302020204030204" pitchFamily="34" charset="0"/>
                <a:cs typeface="Calibri Light" panose="020F0302020204030204" pitchFamily="34" charset="0"/>
              </a:rPr>
              <a:t> how existing [theories, concepts, practice] support, justify and contextualise your research, showing that your work is grounded in established ideas.</a:t>
            </a:r>
          </a:p>
        </p:txBody>
      </p:sp>
      <p:sp>
        <p:nvSpPr>
          <p:cNvPr id="5" name="TextBox 4">
            <a:extLst>
              <a:ext uri="{FF2B5EF4-FFF2-40B4-BE49-F238E27FC236}">
                <a16:creationId xmlns:a16="http://schemas.microsoft.com/office/drawing/2014/main" id="{91BA7527-4BBE-075D-C314-FC544CC866AD}"/>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2851453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95661-E466-77D2-0393-610B31878B7B}"/>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53090EE8-ABDB-2D74-B74F-DF2A9F710F26}"/>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1EDA614E-F3A7-C5F8-7B15-85D4D228D49B}"/>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F4AEB13F-DB3F-E398-3354-D5A137BC49EA}"/>
              </a:ext>
            </a:extLst>
          </p:cNvPr>
          <p:cNvSpPr txBox="1">
            <a:spLocks noChangeArrowheads="1"/>
          </p:cNvSpPr>
          <p:nvPr/>
        </p:nvSpPr>
        <p:spPr bwMode="auto">
          <a:xfrm>
            <a:off x="5380084" y="335845"/>
            <a:ext cx="6513572"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STRUCTURE SHOULD:</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BE CONCISE: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Focus on the key theories and concepts directly relevant to your study.</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ENSURE CLARITY: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Clearly define how the theory applies to your research problem.</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USE CREDIBLE SOURCES: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Reference original works or reputable studies to support your framework.</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VISUALIZE RELATIONSHIPS: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Use images or diagrams to illustrate connections between variables.</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ADAPT AS NECESSARY: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Modify or combine theories to suit the specific needs of your research.</a:t>
            </a:r>
          </a:p>
        </p:txBody>
      </p:sp>
      <p:sp>
        <p:nvSpPr>
          <p:cNvPr id="5" name="TextBox 4">
            <a:extLst>
              <a:ext uri="{FF2B5EF4-FFF2-40B4-BE49-F238E27FC236}">
                <a16:creationId xmlns:a16="http://schemas.microsoft.com/office/drawing/2014/main" id="{225AE634-C081-612B-76FB-2F8F78B79973}"/>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1800821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55E3BC-052F-196F-95BB-253AC1600B12}"/>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C320765B-1EAF-B43B-9255-23D136BB28DC}"/>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0146C2B6-26C1-59CF-79A7-770A61AE00A6}"/>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2759BA89-D378-29F1-4B11-4A3016F49AAA}"/>
              </a:ext>
            </a:extLst>
          </p:cNvPr>
          <p:cNvSpPr txBox="1">
            <a:spLocks noChangeArrowheads="1"/>
          </p:cNvSpPr>
          <p:nvPr/>
        </p:nvSpPr>
        <p:spPr bwMode="auto">
          <a:xfrm>
            <a:off x="5380084" y="335845"/>
            <a:ext cx="6513572"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ESSAY STRUCTURE BROKEN DOWN:</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AutoNum type="arabicPeriod"/>
            </a:pPr>
            <a:r>
              <a:rPr lang="en-GB" altLang="en-US" sz="1800" dirty="0">
                <a:latin typeface="Calibri Light" panose="020F0302020204030204" pitchFamily="34" charset="0"/>
                <a:cs typeface="Calibri Light" panose="020F0302020204030204" pitchFamily="34" charset="0"/>
              </a:rPr>
              <a:t>INTRODUCTION</a:t>
            </a:r>
          </a:p>
          <a:p>
            <a:pPr lvl="0">
              <a:spcBef>
                <a:spcPts val="0"/>
              </a:spcBef>
            </a:pPr>
            <a:r>
              <a:rPr lang="en-GB" altLang="en-US" sz="1800" b="0" dirty="0">
                <a:latin typeface="Calibri Light" panose="020F0302020204030204" pitchFamily="34" charset="0"/>
                <a:cs typeface="Calibri Light" panose="020F0302020204030204" pitchFamily="34" charset="0"/>
              </a:rPr>
              <a:t>Setting the framework of the inquiry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2. THEORY SELECTION</a:t>
            </a:r>
          </a:p>
          <a:p>
            <a:pPr lvl="0">
              <a:spcBef>
                <a:spcPts val="0"/>
              </a:spcBef>
            </a:pPr>
            <a:r>
              <a:rPr lang="en-GB" altLang="en-US" sz="1800" b="0" dirty="0">
                <a:latin typeface="Calibri Light" panose="020F0302020204030204" pitchFamily="34" charset="0"/>
                <a:cs typeface="Calibri Light" panose="020F0302020204030204" pitchFamily="34" charset="0"/>
              </a:rPr>
              <a:t>Which theories are relevant to your investigation? </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3. KEY CONCEPTS</a:t>
            </a:r>
          </a:p>
          <a:p>
            <a:pPr lvl="0">
              <a:spcBef>
                <a:spcPts val="0"/>
              </a:spcBef>
            </a:pPr>
            <a:r>
              <a:rPr lang="en-GB" altLang="en-US" sz="1800" b="0" dirty="0">
                <a:latin typeface="Calibri Light" panose="020F0302020204030204" pitchFamily="34" charset="0"/>
                <a:cs typeface="Calibri Light" panose="020F0302020204030204" pitchFamily="34" charset="0"/>
              </a:rPr>
              <a:t>Briefly explain the main ideas of the selected theory or theories.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4. APPLICATION TO PRACTICE</a:t>
            </a:r>
          </a:p>
          <a:p>
            <a:pPr lvl="0">
              <a:spcBef>
                <a:spcPts val="0"/>
              </a:spcBef>
            </a:pPr>
            <a:r>
              <a:rPr lang="en-GB" altLang="en-US" sz="1800" b="0" dirty="0">
                <a:latin typeface="Calibri Light" panose="020F0302020204030204" pitchFamily="34" charset="0"/>
                <a:cs typeface="Calibri Light" panose="020F0302020204030204" pitchFamily="34" charset="0"/>
              </a:rPr>
              <a:t>How does this theory influence your creative decisions? Provide specific examples from your work.</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5. CONCLUSIONS</a:t>
            </a:r>
          </a:p>
          <a:p>
            <a:pPr lvl="0">
              <a:spcBef>
                <a:spcPts val="0"/>
              </a:spcBef>
            </a:pPr>
            <a:r>
              <a:rPr lang="en-GB" altLang="en-US" sz="1800" b="0" dirty="0">
                <a:latin typeface="Calibri Light" panose="020F0302020204030204" pitchFamily="34" charset="0"/>
                <a:cs typeface="Calibri Light" panose="020F0302020204030204" pitchFamily="34" charset="0"/>
              </a:rPr>
              <a:t>Summarize the main insights &amp; wrap it up with clarity.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6. REFERENCES</a:t>
            </a:r>
          </a:p>
          <a:p>
            <a:pPr lvl="0">
              <a:spcBef>
                <a:spcPts val="0"/>
              </a:spcBef>
            </a:pPr>
            <a:r>
              <a:rPr lang="en-GB" altLang="en-US" sz="1800" b="0" dirty="0">
                <a:latin typeface="Calibri Light" panose="020F0302020204030204" pitchFamily="34" charset="0"/>
                <a:cs typeface="Calibri Light" panose="020F0302020204030204" pitchFamily="34" charset="0"/>
              </a:rPr>
              <a:t>List any artists, designers, or writers whose work supports your theoretical framework.</a:t>
            </a:r>
          </a:p>
        </p:txBody>
      </p:sp>
      <p:sp>
        <p:nvSpPr>
          <p:cNvPr id="5" name="TextBox 4">
            <a:extLst>
              <a:ext uri="{FF2B5EF4-FFF2-40B4-BE49-F238E27FC236}">
                <a16:creationId xmlns:a16="http://schemas.microsoft.com/office/drawing/2014/main" id="{B8EDFEF7-644C-5290-3FC0-020E10EA9751}"/>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467647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239FD0E9-E05A-BA8E-CFBD-A77A7F1538AC}"/>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EDF7A366-1BFC-A1D1-26E2-389EB294255D}"/>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D97F99AF-C0A8-3C7D-79EE-E61FF7CD4E89}"/>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93CA13DC-E52F-B02A-DEE2-2A192F65D015}"/>
              </a:ext>
            </a:extLst>
          </p:cNvPr>
          <p:cNvSpPr txBox="1">
            <a:spLocks noChangeArrowheads="1"/>
          </p:cNvSpPr>
          <p:nvPr/>
        </p:nvSpPr>
        <p:spPr bwMode="auto">
          <a:xfrm>
            <a:off x="5380084" y="335845"/>
            <a:ext cx="6513572"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ESSAY STRUCTURE IN DETAIL:</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INTRODUCTION</a:t>
            </a: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Set the stage for your essay: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Introduce the topic and its relevance.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State the research problem or question.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Explain the purpose of the theoretical framework.</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Briefly mention the theory or theories you’ll be using.</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Tip: End with a roadmap of what the essay will cover.</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LITERATURE REVIEW</a:t>
            </a: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Provide context and scholarly grounding:</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Summarize key studies related to your topic.</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Identify gaps, tensions, or debates in the literature.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Justify the need for a theoretical lens.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This section shows you’ve done your homework and sets up your theoretical choices.</a:t>
            </a:r>
          </a:p>
        </p:txBody>
      </p:sp>
      <p:sp>
        <p:nvSpPr>
          <p:cNvPr id="5" name="TextBox 4">
            <a:extLst>
              <a:ext uri="{FF2B5EF4-FFF2-40B4-BE49-F238E27FC236}">
                <a16:creationId xmlns:a16="http://schemas.microsoft.com/office/drawing/2014/main" id="{A8D5B1A8-CC28-BA8F-8CF4-E52AB788AC6A}"/>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577355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E2B7360-0E0C-2BF8-2125-B0E9B0CC7EFA}"/>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B1690091-5EE8-AB9C-A2C1-36A4B9573839}"/>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99280C30-D59E-3B55-C76B-3BF889991073}"/>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70F7249F-E48D-E8C8-58CB-321581907AC4}"/>
              </a:ext>
            </a:extLst>
          </p:cNvPr>
          <p:cNvSpPr txBox="1">
            <a:spLocks noChangeArrowheads="1"/>
          </p:cNvSpPr>
          <p:nvPr/>
        </p:nvSpPr>
        <p:spPr bwMode="auto">
          <a:xfrm>
            <a:off x="5380084" y="335845"/>
            <a:ext cx="6513572" cy="535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ESSAY STRUCTURE BROKEN DOWN:</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DEFINITION OF KEY CONCEPTS</a:t>
            </a: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Clarify the building blocks of your framework:</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Define central concepts and variables.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Explain how these are understood in existing literature.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Ensure clarity and consistency in terminology.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SELECTION AND JUSTIFICATION OF THEORY/THEORIES</a:t>
            </a: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Dive into the theoretical lens:</a:t>
            </a:r>
          </a:p>
          <a:p>
            <a:pPr lvl="0">
              <a:spcBef>
                <a:spcPts val="0"/>
              </a:spcBef>
            </a:pPr>
            <a:r>
              <a:rPr lang="en-GB" altLang="en-US" sz="1800" b="0" dirty="0">
                <a:latin typeface="Calibri Light" panose="020F0302020204030204" pitchFamily="34" charset="0"/>
                <a:cs typeface="Calibri Light" panose="020F0302020204030204" pitchFamily="34" charset="0"/>
              </a:rPr>
              <a:t>Summarize key studies related to your topic.</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Present the main theory or theories.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Explain why they’re appropriate for your research.</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Discuss theoretical assumptions, scope, and limitations.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Compare with alternative theories if relevant.</a:t>
            </a:r>
          </a:p>
          <a:p>
            <a:pPr lvl="0">
              <a:spcBef>
                <a:spcPts val="0"/>
              </a:spcBef>
            </a:pPr>
            <a:endParaRPr lang="en-GB" altLang="en-US" sz="1800" b="0" dirty="0">
              <a:latin typeface="Calibri Light" panose="020F0302020204030204" pitchFamily="34" charset="0"/>
              <a:cs typeface="Calibri Light" panose="020F0302020204030204" pitchFamily="34" charset="0"/>
            </a:endParaRPr>
          </a:p>
        </p:txBody>
      </p:sp>
      <p:sp>
        <p:nvSpPr>
          <p:cNvPr id="5" name="TextBox 4">
            <a:extLst>
              <a:ext uri="{FF2B5EF4-FFF2-40B4-BE49-F238E27FC236}">
                <a16:creationId xmlns:a16="http://schemas.microsoft.com/office/drawing/2014/main" id="{D8CB7588-B4E5-C9AB-50EB-79D284186D76}"/>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3050930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269ED531-6642-F572-3CD4-FDE64A5684E1}"/>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4A94632E-3832-C33F-6BB8-81F65EEA9EF5}"/>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F4F93AE6-3A7E-74AA-A191-2C6041BA248B}"/>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88F86781-3941-271D-BCC7-F01CFB764725}"/>
              </a:ext>
            </a:extLst>
          </p:cNvPr>
          <p:cNvSpPr txBox="1">
            <a:spLocks noChangeArrowheads="1"/>
          </p:cNvSpPr>
          <p:nvPr/>
        </p:nvSpPr>
        <p:spPr bwMode="auto">
          <a:xfrm>
            <a:off x="5380084" y="335845"/>
            <a:ext cx="6513572"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ESSAY STRUCTURE BROKEN DOWN:</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APPLICATION TO THE RESEARCH DISCUSSION</a:t>
            </a: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Connect theory to your specific topic:</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Show how the theory illuminates your research question.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Explain relationships between concepts or variables.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Discuss how the framework guides your analysis or methodology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This is where theory meets practice.</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CRITICAL EVALUATION</a:t>
            </a: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Reflect on the framework’s strengths and limitations: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Assess how well the theory fits your topic.</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Acknowledge limitations or critiques.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Suggest possible improvements or extensions</a:t>
            </a:r>
          </a:p>
          <a:p>
            <a:pPr lvl="0">
              <a:spcBef>
                <a:spcPts val="0"/>
              </a:spcBef>
            </a:pPr>
            <a:endParaRPr lang="en-GB" altLang="en-US" sz="1800" b="0" dirty="0">
              <a:latin typeface="Calibri Light" panose="020F0302020204030204" pitchFamily="34" charset="0"/>
              <a:cs typeface="Calibri Light" panose="020F0302020204030204" pitchFamily="34" charset="0"/>
            </a:endParaRPr>
          </a:p>
        </p:txBody>
      </p:sp>
      <p:sp>
        <p:nvSpPr>
          <p:cNvPr id="5" name="TextBox 4">
            <a:extLst>
              <a:ext uri="{FF2B5EF4-FFF2-40B4-BE49-F238E27FC236}">
                <a16:creationId xmlns:a16="http://schemas.microsoft.com/office/drawing/2014/main" id="{43501E4B-4CCC-2837-B589-14753ED31C90}"/>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1240263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FF8A42B-6E70-10BC-E94B-A56F4A718C9D}"/>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3AB713F5-BABD-C030-EA4E-F20266362FD9}"/>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FDA8E60C-DD09-A160-C251-916C7E328B42}"/>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41725E2C-6B01-3210-968B-990088DCCA0A}"/>
              </a:ext>
            </a:extLst>
          </p:cNvPr>
          <p:cNvSpPr txBox="1">
            <a:spLocks noChangeArrowheads="1"/>
          </p:cNvSpPr>
          <p:nvPr/>
        </p:nvSpPr>
        <p:spPr bwMode="auto">
          <a:xfrm>
            <a:off x="5380084" y="335845"/>
            <a:ext cx="651357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ESSAY STRUCTURE BROKEN DOWN:</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CONCLUSION</a:t>
            </a: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Wrap it up with clarity: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Summarize the main insights.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Reaffirm the value of the theoretical framework.</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Highlight implications for future research or practice</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PRESENTATION TIPS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Use headings and subheadings to guide the reader.</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Include citations from credible academic sources.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Maintain a logical flow from theory to application.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Stay within the word count by balancing each section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Read your essay aloud to see if it makes sense!</a:t>
            </a:r>
          </a:p>
        </p:txBody>
      </p:sp>
      <p:sp>
        <p:nvSpPr>
          <p:cNvPr id="5" name="TextBox 4">
            <a:extLst>
              <a:ext uri="{FF2B5EF4-FFF2-40B4-BE49-F238E27FC236}">
                <a16:creationId xmlns:a16="http://schemas.microsoft.com/office/drawing/2014/main" id="{B7F3914C-67F0-6926-4A28-9DC5C9B39C20}"/>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2810826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63206-6E21-6BBF-8DEC-F9F5AC1FE485}"/>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36E494B6-BE35-9A3F-39B2-64DD0E255546}"/>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744886E3-8A3D-1E15-FE4B-6363563523A0}"/>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8825F5FD-D788-9473-945F-B9F758C38683}"/>
              </a:ext>
            </a:extLst>
          </p:cNvPr>
          <p:cNvSpPr txBox="1">
            <a:spLocks noChangeArrowheads="1"/>
          </p:cNvSpPr>
          <p:nvPr/>
        </p:nvSpPr>
        <p:spPr bwMode="auto">
          <a:xfrm>
            <a:off x="5380084" y="335845"/>
            <a:ext cx="651357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r>
              <a:rPr lang="en-GB" altLang="en-US" sz="1800" dirty="0">
                <a:latin typeface="Calibri Light" panose="020F0302020204030204" pitchFamily="34" charset="0"/>
                <a:cs typeface="Calibri Light" panose="020F0302020204030204" pitchFamily="34" charset="0"/>
              </a:rPr>
              <a:t>THEORETICAL FRAMEWORK ESSAY PRESENTATION TIPS: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Use headings and subheadings to guide the reader.</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Include citations from credible academic sources.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Maintain a logical flow from theory to application.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Stay within the word count by balancing each section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Read your essay aloud to see if it makes sense!</a:t>
            </a:r>
          </a:p>
        </p:txBody>
      </p:sp>
      <p:sp>
        <p:nvSpPr>
          <p:cNvPr id="5" name="TextBox 4">
            <a:extLst>
              <a:ext uri="{FF2B5EF4-FFF2-40B4-BE49-F238E27FC236}">
                <a16:creationId xmlns:a16="http://schemas.microsoft.com/office/drawing/2014/main" id="{54F6537A-2906-4C60-0227-8B796B00E2DC}"/>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1434170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86F71-0126-283B-B50B-E1B1129183D4}"/>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8ADDCF82-3CDC-759C-196C-DAA74F9EB85E}"/>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70113602-306C-8555-14A2-0EA31DC641AD}"/>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B96A3B3B-A591-A44A-C715-BE6A80E59CA1}"/>
              </a:ext>
            </a:extLst>
          </p:cNvPr>
          <p:cNvSpPr txBox="1">
            <a:spLocks noChangeArrowheads="1"/>
          </p:cNvSpPr>
          <p:nvPr/>
        </p:nvSpPr>
        <p:spPr bwMode="auto">
          <a:xfrm>
            <a:off x="5380084" y="335845"/>
            <a:ext cx="6513572" cy="535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THEORETICAL FRAMEWORK MISTAKES TO AVOID:</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LACK OF FOCUS: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Including unrelated or overly broad theories can dilute the framework’s impact.</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POOR JUSTIFICATION: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Failing to explain why the chosen theory is relevant.</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OVERCOMPLICATION: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Using too many theories or concepts without clear connections.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IGNORING ALTERNATIVES: </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Not considering other theories that could explain the phenomenon.</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WEAK INTEGRATION: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Failing to link the framework to research objectives or hypotheses.</a:t>
            </a:r>
            <a:endParaRPr lang="en-GB" altLang="en-US" sz="1800" dirty="0">
              <a:latin typeface="Calibri Light" panose="020F0302020204030204" pitchFamily="34" charset="0"/>
              <a:cs typeface="Calibri Light" panose="020F0302020204030204" pitchFamily="34" charset="0"/>
            </a:endParaRPr>
          </a:p>
        </p:txBody>
      </p:sp>
      <p:sp>
        <p:nvSpPr>
          <p:cNvPr id="5" name="TextBox 4">
            <a:extLst>
              <a:ext uri="{FF2B5EF4-FFF2-40B4-BE49-F238E27FC236}">
                <a16:creationId xmlns:a16="http://schemas.microsoft.com/office/drawing/2014/main" id="{27F8220E-C654-363E-F536-9F55FE9F5B38}"/>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653184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0AAB7-9B61-77DD-0864-7A2BE26902D5}"/>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A4D2D3F9-61D3-6FF1-E2A0-EE1227E03BF5}"/>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CB47E51F-1DB1-2C01-C0F0-C4E1DEE50AEE}"/>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EB90F23F-A477-D4DD-10E6-86DAAEDB51E2}"/>
              </a:ext>
            </a:extLst>
          </p:cNvPr>
          <p:cNvSpPr txBox="1">
            <a:spLocks noChangeArrowheads="1"/>
          </p:cNvSpPr>
          <p:nvPr/>
        </p:nvSpPr>
        <p:spPr bwMode="auto">
          <a:xfrm>
            <a:off x="5380084" y="270530"/>
            <a:ext cx="6513572"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IN CONCLUSION:</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The theoretical framework is a critical component of research, providing a structured foundation for analysing and interpreting data. By identifying relevant theories, defining key concepts, and explaining their relationships, you can ensure your inquiry is grounded in established knowledge Thus by creating a robust theoretical framework, it will enhance the clarity, credibility, and impact of your research.</a:t>
            </a:r>
          </a:p>
        </p:txBody>
      </p:sp>
      <p:sp>
        <p:nvSpPr>
          <p:cNvPr id="5" name="TextBox 4">
            <a:extLst>
              <a:ext uri="{FF2B5EF4-FFF2-40B4-BE49-F238E27FC236}">
                <a16:creationId xmlns:a16="http://schemas.microsoft.com/office/drawing/2014/main" id="{28DFFFBC-EAC5-D941-2C16-B70BC4F598D5}"/>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3988297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8ABD8-4392-BAEB-1D22-03EB08DC4E49}"/>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16DBDB89-78E9-CB4B-FFD8-CB3C8222049F}"/>
              </a:ext>
            </a:extLst>
          </p:cNvPr>
          <p:cNvSpPr txBox="1">
            <a:spLocks noChangeArrowheads="1"/>
          </p:cNvSpPr>
          <p:nvPr/>
        </p:nvSpPr>
        <p:spPr bwMode="auto">
          <a:xfrm>
            <a:off x="-2647496" y="1443841"/>
            <a:ext cx="63883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endParaRPr lang="en-GB" altLang="en-US" sz="1800" dirty="0">
              <a:latin typeface="Arial" panose="020B0604020202020204" pitchFamily="34" charset="0"/>
            </a:endParaRPr>
          </a:p>
        </p:txBody>
      </p:sp>
      <p:pic>
        <p:nvPicPr>
          <p:cNvPr id="3" name="Picture 2">
            <a:extLst>
              <a:ext uri="{FF2B5EF4-FFF2-40B4-BE49-F238E27FC236}">
                <a16:creationId xmlns:a16="http://schemas.microsoft.com/office/drawing/2014/main" id="{BCE77020-72F9-63FC-B0EB-3F7C4AF83A50}"/>
              </a:ext>
            </a:extLst>
          </p:cNvPr>
          <p:cNvPicPr>
            <a:picLocks noChangeAspect="1"/>
          </p:cNvPicPr>
          <p:nvPr/>
        </p:nvPicPr>
        <p:blipFill>
          <a:blip r:embed="rId3"/>
          <a:srcRect l="45623" t="11163" r="20489"/>
          <a:stretch>
            <a:fillRect/>
          </a:stretch>
        </p:blipFill>
        <p:spPr>
          <a:xfrm>
            <a:off x="0" y="0"/>
            <a:ext cx="4578096" cy="6858000"/>
          </a:xfrm>
          <a:prstGeom prst="rect">
            <a:avLst/>
          </a:prstGeom>
        </p:spPr>
      </p:pic>
      <p:sp>
        <p:nvSpPr>
          <p:cNvPr id="4" name="Text Box 31">
            <a:extLst>
              <a:ext uri="{FF2B5EF4-FFF2-40B4-BE49-F238E27FC236}">
                <a16:creationId xmlns:a16="http://schemas.microsoft.com/office/drawing/2014/main" id="{C0FB84B2-7D07-C78B-251D-AA39A43A1A43}"/>
              </a:ext>
            </a:extLst>
          </p:cNvPr>
          <p:cNvSpPr txBox="1">
            <a:spLocks noChangeArrowheads="1"/>
          </p:cNvSpPr>
          <p:nvPr/>
        </p:nvSpPr>
        <p:spPr bwMode="auto">
          <a:xfrm>
            <a:off x="5380084" y="335845"/>
            <a:ext cx="6513572"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WEB RESOURCES:</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sz="1800" b="0" dirty="0">
                <a:latin typeface="Calibri Light" panose="020F0302020204030204" pitchFamily="34" charset="0"/>
                <a:cs typeface="Calibri Light" panose="020F0302020204030204" pitchFamily="34" charset="0"/>
                <a:hlinkClick r:id="rId4"/>
              </a:rPr>
              <a:t>What is a Theoretical Framework? | A Step-by-Step Guide</a:t>
            </a:r>
            <a:endParaRPr lang="en-GB"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sz="1800" b="0" dirty="0">
                <a:latin typeface="Calibri Light" panose="020F0302020204030204" pitchFamily="34" charset="0"/>
                <a:cs typeface="Calibri Light" panose="020F0302020204030204" pitchFamily="34" charset="0"/>
                <a:hlinkClick r:id="rId5"/>
              </a:rPr>
              <a:t>Theoretical Framework - Types, Examples and Writing Guide</a:t>
            </a:r>
            <a:endParaRPr lang="en-GB" sz="1800" b="0" dirty="0">
              <a:latin typeface="Calibri Light" panose="020F0302020204030204" pitchFamily="34" charset="0"/>
              <a:cs typeface="Calibri Light" panose="020F0302020204030204" pitchFamily="34" charset="0"/>
            </a:endParaRPr>
          </a:p>
          <a:p>
            <a:pPr lvl="0">
              <a:spcBef>
                <a:spcPts val="0"/>
              </a:spcBef>
            </a:pPr>
            <a:endParaRPr lang="en-GB" sz="1800" b="0" dirty="0">
              <a:latin typeface="Calibri Light" panose="020F0302020204030204" pitchFamily="34" charset="0"/>
              <a:cs typeface="Calibri Light" panose="020F0302020204030204" pitchFamily="34" charset="0"/>
            </a:endParaRPr>
          </a:p>
          <a:p>
            <a:pPr lvl="0">
              <a:spcBef>
                <a:spcPts val="0"/>
              </a:spcBef>
            </a:pPr>
            <a:r>
              <a:rPr lang="en-GB" sz="1800" b="0" dirty="0">
                <a:latin typeface="Calibri Light" panose="020F0302020204030204" pitchFamily="34" charset="0"/>
                <a:cs typeface="Calibri Light" panose="020F0302020204030204" pitchFamily="34" charset="0"/>
                <a:hlinkClick r:id="rId6"/>
              </a:rPr>
              <a:t>Referencing Handbooks - Digital Services | University of Wales Trinity Saint David</a:t>
            </a:r>
            <a:endParaRPr lang="en-GB" sz="1800" b="0" dirty="0">
              <a:latin typeface="Calibri Light" panose="020F0302020204030204" pitchFamily="34" charset="0"/>
              <a:cs typeface="Calibri Light" panose="020F0302020204030204" pitchFamily="34" charset="0"/>
            </a:endParaRPr>
          </a:p>
          <a:p>
            <a:pPr lvl="0">
              <a:spcBef>
                <a:spcPts val="0"/>
              </a:spcBef>
            </a:pPr>
            <a:endParaRPr lang="en-GB"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p:txBody>
      </p:sp>
      <p:sp>
        <p:nvSpPr>
          <p:cNvPr id="5" name="TextBox 4">
            <a:extLst>
              <a:ext uri="{FF2B5EF4-FFF2-40B4-BE49-F238E27FC236}">
                <a16:creationId xmlns:a16="http://schemas.microsoft.com/office/drawing/2014/main" id="{FE882E67-3FE1-C727-CD35-C0F3946A5731}"/>
              </a:ext>
            </a:extLst>
          </p:cNvPr>
          <p:cNvSpPr txBox="1"/>
          <p:nvPr/>
        </p:nvSpPr>
        <p:spPr>
          <a:xfrm>
            <a:off x="2750139"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EduBirdie.com</a:t>
            </a:r>
          </a:p>
        </p:txBody>
      </p:sp>
    </p:spTree>
    <p:extLst>
      <p:ext uri="{BB962C8B-B14F-4D97-AF65-F5344CB8AC3E}">
        <p14:creationId xmlns:p14="http://schemas.microsoft.com/office/powerpoint/2010/main" val="2244230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A16D5-3A30-85EE-291F-6AB1A0A54D3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8234BAB9-D58D-2286-659A-ACC0DBE61CD0}"/>
              </a:ext>
            </a:extLst>
          </p:cNvPr>
          <p:cNvSpPr txBox="1">
            <a:spLocks noChangeArrowheads="1"/>
          </p:cNvSpPr>
          <p:nvPr/>
        </p:nvSpPr>
        <p:spPr bwMode="auto">
          <a:xfrm>
            <a:off x="808074" y="852371"/>
            <a:ext cx="1056477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UNDERSTANDING</a:t>
            </a:r>
          </a:p>
          <a:p>
            <a:pPr lvl="0" algn="r">
              <a:spcBef>
                <a:spcPts val="0"/>
              </a:spcBef>
            </a:pPr>
            <a:r>
              <a:rPr lang="en-GB" altLang="en-US" sz="4800" dirty="0">
                <a:latin typeface="Arial" panose="020B0604020202020204" pitchFamily="34" charset="0"/>
              </a:rPr>
              <a:t>YOUR USEAGE OF AI </a:t>
            </a:r>
          </a:p>
        </p:txBody>
      </p:sp>
    </p:spTree>
    <p:extLst>
      <p:ext uri="{BB962C8B-B14F-4D97-AF65-F5344CB8AC3E}">
        <p14:creationId xmlns:p14="http://schemas.microsoft.com/office/powerpoint/2010/main" val="1532940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0B89E-82F6-0E03-05FA-9B7500048BF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DD4847-E009-D3E3-7303-DB947D3AE832}"/>
              </a:ext>
            </a:extLst>
          </p:cNvPr>
          <p:cNvPicPr>
            <a:picLocks noChangeAspect="1"/>
          </p:cNvPicPr>
          <p:nvPr/>
        </p:nvPicPr>
        <p:blipFill>
          <a:blip r:embed="rId3"/>
          <a:srcRect l="7941" r="20930"/>
          <a:stretch>
            <a:fillRect/>
          </a:stretch>
        </p:blipFill>
        <p:spPr>
          <a:xfrm>
            <a:off x="-1" y="0"/>
            <a:ext cx="4878029" cy="6857999"/>
          </a:xfrm>
          <a:prstGeom prst="rect">
            <a:avLst/>
          </a:prstGeom>
        </p:spPr>
      </p:pic>
      <p:sp>
        <p:nvSpPr>
          <p:cNvPr id="2" name="Text Box 31">
            <a:extLst>
              <a:ext uri="{FF2B5EF4-FFF2-40B4-BE49-F238E27FC236}">
                <a16:creationId xmlns:a16="http://schemas.microsoft.com/office/drawing/2014/main" id="{2653A347-FF68-8EF3-85AD-C3349079FAE4}"/>
              </a:ext>
            </a:extLst>
          </p:cNvPr>
          <p:cNvSpPr txBox="1">
            <a:spLocks noChangeArrowheads="1"/>
          </p:cNvSpPr>
          <p:nvPr/>
        </p:nvSpPr>
        <p:spPr bwMode="auto">
          <a:xfrm>
            <a:off x="5422615" y="1199023"/>
            <a:ext cx="651357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AI IN YOUR [COURSE]WORK</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Large Language Models (LLM) tools such as ChatGPT, Co-Pilot are ever present in society today.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There is an argument that generative AI undermines your learning, as it bypasses reflection and criticality, and deflects you from reading original material and being independently creative.</a:t>
            </a:r>
          </a:p>
          <a:p>
            <a:pPr marL="285750" lvl="0" indent="-285750">
              <a:spcBef>
                <a:spcPts val="0"/>
              </a:spcBef>
              <a:buFont typeface="Arial" panose="020B0604020202020204" pitchFamily="34" charset="0"/>
              <a:buChar char="•"/>
            </a:pPr>
            <a:endParaRPr lang="en-GB" altLang="en-US" sz="1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512344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C75FB-531D-6346-7E2C-29AA52D02DF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F45F1A6-EF48-A81C-5873-B9CB1A00D359}"/>
              </a:ext>
            </a:extLst>
          </p:cNvPr>
          <p:cNvPicPr>
            <a:picLocks noChangeAspect="1"/>
          </p:cNvPicPr>
          <p:nvPr/>
        </p:nvPicPr>
        <p:blipFill>
          <a:blip r:embed="rId3"/>
          <a:stretch>
            <a:fillRect/>
          </a:stretch>
        </p:blipFill>
        <p:spPr>
          <a:xfrm>
            <a:off x="0" y="0"/>
            <a:ext cx="4878028" cy="6858000"/>
          </a:xfrm>
          <a:prstGeom prst="rect">
            <a:avLst/>
          </a:prstGeom>
        </p:spPr>
      </p:pic>
      <p:sp>
        <p:nvSpPr>
          <p:cNvPr id="2" name="Text Box 31">
            <a:extLst>
              <a:ext uri="{FF2B5EF4-FFF2-40B4-BE49-F238E27FC236}">
                <a16:creationId xmlns:a16="http://schemas.microsoft.com/office/drawing/2014/main" id="{3B032802-D1A7-DDB2-4031-A291FBE0CF39}"/>
              </a:ext>
            </a:extLst>
          </p:cNvPr>
          <p:cNvSpPr txBox="1">
            <a:spLocks noChangeArrowheads="1"/>
          </p:cNvSpPr>
          <p:nvPr/>
        </p:nvSpPr>
        <p:spPr bwMode="auto">
          <a:xfrm>
            <a:off x="5422615" y="1199023"/>
            <a:ext cx="6513572"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hlinkClick r:id="rId4"/>
              </a:rPr>
              <a:t>AI IN ASSESSMENT </a:t>
            </a:r>
            <a:endParaRPr lang="en-GB" altLang="en-US" sz="180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General Allowable Uses of AI that are allowed to all students for all assessments [since May 2025]. Students are allowed to:</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Create a Bibliography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Note Organisation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Citation Formatting</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Basic Proofreading</a:t>
            </a:r>
          </a:p>
        </p:txBody>
      </p:sp>
    </p:spTree>
    <p:extLst>
      <p:ext uri="{BB962C8B-B14F-4D97-AF65-F5344CB8AC3E}">
        <p14:creationId xmlns:p14="http://schemas.microsoft.com/office/powerpoint/2010/main" val="3064778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AD9E85-27C1-BCAE-2E0A-FC21551D95A4}"/>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C0003F81-2640-3884-BE4D-EF389047ECAD}"/>
              </a:ext>
            </a:extLst>
          </p:cNvPr>
          <p:cNvSpPr txBox="1">
            <a:spLocks noChangeArrowheads="1"/>
          </p:cNvSpPr>
          <p:nvPr/>
        </p:nvSpPr>
        <p:spPr bwMode="auto">
          <a:xfrm>
            <a:off x="808074" y="852371"/>
            <a:ext cx="1056477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USE OF GENERATIVE AI IN </a:t>
            </a:r>
          </a:p>
          <a:p>
            <a:pPr lvl="0" algn="r">
              <a:spcBef>
                <a:spcPts val="0"/>
              </a:spcBef>
            </a:pPr>
            <a:r>
              <a:rPr lang="en-GB" altLang="en-US" sz="4800" dirty="0">
                <a:latin typeface="Arial" panose="020B0604020202020204" pitchFamily="34" charset="0"/>
              </a:rPr>
              <a:t>THIS ASSESSMENT ELEMENT</a:t>
            </a:r>
          </a:p>
        </p:txBody>
      </p:sp>
    </p:spTree>
    <p:extLst>
      <p:ext uri="{BB962C8B-B14F-4D97-AF65-F5344CB8AC3E}">
        <p14:creationId xmlns:p14="http://schemas.microsoft.com/office/powerpoint/2010/main" val="427502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7FEF2-A109-86E2-6E55-88FE63410AE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A9A3BE5-154A-2E61-FB34-D032B4D19AEF}"/>
              </a:ext>
            </a:extLst>
          </p:cNvPr>
          <p:cNvPicPr>
            <a:picLocks noChangeAspect="1"/>
          </p:cNvPicPr>
          <p:nvPr/>
        </p:nvPicPr>
        <p:blipFill>
          <a:blip r:embed="rId3"/>
          <a:srcRect l="24944" r="31714"/>
          <a:stretch>
            <a:fillRect/>
          </a:stretch>
        </p:blipFill>
        <p:spPr>
          <a:xfrm>
            <a:off x="0" y="0"/>
            <a:ext cx="4878028" cy="6858000"/>
          </a:xfrm>
          <a:prstGeom prst="rect">
            <a:avLst/>
          </a:prstGeom>
        </p:spPr>
      </p:pic>
      <p:sp>
        <p:nvSpPr>
          <p:cNvPr id="2" name="Text Box 31">
            <a:extLst>
              <a:ext uri="{FF2B5EF4-FFF2-40B4-BE49-F238E27FC236}">
                <a16:creationId xmlns:a16="http://schemas.microsoft.com/office/drawing/2014/main" id="{65DEA57D-5599-C42C-D301-D71ABB04CDF3}"/>
              </a:ext>
            </a:extLst>
          </p:cNvPr>
          <p:cNvSpPr txBox="1">
            <a:spLocks noChangeArrowheads="1"/>
          </p:cNvSpPr>
          <p:nvPr/>
        </p:nvSpPr>
        <p:spPr bwMode="auto">
          <a:xfrm>
            <a:off x="5422615" y="1199023"/>
            <a:ext cx="6513572" cy="4955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hlinkClick r:id="rId4"/>
              </a:rPr>
              <a:t>RESEARCH WITH AI</a:t>
            </a:r>
            <a:endParaRPr lang="en-GB" altLang="en-US" sz="180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When you allow students to RESEARCH with AI, that means that you allow them to:</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support quantitative data cleaning.</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automate tasks and normalise datasets.</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support quantitative data analysis, including coding support and complex data analysis.   </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code and analyse text data, such as primary research data, ex. survey responses, interviews, etc, and secondary research data, such as reviews, articles, etc.   </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machine learning tools to model and predict trends based on your data.  </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analyse textual data for themes, trends, sentiments, etc.   </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create visualisations.</a:t>
            </a:r>
            <a:endParaRPr lang="en-GB" altLang="en-US" sz="1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7331516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90D3D-8233-33D9-8850-54D92F557C0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7F60FAF-F573-E591-DE67-B10829278285}"/>
              </a:ext>
            </a:extLst>
          </p:cNvPr>
          <p:cNvPicPr>
            <a:picLocks noChangeAspect="1"/>
          </p:cNvPicPr>
          <p:nvPr/>
        </p:nvPicPr>
        <p:blipFill>
          <a:blip r:embed="rId3"/>
          <a:srcRect l="2580" r="2580"/>
          <a:stretch>
            <a:fillRect/>
          </a:stretch>
        </p:blipFill>
        <p:spPr>
          <a:xfrm>
            <a:off x="0" y="0"/>
            <a:ext cx="4878028" cy="6858000"/>
          </a:xfrm>
          <a:prstGeom prst="rect">
            <a:avLst/>
          </a:prstGeom>
        </p:spPr>
      </p:pic>
      <p:sp>
        <p:nvSpPr>
          <p:cNvPr id="2" name="Text Box 31">
            <a:extLst>
              <a:ext uri="{FF2B5EF4-FFF2-40B4-BE49-F238E27FC236}">
                <a16:creationId xmlns:a16="http://schemas.microsoft.com/office/drawing/2014/main" id="{A2F46A3E-E553-D7D6-D59F-EA8CB8D2581F}"/>
              </a:ext>
            </a:extLst>
          </p:cNvPr>
          <p:cNvSpPr txBox="1">
            <a:spLocks noChangeArrowheads="1"/>
          </p:cNvSpPr>
          <p:nvPr/>
        </p:nvSpPr>
        <p:spPr bwMode="auto">
          <a:xfrm>
            <a:off x="5422615" y="1199023"/>
            <a:ext cx="651357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hlinkClick r:id="rId4">
                  <a:extLst>
                    <a:ext uri="{A12FA001-AC4F-418D-AE19-62706E023703}">
                      <ahyp:hlinkClr xmlns:ahyp="http://schemas.microsoft.com/office/drawing/2018/hyperlinkcolor" val="tx"/>
                    </a:ext>
                  </a:extLst>
                </a:hlinkClick>
              </a:rPr>
              <a:t>STRUCTURE WITH AI</a:t>
            </a:r>
            <a:endParaRPr lang="en-GB" altLang="en-US" sz="180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When you allow students to STRUCTURE with AI, that means that you allow them to:</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Ask an AI tool for advice on how to structure their work.</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Check the structure of their existing work and give suggestions for improvement. </a:t>
            </a:r>
            <a:endParaRPr lang="en-GB" altLang="en-US" sz="1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595590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917E0-B09D-5801-4421-CA7BE163093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79B12F5-584F-8799-7A99-E060ED8D88A1}"/>
              </a:ext>
            </a:extLst>
          </p:cNvPr>
          <p:cNvPicPr>
            <a:picLocks noChangeAspect="1"/>
          </p:cNvPicPr>
          <p:nvPr/>
        </p:nvPicPr>
        <p:blipFill>
          <a:blip r:embed="rId3"/>
          <a:srcRect l="16341" r="11517"/>
          <a:stretch>
            <a:fillRect/>
          </a:stretch>
        </p:blipFill>
        <p:spPr>
          <a:xfrm>
            <a:off x="0" y="0"/>
            <a:ext cx="4947558" cy="6858000"/>
          </a:xfrm>
          <a:prstGeom prst="rect">
            <a:avLst/>
          </a:prstGeom>
        </p:spPr>
      </p:pic>
      <p:sp>
        <p:nvSpPr>
          <p:cNvPr id="2" name="Text Box 31">
            <a:extLst>
              <a:ext uri="{FF2B5EF4-FFF2-40B4-BE49-F238E27FC236}">
                <a16:creationId xmlns:a16="http://schemas.microsoft.com/office/drawing/2014/main" id="{BC095F6E-E371-6671-0068-EC0B410A3191}"/>
              </a:ext>
            </a:extLst>
          </p:cNvPr>
          <p:cNvSpPr txBox="1">
            <a:spLocks noChangeArrowheads="1"/>
          </p:cNvSpPr>
          <p:nvPr/>
        </p:nvSpPr>
        <p:spPr bwMode="auto">
          <a:xfrm>
            <a:off x="5422615" y="1199023"/>
            <a:ext cx="6513572"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hlinkClick r:id="rId4"/>
              </a:rPr>
              <a:t>PROOFREAD WITH AI</a:t>
            </a:r>
            <a:endParaRPr lang="en-GB" altLang="en-US" sz="180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When you allow students to PROOFREAD with AI, that means that you allow them to:</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 Generative AI tool, such as ChatGPT, the Generative AI bot in Grammarly, or Microsoft Co-pilot, to check and correct a text they have written themselves for readability, grammar and syntax.</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This is Advanced Proofreading, rather than the Basic Proofreading that is since May 2025 covered in General Allowable Uses. </a:t>
            </a:r>
            <a:endParaRPr lang="en-GB" altLang="en-US" sz="1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371534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49F3E-1D48-91A6-98AF-472628145A48}"/>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05BCA478-ADFB-A6F2-A342-7F39E6FD95F9}"/>
              </a:ext>
            </a:extLst>
          </p:cNvPr>
          <p:cNvSpPr txBox="1">
            <a:spLocks noChangeArrowheads="1"/>
          </p:cNvSpPr>
          <p:nvPr/>
        </p:nvSpPr>
        <p:spPr bwMode="auto">
          <a:xfrm>
            <a:off x="5422615" y="1199023"/>
            <a:ext cx="651357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PROGRAMMING &amp; CREATIVE WORK WITH AI</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When you allow students to PROGRAM and do CREATIVE WORK with AI, that means that you allow them to:</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Ask questions of an AI tool to explore the problem </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Create snippets of code </a:t>
            </a:r>
          </a:p>
          <a:p>
            <a:pPr marL="342900" lvl="0" indent="-342900">
              <a:spcBef>
                <a:spcPts val="0"/>
              </a:spcBef>
              <a:buFont typeface="+mj-lt"/>
              <a:buAutoNum type="arabicPeriod"/>
            </a:pPr>
            <a:r>
              <a:rPr lang="en-GB" altLang="en-US" sz="1800" b="0" dirty="0">
                <a:latin typeface="Calibri Light" panose="020F0302020204030204" pitchFamily="34" charset="0"/>
                <a:cs typeface="Calibri Light" panose="020F0302020204030204" pitchFamily="34" charset="0"/>
              </a:rPr>
              <a:t>Debug code</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create images</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manipulate images </a:t>
            </a:r>
          </a:p>
          <a:p>
            <a:pPr marL="342900" lvl="0" indent="-342900">
              <a:spcBef>
                <a:spcPts val="0"/>
              </a:spcBef>
              <a:buAutoNum type="arabicPeriod"/>
            </a:pPr>
            <a:r>
              <a:rPr lang="en-GB" altLang="en-US" sz="1800" b="0" dirty="0">
                <a:latin typeface="Calibri Light" panose="020F0302020204030204" pitchFamily="34" charset="0"/>
                <a:cs typeface="Calibri Light" panose="020F0302020204030204" pitchFamily="34" charset="0"/>
              </a:rPr>
              <a:t>Use AI tools to create or edit video </a:t>
            </a:r>
          </a:p>
          <a:p>
            <a:pPr marL="342900" indent="-342900">
              <a:spcBef>
                <a:spcPts val="0"/>
              </a:spcBef>
              <a:buFontTx/>
              <a:buAutoNum type="arabicPeriod"/>
            </a:pPr>
            <a:r>
              <a:rPr lang="en-GB" altLang="en-US" sz="1800" b="0" dirty="0">
                <a:latin typeface="Calibri Light" panose="020F0302020204030204" pitchFamily="34" charset="0"/>
                <a:cs typeface="Calibri Light" panose="020F0302020204030204" pitchFamily="34" charset="0"/>
              </a:rPr>
              <a:t>Use AI tools to create or edit sound </a:t>
            </a:r>
          </a:p>
          <a:p>
            <a:pPr marL="342900" indent="-342900">
              <a:spcBef>
                <a:spcPts val="0"/>
              </a:spcBef>
              <a:buFontTx/>
              <a:buAutoNum type="arabicPeriod"/>
            </a:pPr>
            <a:endParaRPr lang="en-GB" altLang="en-US" sz="1800" b="0" dirty="0">
              <a:latin typeface="Calibri Light" panose="020F0302020204030204" pitchFamily="34" charset="0"/>
              <a:cs typeface="Calibri Light" panose="020F0302020204030204" pitchFamily="34" charset="0"/>
            </a:endParaRPr>
          </a:p>
          <a:p>
            <a:pPr>
              <a:spcBef>
                <a:spcPts val="0"/>
              </a:spcBef>
            </a:pPr>
            <a:r>
              <a:rPr lang="en-GB" altLang="en-US" sz="1800" b="0" dirty="0">
                <a:latin typeface="Calibri Light" panose="020F0302020204030204" pitchFamily="34" charset="0"/>
                <a:cs typeface="Calibri Light" panose="020F0302020204030204" pitchFamily="34" charset="0"/>
              </a:rPr>
              <a:t>This is specifically for modules with written work only. All other CREATIVE WORK with AI please consult the AI in Assessment document for a full explanation of what students are allowed to do if you are in a Creative subject.</a:t>
            </a:r>
            <a:endParaRPr lang="en-GB" altLang="en-US" sz="1800"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77A1CE5D-257B-67BE-4DCE-F8E7114276CB}"/>
              </a:ext>
            </a:extLst>
          </p:cNvPr>
          <p:cNvPicPr>
            <a:picLocks noChangeAspect="1"/>
          </p:cNvPicPr>
          <p:nvPr/>
        </p:nvPicPr>
        <p:blipFill>
          <a:blip r:embed="rId3"/>
          <a:srcRect l="14436" r="14436"/>
          <a:stretch>
            <a:fillRect/>
          </a:stretch>
        </p:blipFill>
        <p:spPr>
          <a:xfrm>
            <a:off x="0" y="0"/>
            <a:ext cx="4878028" cy="6858000"/>
          </a:xfrm>
          <a:prstGeom prst="rect">
            <a:avLst/>
          </a:prstGeom>
        </p:spPr>
      </p:pic>
    </p:spTree>
    <p:extLst>
      <p:ext uri="{BB962C8B-B14F-4D97-AF65-F5344CB8AC3E}">
        <p14:creationId xmlns:p14="http://schemas.microsoft.com/office/powerpoint/2010/main" val="1962176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1C3D6-C666-28AE-B5ED-FDD0CBF2CD68}"/>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1FF13999-DD1F-60A0-C050-E49C1E0B844F}"/>
              </a:ext>
            </a:extLst>
          </p:cNvPr>
          <p:cNvSpPr txBox="1">
            <a:spLocks noChangeArrowheads="1"/>
          </p:cNvSpPr>
          <p:nvPr/>
        </p:nvSpPr>
        <p:spPr bwMode="auto">
          <a:xfrm>
            <a:off x="5422615" y="1199023"/>
            <a:ext cx="6513572"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hlinkClick r:id="rId3"/>
              </a:rPr>
              <a:t>ACKNOWLEDGING USE OF AI</a:t>
            </a:r>
            <a:endParaRPr lang="en-GB" altLang="en-US" sz="1800" dirty="0">
              <a:latin typeface="Calibri Light" panose="020F0302020204030204" pitchFamily="34" charset="0"/>
              <a:cs typeface="Calibri Light" panose="020F0302020204030204" pitchFamily="34" charset="0"/>
            </a:endParaRP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For full details and examples, please use AI Acknowledgement Guidance.</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In brief:</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All students must include at the beginning of their submission an acknowledgement of how/if they have used AI.</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wording of the acknowledgement is specific and needs to follow what is in the AI Acknowledgement Guidance.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All students must keep copies of their drafts, notes and other resources used in collating their coursework submission.</a:t>
            </a:r>
            <a:endParaRPr lang="en-GB" altLang="en-US" sz="1800"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3F49780-E284-7D79-DAEF-B45A2F909292}"/>
              </a:ext>
            </a:extLst>
          </p:cNvPr>
          <p:cNvPicPr>
            <a:picLocks noChangeAspect="1"/>
          </p:cNvPicPr>
          <p:nvPr/>
        </p:nvPicPr>
        <p:blipFill>
          <a:blip r:embed="rId4"/>
          <a:srcRect l="17590" r="10445"/>
          <a:stretch>
            <a:fillRect/>
          </a:stretch>
        </p:blipFill>
        <p:spPr>
          <a:xfrm>
            <a:off x="0" y="0"/>
            <a:ext cx="4943343" cy="6857999"/>
          </a:xfrm>
          <a:prstGeom prst="rect">
            <a:avLst/>
          </a:prstGeom>
        </p:spPr>
      </p:pic>
    </p:spTree>
    <p:extLst>
      <p:ext uri="{BB962C8B-B14F-4D97-AF65-F5344CB8AC3E}">
        <p14:creationId xmlns:p14="http://schemas.microsoft.com/office/powerpoint/2010/main" val="2264433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240DA-4BA0-43CD-AFAB-586DC8267A2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201385CF-7812-3225-AC18-0E5CED68A692}"/>
              </a:ext>
            </a:extLst>
          </p:cNvPr>
          <p:cNvPicPr>
            <a:picLocks noChangeAspect="1"/>
          </p:cNvPicPr>
          <p:nvPr/>
        </p:nvPicPr>
        <p:blipFill>
          <a:blip r:embed="rId3"/>
          <a:srcRect t="13147" r="1" b="34148"/>
          <a:stretch>
            <a:fillRect/>
          </a:stretch>
        </p:blipFill>
        <p:spPr>
          <a:xfrm>
            <a:off x="20" y="10"/>
            <a:ext cx="4635480" cy="3428986"/>
          </a:xfrm>
          <a:prstGeom prst="rect">
            <a:avLst/>
          </a:prstGeom>
        </p:spPr>
      </p:pic>
      <p:pic>
        <p:nvPicPr>
          <p:cNvPr id="4" name="Picture 3">
            <a:extLst>
              <a:ext uri="{FF2B5EF4-FFF2-40B4-BE49-F238E27FC236}">
                <a16:creationId xmlns:a16="http://schemas.microsoft.com/office/drawing/2014/main" id="{D28620CA-20B2-E2F9-8B18-3ADBAA361EBB}"/>
              </a:ext>
            </a:extLst>
          </p:cNvPr>
          <p:cNvPicPr>
            <a:picLocks noChangeAspect="1"/>
          </p:cNvPicPr>
          <p:nvPr/>
        </p:nvPicPr>
        <p:blipFill>
          <a:blip r:embed="rId4"/>
          <a:srcRect l="7416" r="7134" b="4"/>
          <a:stretch>
            <a:fillRect/>
          </a:stretch>
        </p:blipFill>
        <p:spPr>
          <a:xfrm>
            <a:off x="20" y="3548987"/>
            <a:ext cx="4635480" cy="3309011"/>
          </a:xfrm>
          <a:prstGeom prst="rect">
            <a:avLst/>
          </a:prstGeom>
        </p:spPr>
      </p:pic>
      <p:pic>
        <p:nvPicPr>
          <p:cNvPr id="6" name="Picture 5">
            <a:extLst>
              <a:ext uri="{FF2B5EF4-FFF2-40B4-BE49-F238E27FC236}">
                <a16:creationId xmlns:a16="http://schemas.microsoft.com/office/drawing/2014/main" id="{EA5FA19B-A080-F046-4779-0C96E038449B}"/>
              </a:ext>
            </a:extLst>
          </p:cNvPr>
          <p:cNvPicPr>
            <a:picLocks noChangeAspect="1"/>
          </p:cNvPicPr>
          <p:nvPr/>
        </p:nvPicPr>
        <p:blipFill>
          <a:blip r:embed="rId5"/>
          <a:srcRect t="33742" r="2" b="6917"/>
          <a:stretch>
            <a:fillRect/>
          </a:stretch>
        </p:blipFill>
        <p:spPr>
          <a:xfrm>
            <a:off x="4738959" y="10"/>
            <a:ext cx="7453039" cy="4422801"/>
          </a:xfrm>
          <a:prstGeom prst="rect">
            <a:avLst/>
          </a:prstGeom>
        </p:spPr>
      </p:pic>
      <p:pic>
        <p:nvPicPr>
          <p:cNvPr id="9" name="Picture 8">
            <a:extLst>
              <a:ext uri="{FF2B5EF4-FFF2-40B4-BE49-F238E27FC236}">
                <a16:creationId xmlns:a16="http://schemas.microsoft.com/office/drawing/2014/main" id="{F4D52ED7-0F5B-76B8-EF05-55B51D3FA5F1}"/>
              </a:ext>
            </a:extLst>
          </p:cNvPr>
          <p:cNvPicPr>
            <a:picLocks noChangeAspect="1"/>
          </p:cNvPicPr>
          <p:nvPr/>
        </p:nvPicPr>
        <p:blipFill>
          <a:blip r:embed="rId6"/>
          <a:srcRect t="3842" r="-6" b="-6"/>
          <a:stretch>
            <a:fillRect/>
          </a:stretch>
        </p:blipFill>
        <p:spPr>
          <a:xfrm>
            <a:off x="4735912" y="4526276"/>
            <a:ext cx="2430949" cy="2331725"/>
          </a:xfrm>
          <a:prstGeom prst="rect">
            <a:avLst/>
          </a:prstGeom>
        </p:spPr>
      </p:pic>
      <p:pic>
        <p:nvPicPr>
          <p:cNvPr id="7" name="Picture 6">
            <a:extLst>
              <a:ext uri="{FF2B5EF4-FFF2-40B4-BE49-F238E27FC236}">
                <a16:creationId xmlns:a16="http://schemas.microsoft.com/office/drawing/2014/main" id="{893A706E-892E-826C-E115-64E8EDD987AE}"/>
              </a:ext>
            </a:extLst>
          </p:cNvPr>
          <p:cNvPicPr>
            <a:picLocks noChangeAspect="1"/>
          </p:cNvPicPr>
          <p:nvPr/>
        </p:nvPicPr>
        <p:blipFill>
          <a:blip r:embed="rId7"/>
          <a:srcRect t="1195" r="-7" b="2133"/>
          <a:stretch>
            <a:fillRect/>
          </a:stretch>
        </p:blipFill>
        <p:spPr>
          <a:xfrm>
            <a:off x="7267272" y="4526276"/>
            <a:ext cx="2412157" cy="2331725"/>
          </a:xfrm>
          <a:prstGeom prst="rect">
            <a:avLst/>
          </a:prstGeom>
        </p:spPr>
      </p:pic>
      <p:pic>
        <p:nvPicPr>
          <p:cNvPr id="5" name="Picture 4">
            <a:extLst>
              <a:ext uri="{FF2B5EF4-FFF2-40B4-BE49-F238E27FC236}">
                <a16:creationId xmlns:a16="http://schemas.microsoft.com/office/drawing/2014/main" id="{B2044AC3-FB7C-7E1A-A60C-899B5068EE60}"/>
              </a:ext>
            </a:extLst>
          </p:cNvPr>
          <p:cNvPicPr>
            <a:picLocks noChangeAspect="1"/>
          </p:cNvPicPr>
          <p:nvPr/>
        </p:nvPicPr>
        <p:blipFill>
          <a:blip r:embed="rId8"/>
          <a:srcRect t="18252" r="6" b="9253"/>
          <a:stretch>
            <a:fillRect/>
          </a:stretch>
        </p:blipFill>
        <p:spPr>
          <a:xfrm>
            <a:off x="9779836" y="4526274"/>
            <a:ext cx="2412157" cy="2331726"/>
          </a:xfrm>
          <a:prstGeom prst="rect">
            <a:avLst/>
          </a:prstGeom>
        </p:spPr>
      </p:pic>
      <p:sp>
        <p:nvSpPr>
          <p:cNvPr id="8" name="Rectangle 3">
            <a:extLst>
              <a:ext uri="{FF2B5EF4-FFF2-40B4-BE49-F238E27FC236}">
                <a16:creationId xmlns:a16="http://schemas.microsoft.com/office/drawing/2014/main" id="{6AF89E40-27C8-9E16-A41B-806E34FDD21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3182042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5A82E-A939-1F07-31FB-3E2F377E2633}"/>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A710DA2F-83A8-781D-9845-245DA24A5692}"/>
              </a:ext>
            </a:extLst>
          </p:cNvPr>
          <p:cNvSpPr txBox="1">
            <a:spLocks noChangeArrowheads="1"/>
          </p:cNvSpPr>
          <p:nvPr/>
        </p:nvSpPr>
        <p:spPr bwMode="auto">
          <a:xfrm>
            <a:off x="0" y="852371"/>
            <a:ext cx="11372849"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EXAMPLE</a:t>
            </a:r>
          </a:p>
          <a:p>
            <a:pPr lvl="0" algn="r">
              <a:spcBef>
                <a:spcPts val="0"/>
              </a:spcBef>
            </a:pPr>
            <a:r>
              <a:rPr lang="en-GB" altLang="en-US" sz="4800" dirty="0">
                <a:latin typeface="Arial" panose="020B0604020202020204" pitchFamily="34" charset="0"/>
              </a:rPr>
              <a:t>OF</a:t>
            </a:r>
          </a:p>
          <a:p>
            <a:pPr lvl="0" algn="r">
              <a:spcBef>
                <a:spcPts val="0"/>
              </a:spcBef>
            </a:pPr>
            <a:r>
              <a:rPr lang="en-GB" altLang="en-US" sz="4800" dirty="0">
                <a:latin typeface="Arial" panose="020B0604020202020204" pitchFamily="34" charset="0"/>
              </a:rPr>
              <a:t>KEY THEORIES</a:t>
            </a:r>
          </a:p>
          <a:p>
            <a:pPr lvl="0" algn="r">
              <a:spcBef>
                <a:spcPts val="0"/>
              </a:spcBef>
            </a:pPr>
            <a:r>
              <a:rPr lang="en-GB" altLang="en-US" sz="4800" dirty="0">
                <a:latin typeface="Arial" panose="020B0604020202020204" pitchFamily="34" charset="0"/>
              </a:rPr>
              <a:t>&amp; CONCEPTS </a:t>
            </a:r>
          </a:p>
        </p:txBody>
      </p:sp>
      <p:sp>
        <p:nvSpPr>
          <p:cNvPr id="8" name="Rectangle 3">
            <a:extLst>
              <a:ext uri="{FF2B5EF4-FFF2-40B4-BE49-F238E27FC236}">
                <a16:creationId xmlns:a16="http://schemas.microsoft.com/office/drawing/2014/main" id="{6C524714-39C0-4C02-F202-4FB937BB81E7}"/>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803912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E003F-263A-46E5-0F03-E2192A16698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407B9504-774E-999A-40EA-89577E98B219}"/>
              </a:ext>
            </a:extLst>
          </p:cNvPr>
          <p:cNvPicPr>
            <a:picLocks noChangeAspect="1"/>
          </p:cNvPicPr>
          <p:nvPr/>
        </p:nvPicPr>
        <p:blipFill>
          <a:blip r:embed="rId3"/>
          <a:srcRect l="23661" r="21577" b="5080"/>
          <a:stretch>
            <a:fillRect/>
          </a:stretch>
        </p:blipFill>
        <p:spPr>
          <a:xfrm>
            <a:off x="0" y="348343"/>
            <a:ext cx="5638864" cy="6509657"/>
          </a:xfrm>
          <a:prstGeom prst="rect">
            <a:avLst/>
          </a:prstGeom>
        </p:spPr>
      </p:pic>
      <p:sp>
        <p:nvSpPr>
          <p:cNvPr id="3" name="Text Box 31">
            <a:extLst>
              <a:ext uri="{FF2B5EF4-FFF2-40B4-BE49-F238E27FC236}">
                <a16:creationId xmlns:a16="http://schemas.microsoft.com/office/drawing/2014/main" id="{B1F7C80A-9571-2A36-D30B-A0DFF12D4420}"/>
              </a:ext>
            </a:extLst>
          </p:cNvPr>
          <p:cNvSpPr txBox="1">
            <a:spLocks noChangeArrowheads="1"/>
          </p:cNvSpPr>
          <p:nvPr/>
        </p:nvSpPr>
        <p:spPr bwMode="auto">
          <a:xfrm>
            <a:off x="5380084" y="1436741"/>
            <a:ext cx="6380116"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PRODUCT &amp; FURNITURE DESIGN: KEY CONCEPTS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FORM vs. FUNCTION: </a:t>
            </a:r>
            <a:r>
              <a:rPr lang="en-GB" altLang="en-US" sz="1800" b="0" dirty="0">
                <a:latin typeface="Calibri Light" panose="020F0302020204030204" pitchFamily="34" charset="0"/>
                <a:cs typeface="Calibri Light" panose="020F0302020204030204" pitchFamily="34" charset="0"/>
              </a:rPr>
              <a:t>Balancing aesthetics with usability.</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USER-CENTRED DESIGN: </a:t>
            </a:r>
            <a:r>
              <a:rPr lang="en-GB" altLang="en-US" sz="1800" b="0" dirty="0">
                <a:latin typeface="Calibri Light" panose="020F0302020204030204" pitchFamily="34" charset="0"/>
                <a:cs typeface="Calibri Light" panose="020F0302020204030204" pitchFamily="34" charset="0"/>
              </a:rPr>
              <a:t>Empathy-driven approach to solving user problems and interaction.</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SUSTAINABILITY &amp; ETHICS: </a:t>
            </a:r>
            <a:r>
              <a:rPr lang="en-GB" altLang="en-US" sz="1800" b="0" dirty="0">
                <a:latin typeface="Calibri Light" panose="020F0302020204030204" pitchFamily="34" charset="0"/>
                <a:cs typeface="Calibri Light" panose="020F0302020204030204" pitchFamily="34" charset="0"/>
              </a:rPr>
              <a:t>Emphasis on design for manufacture and ethical &amp; ecological impact.</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MODULARITY &amp; SYSTEMS THINKING: </a:t>
            </a:r>
            <a:r>
              <a:rPr lang="en-GB" altLang="en-US" sz="1800" b="0" dirty="0">
                <a:latin typeface="Calibri Light" panose="020F0302020204030204" pitchFamily="34" charset="0"/>
                <a:cs typeface="Calibri Light" panose="020F0302020204030204" pitchFamily="34" charset="0"/>
              </a:rPr>
              <a:t>Designing components that work together.</a:t>
            </a:r>
          </a:p>
        </p:txBody>
      </p:sp>
    </p:spTree>
    <p:extLst>
      <p:ext uri="{BB962C8B-B14F-4D97-AF65-F5344CB8AC3E}">
        <p14:creationId xmlns:p14="http://schemas.microsoft.com/office/powerpoint/2010/main" val="4445763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3D6008-4C8B-6994-AFC1-7B5356AD64C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FC8B7A8-3022-7D04-7B32-C18F649CA60D}"/>
              </a:ext>
            </a:extLst>
          </p:cNvPr>
          <p:cNvPicPr>
            <a:picLocks noChangeAspect="1"/>
          </p:cNvPicPr>
          <p:nvPr/>
        </p:nvPicPr>
        <p:blipFill>
          <a:blip r:embed="rId3"/>
          <a:srcRect l="23661" r="21577" b="5080"/>
          <a:stretch>
            <a:fillRect/>
          </a:stretch>
        </p:blipFill>
        <p:spPr>
          <a:xfrm>
            <a:off x="0" y="348343"/>
            <a:ext cx="5638864" cy="6509657"/>
          </a:xfrm>
          <a:prstGeom prst="rect">
            <a:avLst/>
          </a:prstGeom>
        </p:spPr>
      </p:pic>
      <p:sp>
        <p:nvSpPr>
          <p:cNvPr id="3" name="Text Box 31">
            <a:extLst>
              <a:ext uri="{FF2B5EF4-FFF2-40B4-BE49-F238E27FC236}">
                <a16:creationId xmlns:a16="http://schemas.microsoft.com/office/drawing/2014/main" id="{F9ED6147-1086-7DAD-0606-772EFEC4A043}"/>
              </a:ext>
            </a:extLst>
          </p:cNvPr>
          <p:cNvSpPr txBox="1">
            <a:spLocks noChangeArrowheads="1"/>
          </p:cNvSpPr>
          <p:nvPr/>
        </p:nvSpPr>
        <p:spPr bwMode="auto">
          <a:xfrm>
            <a:off x="5380084" y="1436741"/>
            <a:ext cx="651357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PRODUCT &amp; FURNITURE DESIGN : THEORETICAL FRAMEWORKS</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DESIGN THINKING </a:t>
            </a:r>
            <a:r>
              <a:rPr lang="en-GB" altLang="en-US" sz="1800" b="0" dirty="0">
                <a:latin typeface="Calibri Light" panose="020F0302020204030204" pitchFamily="34" charset="0"/>
                <a:cs typeface="Calibri Light" panose="020F0302020204030204" pitchFamily="34" charset="0"/>
              </a:rPr>
              <a:t>(IDEO, Stanford </a:t>
            </a:r>
            <a:r>
              <a:rPr lang="en-GB" altLang="en-US" sz="1800" b="0" dirty="0" err="1">
                <a:latin typeface="Calibri Light" panose="020F0302020204030204" pitchFamily="34" charset="0"/>
                <a:cs typeface="Calibri Light" panose="020F0302020204030204" pitchFamily="34" charset="0"/>
              </a:rPr>
              <a:t>d.school</a:t>
            </a:r>
            <a:r>
              <a:rPr lang="en-GB" altLang="en-US" sz="1800" b="0" dirty="0">
                <a:latin typeface="Calibri Light" panose="020F0302020204030204" pitchFamily="34" charset="0"/>
                <a:cs typeface="Calibri Light" panose="020F0302020204030204" pitchFamily="34" charset="0"/>
              </a:rPr>
              <a:t>): Empathize, define, ideate, prototype, test.</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BAUHAUS PRINCIPLES:</a:t>
            </a:r>
            <a:r>
              <a:rPr lang="en-GB" altLang="en-US" sz="1800" b="0" dirty="0">
                <a:latin typeface="Calibri Light" panose="020F0302020204030204" pitchFamily="34" charset="0"/>
                <a:cs typeface="Calibri Light" panose="020F0302020204030204" pitchFamily="34" charset="0"/>
              </a:rPr>
              <a:t> Unity of art, craft, and technology.</a:t>
            </a:r>
          </a:p>
          <a:p>
            <a:pPr marL="28575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AFFORDANCE THEORY </a:t>
            </a:r>
            <a:r>
              <a:rPr lang="en-GB" altLang="en-US" sz="1800" b="0" dirty="0">
                <a:latin typeface="Calibri Light" panose="020F0302020204030204" pitchFamily="34" charset="0"/>
                <a:cs typeface="Calibri Light" panose="020F0302020204030204" pitchFamily="34" charset="0"/>
              </a:rPr>
              <a:t>(Don Norman): How design suggests its use.</a:t>
            </a:r>
          </a:p>
        </p:txBody>
      </p:sp>
    </p:spTree>
    <p:extLst>
      <p:ext uri="{BB962C8B-B14F-4D97-AF65-F5344CB8AC3E}">
        <p14:creationId xmlns:p14="http://schemas.microsoft.com/office/powerpoint/2010/main" val="37789075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DDA79-0D8B-7566-B637-E86A1F08EE9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AF6E3EB-2476-6A4B-C4DC-ACEF03174F36}"/>
              </a:ext>
            </a:extLst>
          </p:cNvPr>
          <p:cNvPicPr>
            <a:picLocks noChangeAspect="1"/>
          </p:cNvPicPr>
          <p:nvPr/>
        </p:nvPicPr>
        <p:blipFill>
          <a:blip r:embed="rId3"/>
          <a:srcRect l="23661" r="21577" b="5080"/>
          <a:stretch>
            <a:fillRect/>
          </a:stretch>
        </p:blipFill>
        <p:spPr>
          <a:xfrm>
            <a:off x="0" y="348343"/>
            <a:ext cx="5638864" cy="6509657"/>
          </a:xfrm>
          <a:prstGeom prst="rect">
            <a:avLst/>
          </a:prstGeom>
        </p:spPr>
      </p:pic>
      <p:sp>
        <p:nvSpPr>
          <p:cNvPr id="3" name="Text Box 31">
            <a:extLst>
              <a:ext uri="{FF2B5EF4-FFF2-40B4-BE49-F238E27FC236}">
                <a16:creationId xmlns:a16="http://schemas.microsoft.com/office/drawing/2014/main" id="{7A2F5FCF-D2D0-8172-D9E0-EE79B16F8A85}"/>
              </a:ext>
            </a:extLst>
          </p:cNvPr>
          <p:cNvSpPr txBox="1">
            <a:spLocks noChangeArrowheads="1"/>
          </p:cNvSpPr>
          <p:nvPr/>
        </p:nvSpPr>
        <p:spPr bwMode="auto">
          <a:xfrm>
            <a:off x="5380084" y="1436741"/>
            <a:ext cx="6513572"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PRODUCT &amp; FURNITURE DESIGN: CASE STUDY</a:t>
            </a:r>
          </a:p>
          <a:p>
            <a:pPr>
              <a:spcBef>
                <a:spcPts val="0"/>
              </a:spcBef>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Apple iPod 1st generation, released on October 23, 2001.</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British Designer – Sir Jonathan </a:t>
            </a:r>
            <a:r>
              <a:rPr lang="en-GB" altLang="en-US" sz="1800" b="0" dirty="0" err="1">
                <a:latin typeface="Calibri Light" panose="020F0302020204030204" pitchFamily="34" charset="0"/>
                <a:cs typeface="Calibri Light" panose="020F0302020204030204" pitchFamily="34" charset="0"/>
              </a:rPr>
              <a:t>Ive</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Evolutionary in transforming how people listened to music.</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Ease of use mechanical scroll wheel, a 5GB hard drive.</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iTunes – music library management</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Bauhaus &amp; Dieter Rams Influence</a:t>
            </a: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hlinkClick r:id="rId4"/>
              </a:rPr>
              <a:t>https://www.bbc.co.uk/culture/article/20181106-the-surprising-story-of-wallpaper</a:t>
            </a:r>
            <a:endParaRPr lang="en-GB" altLang="en-US"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247033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EEF65-26D7-9932-39A8-64D94F26C63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95C8FC8-579F-04A0-7D7B-2F24C9D1D3A4}"/>
              </a:ext>
            </a:extLst>
          </p:cNvPr>
          <p:cNvSpPr txBox="1">
            <a:spLocks noChangeArrowheads="1"/>
          </p:cNvSpPr>
          <p:nvPr/>
        </p:nvSpPr>
        <p:spPr bwMode="auto">
          <a:xfrm>
            <a:off x="0" y="852371"/>
            <a:ext cx="11372849"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HOWEVER</a:t>
            </a:r>
          </a:p>
          <a:p>
            <a:pPr lvl="0" algn="r">
              <a:spcBef>
                <a:spcPts val="0"/>
              </a:spcBef>
            </a:pPr>
            <a:r>
              <a:rPr lang="en-GB" altLang="en-US" sz="4800" dirty="0">
                <a:latin typeface="Arial" panose="020B0604020202020204" pitchFamily="34" charset="0"/>
              </a:rPr>
              <a:t>THERE ARE MANY</a:t>
            </a:r>
          </a:p>
          <a:p>
            <a:pPr lvl="0" algn="r">
              <a:spcBef>
                <a:spcPts val="0"/>
              </a:spcBef>
            </a:pPr>
            <a:r>
              <a:rPr lang="en-GB" altLang="en-US" sz="4800" dirty="0">
                <a:latin typeface="Arial" panose="020B0604020202020204" pitchFamily="34" charset="0"/>
              </a:rPr>
              <a:t>MORE THEORIES</a:t>
            </a:r>
          </a:p>
          <a:p>
            <a:pPr lvl="0" algn="r">
              <a:spcBef>
                <a:spcPts val="0"/>
              </a:spcBef>
            </a:pPr>
            <a:r>
              <a:rPr lang="en-GB" altLang="en-US" sz="4800" dirty="0">
                <a:latin typeface="Arial" panose="020B0604020202020204" pitchFamily="34" charset="0"/>
              </a:rPr>
              <a:t>&amp; CONCEPTS </a:t>
            </a:r>
          </a:p>
        </p:txBody>
      </p:sp>
      <p:sp>
        <p:nvSpPr>
          <p:cNvPr id="8" name="Rectangle 3">
            <a:extLst>
              <a:ext uri="{FF2B5EF4-FFF2-40B4-BE49-F238E27FC236}">
                <a16:creationId xmlns:a16="http://schemas.microsoft.com/office/drawing/2014/main" id="{DAD7B7EE-B51B-718E-19DB-A3BD39C181D8}"/>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7577640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D7C02-5539-0DD3-7B36-CA1904F12EA4}"/>
            </a:ext>
          </a:extLst>
        </p:cNvPr>
        <p:cNvGrpSpPr/>
        <p:nvPr/>
      </p:nvGrpSpPr>
      <p:grpSpPr>
        <a:xfrm>
          <a:off x="0" y="0"/>
          <a:ext cx="0" cy="0"/>
          <a:chOff x="0" y="0"/>
          <a:chExt cx="0" cy="0"/>
        </a:xfrm>
      </p:grpSpPr>
      <p:sp>
        <p:nvSpPr>
          <p:cNvPr id="9" name="Text Box 31">
            <a:extLst>
              <a:ext uri="{FF2B5EF4-FFF2-40B4-BE49-F238E27FC236}">
                <a16:creationId xmlns:a16="http://schemas.microsoft.com/office/drawing/2014/main" id="{F25B0FE6-BCC0-8C71-A8E9-C2DF36A68E26}"/>
              </a:ext>
            </a:extLst>
          </p:cNvPr>
          <p:cNvSpPr txBox="1">
            <a:spLocks noChangeArrowheads="1"/>
          </p:cNvSpPr>
          <p:nvPr/>
        </p:nvSpPr>
        <p:spPr bwMode="auto">
          <a:xfrm>
            <a:off x="5380084" y="335845"/>
            <a:ext cx="6549157"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ART THEORIES: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Representational Theory – Art as imitation or depiction of reality. </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Expression Theory – Art as a vehicle for expressing emotions and inner states.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Formalism – Focuses on formal elements like line, colour, and composition, independent of context or meaning.</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Instrumentalism – Art as a tool for social or political change.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Institutional Theory – Art is defined by the art world or institutions.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Art for Art’s Sake – Art should be valued for its beauty and form, not for moral or political messages.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Conceptual Art Theory – The idea behind the artwork is more important than the object itself.</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Feminist Art Theory – Challenges patriarchal structures in art history and practice.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Deconstructionism – Questions fixed meanings in art and emphasizes ambiguity.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Zeitgeist (Hegel) – Art as a reflection of the spirit of the age.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Kantian Aesthetics – Beauty as a product of the viewer’s mind</a:t>
            </a:r>
          </a:p>
        </p:txBody>
      </p:sp>
      <p:pic>
        <p:nvPicPr>
          <p:cNvPr id="2" name="Picture 1">
            <a:extLst>
              <a:ext uri="{FF2B5EF4-FFF2-40B4-BE49-F238E27FC236}">
                <a16:creationId xmlns:a16="http://schemas.microsoft.com/office/drawing/2014/main" id="{4ACEFC05-9CC8-01E5-C16E-266FF03B9F44}"/>
              </a:ext>
            </a:extLst>
          </p:cNvPr>
          <p:cNvPicPr>
            <a:picLocks noChangeAspect="1"/>
          </p:cNvPicPr>
          <p:nvPr/>
        </p:nvPicPr>
        <p:blipFill>
          <a:blip r:embed="rId3"/>
          <a:srcRect l="26192" r="25670"/>
          <a:stretch>
            <a:fillRect/>
          </a:stretch>
        </p:blipFill>
        <p:spPr>
          <a:xfrm>
            <a:off x="0" y="0"/>
            <a:ext cx="4949371" cy="6856409"/>
          </a:xfrm>
          <a:prstGeom prst="rect">
            <a:avLst/>
          </a:prstGeom>
        </p:spPr>
      </p:pic>
      <p:sp>
        <p:nvSpPr>
          <p:cNvPr id="8" name="TextBox 7">
            <a:extLst>
              <a:ext uri="{FF2B5EF4-FFF2-40B4-BE49-F238E27FC236}">
                <a16:creationId xmlns:a16="http://schemas.microsoft.com/office/drawing/2014/main" id="{A89485EA-DBBE-702B-3DEC-2F4EDA889CB1}"/>
              </a:ext>
            </a:extLst>
          </p:cNvPr>
          <p:cNvSpPr txBox="1"/>
          <p:nvPr/>
        </p:nvSpPr>
        <p:spPr>
          <a:xfrm>
            <a:off x="3125579" y="6635858"/>
            <a:ext cx="182795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 Stock #627696001 – deagreez</a:t>
            </a:r>
          </a:p>
        </p:txBody>
      </p:sp>
    </p:spTree>
    <p:extLst>
      <p:ext uri="{BB962C8B-B14F-4D97-AF65-F5344CB8AC3E}">
        <p14:creationId xmlns:p14="http://schemas.microsoft.com/office/powerpoint/2010/main" val="20449387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546923-F650-0718-E54B-7FA6B337B96E}"/>
            </a:ext>
          </a:extLst>
        </p:cNvPr>
        <p:cNvGrpSpPr/>
        <p:nvPr/>
      </p:nvGrpSpPr>
      <p:grpSpPr>
        <a:xfrm>
          <a:off x="0" y="0"/>
          <a:ext cx="0" cy="0"/>
          <a:chOff x="0" y="0"/>
          <a:chExt cx="0" cy="0"/>
        </a:xfrm>
      </p:grpSpPr>
      <p:sp>
        <p:nvSpPr>
          <p:cNvPr id="9" name="Text Box 31">
            <a:extLst>
              <a:ext uri="{FF2B5EF4-FFF2-40B4-BE49-F238E27FC236}">
                <a16:creationId xmlns:a16="http://schemas.microsoft.com/office/drawing/2014/main" id="{E68AA0A8-7C3B-DE25-A4D6-5F7D6FCB0938}"/>
              </a:ext>
            </a:extLst>
          </p:cNvPr>
          <p:cNvSpPr txBox="1">
            <a:spLocks noChangeArrowheads="1"/>
          </p:cNvSpPr>
          <p:nvPr/>
        </p:nvSpPr>
        <p:spPr bwMode="auto">
          <a:xfrm>
            <a:off x="5380084" y="335845"/>
            <a:ext cx="6549157"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DESIGN THEORIES:</a:t>
            </a:r>
            <a:r>
              <a:rPr lang="en-GB" altLang="en-US" sz="1800" b="0" dirty="0">
                <a:latin typeface="Calibri Light" panose="020F0302020204030204" pitchFamily="34" charset="0"/>
                <a:cs typeface="Calibri Light" panose="020F0302020204030204" pitchFamily="34" charset="0"/>
              </a:rPr>
              <a:t>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Form Follows Function – A design should reflect its intended purpose.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Modernism – Emphasizes simplicity, clarity, and function 3.</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Minimalism – Focuses on simplicity and reduction.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Deconstruction – Challenges traditional design structures and meanings.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Human-Centred Design – Prioritizes user needs and experiences.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Speculative Design – Explores future possibilities and ethical implications.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Transition Design – Addresses societal transitions through design.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Value-Sensitive Design – Integrates human values into the design process.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Nudge Theory – Uses subtle design cues to influence behaviour.</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Design Fiction – Uses storytelling to explore design futures.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Negative/Positive Space – Balances visual elements for clarity and impact.</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Asymmetrical Balance – Creates dynamic visual interest through imbalance.</a:t>
            </a:r>
          </a:p>
        </p:txBody>
      </p:sp>
      <p:pic>
        <p:nvPicPr>
          <p:cNvPr id="8" name="Picture 7" descr="A wallet on a bench&#10;&#10;AI-generated content may be incorrect.">
            <a:hlinkClick r:id="rId3"/>
            <a:extLst>
              <a:ext uri="{FF2B5EF4-FFF2-40B4-BE49-F238E27FC236}">
                <a16:creationId xmlns:a16="http://schemas.microsoft.com/office/drawing/2014/main" id="{A447A7BD-19CB-A73C-ADF1-ADCE88001A21}"/>
              </a:ext>
            </a:extLst>
          </p:cNvPr>
          <p:cNvPicPr>
            <a:picLocks noChangeAspect="1"/>
          </p:cNvPicPr>
          <p:nvPr/>
        </p:nvPicPr>
        <p:blipFill>
          <a:blip r:embed="rId4"/>
          <a:srcRect l="27627" r="23690"/>
          <a:stretch>
            <a:fillRect/>
          </a:stretch>
        </p:blipFill>
        <p:spPr>
          <a:xfrm>
            <a:off x="0" y="0"/>
            <a:ext cx="5007428" cy="6858000"/>
          </a:xfrm>
          <a:prstGeom prst="rect">
            <a:avLst/>
          </a:prstGeom>
        </p:spPr>
      </p:pic>
      <p:sp>
        <p:nvSpPr>
          <p:cNvPr id="10" name="TextBox 9">
            <a:extLst>
              <a:ext uri="{FF2B5EF4-FFF2-40B4-BE49-F238E27FC236}">
                <a16:creationId xmlns:a16="http://schemas.microsoft.com/office/drawing/2014/main" id="{4962DDA5-35D6-357F-3B88-188442C43AB6}"/>
              </a:ext>
            </a:extLst>
          </p:cNvPr>
          <p:cNvSpPr txBox="1"/>
          <p:nvPr/>
        </p:nvSpPr>
        <p:spPr>
          <a:xfrm>
            <a:off x="3125579" y="6635858"/>
            <a:ext cx="1827957" cy="215444"/>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Adobe Stock #625133994 – Klemenso</a:t>
            </a:r>
          </a:p>
        </p:txBody>
      </p:sp>
    </p:spTree>
    <p:extLst>
      <p:ext uri="{BB962C8B-B14F-4D97-AF65-F5344CB8AC3E}">
        <p14:creationId xmlns:p14="http://schemas.microsoft.com/office/powerpoint/2010/main" val="6118803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5DD70-54F6-D190-945F-BC60DE9A0D6A}"/>
            </a:ext>
          </a:extLst>
        </p:cNvPr>
        <p:cNvGrpSpPr/>
        <p:nvPr/>
      </p:nvGrpSpPr>
      <p:grpSpPr>
        <a:xfrm>
          <a:off x="0" y="0"/>
          <a:ext cx="0" cy="0"/>
          <a:chOff x="0" y="0"/>
          <a:chExt cx="0" cy="0"/>
        </a:xfrm>
      </p:grpSpPr>
      <p:pic>
        <p:nvPicPr>
          <p:cNvPr id="12" name="Picture 11" descr="A person with glasses and a brain&#10;&#10;AI-generated content may be incorrect.">
            <a:extLst>
              <a:ext uri="{FF2B5EF4-FFF2-40B4-BE49-F238E27FC236}">
                <a16:creationId xmlns:a16="http://schemas.microsoft.com/office/drawing/2014/main" id="{58153568-032A-BAB3-AD0F-034A776DC26C}"/>
              </a:ext>
            </a:extLst>
          </p:cNvPr>
          <p:cNvPicPr>
            <a:picLocks noChangeAspect="1"/>
          </p:cNvPicPr>
          <p:nvPr/>
        </p:nvPicPr>
        <p:blipFill>
          <a:blip r:embed="rId3"/>
          <a:srcRect l="28491" r="31131"/>
          <a:stretch>
            <a:fillRect/>
          </a:stretch>
        </p:blipFill>
        <p:spPr>
          <a:xfrm>
            <a:off x="0" y="0"/>
            <a:ext cx="4922885" cy="6858000"/>
          </a:xfrm>
          <a:prstGeom prst="rect">
            <a:avLst/>
          </a:prstGeom>
        </p:spPr>
      </p:pic>
      <p:sp>
        <p:nvSpPr>
          <p:cNvPr id="9" name="Text Box 31">
            <a:extLst>
              <a:ext uri="{FF2B5EF4-FFF2-40B4-BE49-F238E27FC236}">
                <a16:creationId xmlns:a16="http://schemas.microsoft.com/office/drawing/2014/main" id="{478F1029-74A1-EBEF-3F79-A46106EA4EB7}"/>
              </a:ext>
            </a:extLst>
          </p:cNvPr>
          <p:cNvSpPr txBox="1">
            <a:spLocks noChangeArrowheads="1"/>
          </p:cNvSpPr>
          <p:nvPr/>
        </p:nvSpPr>
        <p:spPr bwMode="auto">
          <a:xfrm>
            <a:off x="5380084" y="335845"/>
            <a:ext cx="6549157"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PHILOSOPHICAL THEORIES: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Plato's Theory of Forms: Suggests that non-material abstract forms represent the most accurate reality.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Aristotle's Virtue Ethics: Focuses on the character of the moral agent rather than on rules or consequences.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Descartes' Dualism: Proposes the distinction between mind and body as two fundamentally different substances.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Kant's Categorical Imperative: A foundational concept in deontological moral philosophy that emphasizes duty and universal moral laws.</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Utilitarianism: A consequentialist theory that advocates for actions that maximize happiness and well-being for the majority.</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Existentialism: Emphasizes individual existence, freedom, and choice, often exploring the meaning of life.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Marxism: A socio-political and economic theory that critiques capitalism and advocates for a classless society. </a:t>
            </a:r>
          </a:p>
        </p:txBody>
      </p:sp>
      <p:sp>
        <p:nvSpPr>
          <p:cNvPr id="13" name="TextBox 12">
            <a:extLst>
              <a:ext uri="{FF2B5EF4-FFF2-40B4-BE49-F238E27FC236}">
                <a16:creationId xmlns:a16="http://schemas.microsoft.com/office/drawing/2014/main" id="{132CBC2C-A8B5-33A0-BF9D-839559C1D554}"/>
              </a:ext>
            </a:extLst>
          </p:cNvPr>
          <p:cNvSpPr txBox="1"/>
          <p:nvPr/>
        </p:nvSpPr>
        <p:spPr>
          <a:xfrm>
            <a:off x="3125579" y="6635858"/>
            <a:ext cx="182795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 Stock #715409769 – master1305</a:t>
            </a:r>
          </a:p>
        </p:txBody>
      </p:sp>
    </p:spTree>
    <p:extLst>
      <p:ext uri="{BB962C8B-B14F-4D97-AF65-F5344CB8AC3E}">
        <p14:creationId xmlns:p14="http://schemas.microsoft.com/office/powerpoint/2010/main" val="829727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16745-5DEC-062F-A46F-0EFF81DC38A4}"/>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9E6CDF2-3FDD-B43B-CD95-0D8F3A7FEA98}"/>
              </a:ext>
            </a:extLst>
          </p:cNvPr>
          <p:cNvSpPr txBox="1">
            <a:spLocks noChangeArrowheads="1"/>
          </p:cNvSpPr>
          <p:nvPr/>
        </p:nvSpPr>
        <p:spPr bwMode="auto">
          <a:xfrm>
            <a:off x="819151" y="852371"/>
            <a:ext cx="1055369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DON’T BE AFRAID, BUT…</a:t>
            </a:r>
          </a:p>
          <a:p>
            <a:pPr lvl="0" algn="r">
              <a:spcBef>
                <a:spcPts val="0"/>
              </a:spcBef>
            </a:pPr>
            <a:endParaRPr lang="en-GB" altLang="en-US" sz="4800" dirty="0">
              <a:latin typeface="Arial" panose="020B0604020202020204" pitchFamily="34" charset="0"/>
            </a:endParaRPr>
          </a:p>
          <a:p>
            <a:pPr algn="r">
              <a:spcBef>
                <a:spcPts val="0"/>
              </a:spcBef>
            </a:pPr>
            <a:r>
              <a:rPr lang="en-GB" altLang="en-US" sz="4800" dirty="0">
                <a:latin typeface="Arial" panose="020B0604020202020204" pitchFamily="34" charset="0"/>
              </a:rPr>
              <a:t>KNOW WHEN TO STOP!</a:t>
            </a:r>
          </a:p>
          <a:p>
            <a:pPr algn="r">
              <a:spcBef>
                <a:spcPts val="0"/>
              </a:spcBef>
            </a:pPr>
            <a:endParaRPr lang="en-GB" altLang="en-US" sz="4800" dirty="0">
              <a:latin typeface="Arial" panose="020B0604020202020204" pitchFamily="34" charset="0"/>
            </a:endParaRPr>
          </a:p>
          <a:p>
            <a:pPr algn="r">
              <a:spcBef>
                <a:spcPts val="0"/>
              </a:spcBef>
            </a:pPr>
            <a:r>
              <a:rPr lang="en-GB" altLang="en-US" sz="4800" dirty="0">
                <a:latin typeface="Arial" panose="020B0604020202020204" pitchFamily="34" charset="0"/>
              </a:rPr>
              <a:t>DON’T GET LOST!</a:t>
            </a:r>
          </a:p>
        </p:txBody>
      </p:sp>
      <p:sp>
        <p:nvSpPr>
          <p:cNvPr id="8" name="Rectangle 3">
            <a:extLst>
              <a:ext uri="{FF2B5EF4-FFF2-40B4-BE49-F238E27FC236}">
                <a16:creationId xmlns:a16="http://schemas.microsoft.com/office/drawing/2014/main" id="{4D1FCEFF-3011-52E1-B551-5FBCC4F709D5}"/>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983822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0EC9C-566C-0F6D-0443-4B6FB34D411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F273C74-394B-CDBE-610F-BCB323FCD24A}"/>
              </a:ext>
            </a:extLst>
          </p:cNvPr>
          <p:cNvSpPr/>
          <p:nvPr/>
        </p:nvSpPr>
        <p:spPr>
          <a:xfrm>
            <a:off x="0" y="0"/>
            <a:ext cx="4922520" cy="6858000"/>
          </a:xfrm>
          <a:prstGeom prst="rect">
            <a:avLst/>
          </a:prstGeom>
          <a:solidFill>
            <a:srgbClr val="F2F2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 name="Text Box 31">
            <a:extLst>
              <a:ext uri="{FF2B5EF4-FFF2-40B4-BE49-F238E27FC236}">
                <a16:creationId xmlns:a16="http://schemas.microsoft.com/office/drawing/2014/main" id="{75F0E7AC-B513-44F2-A79D-10CE8DFD97D5}"/>
              </a:ext>
            </a:extLst>
          </p:cNvPr>
          <p:cNvSpPr txBox="1">
            <a:spLocks noChangeArrowheads="1"/>
          </p:cNvSpPr>
          <p:nvPr/>
        </p:nvSpPr>
        <p:spPr bwMode="auto">
          <a:xfrm>
            <a:off x="0" y="852371"/>
            <a:ext cx="1137284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STRUCTURE</a:t>
            </a:r>
          </a:p>
          <a:p>
            <a:pPr lvl="0" algn="r">
              <a:spcBef>
                <a:spcPts val="0"/>
              </a:spcBef>
            </a:pPr>
            <a:r>
              <a:rPr lang="en-GB" altLang="en-US" sz="4800" dirty="0">
                <a:latin typeface="Arial" panose="020B0604020202020204" pitchFamily="34" charset="0"/>
              </a:rPr>
              <a:t>YOUR THINKING</a:t>
            </a:r>
          </a:p>
        </p:txBody>
      </p:sp>
      <p:sp>
        <p:nvSpPr>
          <p:cNvPr id="8" name="Rectangle 3">
            <a:extLst>
              <a:ext uri="{FF2B5EF4-FFF2-40B4-BE49-F238E27FC236}">
                <a16:creationId xmlns:a16="http://schemas.microsoft.com/office/drawing/2014/main" id="{B19CE04A-8D8C-4B4B-317E-2DE9C92B9940}"/>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2" name="Picture 1">
            <a:extLst>
              <a:ext uri="{FF2B5EF4-FFF2-40B4-BE49-F238E27FC236}">
                <a16:creationId xmlns:a16="http://schemas.microsoft.com/office/drawing/2014/main" id="{E58EA6D1-7B11-793B-98CA-A787CD9C44F7}"/>
              </a:ext>
            </a:extLst>
          </p:cNvPr>
          <p:cNvPicPr>
            <a:picLocks noChangeAspect="1"/>
          </p:cNvPicPr>
          <p:nvPr/>
        </p:nvPicPr>
        <p:blipFill>
          <a:blip r:embed="rId3"/>
          <a:stretch>
            <a:fillRect/>
          </a:stretch>
        </p:blipFill>
        <p:spPr>
          <a:xfrm rot="16200000">
            <a:off x="-951546" y="1500189"/>
            <a:ext cx="6857999" cy="3857624"/>
          </a:xfrm>
          <a:prstGeom prst="rect">
            <a:avLst/>
          </a:prstGeom>
        </p:spPr>
      </p:pic>
    </p:spTree>
    <p:extLst>
      <p:ext uri="{BB962C8B-B14F-4D97-AF65-F5344CB8AC3E}">
        <p14:creationId xmlns:p14="http://schemas.microsoft.com/office/powerpoint/2010/main" val="781487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C00AA-DB2F-5CEB-6548-33B0550FA66D}"/>
            </a:ext>
          </a:extLst>
        </p:cNvPr>
        <p:cNvGrpSpPr/>
        <p:nvPr/>
      </p:nvGrpSpPr>
      <p:grpSpPr>
        <a:xfrm>
          <a:off x="0" y="0"/>
          <a:ext cx="0" cy="0"/>
          <a:chOff x="0" y="0"/>
          <a:chExt cx="0" cy="0"/>
        </a:xfrm>
      </p:grpSpPr>
      <p:pic>
        <p:nvPicPr>
          <p:cNvPr id="6" name="Picture 5">
            <a:hlinkClick r:id="rId3"/>
            <a:extLst>
              <a:ext uri="{FF2B5EF4-FFF2-40B4-BE49-F238E27FC236}">
                <a16:creationId xmlns:a16="http://schemas.microsoft.com/office/drawing/2014/main" id="{34D983C5-7AB2-69C5-0117-357EF84025AA}"/>
              </a:ext>
            </a:extLst>
          </p:cNvPr>
          <p:cNvPicPr>
            <a:picLocks noChangeAspect="1"/>
          </p:cNvPicPr>
          <p:nvPr/>
        </p:nvPicPr>
        <p:blipFill>
          <a:blip r:embed="rId4"/>
          <a:stretch>
            <a:fillRect/>
          </a:stretch>
        </p:blipFill>
        <p:spPr>
          <a:xfrm>
            <a:off x="0" y="-1591"/>
            <a:ext cx="8444718" cy="6858000"/>
          </a:xfrm>
          <a:prstGeom prst="rect">
            <a:avLst/>
          </a:prstGeom>
        </p:spPr>
      </p:pic>
      <p:sp>
        <p:nvSpPr>
          <p:cNvPr id="2" name="Text Box 31">
            <a:extLst>
              <a:ext uri="{FF2B5EF4-FFF2-40B4-BE49-F238E27FC236}">
                <a16:creationId xmlns:a16="http://schemas.microsoft.com/office/drawing/2014/main" id="{0EB4B455-DD5C-4897-BE92-925C3E3C3A3B}"/>
              </a:ext>
            </a:extLst>
          </p:cNvPr>
          <p:cNvSpPr txBox="1">
            <a:spLocks noChangeArrowheads="1"/>
          </p:cNvSpPr>
          <p:nvPr/>
        </p:nvSpPr>
        <p:spPr bwMode="auto">
          <a:xfrm>
            <a:off x="8933793" y="1436741"/>
            <a:ext cx="2942774"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CONVICTION</a:t>
            </a:r>
          </a:p>
          <a:p>
            <a:pPr lvl="0">
              <a:spcBef>
                <a:spcPts val="0"/>
              </a:spcBef>
            </a:pPr>
            <a:endParaRPr lang="en-GB" altLang="en-US" sz="1800" dirty="0">
              <a:latin typeface="Calibri Light" panose="020F0302020204030204" pitchFamily="34" charset="0"/>
              <a:cs typeface="Calibri Light" panose="020F0302020204030204" pitchFamily="34" charset="0"/>
            </a:endParaRPr>
          </a:p>
          <a:p>
            <a:pPr lvl="0">
              <a:spcBef>
                <a:spcPts val="0"/>
              </a:spcBef>
            </a:pPr>
            <a:r>
              <a:rPr lang="en-GB" altLang="en-US" sz="1800" b="0" dirty="0">
                <a:latin typeface="Calibri Light" panose="020F0302020204030204" pitchFamily="34" charset="0"/>
                <a:cs typeface="Calibri Light" panose="020F0302020204030204" pitchFamily="34" charset="0"/>
              </a:rPr>
              <a:t>‘Photography is therapy for me’, Martin Parr on humour, holidaying and life behind the lens. His pictures are balanced between documentary, satire and commentary, serious stuff disguised as entertainment, turning the familiar into something alien, making you look harder.</a:t>
            </a:r>
          </a:p>
        </p:txBody>
      </p:sp>
      <p:sp>
        <p:nvSpPr>
          <p:cNvPr id="4" name="TextBox 3">
            <a:extLst>
              <a:ext uri="{FF2B5EF4-FFF2-40B4-BE49-F238E27FC236}">
                <a16:creationId xmlns:a16="http://schemas.microsoft.com/office/drawing/2014/main" id="{8706DD5C-42F3-C95D-CEF9-2B642CCEC885}"/>
              </a:ext>
            </a:extLst>
          </p:cNvPr>
          <p:cNvSpPr txBox="1"/>
          <p:nvPr/>
        </p:nvSpPr>
        <p:spPr>
          <a:xfrm>
            <a:off x="6603729" y="6634267"/>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Image: Martin Parr</a:t>
            </a:r>
          </a:p>
        </p:txBody>
      </p:sp>
    </p:spTree>
    <p:extLst>
      <p:ext uri="{BB962C8B-B14F-4D97-AF65-F5344CB8AC3E}">
        <p14:creationId xmlns:p14="http://schemas.microsoft.com/office/powerpoint/2010/main" val="34606256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a:extLst>
            <a:ext uri="{FF2B5EF4-FFF2-40B4-BE49-F238E27FC236}">
              <a16:creationId xmlns:a16="http://schemas.microsoft.com/office/drawing/2014/main" id="{6A6FDE1D-2A2A-46D8-144C-6B58257EE0BC}"/>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6FA5F0E5-0069-8A5D-06D3-8143A1D09C5C}"/>
              </a:ext>
            </a:extLst>
          </p:cNvPr>
          <p:cNvSpPr txBox="1">
            <a:spLocks noChangeArrowheads="1"/>
          </p:cNvSpPr>
          <p:nvPr/>
        </p:nvSpPr>
        <p:spPr bwMode="auto">
          <a:xfrm>
            <a:off x="819151" y="852371"/>
            <a:ext cx="1055369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THANK YOU</a:t>
            </a:r>
          </a:p>
        </p:txBody>
      </p:sp>
      <p:sp>
        <p:nvSpPr>
          <p:cNvPr id="8" name="Rectangle 3">
            <a:extLst>
              <a:ext uri="{FF2B5EF4-FFF2-40B4-BE49-F238E27FC236}">
                <a16:creationId xmlns:a16="http://schemas.microsoft.com/office/drawing/2014/main" id="{E6FEFDD6-ABEB-F3C6-E2A1-12BBBA1F15C9}"/>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2363262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TotalTime>
  <Words>3019</Words>
  <Application>Microsoft Office PowerPoint</Application>
  <PresentationFormat>Widescreen</PresentationFormat>
  <Paragraphs>417</Paragraphs>
  <Slides>39</Slides>
  <Notes>39</Notes>
  <HiddenSlides>4</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Aptos</vt:lpstr>
      <vt:lpstr>Aptos Display</vt:lpstr>
      <vt:lpstr>Arial</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Matthew Archer</dc:creator>
  <cp:lastModifiedBy>Matthew Archer</cp:lastModifiedBy>
  <cp:revision>1</cp:revision>
  <dcterms:created xsi:type="dcterms:W3CDTF">2025-10-06T09:55:46Z</dcterms:created>
  <dcterms:modified xsi:type="dcterms:W3CDTF">2025-10-06T10:46:43Z</dcterms:modified>
</cp:coreProperties>
</file>