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16"/>
  </p:notesMasterIdLst>
  <p:sldIdLst>
    <p:sldId id="256" r:id="rId2"/>
    <p:sldId id="257" r:id="rId3"/>
    <p:sldId id="259" r:id="rId4"/>
    <p:sldId id="261" r:id="rId5"/>
    <p:sldId id="262" r:id="rId6"/>
    <p:sldId id="264" r:id="rId7"/>
    <p:sldId id="263" r:id="rId8"/>
    <p:sldId id="265" r:id="rId9"/>
    <p:sldId id="266" r:id="rId10"/>
    <p:sldId id="267" r:id="rId11"/>
    <p:sldId id="268" r:id="rId12"/>
    <p:sldId id="269" r:id="rId13"/>
    <p:sldId id="258"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2A964D-05A4-406F-B34D-FAA0E82A271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91763CF-C6F0-42EC-BA97-716B31C871CA}">
      <dgm:prSet custT="1"/>
      <dgm:spPr/>
      <dgm:t>
        <a:bodyPr/>
        <a:lstStyle/>
        <a:p>
          <a:r>
            <a:rPr lang="en-GB" sz="1800" dirty="0">
              <a:latin typeface="Times New Roman" panose="02020603050405020304" pitchFamily="18" charset="0"/>
              <a:cs typeface="Times New Roman" panose="02020603050405020304" pitchFamily="18" charset="0"/>
            </a:rPr>
            <a:t>In a capitalist society, we compete</a:t>
          </a:r>
          <a:r>
            <a:rPr lang="en-GB" sz="1400"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dgm:t>
    </dgm:pt>
    <dgm:pt modelId="{3519E756-AB06-4B23-B161-9499DBB284D8}" type="parTrans" cxnId="{CABC98A7-FDBF-45D9-A605-30556850641F}">
      <dgm:prSet/>
      <dgm:spPr/>
      <dgm:t>
        <a:bodyPr/>
        <a:lstStyle/>
        <a:p>
          <a:endParaRPr lang="en-US"/>
        </a:p>
      </dgm:t>
    </dgm:pt>
    <dgm:pt modelId="{7CA2253D-A6EC-4A46-BE81-D273688F29EF}" type="sibTrans" cxnId="{CABC98A7-FDBF-45D9-A605-30556850641F}">
      <dgm:prSet/>
      <dgm:spPr/>
      <dgm:t>
        <a:bodyPr/>
        <a:lstStyle/>
        <a:p>
          <a:endParaRPr lang="en-US"/>
        </a:p>
      </dgm:t>
    </dgm:pt>
    <dgm:pt modelId="{F841A78C-EA99-4B92-AA06-02197AA69445}">
      <dgm:prSet custT="1"/>
      <dgm:spPr/>
      <dgm:t>
        <a:bodyPr/>
        <a:lstStyle/>
        <a:p>
          <a:r>
            <a:rPr lang="en-GB" sz="1800" dirty="0">
              <a:latin typeface="Times New Roman" panose="02020603050405020304" pitchFamily="18" charset="0"/>
              <a:cs typeface="Times New Roman" panose="02020603050405020304" pitchFamily="18" charset="0"/>
            </a:rPr>
            <a:t>Some will do better then others, can cause some to fall into poverty.</a:t>
          </a:r>
          <a:endParaRPr lang="en-US" sz="1800" dirty="0">
            <a:latin typeface="Times New Roman" panose="02020603050405020304" pitchFamily="18" charset="0"/>
            <a:cs typeface="Times New Roman" panose="02020603050405020304" pitchFamily="18" charset="0"/>
          </a:endParaRPr>
        </a:p>
      </dgm:t>
    </dgm:pt>
    <dgm:pt modelId="{39629D57-D2B8-49EA-B117-610E34471DA4}" type="parTrans" cxnId="{53A825B7-E47B-4C37-A5DE-AA035EE64DCC}">
      <dgm:prSet/>
      <dgm:spPr/>
      <dgm:t>
        <a:bodyPr/>
        <a:lstStyle/>
        <a:p>
          <a:endParaRPr lang="en-US"/>
        </a:p>
      </dgm:t>
    </dgm:pt>
    <dgm:pt modelId="{245140FD-F80B-418F-A628-09B678401D1D}" type="sibTrans" cxnId="{53A825B7-E47B-4C37-A5DE-AA035EE64DCC}">
      <dgm:prSet/>
      <dgm:spPr/>
      <dgm:t>
        <a:bodyPr/>
        <a:lstStyle/>
        <a:p>
          <a:endParaRPr lang="en-US"/>
        </a:p>
      </dgm:t>
    </dgm:pt>
    <dgm:pt modelId="{D108E22F-CC4E-4E1D-A583-4713930E9EC2}">
      <dgm:prSet custT="1"/>
      <dgm:spPr/>
      <dgm:t>
        <a:bodyPr/>
        <a:lstStyle/>
        <a:p>
          <a:r>
            <a:rPr lang="en-GB" sz="1800" dirty="0">
              <a:latin typeface="Times New Roman" panose="02020603050405020304" pitchFamily="18" charset="0"/>
              <a:cs typeface="Times New Roman" panose="02020603050405020304" pitchFamily="18" charset="0"/>
            </a:rPr>
            <a:t>This causes social stratification, which is the arrangement of humans into different groups</a:t>
          </a:r>
          <a:endParaRPr lang="en-US" sz="1800" dirty="0">
            <a:latin typeface="Times New Roman" panose="02020603050405020304" pitchFamily="18" charset="0"/>
            <a:cs typeface="Times New Roman" panose="02020603050405020304" pitchFamily="18" charset="0"/>
          </a:endParaRPr>
        </a:p>
      </dgm:t>
    </dgm:pt>
    <dgm:pt modelId="{6AC4AB5E-C65C-4FD2-B3F9-2D2406F626E3}" type="parTrans" cxnId="{0DBA723E-C861-404D-B2DD-3C1FAC415627}">
      <dgm:prSet/>
      <dgm:spPr/>
      <dgm:t>
        <a:bodyPr/>
        <a:lstStyle/>
        <a:p>
          <a:endParaRPr lang="en-US"/>
        </a:p>
      </dgm:t>
    </dgm:pt>
    <dgm:pt modelId="{8019A908-81A0-4CD3-9A44-5AB01C4BD0E8}" type="sibTrans" cxnId="{0DBA723E-C861-404D-B2DD-3C1FAC415627}">
      <dgm:prSet/>
      <dgm:spPr/>
      <dgm:t>
        <a:bodyPr/>
        <a:lstStyle/>
        <a:p>
          <a:endParaRPr lang="en-US"/>
        </a:p>
      </dgm:t>
    </dgm:pt>
    <dgm:pt modelId="{D2AFC134-1E9B-4F32-83A4-903CEBF19C87}">
      <dgm:prSet custT="1"/>
      <dgm:spPr/>
      <dgm:t>
        <a:bodyPr/>
        <a:lstStyle/>
        <a:p>
          <a:r>
            <a:rPr lang="en-GB" sz="1800" dirty="0">
              <a:latin typeface="Times New Roman" panose="02020603050405020304" pitchFamily="18" charset="0"/>
              <a:cs typeface="Times New Roman" panose="02020603050405020304" pitchFamily="18" charset="0"/>
            </a:rPr>
            <a:t>The Gilbert and Kahl model is social stratification in practice. Those higher on the scale will have more then those below</a:t>
          </a:r>
          <a:endParaRPr lang="en-US" sz="1800" dirty="0">
            <a:latin typeface="Times New Roman" panose="02020603050405020304" pitchFamily="18" charset="0"/>
            <a:cs typeface="Times New Roman" panose="02020603050405020304" pitchFamily="18" charset="0"/>
          </a:endParaRPr>
        </a:p>
      </dgm:t>
    </dgm:pt>
    <dgm:pt modelId="{139E31A4-3859-45DD-9819-B6381BB9C2DF}" type="parTrans" cxnId="{4716EF16-BD10-48FE-8573-9F14EFDAAC8F}">
      <dgm:prSet/>
      <dgm:spPr/>
      <dgm:t>
        <a:bodyPr/>
        <a:lstStyle/>
        <a:p>
          <a:endParaRPr lang="en-US"/>
        </a:p>
      </dgm:t>
    </dgm:pt>
    <dgm:pt modelId="{9636380F-95A8-4A63-88B5-59C47B60055E}" type="sibTrans" cxnId="{4716EF16-BD10-48FE-8573-9F14EFDAAC8F}">
      <dgm:prSet/>
      <dgm:spPr/>
      <dgm:t>
        <a:bodyPr/>
        <a:lstStyle/>
        <a:p>
          <a:endParaRPr lang="en-US"/>
        </a:p>
      </dgm:t>
    </dgm:pt>
    <dgm:pt modelId="{E2FB0322-CA54-4CA0-995D-306EED283E79}">
      <dgm:prSet custT="1"/>
      <dgm:spPr/>
      <dgm:t>
        <a:bodyPr/>
        <a:lstStyle/>
        <a:p>
          <a:pPr algn="r"/>
          <a:r>
            <a:rPr lang="en-GB" sz="1800" dirty="0">
              <a:latin typeface="Times New Roman" panose="02020603050405020304" pitchFamily="18" charset="0"/>
              <a:cs typeface="Times New Roman" panose="02020603050405020304" pitchFamily="18" charset="0"/>
            </a:rPr>
            <a:t>(Valenzuela, 2022)</a:t>
          </a:r>
          <a:endParaRPr lang="en-US" sz="1800" dirty="0">
            <a:latin typeface="Times New Roman" panose="02020603050405020304" pitchFamily="18" charset="0"/>
            <a:cs typeface="Times New Roman" panose="02020603050405020304" pitchFamily="18" charset="0"/>
          </a:endParaRPr>
        </a:p>
      </dgm:t>
    </dgm:pt>
    <dgm:pt modelId="{E4BED355-8204-4CB4-B79B-AB44C1B43BAB}" type="sibTrans" cxnId="{A5C9B6C5-3494-4D8F-B923-B555B2B7869B}">
      <dgm:prSet/>
      <dgm:spPr/>
      <dgm:t>
        <a:bodyPr/>
        <a:lstStyle/>
        <a:p>
          <a:endParaRPr lang="en-US"/>
        </a:p>
      </dgm:t>
    </dgm:pt>
    <dgm:pt modelId="{173EF8C6-B0B7-4EBF-BD32-F1E787520664}" type="parTrans" cxnId="{A5C9B6C5-3494-4D8F-B923-B555B2B7869B}">
      <dgm:prSet/>
      <dgm:spPr/>
      <dgm:t>
        <a:bodyPr/>
        <a:lstStyle/>
        <a:p>
          <a:endParaRPr lang="en-US"/>
        </a:p>
      </dgm:t>
    </dgm:pt>
    <dgm:pt modelId="{9C84DE3F-BDE7-4C89-8C4E-4A052DBB683A}" type="pres">
      <dgm:prSet presAssocID="{3A2A964D-05A4-406F-B34D-FAA0E82A271D}" presName="vert0" presStyleCnt="0">
        <dgm:presLayoutVars>
          <dgm:dir/>
          <dgm:animOne val="branch"/>
          <dgm:animLvl val="lvl"/>
        </dgm:presLayoutVars>
      </dgm:prSet>
      <dgm:spPr/>
    </dgm:pt>
    <dgm:pt modelId="{1124BFD4-74D8-458B-B9ED-371DD0BD441C}" type="pres">
      <dgm:prSet presAssocID="{091763CF-C6F0-42EC-BA97-716B31C871CA}" presName="thickLine" presStyleLbl="alignNode1" presStyleIdx="0" presStyleCnt="5"/>
      <dgm:spPr/>
    </dgm:pt>
    <dgm:pt modelId="{C508EF96-EF9C-48C4-A55A-689EF250075A}" type="pres">
      <dgm:prSet presAssocID="{091763CF-C6F0-42EC-BA97-716B31C871CA}" presName="horz1" presStyleCnt="0"/>
      <dgm:spPr/>
    </dgm:pt>
    <dgm:pt modelId="{5E33C6B2-E030-4BD9-8559-4658DC67AAEF}" type="pres">
      <dgm:prSet presAssocID="{091763CF-C6F0-42EC-BA97-716B31C871CA}" presName="tx1" presStyleLbl="revTx" presStyleIdx="0" presStyleCnt="5"/>
      <dgm:spPr/>
    </dgm:pt>
    <dgm:pt modelId="{6930D835-62F1-44CB-9D28-4FC5B693E002}" type="pres">
      <dgm:prSet presAssocID="{091763CF-C6F0-42EC-BA97-716B31C871CA}" presName="vert1" presStyleCnt="0"/>
      <dgm:spPr/>
    </dgm:pt>
    <dgm:pt modelId="{72943D38-8C83-46DC-A8C3-036C17A21D2E}" type="pres">
      <dgm:prSet presAssocID="{F841A78C-EA99-4B92-AA06-02197AA69445}" presName="thickLine" presStyleLbl="alignNode1" presStyleIdx="1" presStyleCnt="5"/>
      <dgm:spPr/>
    </dgm:pt>
    <dgm:pt modelId="{DDA9287D-EB80-454C-AA66-A5FCF89AD822}" type="pres">
      <dgm:prSet presAssocID="{F841A78C-EA99-4B92-AA06-02197AA69445}" presName="horz1" presStyleCnt="0"/>
      <dgm:spPr/>
    </dgm:pt>
    <dgm:pt modelId="{5DB5F42A-E2E2-44A7-951D-4C20C7BC850D}" type="pres">
      <dgm:prSet presAssocID="{F841A78C-EA99-4B92-AA06-02197AA69445}" presName="tx1" presStyleLbl="revTx" presStyleIdx="1" presStyleCnt="5"/>
      <dgm:spPr/>
    </dgm:pt>
    <dgm:pt modelId="{5FCDE366-AD62-4E86-ADD8-E41DCCBC9373}" type="pres">
      <dgm:prSet presAssocID="{F841A78C-EA99-4B92-AA06-02197AA69445}" presName="vert1" presStyleCnt="0"/>
      <dgm:spPr/>
    </dgm:pt>
    <dgm:pt modelId="{DE10FB4E-1743-4745-91E2-B51468715A22}" type="pres">
      <dgm:prSet presAssocID="{D108E22F-CC4E-4E1D-A583-4713930E9EC2}" presName="thickLine" presStyleLbl="alignNode1" presStyleIdx="2" presStyleCnt="5"/>
      <dgm:spPr/>
    </dgm:pt>
    <dgm:pt modelId="{C62FDE30-1ED3-448D-9ECB-D9CC3DF1BEF0}" type="pres">
      <dgm:prSet presAssocID="{D108E22F-CC4E-4E1D-A583-4713930E9EC2}" presName="horz1" presStyleCnt="0"/>
      <dgm:spPr/>
    </dgm:pt>
    <dgm:pt modelId="{9CF2D02D-B45E-44E1-9088-D59579CD655A}" type="pres">
      <dgm:prSet presAssocID="{D108E22F-CC4E-4E1D-A583-4713930E9EC2}" presName="tx1" presStyleLbl="revTx" presStyleIdx="2" presStyleCnt="5"/>
      <dgm:spPr/>
    </dgm:pt>
    <dgm:pt modelId="{1D9023CC-0B42-44A3-B432-3FFF312262B6}" type="pres">
      <dgm:prSet presAssocID="{D108E22F-CC4E-4E1D-A583-4713930E9EC2}" presName="vert1" presStyleCnt="0"/>
      <dgm:spPr/>
    </dgm:pt>
    <dgm:pt modelId="{997A7F08-5B58-4AC0-89C2-F7438C837E4B}" type="pres">
      <dgm:prSet presAssocID="{D2AFC134-1E9B-4F32-83A4-903CEBF19C87}" presName="thickLine" presStyleLbl="alignNode1" presStyleIdx="3" presStyleCnt="5"/>
      <dgm:spPr/>
    </dgm:pt>
    <dgm:pt modelId="{8EF2715E-6803-48C5-A7FA-A765E05EC302}" type="pres">
      <dgm:prSet presAssocID="{D2AFC134-1E9B-4F32-83A4-903CEBF19C87}" presName="horz1" presStyleCnt="0"/>
      <dgm:spPr/>
    </dgm:pt>
    <dgm:pt modelId="{D38992BD-5BB2-4D68-9815-53C8CAAB2A4F}" type="pres">
      <dgm:prSet presAssocID="{D2AFC134-1E9B-4F32-83A4-903CEBF19C87}" presName="tx1" presStyleLbl="revTx" presStyleIdx="3" presStyleCnt="5"/>
      <dgm:spPr/>
    </dgm:pt>
    <dgm:pt modelId="{023CD512-7FE5-42F9-ABAD-E4147F3696CF}" type="pres">
      <dgm:prSet presAssocID="{D2AFC134-1E9B-4F32-83A4-903CEBF19C87}" presName="vert1" presStyleCnt="0"/>
      <dgm:spPr/>
    </dgm:pt>
    <dgm:pt modelId="{63CBF14E-9081-4E0C-958C-DB23421776D6}" type="pres">
      <dgm:prSet presAssocID="{E2FB0322-CA54-4CA0-995D-306EED283E79}" presName="thickLine" presStyleLbl="alignNode1" presStyleIdx="4" presStyleCnt="5"/>
      <dgm:spPr/>
    </dgm:pt>
    <dgm:pt modelId="{7B0AD655-A811-4420-B18E-1431B472DDB0}" type="pres">
      <dgm:prSet presAssocID="{E2FB0322-CA54-4CA0-995D-306EED283E79}" presName="horz1" presStyleCnt="0"/>
      <dgm:spPr/>
    </dgm:pt>
    <dgm:pt modelId="{73267C0D-FACB-49C7-9419-9D459CAAF586}" type="pres">
      <dgm:prSet presAssocID="{E2FB0322-CA54-4CA0-995D-306EED283E79}" presName="tx1" presStyleLbl="revTx" presStyleIdx="4" presStyleCnt="5"/>
      <dgm:spPr/>
    </dgm:pt>
    <dgm:pt modelId="{696CC454-44FE-4945-A0CA-1388EB087E32}" type="pres">
      <dgm:prSet presAssocID="{E2FB0322-CA54-4CA0-995D-306EED283E79}" presName="vert1" presStyleCnt="0"/>
      <dgm:spPr/>
    </dgm:pt>
  </dgm:ptLst>
  <dgm:cxnLst>
    <dgm:cxn modelId="{4716EF16-BD10-48FE-8573-9F14EFDAAC8F}" srcId="{3A2A964D-05A4-406F-B34D-FAA0E82A271D}" destId="{D2AFC134-1E9B-4F32-83A4-903CEBF19C87}" srcOrd="3" destOrd="0" parTransId="{139E31A4-3859-45DD-9819-B6381BB9C2DF}" sibTransId="{9636380F-95A8-4A63-88B5-59C47B60055E}"/>
    <dgm:cxn modelId="{BA4CBF31-1E88-4610-8FCE-FAE1C55F7D4A}" type="presOf" srcId="{D2AFC134-1E9B-4F32-83A4-903CEBF19C87}" destId="{D38992BD-5BB2-4D68-9815-53C8CAAB2A4F}" srcOrd="0" destOrd="0" presId="urn:microsoft.com/office/officeart/2008/layout/LinedList"/>
    <dgm:cxn modelId="{0DBA723E-C861-404D-B2DD-3C1FAC415627}" srcId="{3A2A964D-05A4-406F-B34D-FAA0E82A271D}" destId="{D108E22F-CC4E-4E1D-A583-4713930E9EC2}" srcOrd="2" destOrd="0" parTransId="{6AC4AB5E-C65C-4FD2-B3F9-2D2406F626E3}" sibTransId="{8019A908-81A0-4CD3-9A44-5AB01C4BD0E8}"/>
    <dgm:cxn modelId="{79EE2943-A6EE-477B-BE37-8F7C24824818}" type="presOf" srcId="{E2FB0322-CA54-4CA0-995D-306EED283E79}" destId="{73267C0D-FACB-49C7-9419-9D459CAAF586}" srcOrd="0" destOrd="0" presId="urn:microsoft.com/office/officeart/2008/layout/LinedList"/>
    <dgm:cxn modelId="{CEF47B52-6F42-42DB-9E2F-EAECF499B39E}" type="presOf" srcId="{F841A78C-EA99-4B92-AA06-02197AA69445}" destId="{5DB5F42A-E2E2-44A7-951D-4C20C7BC850D}" srcOrd="0" destOrd="0" presId="urn:microsoft.com/office/officeart/2008/layout/LinedList"/>
    <dgm:cxn modelId="{32913B9D-08CA-4681-A425-F1B11AC1E088}" type="presOf" srcId="{3A2A964D-05A4-406F-B34D-FAA0E82A271D}" destId="{9C84DE3F-BDE7-4C89-8C4E-4A052DBB683A}" srcOrd="0" destOrd="0" presId="urn:microsoft.com/office/officeart/2008/layout/LinedList"/>
    <dgm:cxn modelId="{CABC98A7-FDBF-45D9-A605-30556850641F}" srcId="{3A2A964D-05A4-406F-B34D-FAA0E82A271D}" destId="{091763CF-C6F0-42EC-BA97-716B31C871CA}" srcOrd="0" destOrd="0" parTransId="{3519E756-AB06-4B23-B161-9499DBB284D8}" sibTransId="{7CA2253D-A6EC-4A46-BE81-D273688F29EF}"/>
    <dgm:cxn modelId="{53A825B7-E47B-4C37-A5DE-AA035EE64DCC}" srcId="{3A2A964D-05A4-406F-B34D-FAA0E82A271D}" destId="{F841A78C-EA99-4B92-AA06-02197AA69445}" srcOrd="1" destOrd="0" parTransId="{39629D57-D2B8-49EA-B117-610E34471DA4}" sibTransId="{245140FD-F80B-418F-A628-09B678401D1D}"/>
    <dgm:cxn modelId="{A5C9B6C5-3494-4D8F-B923-B555B2B7869B}" srcId="{3A2A964D-05A4-406F-B34D-FAA0E82A271D}" destId="{E2FB0322-CA54-4CA0-995D-306EED283E79}" srcOrd="4" destOrd="0" parTransId="{173EF8C6-B0B7-4EBF-BD32-F1E787520664}" sibTransId="{E4BED355-8204-4CB4-B79B-AB44C1B43BAB}"/>
    <dgm:cxn modelId="{B3BB15D2-44CE-497D-A157-F31D1805F3D6}" type="presOf" srcId="{091763CF-C6F0-42EC-BA97-716B31C871CA}" destId="{5E33C6B2-E030-4BD9-8559-4658DC67AAEF}" srcOrd="0" destOrd="0" presId="urn:microsoft.com/office/officeart/2008/layout/LinedList"/>
    <dgm:cxn modelId="{E9CD7AFF-5A38-4B2A-8C27-8EA17E107205}" type="presOf" srcId="{D108E22F-CC4E-4E1D-A583-4713930E9EC2}" destId="{9CF2D02D-B45E-44E1-9088-D59579CD655A}" srcOrd="0" destOrd="0" presId="urn:microsoft.com/office/officeart/2008/layout/LinedList"/>
    <dgm:cxn modelId="{49D87922-151A-4470-9123-4452D2A64A70}" type="presParOf" srcId="{9C84DE3F-BDE7-4C89-8C4E-4A052DBB683A}" destId="{1124BFD4-74D8-458B-B9ED-371DD0BD441C}" srcOrd="0" destOrd="0" presId="urn:microsoft.com/office/officeart/2008/layout/LinedList"/>
    <dgm:cxn modelId="{939FAB9F-A2DE-449E-B6FF-8AEBB1BAEB00}" type="presParOf" srcId="{9C84DE3F-BDE7-4C89-8C4E-4A052DBB683A}" destId="{C508EF96-EF9C-48C4-A55A-689EF250075A}" srcOrd="1" destOrd="0" presId="urn:microsoft.com/office/officeart/2008/layout/LinedList"/>
    <dgm:cxn modelId="{F728F4A1-6BC1-4945-AB53-4F274B924A5E}" type="presParOf" srcId="{C508EF96-EF9C-48C4-A55A-689EF250075A}" destId="{5E33C6B2-E030-4BD9-8559-4658DC67AAEF}" srcOrd="0" destOrd="0" presId="urn:microsoft.com/office/officeart/2008/layout/LinedList"/>
    <dgm:cxn modelId="{139E9433-4A62-4198-A9BA-E3C947ECCCAA}" type="presParOf" srcId="{C508EF96-EF9C-48C4-A55A-689EF250075A}" destId="{6930D835-62F1-44CB-9D28-4FC5B693E002}" srcOrd="1" destOrd="0" presId="urn:microsoft.com/office/officeart/2008/layout/LinedList"/>
    <dgm:cxn modelId="{4532BE6A-A5CF-41F0-8C4F-C6F42A8342BE}" type="presParOf" srcId="{9C84DE3F-BDE7-4C89-8C4E-4A052DBB683A}" destId="{72943D38-8C83-46DC-A8C3-036C17A21D2E}" srcOrd="2" destOrd="0" presId="urn:microsoft.com/office/officeart/2008/layout/LinedList"/>
    <dgm:cxn modelId="{74A39FEB-3784-4482-BF9F-DA0A4B720782}" type="presParOf" srcId="{9C84DE3F-BDE7-4C89-8C4E-4A052DBB683A}" destId="{DDA9287D-EB80-454C-AA66-A5FCF89AD822}" srcOrd="3" destOrd="0" presId="urn:microsoft.com/office/officeart/2008/layout/LinedList"/>
    <dgm:cxn modelId="{A477E031-D6D4-4733-98AD-65BFA3CBC68C}" type="presParOf" srcId="{DDA9287D-EB80-454C-AA66-A5FCF89AD822}" destId="{5DB5F42A-E2E2-44A7-951D-4C20C7BC850D}" srcOrd="0" destOrd="0" presId="urn:microsoft.com/office/officeart/2008/layout/LinedList"/>
    <dgm:cxn modelId="{BC89EFFF-B6C8-456F-9042-1CDFEF16932A}" type="presParOf" srcId="{DDA9287D-EB80-454C-AA66-A5FCF89AD822}" destId="{5FCDE366-AD62-4E86-ADD8-E41DCCBC9373}" srcOrd="1" destOrd="0" presId="urn:microsoft.com/office/officeart/2008/layout/LinedList"/>
    <dgm:cxn modelId="{DB477F1B-BA52-4B63-ADC2-F9719C31D0B7}" type="presParOf" srcId="{9C84DE3F-BDE7-4C89-8C4E-4A052DBB683A}" destId="{DE10FB4E-1743-4745-91E2-B51468715A22}" srcOrd="4" destOrd="0" presId="urn:microsoft.com/office/officeart/2008/layout/LinedList"/>
    <dgm:cxn modelId="{2F19CC25-00B1-4E71-B899-3353A05EDF94}" type="presParOf" srcId="{9C84DE3F-BDE7-4C89-8C4E-4A052DBB683A}" destId="{C62FDE30-1ED3-448D-9ECB-D9CC3DF1BEF0}" srcOrd="5" destOrd="0" presId="urn:microsoft.com/office/officeart/2008/layout/LinedList"/>
    <dgm:cxn modelId="{3D0F4176-F597-4FF4-93F1-856B756472D8}" type="presParOf" srcId="{C62FDE30-1ED3-448D-9ECB-D9CC3DF1BEF0}" destId="{9CF2D02D-B45E-44E1-9088-D59579CD655A}" srcOrd="0" destOrd="0" presId="urn:microsoft.com/office/officeart/2008/layout/LinedList"/>
    <dgm:cxn modelId="{5BC049D2-7143-4648-B3F3-B69C4D7A558B}" type="presParOf" srcId="{C62FDE30-1ED3-448D-9ECB-D9CC3DF1BEF0}" destId="{1D9023CC-0B42-44A3-B432-3FFF312262B6}" srcOrd="1" destOrd="0" presId="urn:microsoft.com/office/officeart/2008/layout/LinedList"/>
    <dgm:cxn modelId="{95E3046D-D3DD-4CCB-9BE8-0EAFE5CEBF18}" type="presParOf" srcId="{9C84DE3F-BDE7-4C89-8C4E-4A052DBB683A}" destId="{997A7F08-5B58-4AC0-89C2-F7438C837E4B}" srcOrd="6" destOrd="0" presId="urn:microsoft.com/office/officeart/2008/layout/LinedList"/>
    <dgm:cxn modelId="{600C084C-4F70-475E-985C-FB90567A2F9B}" type="presParOf" srcId="{9C84DE3F-BDE7-4C89-8C4E-4A052DBB683A}" destId="{8EF2715E-6803-48C5-A7FA-A765E05EC302}" srcOrd="7" destOrd="0" presId="urn:microsoft.com/office/officeart/2008/layout/LinedList"/>
    <dgm:cxn modelId="{10EFEC6B-AC30-403B-AF82-B918D2D1333E}" type="presParOf" srcId="{8EF2715E-6803-48C5-A7FA-A765E05EC302}" destId="{D38992BD-5BB2-4D68-9815-53C8CAAB2A4F}" srcOrd="0" destOrd="0" presId="urn:microsoft.com/office/officeart/2008/layout/LinedList"/>
    <dgm:cxn modelId="{34CDA778-D9C4-419F-81B7-9EF22CEC22D5}" type="presParOf" srcId="{8EF2715E-6803-48C5-A7FA-A765E05EC302}" destId="{023CD512-7FE5-42F9-ABAD-E4147F3696CF}" srcOrd="1" destOrd="0" presId="urn:microsoft.com/office/officeart/2008/layout/LinedList"/>
    <dgm:cxn modelId="{8BAC1F43-763E-4576-8BB1-FCF784765237}" type="presParOf" srcId="{9C84DE3F-BDE7-4C89-8C4E-4A052DBB683A}" destId="{63CBF14E-9081-4E0C-958C-DB23421776D6}" srcOrd="8" destOrd="0" presId="urn:microsoft.com/office/officeart/2008/layout/LinedList"/>
    <dgm:cxn modelId="{7B3B3CC7-0CE5-4958-9DBE-6FDECDBF1B03}" type="presParOf" srcId="{9C84DE3F-BDE7-4C89-8C4E-4A052DBB683A}" destId="{7B0AD655-A811-4420-B18E-1431B472DDB0}" srcOrd="9" destOrd="0" presId="urn:microsoft.com/office/officeart/2008/layout/LinedList"/>
    <dgm:cxn modelId="{FF3AE27D-B9F4-408E-9B5F-1F17EA4D380A}" type="presParOf" srcId="{7B0AD655-A811-4420-B18E-1431B472DDB0}" destId="{73267C0D-FACB-49C7-9419-9D459CAAF586}" srcOrd="0" destOrd="0" presId="urn:microsoft.com/office/officeart/2008/layout/LinedList"/>
    <dgm:cxn modelId="{B807DCA6-3948-45A5-A93D-A9EDE964E48C}" type="presParOf" srcId="{7B0AD655-A811-4420-B18E-1431B472DDB0}" destId="{696CC454-44FE-4945-A0CA-1388EB087E3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4BFD4-74D8-458B-B9ED-371DD0BD441C}">
      <dsp:nvSpPr>
        <dsp:cNvPr id="0" name=""/>
        <dsp:cNvSpPr/>
      </dsp:nvSpPr>
      <dsp:spPr>
        <a:xfrm>
          <a:off x="0" y="582"/>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33C6B2-E030-4BD9-8559-4658DC67AAEF}">
      <dsp:nvSpPr>
        <dsp:cNvPr id="0" name=""/>
        <dsp:cNvSpPr/>
      </dsp:nvSpPr>
      <dsp:spPr>
        <a:xfrm>
          <a:off x="0" y="582"/>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 a capitalist society, we compete</a:t>
          </a:r>
          <a:r>
            <a:rPr lang="en-GB" sz="1400" kern="1200" dirty="0">
              <a:latin typeface="Times New Roman" panose="02020603050405020304" pitchFamily="18" charset="0"/>
              <a:cs typeface="Times New Roman" panose="02020603050405020304" pitchFamily="18" charset="0"/>
            </a:rPr>
            <a:t> </a:t>
          </a:r>
          <a:endParaRPr lang="en-US" sz="1400" kern="1200" dirty="0">
            <a:latin typeface="Times New Roman" panose="02020603050405020304" pitchFamily="18" charset="0"/>
            <a:cs typeface="Times New Roman" panose="02020603050405020304" pitchFamily="18" charset="0"/>
          </a:endParaRPr>
        </a:p>
      </dsp:txBody>
      <dsp:txXfrm>
        <a:off x="0" y="582"/>
        <a:ext cx="5823638" cy="954089"/>
      </dsp:txXfrm>
    </dsp:sp>
    <dsp:sp modelId="{72943D38-8C83-46DC-A8C3-036C17A21D2E}">
      <dsp:nvSpPr>
        <dsp:cNvPr id="0" name=""/>
        <dsp:cNvSpPr/>
      </dsp:nvSpPr>
      <dsp:spPr>
        <a:xfrm>
          <a:off x="0" y="954672"/>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B5F42A-E2E2-44A7-951D-4C20C7BC850D}">
      <dsp:nvSpPr>
        <dsp:cNvPr id="0" name=""/>
        <dsp:cNvSpPr/>
      </dsp:nvSpPr>
      <dsp:spPr>
        <a:xfrm>
          <a:off x="0" y="954672"/>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Some will do better then others, can cause some to fall into poverty.</a:t>
          </a:r>
          <a:endParaRPr lang="en-US" sz="1800" kern="1200" dirty="0">
            <a:latin typeface="Times New Roman" panose="02020603050405020304" pitchFamily="18" charset="0"/>
            <a:cs typeface="Times New Roman" panose="02020603050405020304" pitchFamily="18" charset="0"/>
          </a:endParaRPr>
        </a:p>
      </dsp:txBody>
      <dsp:txXfrm>
        <a:off x="0" y="954672"/>
        <a:ext cx="5823638" cy="954089"/>
      </dsp:txXfrm>
    </dsp:sp>
    <dsp:sp modelId="{DE10FB4E-1743-4745-91E2-B51468715A22}">
      <dsp:nvSpPr>
        <dsp:cNvPr id="0" name=""/>
        <dsp:cNvSpPr/>
      </dsp:nvSpPr>
      <dsp:spPr>
        <a:xfrm>
          <a:off x="0" y="1908761"/>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2D02D-B45E-44E1-9088-D59579CD655A}">
      <dsp:nvSpPr>
        <dsp:cNvPr id="0" name=""/>
        <dsp:cNvSpPr/>
      </dsp:nvSpPr>
      <dsp:spPr>
        <a:xfrm>
          <a:off x="0" y="1908761"/>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This causes social stratification, which is the arrangement of humans into different groups</a:t>
          </a:r>
          <a:endParaRPr lang="en-US" sz="1800" kern="1200" dirty="0">
            <a:latin typeface="Times New Roman" panose="02020603050405020304" pitchFamily="18" charset="0"/>
            <a:cs typeface="Times New Roman" panose="02020603050405020304" pitchFamily="18" charset="0"/>
          </a:endParaRPr>
        </a:p>
      </dsp:txBody>
      <dsp:txXfrm>
        <a:off x="0" y="1908761"/>
        <a:ext cx="5823638" cy="954089"/>
      </dsp:txXfrm>
    </dsp:sp>
    <dsp:sp modelId="{997A7F08-5B58-4AC0-89C2-F7438C837E4B}">
      <dsp:nvSpPr>
        <dsp:cNvPr id="0" name=""/>
        <dsp:cNvSpPr/>
      </dsp:nvSpPr>
      <dsp:spPr>
        <a:xfrm>
          <a:off x="0" y="2862851"/>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992BD-5BB2-4D68-9815-53C8CAAB2A4F}">
      <dsp:nvSpPr>
        <dsp:cNvPr id="0" name=""/>
        <dsp:cNvSpPr/>
      </dsp:nvSpPr>
      <dsp:spPr>
        <a:xfrm>
          <a:off x="0" y="2862851"/>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Gilbert and Kahl model is social stratification in practice. Those higher on the scale will have more then those below</a:t>
          </a:r>
          <a:endParaRPr lang="en-US" sz="1800" kern="1200" dirty="0">
            <a:latin typeface="Times New Roman" panose="02020603050405020304" pitchFamily="18" charset="0"/>
            <a:cs typeface="Times New Roman" panose="02020603050405020304" pitchFamily="18" charset="0"/>
          </a:endParaRPr>
        </a:p>
      </dsp:txBody>
      <dsp:txXfrm>
        <a:off x="0" y="2862851"/>
        <a:ext cx="5823638" cy="954089"/>
      </dsp:txXfrm>
    </dsp:sp>
    <dsp:sp modelId="{63CBF14E-9081-4E0C-958C-DB23421776D6}">
      <dsp:nvSpPr>
        <dsp:cNvPr id="0" name=""/>
        <dsp:cNvSpPr/>
      </dsp:nvSpPr>
      <dsp:spPr>
        <a:xfrm>
          <a:off x="0" y="3816940"/>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267C0D-FACB-49C7-9419-9D459CAAF586}">
      <dsp:nvSpPr>
        <dsp:cNvPr id="0" name=""/>
        <dsp:cNvSpPr/>
      </dsp:nvSpPr>
      <dsp:spPr>
        <a:xfrm>
          <a:off x="0" y="3816940"/>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(Valenzuela, 2022)</a:t>
          </a:r>
          <a:endParaRPr lang="en-US" sz="1800" kern="1200" dirty="0">
            <a:latin typeface="Times New Roman" panose="02020603050405020304" pitchFamily="18" charset="0"/>
            <a:cs typeface="Times New Roman" panose="02020603050405020304" pitchFamily="18" charset="0"/>
          </a:endParaRPr>
        </a:p>
      </dsp:txBody>
      <dsp:txXfrm>
        <a:off x="0" y="3816940"/>
        <a:ext cx="5823638" cy="9540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769BA-D18B-43E7-9D0C-E5BF943FD766}" type="datetimeFigureOut">
              <a:rPr lang="en-GB" smtClean="0"/>
              <a:t>24/11/2022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F22826-8655-4C06-9D32-4423F4B6379E}" type="slidenum">
              <a:rPr lang="en-GB" smtClean="0"/>
              <a:t>‹#›</a:t>
            </a:fld>
            <a:endParaRPr lang="en-GB"/>
          </a:p>
        </p:txBody>
      </p:sp>
    </p:spTree>
    <p:extLst>
      <p:ext uri="{BB962C8B-B14F-4D97-AF65-F5344CB8AC3E}">
        <p14:creationId xmlns:p14="http://schemas.microsoft.com/office/powerpoint/2010/main" val="3220501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a:t>
            </a:fld>
            <a:endParaRPr lang="en-GB"/>
          </a:p>
        </p:txBody>
      </p:sp>
    </p:spTree>
    <p:extLst>
      <p:ext uri="{BB962C8B-B14F-4D97-AF65-F5344CB8AC3E}">
        <p14:creationId xmlns:p14="http://schemas.microsoft.com/office/powerpoint/2010/main" val="3568792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2</a:t>
            </a:fld>
            <a:endParaRPr lang="en-GB"/>
          </a:p>
        </p:txBody>
      </p:sp>
    </p:spTree>
    <p:extLst>
      <p:ext uri="{BB962C8B-B14F-4D97-AF65-F5344CB8AC3E}">
        <p14:creationId xmlns:p14="http://schemas.microsoft.com/office/powerpoint/2010/main" val="394088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3</a:t>
            </a:fld>
            <a:endParaRPr lang="en-GB"/>
          </a:p>
        </p:txBody>
      </p:sp>
    </p:spTree>
    <p:extLst>
      <p:ext uri="{BB962C8B-B14F-4D97-AF65-F5344CB8AC3E}">
        <p14:creationId xmlns:p14="http://schemas.microsoft.com/office/powerpoint/2010/main" val="3297936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4</a:t>
            </a:fld>
            <a:endParaRPr lang="en-GB"/>
          </a:p>
        </p:txBody>
      </p:sp>
    </p:spTree>
    <p:extLst>
      <p:ext uri="{BB962C8B-B14F-4D97-AF65-F5344CB8AC3E}">
        <p14:creationId xmlns:p14="http://schemas.microsoft.com/office/powerpoint/2010/main" val="2562235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5</a:t>
            </a:fld>
            <a:endParaRPr lang="en-GB"/>
          </a:p>
        </p:txBody>
      </p:sp>
    </p:spTree>
    <p:extLst>
      <p:ext uri="{BB962C8B-B14F-4D97-AF65-F5344CB8AC3E}">
        <p14:creationId xmlns:p14="http://schemas.microsoft.com/office/powerpoint/2010/main" val="3052760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6</a:t>
            </a:fld>
            <a:endParaRPr lang="en-GB"/>
          </a:p>
        </p:txBody>
      </p:sp>
    </p:spTree>
    <p:extLst>
      <p:ext uri="{BB962C8B-B14F-4D97-AF65-F5344CB8AC3E}">
        <p14:creationId xmlns:p14="http://schemas.microsoft.com/office/powerpoint/2010/main" val="3120192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7</a:t>
            </a:fld>
            <a:endParaRPr lang="en-GB"/>
          </a:p>
        </p:txBody>
      </p:sp>
    </p:spTree>
    <p:extLst>
      <p:ext uri="{BB962C8B-B14F-4D97-AF65-F5344CB8AC3E}">
        <p14:creationId xmlns:p14="http://schemas.microsoft.com/office/powerpoint/2010/main" val="1633879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8</a:t>
            </a:fld>
            <a:endParaRPr lang="en-GB"/>
          </a:p>
        </p:txBody>
      </p:sp>
    </p:spTree>
    <p:extLst>
      <p:ext uri="{BB962C8B-B14F-4D97-AF65-F5344CB8AC3E}">
        <p14:creationId xmlns:p14="http://schemas.microsoft.com/office/powerpoint/2010/main" val="102273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9</a:t>
            </a:fld>
            <a:endParaRPr lang="en-GB"/>
          </a:p>
        </p:txBody>
      </p:sp>
    </p:spTree>
    <p:extLst>
      <p:ext uri="{BB962C8B-B14F-4D97-AF65-F5344CB8AC3E}">
        <p14:creationId xmlns:p14="http://schemas.microsoft.com/office/powerpoint/2010/main" val="1698005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10</a:t>
            </a:fld>
            <a:endParaRPr lang="en-GB"/>
          </a:p>
        </p:txBody>
      </p:sp>
    </p:spTree>
    <p:extLst>
      <p:ext uri="{BB962C8B-B14F-4D97-AF65-F5344CB8AC3E}">
        <p14:creationId xmlns:p14="http://schemas.microsoft.com/office/powerpoint/2010/main" val="1179732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11</a:t>
            </a:fld>
            <a:endParaRPr lang="en-GB"/>
          </a:p>
        </p:txBody>
      </p:sp>
    </p:spTree>
    <p:extLst>
      <p:ext uri="{BB962C8B-B14F-4D97-AF65-F5344CB8AC3E}">
        <p14:creationId xmlns:p14="http://schemas.microsoft.com/office/powerpoint/2010/main" val="368028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12</a:t>
            </a:fld>
            <a:endParaRPr lang="en-GB"/>
          </a:p>
        </p:txBody>
      </p:sp>
    </p:spTree>
    <p:extLst>
      <p:ext uri="{BB962C8B-B14F-4D97-AF65-F5344CB8AC3E}">
        <p14:creationId xmlns:p14="http://schemas.microsoft.com/office/powerpoint/2010/main" val="226906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79436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10326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1332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2706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525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39297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72814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43534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11254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85703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807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818839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61325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437013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45295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0514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969C88-B244-455D-A017-012B25B1ACDD}" type="datetimeFigureOut">
              <a:rPr lang="en-US" smtClean="0"/>
              <a:pPr/>
              <a:t>11/24/2022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60648157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eschooltoday.com/learn/types-of-poverty/#:~:text=Types%20of%20Poverty%201%20Absolute%20Poverty%20This%20is,illness.%20...%204%20Generational%20or%20Chronic%20Poverty%20" TargetMode="External"/><Relationship Id="rId7" Type="http://schemas.openxmlformats.org/officeDocument/2006/relationships/hyperlink" Target="https://www.pinterest.com/pin/433190057884469000/" TargetMode="External"/><Relationship Id="rId2" Type="http://schemas.openxmlformats.org/officeDocument/2006/relationships/hyperlink" Target="https://www.amnesty.org/en/location/middle-east-and-north-africa/qatar/report-qatar/" TargetMode="External"/><Relationship Id="rId1" Type="http://schemas.openxmlformats.org/officeDocument/2006/relationships/slideLayout" Target="../slideLayouts/slideLayout2.xml"/><Relationship Id="rId6" Type="http://schemas.openxmlformats.org/officeDocument/2006/relationships/hyperlink" Target="https://www.jrf.org.uk/our-work/what-is-poverty" TargetMode="External"/><Relationship Id="rId5" Type="http://schemas.openxmlformats.org/officeDocument/2006/relationships/hyperlink" Target="https://www.legislation.gov.uk/ukpga/2010/15/section/64" TargetMode="External"/><Relationship Id="rId4" Type="http://schemas.openxmlformats.org/officeDocument/2006/relationships/hyperlink" Target="https://www.gmb.org.uk/long-read/equality-act-and-lgbt-righ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tudydriver.com/human-rights-in-different-countries/" TargetMode="External"/><Relationship Id="rId2" Type="http://schemas.openxmlformats.org/officeDocument/2006/relationships/hyperlink" Target="https://www.theguardian.com/inequality/2018/sep/05/qa-how-unequal-is-britain-and-are-the-poor-getting-poorer" TargetMode="External"/><Relationship Id="rId1" Type="http://schemas.openxmlformats.org/officeDocument/2006/relationships/slideLayout" Target="../slideLayouts/slideLayout2.xml"/><Relationship Id="rId6" Type="http://schemas.openxmlformats.org/officeDocument/2006/relationships/hyperlink" Target="https://www.thisismoney.co.uk/money/markets/article-8812261/How-rich-just-got-richer-UK-billionaires-wealth-soars-35.html" TargetMode="External"/><Relationship Id="rId5" Type="http://schemas.openxmlformats.org/officeDocument/2006/relationships/hyperlink" Target="https://study.com/academy/lesson/social-stratification-definition-theories-examples.html" TargetMode="External"/><Relationship Id="rId4" Type="http://schemas.openxmlformats.org/officeDocument/2006/relationships/hyperlink" Target="https://www.philosophyzer.com/marxist-theory-on-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FA83-5177-5719-DCE7-7C837589466C}"/>
              </a:ext>
            </a:extLst>
          </p:cNvPr>
          <p:cNvSpPr>
            <a:spLocks noGrp="1"/>
          </p:cNvSpPr>
          <p:nvPr>
            <p:ph type="ctrTitle"/>
          </p:nvPr>
        </p:nvSpPr>
        <p:spPr>
          <a:xfrm>
            <a:off x="643468" y="643467"/>
            <a:ext cx="4620584" cy="4567137"/>
          </a:xfrm>
        </p:spPr>
        <p:txBody>
          <a:bodyPr>
            <a:normAutofit/>
          </a:bodyPr>
          <a:lstStyle/>
          <a:p>
            <a:pPr algn="l"/>
            <a:r>
              <a:rPr lang="en-GB" sz="4400"/>
              <a:t>How Society is Divided into the ‘Haves and Have nots’</a:t>
            </a:r>
          </a:p>
        </p:txBody>
      </p:sp>
      <p:sp>
        <p:nvSpPr>
          <p:cNvPr id="3" name="Subtitle 2">
            <a:extLst>
              <a:ext uri="{FF2B5EF4-FFF2-40B4-BE49-F238E27FC236}">
                <a16:creationId xmlns:a16="http://schemas.microsoft.com/office/drawing/2014/main" id="{4C32002A-26F8-0D0F-82EB-382CDDA789D8}"/>
              </a:ext>
            </a:extLst>
          </p:cNvPr>
          <p:cNvSpPr>
            <a:spLocks noGrp="1"/>
          </p:cNvSpPr>
          <p:nvPr>
            <p:ph type="subTitle" idx="1"/>
          </p:nvPr>
        </p:nvSpPr>
        <p:spPr>
          <a:xfrm>
            <a:off x="643467" y="5277684"/>
            <a:ext cx="4620584" cy="775494"/>
          </a:xfrm>
        </p:spPr>
        <p:txBody>
          <a:bodyPr>
            <a:normAutofit lnSpcReduction="10000"/>
          </a:bodyPr>
          <a:lstStyle/>
          <a:p>
            <a:pPr algn="l"/>
            <a:r>
              <a:rPr lang="en-GB" sz="1000" dirty="0"/>
              <a:t>Samuel Wells</a:t>
            </a:r>
          </a:p>
          <a:p>
            <a:pPr algn="l"/>
            <a:r>
              <a:rPr lang="en-GB" sz="1000" dirty="0"/>
              <a:t>ECSO4001</a:t>
            </a:r>
          </a:p>
          <a:p>
            <a:pPr algn="l"/>
            <a:r>
              <a:rPr lang="en-GB" sz="1000" dirty="0"/>
              <a:t>Assignment 2</a:t>
            </a:r>
          </a:p>
        </p:txBody>
      </p:sp>
      <p:pic>
        <p:nvPicPr>
          <p:cNvPr id="4" name="Picture 3">
            <a:extLst>
              <a:ext uri="{FF2B5EF4-FFF2-40B4-BE49-F238E27FC236}">
                <a16:creationId xmlns:a16="http://schemas.microsoft.com/office/drawing/2014/main" id="{E30EF3DC-9BDF-FBE3-3EAA-B7CCD3214CBF}"/>
              </a:ext>
            </a:extLst>
          </p:cNvPr>
          <p:cNvPicPr>
            <a:picLocks noChangeAspect="1"/>
          </p:cNvPicPr>
          <p:nvPr/>
        </p:nvPicPr>
        <p:blipFill rotWithShape="1">
          <a:blip r:embed="rId3"/>
          <a:srcRect l="25757" r="1294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422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ED6C6-52CF-D122-7750-5EF347AD34B2}"/>
              </a:ext>
            </a:extLst>
          </p:cNvPr>
          <p:cNvSpPr>
            <a:spLocks noGrp="1"/>
          </p:cNvSpPr>
          <p:nvPr>
            <p:ph type="title"/>
          </p:nvPr>
        </p:nvSpPr>
        <p:spPr>
          <a:xfrm>
            <a:off x="1675709" y="40885"/>
            <a:ext cx="8596668" cy="1320800"/>
          </a:xfrm>
        </p:spPr>
        <p:txBody>
          <a:bodyPr vert="horz" lIns="91440" tIns="45720" rIns="91440" bIns="45720" rtlCol="0" anchor="b">
            <a:normAutofit/>
          </a:bodyPr>
          <a:lstStyle/>
          <a:p>
            <a:r>
              <a:rPr lang="en-US" kern="1200" dirty="0">
                <a:solidFill>
                  <a:schemeClr val="tx1"/>
                </a:solidFill>
                <a:latin typeface="+mj-lt"/>
                <a:ea typeface="+mj-ea"/>
                <a:cs typeface="+mj-cs"/>
              </a:rPr>
              <a:t>What is Meant by ‘Haves and Have nots?’</a:t>
            </a:r>
          </a:p>
        </p:txBody>
      </p:sp>
      <p:pic>
        <p:nvPicPr>
          <p:cNvPr id="1028" name="Picture 4" descr="See the source image">
            <a:extLst>
              <a:ext uri="{FF2B5EF4-FFF2-40B4-BE49-F238E27FC236}">
                <a16:creationId xmlns:a16="http://schemas.microsoft.com/office/drawing/2014/main" id="{2F76B8ED-16EA-C4A1-84D6-0998BE563C2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376758" y="2060839"/>
            <a:ext cx="4632768" cy="42678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0" name="Content Placeholder 5">
            <a:extLst>
              <a:ext uri="{FF2B5EF4-FFF2-40B4-BE49-F238E27FC236}">
                <a16:creationId xmlns:a16="http://schemas.microsoft.com/office/drawing/2014/main" id="{94780898-1C7F-3855-96F1-4899CBD15521}"/>
              </a:ext>
            </a:extLst>
          </p:cNvPr>
          <p:cNvGraphicFramePr>
            <a:graphicFrameLocks noGrp="1"/>
          </p:cNvGraphicFramePr>
          <p:nvPr>
            <p:ph sz="half" idx="2"/>
            <p:extLst>
              <p:ext uri="{D42A27DB-BD31-4B8C-83A1-F6EECF244321}">
                <p14:modId xmlns:p14="http://schemas.microsoft.com/office/powerpoint/2010/main" val="3242746006"/>
              </p:ext>
            </p:extLst>
          </p:nvPr>
        </p:nvGraphicFramePr>
        <p:xfrm>
          <a:off x="150405" y="1926454"/>
          <a:ext cx="5823638" cy="4771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98681BEA-AEDF-6ABB-5B3A-ABF16EEC694A}"/>
              </a:ext>
            </a:extLst>
          </p:cNvPr>
          <p:cNvSpPr txBox="1"/>
          <p:nvPr/>
        </p:nvSpPr>
        <p:spPr>
          <a:xfrm>
            <a:off x="9918440" y="6328735"/>
            <a:ext cx="2155371" cy="369332"/>
          </a:xfrm>
          <a:prstGeom prst="rect">
            <a:avLst/>
          </a:prstGeom>
          <a:noFill/>
        </p:spPr>
        <p:txBody>
          <a:bodyPr wrap="square" rtlCol="0">
            <a:spAutoFit/>
          </a:bodyPr>
          <a:lstStyle/>
          <a:p>
            <a:r>
              <a:rPr lang="en-GB" dirty="0"/>
              <a:t>(Loveless, 2022)</a:t>
            </a:r>
          </a:p>
        </p:txBody>
      </p:sp>
      <p:sp>
        <p:nvSpPr>
          <p:cNvPr id="7" name="TextBox 6">
            <a:extLst>
              <a:ext uri="{FF2B5EF4-FFF2-40B4-BE49-F238E27FC236}">
                <a16:creationId xmlns:a16="http://schemas.microsoft.com/office/drawing/2014/main" id="{00D96316-8185-D537-2105-AA3D1C84B53E}"/>
              </a:ext>
            </a:extLst>
          </p:cNvPr>
          <p:cNvSpPr txBox="1"/>
          <p:nvPr/>
        </p:nvSpPr>
        <p:spPr>
          <a:xfrm>
            <a:off x="6569704" y="1414508"/>
            <a:ext cx="3990975" cy="646331"/>
          </a:xfrm>
          <a:prstGeom prst="rect">
            <a:avLst/>
          </a:prstGeom>
          <a:noFill/>
        </p:spPr>
        <p:txBody>
          <a:bodyPr wrap="square" rtlCol="0">
            <a:spAutoFit/>
          </a:bodyPr>
          <a:lstStyle/>
          <a:p>
            <a:r>
              <a:rPr lang="en-GB" b="1" i="1" dirty="0"/>
              <a:t>Image 1: The Gilbert and Kahl Model</a:t>
            </a:r>
          </a:p>
        </p:txBody>
      </p:sp>
    </p:spTree>
    <p:extLst>
      <p:ext uri="{BB962C8B-B14F-4D97-AF65-F5344CB8AC3E}">
        <p14:creationId xmlns:p14="http://schemas.microsoft.com/office/powerpoint/2010/main" val="3724451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A46A-3295-B76A-2AF5-2B30EC137EB6}"/>
              </a:ext>
            </a:extLst>
          </p:cNvPr>
          <p:cNvSpPr>
            <a:spLocks noGrp="1"/>
          </p:cNvSpPr>
          <p:nvPr>
            <p:ph type="title"/>
          </p:nvPr>
        </p:nvSpPr>
        <p:spPr>
          <a:xfrm>
            <a:off x="1797666" y="165716"/>
            <a:ext cx="8596668" cy="1320800"/>
          </a:xfrm>
        </p:spPr>
        <p:txBody>
          <a:bodyPr/>
          <a:lstStyle/>
          <a:p>
            <a:r>
              <a:rPr lang="en-GB" dirty="0"/>
              <a:t>What is Poverty? </a:t>
            </a:r>
          </a:p>
        </p:txBody>
      </p:sp>
      <p:sp>
        <p:nvSpPr>
          <p:cNvPr id="5" name="Content Placeholder 4">
            <a:extLst>
              <a:ext uri="{FF2B5EF4-FFF2-40B4-BE49-F238E27FC236}">
                <a16:creationId xmlns:a16="http://schemas.microsoft.com/office/drawing/2014/main" id="{DF2FEE67-623A-B0E8-A582-34DD01E62285}"/>
              </a:ext>
            </a:extLst>
          </p:cNvPr>
          <p:cNvSpPr>
            <a:spLocks noGrp="1"/>
          </p:cNvSpPr>
          <p:nvPr>
            <p:ph idx="1"/>
          </p:nvPr>
        </p:nvSpPr>
        <p:spPr>
          <a:xfrm>
            <a:off x="1937963" y="1290578"/>
            <a:ext cx="8596668" cy="3880773"/>
          </a:xfrm>
        </p:spPr>
        <p:txBody>
          <a:bodyPr>
            <a:noAutofit/>
          </a:bodyPr>
          <a:lstStyle/>
          <a:p>
            <a:r>
              <a:rPr lang="en-GB" dirty="0">
                <a:latin typeface="Times New Roman" panose="02020603050405020304" pitchFamily="18" charset="0"/>
                <a:cs typeface="Times New Roman" panose="02020603050405020304" pitchFamily="18" charset="0"/>
              </a:rPr>
              <a:t>Poverty has many manifestations;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‘lack of income’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‘limited or lack of education’</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‘ill-health’</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‘homelessness’</a:t>
            </a: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r>
              <a:rPr lang="en-GB" dirty="0">
                <a:latin typeface="Times New Roman" panose="02020603050405020304" pitchFamily="18" charset="0"/>
                <a:cs typeface="Times New Roman" panose="02020603050405020304" pitchFamily="18" charset="0"/>
              </a:rPr>
              <a:t>(United Nations, 1995).</a:t>
            </a:r>
          </a:p>
        </p:txBody>
      </p:sp>
    </p:spTree>
    <p:extLst>
      <p:ext uri="{BB962C8B-B14F-4D97-AF65-F5344CB8AC3E}">
        <p14:creationId xmlns:p14="http://schemas.microsoft.com/office/powerpoint/2010/main" val="3564421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09FF-D1FE-2759-939B-8195CF0D660A}"/>
              </a:ext>
            </a:extLst>
          </p:cNvPr>
          <p:cNvSpPr>
            <a:spLocks noGrp="1"/>
          </p:cNvSpPr>
          <p:nvPr>
            <p:ph type="title"/>
          </p:nvPr>
        </p:nvSpPr>
        <p:spPr>
          <a:xfrm>
            <a:off x="3959287" y="173114"/>
            <a:ext cx="5334000" cy="1524000"/>
          </a:xfrm>
        </p:spPr>
        <p:txBody>
          <a:bodyPr vert="horz" lIns="91440" tIns="45720" rIns="91440" bIns="45720" rtlCol="0">
            <a:normAutofit/>
          </a:bodyPr>
          <a:lstStyle/>
          <a:p>
            <a:r>
              <a:rPr lang="en-US" sz="3200" kern="1200" dirty="0">
                <a:latin typeface="+mj-lt"/>
                <a:ea typeface="+mj-ea"/>
                <a:cs typeface="+mj-cs"/>
              </a:rPr>
              <a:t>Absolute Poverty </a:t>
            </a:r>
          </a:p>
        </p:txBody>
      </p:sp>
      <p:sp>
        <p:nvSpPr>
          <p:cNvPr id="2069" name="Content Placeholder 2068">
            <a:extLst>
              <a:ext uri="{FF2B5EF4-FFF2-40B4-BE49-F238E27FC236}">
                <a16:creationId xmlns:a16="http://schemas.microsoft.com/office/drawing/2014/main" id="{C10E479C-E722-5240-0DE6-C3B0E0C8DC38}"/>
              </a:ext>
            </a:extLst>
          </p:cNvPr>
          <p:cNvSpPr>
            <a:spLocks noGrp="1"/>
          </p:cNvSpPr>
          <p:nvPr>
            <p:ph idx="1"/>
          </p:nvPr>
        </p:nvSpPr>
        <p:spPr>
          <a:xfrm>
            <a:off x="508521" y="1524000"/>
            <a:ext cx="5334000" cy="4398886"/>
          </a:xfrm>
        </p:spPr>
        <p:txBody>
          <a:bodyPr>
            <a:noAutofit/>
          </a:bodyPr>
          <a:lstStyle/>
          <a:p>
            <a:r>
              <a:rPr lang="en-US" dirty="0">
                <a:latin typeface="Times New Roman" panose="02020603050405020304" pitchFamily="18" charset="0"/>
                <a:cs typeface="Times New Roman" panose="02020603050405020304" pitchFamily="18" charset="0"/>
              </a:rPr>
              <a:t>‘The extreme kind of poverty involving a chronic lack of food, clean water, health and housing’ (</a:t>
            </a:r>
            <a:r>
              <a:rPr lang="en-US" dirty="0" err="1">
                <a:latin typeface="Times New Roman" panose="02020603050405020304" pitchFamily="18" charset="0"/>
                <a:cs typeface="Times New Roman" panose="02020603050405020304" pitchFamily="18" charset="0"/>
              </a:rPr>
              <a:t>eschooltoday</a:t>
            </a:r>
            <a:r>
              <a:rPr lang="en-US" dirty="0">
                <a:latin typeface="Times New Roman" panose="02020603050405020304" pitchFamily="18" charset="0"/>
                <a:cs typeface="Times New Roman" panose="02020603050405020304" pitchFamily="18" charset="0"/>
              </a:rPr>
              <a:t>, 2022)</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People living in absolute poverty can’t sustain themselves</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Are not expected to live long according to absolute poverty theorists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 number of older people in Britain do die of hypothermia because they can’t afford to heat their homes</a:t>
            </a:r>
          </a:p>
          <a:p>
            <a:pPr marL="0" indent="0">
              <a:buNone/>
            </a:pPr>
            <a:endParaRPr lang="en-US" dirty="0">
              <a:latin typeface="Times New Roman" panose="02020603050405020304" pitchFamily="18" charset="0"/>
              <a:cs typeface="Times New Roman" panose="02020603050405020304" pitchFamily="18" charset="0"/>
            </a:endParaRPr>
          </a:p>
          <a:p>
            <a:pPr marL="0" indent="0" algn="r">
              <a:buNone/>
            </a:pP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Alcock</a:t>
            </a:r>
            <a:r>
              <a:rPr lang="en-US" dirty="0">
                <a:latin typeface="Times New Roman" panose="02020603050405020304" pitchFamily="18" charset="0"/>
                <a:cs typeface="Times New Roman" panose="02020603050405020304" pitchFamily="18" charset="0"/>
              </a:rPr>
              <a:t>, 2006)</a:t>
            </a:r>
          </a:p>
        </p:txBody>
      </p:sp>
      <p:pic>
        <p:nvPicPr>
          <p:cNvPr id="2050" name="Picture 2" descr="Levels of poverty">
            <a:extLst>
              <a:ext uri="{FF2B5EF4-FFF2-40B4-BE49-F238E27FC236}">
                <a16:creationId xmlns:a16="http://schemas.microsoft.com/office/drawing/2014/main" id="{08952BDC-A915-3D8D-C75F-9612D7F8AE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87883" y="2052258"/>
            <a:ext cx="5334000" cy="38701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24FB5F-7373-11FC-A069-09E16E19D3EE}"/>
              </a:ext>
            </a:extLst>
          </p:cNvPr>
          <p:cNvSpPr txBox="1"/>
          <p:nvPr/>
        </p:nvSpPr>
        <p:spPr>
          <a:xfrm>
            <a:off x="6626287" y="1512448"/>
            <a:ext cx="5057192" cy="369332"/>
          </a:xfrm>
          <a:prstGeom prst="rect">
            <a:avLst/>
          </a:prstGeom>
          <a:noFill/>
        </p:spPr>
        <p:txBody>
          <a:bodyPr wrap="square" rtlCol="0">
            <a:spAutoFit/>
          </a:bodyPr>
          <a:lstStyle/>
          <a:p>
            <a:r>
              <a:rPr lang="en-GB" b="1" i="1" dirty="0"/>
              <a:t>Image 2: Levels of Poverty </a:t>
            </a:r>
          </a:p>
        </p:txBody>
      </p:sp>
      <p:sp>
        <p:nvSpPr>
          <p:cNvPr id="5" name="TextBox 4">
            <a:extLst>
              <a:ext uri="{FF2B5EF4-FFF2-40B4-BE49-F238E27FC236}">
                <a16:creationId xmlns:a16="http://schemas.microsoft.com/office/drawing/2014/main" id="{FCB41673-60FB-38D8-570D-F979CF414DE3}"/>
              </a:ext>
            </a:extLst>
          </p:cNvPr>
          <p:cNvSpPr txBox="1"/>
          <p:nvPr/>
        </p:nvSpPr>
        <p:spPr>
          <a:xfrm>
            <a:off x="9632904" y="6107044"/>
            <a:ext cx="3105638" cy="646331"/>
          </a:xfrm>
          <a:prstGeom prst="rect">
            <a:avLst/>
          </a:prstGeom>
          <a:noFill/>
        </p:spPr>
        <p:txBody>
          <a:bodyPr wrap="square" rtlCol="0">
            <a:spAutoFit/>
          </a:bodyPr>
          <a:lstStyle/>
          <a:p>
            <a:r>
              <a:rPr lang="en-GB" dirty="0"/>
              <a:t>(Joseph Rowntree Foundation, 2022)</a:t>
            </a:r>
          </a:p>
        </p:txBody>
      </p:sp>
    </p:spTree>
    <p:extLst>
      <p:ext uri="{BB962C8B-B14F-4D97-AF65-F5344CB8AC3E}">
        <p14:creationId xmlns:p14="http://schemas.microsoft.com/office/powerpoint/2010/main" val="307629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0611-79D5-2675-564B-989B354BE033}"/>
              </a:ext>
            </a:extLst>
          </p:cNvPr>
          <p:cNvSpPr>
            <a:spLocks noGrp="1"/>
          </p:cNvSpPr>
          <p:nvPr>
            <p:ph type="title"/>
          </p:nvPr>
        </p:nvSpPr>
        <p:spPr/>
        <p:txBody>
          <a:bodyPr/>
          <a:lstStyle/>
          <a:p>
            <a:r>
              <a:rPr lang="en-GB" dirty="0"/>
              <a:t>Relative Poverty </a:t>
            </a:r>
          </a:p>
        </p:txBody>
      </p:sp>
      <p:sp>
        <p:nvSpPr>
          <p:cNvPr id="3" name="Content Placeholder 2">
            <a:extLst>
              <a:ext uri="{FF2B5EF4-FFF2-40B4-BE49-F238E27FC236}">
                <a16:creationId xmlns:a16="http://schemas.microsoft.com/office/drawing/2014/main" id="{2F3DEDDD-1E5F-5563-2B63-BF0EAEB7AB9F}"/>
              </a:ext>
            </a:extLst>
          </p:cNvPr>
          <p:cNvSpPr>
            <a:spLocks noGrp="1"/>
          </p:cNvSpPr>
          <p:nvPr>
            <p:ph idx="1"/>
          </p:nvPr>
        </p:nvSpPr>
        <p:spPr>
          <a:xfrm>
            <a:off x="890398" y="2000791"/>
            <a:ext cx="8596668" cy="3880773"/>
          </a:xfrm>
        </p:spPr>
        <p:txBody>
          <a:bodyPr>
            <a:normAutofit lnSpcReduction="10000"/>
          </a:bodyPr>
          <a:lstStyle/>
          <a:p>
            <a:r>
              <a:rPr lang="en-GB" dirty="0">
                <a:latin typeface="Times New Roman" panose="02020603050405020304" pitchFamily="18" charset="0"/>
                <a:cs typeface="Times New Roman" panose="02020603050405020304" pitchFamily="18" charset="0"/>
              </a:rPr>
              <a:t>Relative poverty can be more subjective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 can be judgement in determining poverty levels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‘Relative poverty prevents people from participating in activities that are customary in the society in which they live.’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Have access to government help for necessities to live, but are poor in comparison to others in their community</a:t>
            </a:r>
          </a:p>
          <a:p>
            <a:pPr marL="0" indent="0" algn="r">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p. 65; </a:t>
            </a:r>
          </a:p>
          <a:p>
            <a:pPr marL="0" indent="0" algn="r">
              <a:buNone/>
            </a:pPr>
            <a:r>
              <a:rPr lang="en-GB" dirty="0" err="1">
                <a:latin typeface="Times New Roman" panose="02020603050405020304" pitchFamily="18" charset="0"/>
                <a:cs typeface="Times New Roman" panose="02020603050405020304" pitchFamily="18" charset="0"/>
              </a:rPr>
              <a:t>eschooltoday</a:t>
            </a:r>
            <a:r>
              <a:rPr lang="en-GB" dirty="0">
                <a:latin typeface="Times New Roman" panose="02020603050405020304" pitchFamily="18" charset="0"/>
                <a:cs typeface="Times New Roman" panose="02020603050405020304" pitchFamily="18" charset="0"/>
              </a:rPr>
              <a:t>, 2022) </a:t>
            </a:r>
          </a:p>
        </p:txBody>
      </p:sp>
    </p:spTree>
    <p:extLst>
      <p:ext uri="{BB962C8B-B14F-4D97-AF65-F5344CB8AC3E}">
        <p14:creationId xmlns:p14="http://schemas.microsoft.com/office/powerpoint/2010/main" val="27750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51CCF-D8F7-04B6-6A7C-8C756F2D9660}"/>
              </a:ext>
            </a:extLst>
          </p:cNvPr>
          <p:cNvSpPr>
            <a:spLocks noGrp="1"/>
          </p:cNvSpPr>
          <p:nvPr>
            <p:ph type="ctrTitle"/>
          </p:nvPr>
        </p:nvSpPr>
        <p:spPr>
          <a:xfrm>
            <a:off x="2305235" y="2286000"/>
            <a:ext cx="7581530" cy="2286000"/>
          </a:xfrm>
        </p:spPr>
        <p:txBody>
          <a:bodyPr>
            <a:normAutofit/>
          </a:bodyPr>
          <a:lstStyle/>
          <a:p>
            <a:pPr algn="l"/>
            <a:r>
              <a:rPr lang="en-GB" sz="4400" dirty="0"/>
              <a:t>A Marxist view on Poverty</a:t>
            </a:r>
          </a:p>
        </p:txBody>
      </p:sp>
    </p:spTree>
    <p:extLst>
      <p:ext uri="{BB962C8B-B14F-4D97-AF65-F5344CB8AC3E}">
        <p14:creationId xmlns:p14="http://schemas.microsoft.com/office/powerpoint/2010/main" val="375564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D80C-6BF5-B90A-4A55-D60C76A34B16}"/>
              </a:ext>
            </a:extLst>
          </p:cNvPr>
          <p:cNvSpPr>
            <a:spLocks noGrp="1"/>
          </p:cNvSpPr>
          <p:nvPr>
            <p:ph type="title"/>
          </p:nvPr>
        </p:nvSpPr>
        <p:spPr>
          <a:xfrm>
            <a:off x="1325404" y="485312"/>
            <a:ext cx="8596668" cy="1320800"/>
          </a:xfrm>
        </p:spPr>
        <p:txBody>
          <a:bodyPr/>
          <a:lstStyle/>
          <a:p>
            <a:r>
              <a:rPr lang="en-GB" dirty="0"/>
              <a:t>Marxist Theory and Poverty</a:t>
            </a:r>
          </a:p>
        </p:txBody>
      </p:sp>
      <p:sp>
        <p:nvSpPr>
          <p:cNvPr id="3" name="Content Placeholder 2">
            <a:extLst>
              <a:ext uri="{FF2B5EF4-FFF2-40B4-BE49-F238E27FC236}">
                <a16:creationId xmlns:a16="http://schemas.microsoft.com/office/drawing/2014/main" id="{62F36A37-ED09-2483-BA80-DDF89EE353FE}"/>
              </a:ext>
            </a:extLst>
          </p:cNvPr>
          <p:cNvSpPr>
            <a:spLocks noGrp="1"/>
          </p:cNvSpPr>
          <p:nvPr>
            <p:ph idx="1"/>
          </p:nvPr>
        </p:nvSpPr>
        <p:spPr>
          <a:xfrm>
            <a:off x="283029" y="1672318"/>
            <a:ext cx="11680371" cy="3880773"/>
          </a:xfrm>
        </p:spPr>
        <p:txBody>
          <a:bodyPr>
            <a:noAutofit/>
          </a:bodyPr>
          <a:lstStyle/>
          <a:p>
            <a:r>
              <a:rPr lang="en-GB" dirty="0">
                <a:latin typeface="Times New Roman" panose="02020603050405020304" pitchFamily="18" charset="0"/>
                <a:cs typeface="Times New Roman" panose="02020603050405020304" pitchFamily="18" charset="0"/>
              </a:rPr>
              <a:t>Karl Marx believed that poverty was relative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‘Our desires and pleasures spring from society; we measure them, therefore, by society… they are of a relative nature.’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Poverty is a consequence of capitalism</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ruling classes benefit from poverty</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lower classes will always accept lower wages because of it</a:t>
            </a:r>
          </a:p>
          <a:p>
            <a:pPr marL="0" indent="0" algn="r">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a:t>
            </a:r>
          </a:p>
          <a:p>
            <a:pPr marL="0" indent="0" algn="r">
              <a:buNone/>
            </a:pPr>
            <a:r>
              <a:rPr lang="en-GB" dirty="0">
                <a:latin typeface="Times New Roman" panose="02020603050405020304" pitchFamily="18" charset="0"/>
                <a:cs typeface="Times New Roman" panose="02020603050405020304" pitchFamily="18" charset="0"/>
              </a:rPr>
              <a:t>Marx, 1952, cited in </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p.66;</a:t>
            </a:r>
          </a:p>
          <a:p>
            <a:pPr marL="0" indent="0" algn="r">
              <a:buNone/>
            </a:pPr>
            <a:r>
              <a:rPr lang="en-GB" dirty="0">
                <a:latin typeface="Times New Roman" panose="02020603050405020304" pitchFamily="18" charset="0"/>
                <a:cs typeface="Times New Roman" panose="02020603050405020304" pitchFamily="18" charset="0"/>
              </a:rPr>
              <a:t>Trumpeter, 2018).</a:t>
            </a:r>
          </a:p>
        </p:txBody>
      </p:sp>
    </p:spTree>
    <p:extLst>
      <p:ext uri="{BB962C8B-B14F-4D97-AF65-F5344CB8AC3E}">
        <p14:creationId xmlns:p14="http://schemas.microsoft.com/office/powerpoint/2010/main" val="231549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FED95-71CB-CF9E-9D2B-5AB78FE7C625}"/>
              </a:ext>
            </a:extLst>
          </p:cNvPr>
          <p:cNvSpPr>
            <a:spLocks noGrp="1"/>
          </p:cNvSpPr>
          <p:nvPr>
            <p:ph type="title"/>
          </p:nvPr>
        </p:nvSpPr>
        <p:spPr/>
        <p:txBody>
          <a:bodyPr/>
          <a:lstStyle/>
          <a:p>
            <a:r>
              <a:rPr lang="en-GB" dirty="0"/>
              <a:t>A Marxist Perspective on Haves and Have Nots</a:t>
            </a:r>
          </a:p>
        </p:txBody>
      </p:sp>
      <p:sp>
        <p:nvSpPr>
          <p:cNvPr id="3" name="Content Placeholder 2">
            <a:extLst>
              <a:ext uri="{FF2B5EF4-FFF2-40B4-BE49-F238E27FC236}">
                <a16:creationId xmlns:a16="http://schemas.microsoft.com/office/drawing/2014/main" id="{27812B72-0CEA-4683-D442-FC9B06157309}"/>
              </a:ext>
            </a:extLst>
          </p:cNvPr>
          <p:cNvSpPr>
            <a:spLocks noGrp="1"/>
          </p:cNvSpPr>
          <p:nvPr>
            <p:ph idx="1"/>
          </p:nvPr>
        </p:nvSpPr>
        <p:spPr>
          <a:xfrm>
            <a:off x="130629" y="1930400"/>
            <a:ext cx="11908971" cy="4720771"/>
          </a:xfrm>
        </p:spPr>
        <p:txBody>
          <a:bodyPr>
            <a:normAutofit/>
          </a:bodyPr>
          <a:lstStyle/>
          <a:p>
            <a:r>
              <a:rPr lang="en-GB" dirty="0">
                <a:latin typeface="Times New Roman" panose="02020603050405020304" pitchFamily="18" charset="0"/>
                <a:cs typeface="Times New Roman" panose="02020603050405020304" pitchFamily="18" charset="0"/>
              </a:rPr>
              <a:t>There is evidence to suggest the poor are getting poorer;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‘Nearly one in three children live in poverty and the use of food banks is rising.’</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addition, the rich are getting richer;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‘The rich are getting even richer – with Briton’s billionaires seeing their wealth soar by more than a third over the past year.’</a:t>
            </a:r>
          </a:p>
          <a:p>
            <a:pPr marL="0" indent="0" algn="r">
              <a:buNone/>
            </a:pPr>
            <a:r>
              <a:rPr lang="en-GB" dirty="0">
                <a:latin typeface="Times New Roman" panose="02020603050405020304" pitchFamily="18" charset="0"/>
                <a:cs typeface="Times New Roman" panose="02020603050405020304" pitchFamily="18" charset="0"/>
              </a:rPr>
              <a:t>(Partington, 2018, no page number;</a:t>
            </a:r>
          </a:p>
          <a:p>
            <a:pPr marL="0" indent="0" algn="r">
              <a:buNone/>
            </a:pPr>
            <a:r>
              <a:rPr lang="en-GB" dirty="0">
                <a:latin typeface="Times New Roman" panose="02020603050405020304" pitchFamily="18" charset="0"/>
                <a:cs typeface="Times New Roman" panose="02020603050405020304" pitchFamily="18" charset="0"/>
              </a:rPr>
              <a:t>White, 2020, no page number).</a:t>
            </a:r>
          </a:p>
        </p:txBody>
      </p:sp>
    </p:spTree>
    <p:extLst>
      <p:ext uri="{BB962C8B-B14F-4D97-AF65-F5344CB8AC3E}">
        <p14:creationId xmlns:p14="http://schemas.microsoft.com/office/powerpoint/2010/main" val="369778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C8A4-41BE-A007-18E7-7666378B2980}"/>
              </a:ext>
            </a:extLst>
          </p:cNvPr>
          <p:cNvSpPr>
            <a:spLocks noGrp="1"/>
          </p:cNvSpPr>
          <p:nvPr>
            <p:ph type="title"/>
          </p:nvPr>
        </p:nvSpPr>
        <p:spPr/>
        <p:txBody>
          <a:bodyPr/>
          <a:lstStyle/>
          <a:p>
            <a:r>
              <a:rPr lang="en-GB" dirty="0"/>
              <a:t>More examples of Haves and Have Nots</a:t>
            </a:r>
          </a:p>
        </p:txBody>
      </p:sp>
      <p:sp>
        <p:nvSpPr>
          <p:cNvPr id="3" name="Content Placeholder 2">
            <a:extLst>
              <a:ext uri="{FF2B5EF4-FFF2-40B4-BE49-F238E27FC236}">
                <a16:creationId xmlns:a16="http://schemas.microsoft.com/office/drawing/2014/main" id="{9322D34A-70C2-9583-93F4-B54B1FED5333}"/>
              </a:ext>
            </a:extLst>
          </p:cNvPr>
          <p:cNvSpPr>
            <a:spLocks noGrp="1"/>
          </p:cNvSpPr>
          <p:nvPr>
            <p:ph idx="1"/>
          </p:nvPr>
        </p:nvSpPr>
        <p:spPr>
          <a:xfrm>
            <a:off x="206829" y="2160589"/>
            <a:ext cx="11680371" cy="4370840"/>
          </a:xfrm>
        </p:spPr>
        <p:txBody>
          <a:bodyPr/>
          <a:lstStyle/>
          <a:p>
            <a:r>
              <a:rPr lang="en-GB" dirty="0"/>
              <a:t>Mark </a:t>
            </a:r>
            <a:r>
              <a:rPr lang="en-GB" dirty="0" err="1"/>
              <a:t>Webar</a:t>
            </a:r>
            <a:r>
              <a:rPr lang="en-GB" dirty="0"/>
              <a:t> (1864-1920) argued that Haves and Haves nots are not just linked to the economy and how poor and rich we are. (Giddens &amp; Sutton, 2021)</a:t>
            </a:r>
          </a:p>
          <a:p>
            <a:pPr marL="0" indent="0">
              <a:buNone/>
            </a:pPr>
            <a:endParaRPr lang="en-GB" dirty="0"/>
          </a:p>
          <a:p>
            <a:r>
              <a:rPr lang="en-GB" dirty="0"/>
              <a:t>An additional example of how society is divided into haves and </a:t>
            </a:r>
            <a:r>
              <a:rPr lang="en-GB" dirty="0" err="1"/>
              <a:t>and</a:t>
            </a:r>
            <a:r>
              <a:rPr lang="en-GB" dirty="0"/>
              <a:t> have nots are differing Human Rights in different areas of the world. (</a:t>
            </a:r>
            <a:r>
              <a:rPr lang="en-GB" dirty="0" err="1"/>
              <a:t>StudyDriver</a:t>
            </a:r>
            <a:r>
              <a:rPr lang="en-GB" dirty="0"/>
              <a:t>, 2022)</a:t>
            </a:r>
          </a:p>
          <a:p>
            <a:pPr marL="0" indent="0">
              <a:buNone/>
            </a:pPr>
            <a:endParaRPr lang="en-GB" dirty="0">
              <a:latin typeface="Times New Roman" panose="02020603050405020304" pitchFamily="18" charset="0"/>
              <a:cs typeface="Times New Roman" panose="02020603050405020304" pitchFamily="18" charset="0"/>
            </a:endParaRPr>
          </a:p>
          <a:p>
            <a:endParaRPr lang="en-GB" dirty="0"/>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6763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E051-26C5-EE71-3CD8-2EAD85DA6D81}"/>
              </a:ext>
            </a:extLst>
          </p:cNvPr>
          <p:cNvSpPr>
            <a:spLocks noGrp="1"/>
          </p:cNvSpPr>
          <p:nvPr>
            <p:ph type="title"/>
          </p:nvPr>
        </p:nvSpPr>
        <p:spPr/>
        <p:txBody>
          <a:bodyPr/>
          <a:lstStyle/>
          <a:p>
            <a:r>
              <a:rPr lang="en-GB" dirty="0"/>
              <a:t>UK, Qatar and haves and have nots</a:t>
            </a:r>
          </a:p>
        </p:txBody>
      </p:sp>
      <p:sp>
        <p:nvSpPr>
          <p:cNvPr id="3" name="Content Placeholder 2">
            <a:extLst>
              <a:ext uri="{FF2B5EF4-FFF2-40B4-BE49-F238E27FC236}">
                <a16:creationId xmlns:a16="http://schemas.microsoft.com/office/drawing/2014/main" id="{A010C6D7-F4C5-ED23-A406-FA39147915A0}"/>
              </a:ext>
            </a:extLst>
          </p:cNvPr>
          <p:cNvSpPr>
            <a:spLocks noGrp="1"/>
          </p:cNvSpPr>
          <p:nvPr>
            <p:ph idx="1"/>
          </p:nvPr>
        </p:nvSpPr>
        <p:spPr>
          <a:xfrm>
            <a:off x="677334" y="2160589"/>
            <a:ext cx="11220752" cy="4555897"/>
          </a:xfrm>
        </p:spPr>
        <p:txBody>
          <a:bodyPr/>
          <a:lstStyle/>
          <a:p>
            <a:r>
              <a:rPr lang="en-GB" dirty="0"/>
              <a:t>In the UK, Women have the right to work and not be discriminated against if the work they are doing is similar to men in the same workplace, women can also complain if they think they are not being treated fairly (</a:t>
            </a:r>
            <a:r>
              <a:rPr lang="en-GB" i="1" dirty="0"/>
              <a:t>Equality Act 2010, c. 17)</a:t>
            </a:r>
          </a:p>
          <a:p>
            <a:pPr marL="0" indent="0">
              <a:buNone/>
            </a:pPr>
            <a:endParaRPr lang="en-GB" i="1" dirty="0"/>
          </a:p>
          <a:p>
            <a:r>
              <a:rPr lang="en-GB" dirty="0"/>
              <a:t>However, In Qatar Women are still required to seek permission from a male guardian for key choices, such as working in governmental departments (Amnesty International, 2022)</a:t>
            </a:r>
          </a:p>
          <a:p>
            <a:endParaRPr lang="en-GB" dirty="0"/>
          </a:p>
          <a:p>
            <a:r>
              <a:rPr lang="en-GB" dirty="0"/>
              <a:t>In addition, anyone that identifies as LGBT+ in the UK cant be discriminated against just because they are LGBT+ as it is unlawful due to the </a:t>
            </a:r>
            <a:r>
              <a:rPr lang="en-GB" i="1" dirty="0"/>
              <a:t>Equality Act. </a:t>
            </a:r>
            <a:r>
              <a:rPr lang="en-GB" dirty="0"/>
              <a:t>(</a:t>
            </a:r>
            <a:r>
              <a:rPr lang="en-GB" dirty="0" err="1"/>
              <a:t>Gilraine</a:t>
            </a:r>
            <a:r>
              <a:rPr lang="en-GB" dirty="0"/>
              <a:t>, 2020) </a:t>
            </a:r>
          </a:p>
          <a:p>
            <a:endParaRPr lang="en-GB" dirty="0"/>
          </a:p>
          <a:p>
            <a:r>
              <a:rPr lang="en-GB" dirty="0"/>
              <a:t>In Qatar, Men can be imprisoned for a maximum of seven years for engaging in ‘same-sex sexual conduct. (Amnesty International, 2022)</a:t>
            </a:r>
          </a:p>
          <a:p>
            <a:endParaRPr lang="en-GB" i="1" dirty="0"/>
          </a:p>
          <a:p>
            <a:pPr marL="0" indent="0">
              <a:buNone/>
            </a:pPr>
            <a:endParaRPr lang="en-GB" i="1" dirty="0"/>
          </a:p>
          <a:p>
            <a:endParaRPr lang="en-GB" i="1" dirty="0"/>
          </a:p>
          <a:p>
            <a:endParaRPr lang="en-GB" dirty="0"/>
          </a:p>
        </p:txBody>
      </p:sp>
    </p:spTree>
    <p:extLst>
      <p:ext uri="{BB962C8B-B14F-4D97-AF65-F5344CB8AC3E}">
        <p14:creationId xmlns:p14="http://schemas.microsoft.com/office/powerpoint/2010/main" val="2066633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7F137-94EB-8415-079A-E54E884DD53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AB11FF8-7CE3-0EA3-25EA-B6703805A465}"/>
              </a:ext>
            </a:extLst>
          </p:cNvPr>
          <p:cNvSpPr>
            <a:spLocks noGrp="1"/>
          </p:cNvSpPr>
          <p:nvPr>
            <p:ph idx="1"/>
          </p:nvPr>
        </p:nvSpPr>
        <p:spPr/>
        <p:txBody>
          <a:bodyPr/>
          <a:lstStyle/>
          <a:p>
            <a:r>
              <a:rPr lang="en-GB" dirty="0"/>
              <a:t>There are clearly many ways society is divided into haves and have nots, such as how we are divided on the Gilbert and Kahl model (Loveless, 2022) </a:t>
            </a:r>
          </a:p>
          <a:p>
            <a:endParaRPr lang="en-GB" dirty="0"/>
          </a:p>
          <a:p>
            <a:r>
              <a:rPr lang="en-GB" dirty="0"/>
              <a:t>In addition, there are also how those in Qatar that have lots of discrimination issues (</a:t>
            </a:r>
            <a:r>
              <a:rPr lang="en-GB" dirty="0" err="1"/>
              <a:t>Amnasty</a:t>
            </a:r>
            <a:r>
              <a:rPr lang="en-GB" dirty="0"/>
              <a:t> International, 2022) compared to those in the UK who have not as much due to the </a:t>
            </a:r>
            <a:r>
              <a:rPr lang="en-GB" i="1" dirty="0"/>
              <a:t>Equality Act 2010 </a:t>
            </a:r>
            <a:r>
              <a:rPr lang="en-GB" dirty="0"/>
              <a:t>(GOV.UK)</a:t>
            </a:r>
          </a:p>
          <a:p>
            <a:endParaRPr lang="en-GB" dirty="0"/>
          </a:p>
          <a:p>
            <a:r>
              <a:rPr lang="en-GB" dirty="0"/>
              <a:t>This shows that there is much to do to close the gap between people that have and people that have not</a:t>
            </a:r>
          </a:p>
        </p:txBody>
      </p:sp>
    </p:spTree>
    <p:extLst>
      <p:ext uri="{BB962C8B-B14F-4D97-AF65-F5344CB8AC3E}">
        <p14:creationId xmlns:p14="http://schemas.microsoft.com/office/powerpoint/2010/main" val="351491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 up image of hands applauding">
            <a:extLst>
              <a:ext uri="{FF2B5EF4-FFF2-40B4-BE49-F238E27FC236}">
                <a16:creationId xmlns:a16="http://schemas.microsoft.com/office/drawing/2014/main" id="{5CBB6D3B-3D72-C163-6184-A165C9B3C4E4}"/>
              </a:ext>
            </a:extLst>
          </p:cNvPr>
          <p:cNvPicPr>
            <a:picLocks noChangeAspect="1"/>
          </p:cNvPicPr>
          <p:nvPr/>
        </p:nvPicPr>
        <p:blipFill rotWithShape="1">
          <a:blip r:embed="rId3">
            <a:duotone>
              <a:prstClr val="black"/>
              <a:prstClr val="white"/>
            </a:duotone>
          </a:blip>
          <a:srcRect l="25896" r="5336"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BB37467-9A29-061A-86ED-DE50D58D03C9}"/>
              </a:ext>
            </a:extLst>
          </p:cNvPr>
          <p:cNvSpPr>
            <a:spLocks noGrp="1"/>
          </p:cNvSpPr>
          <p:nvPr>
            <p:ph type="ctrTitle"/>
          </p:nvPr>
        </p:nvSpPr>
        <p:spPr>
          <a:xfrm>
            <a:off x="668866" y="1678666"/>
            <a:ext cx="5123515" cy="2369093"/>
          </a:xfrm>
        </p:spPr>
        <p:txBody>
          <a:bodyPr>
            <a:normAutofit/>
          </a:bodyPr>
          <a:lstStyle/>
          <a:p>
            <a:r>
              <a:rPr lang="en-GB" sz="4800"/>
              <a:t>Thank You For Listening</a:t>
            </a:r>
          </a:p>
        </p:txBody>
      </p:sp>
      <p:cxnSp>
        <p:nvCxnSpPr>
          <p:cNvPr id="8" name="Straight Connector 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3893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BA709-6F5D-D3E4-091E-301AFE2F93F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95E2678-DE22-78FF-3639-B073190E3FD3}"/>
              </a:ext>
            </a:extLst>
          </p:cNvPr>
          <p:cNvSpPr>
            <a:spLocks noGrp="1"/>
          </p:cNvSpPr>
          <p:nvPr>
            <p:ph idx="1"/>
          </p:nvPr>
        </p:nvSpPr>
        <p:spPr>
          <a:xfrm>
            <a:off x="228600" y="1676400"/>
            <a:ext cx="11811000" cy="5029200"/>
          </a:xfrm>
        </p:spPr>
        <p:txBody>
          <a:bodyPr>
            <a:noAutofit/>
          </a:bodyPr>
          <a:lstStyle/>
          <a:p>
            <a:r>
              <a:rPr lang="en-GB" sz="1800" dirty="0" err="1">
                <a:latin typeface="Times New Roman" panose="02020603050405020304" pitchFamily="18" charset="0"/>
                <a:cs typeface="Times New Roman" panose="02020603050405020304" pitchFamily="18" charset="0"/>
              </a:rPr>
              <a:t>Alcock</a:t>
            </a:r>
            <a:r>
              <a:rPr lang="en-GB" sz="1800" dirty="0">
                <a:latin typeface="Times New Roman" panose="02020603050405020304" pitchFamily="18" charset="0"/>
                <a:cs typeface="Times New Roman" panose="02020603050405020304" pitchFamily="18" charset="0"/>
              </a:rPr>
              <a:t>, P. (2006) </a:t>
            </a:r>
            <a:r>
              <a:rPr lang="en-GB" sz="1800" i="1" dirty="0">
                <a:latin typeface="Times New Roman" panose="02020603050405020304" pitchFamily="18" charset="0"/>
                <a:cs typeface="Times New Roman" panose="02020603050405020304" pitchFamily="18" charset="0"/>
              </a:rPr>
              <a:t>Understanding Poverty. </a:t>
            </a:r>
            <a:r>
              <a:rPr lang="en-GB" sz="1800" dirty="0">
                <a:latin typeface="Times New Roman" panose="02020603050405020304" pitchFamily="18" charset="0"/>
                <a:cs typeface="Times New Roman" panose="02020603050405020304" pitchFamily="18" charset="0"/>
              </a:rPr>
              <a:t>3</a:t>
            </a:r>
            <a:r>
              <a:rPr lang="en-GB" sz="1800" baseline="30000" dirty="0">
                <a:latin typeface="Times New Roman" panose="02020603050405020304" pitchFamily="18" charset="0"/>
                <a:cs typeface="Times New Roman" panose="02020603050405020304" pitchFamily="18" charset="0"/>
              </a:rPr>
              <a:t>rd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Basingstoke: PALGRAVE MACMILLAN. </a:t>
            </a:r>
          </a:p>
          <a:p>
            <a:r>
              <a:rPr lang="en-GB" dirty="0">
                <a:latin typeface="Times New Roman" panose="02020603050405020304" pitchFamily="18" charset="0"/>
                <a:cs typeface="Times New Roman" panose="02020603050405020304" pitchFamily="18" charset="0"/>
              </a:rPr>
              <a:t>Amnesty International (2022) </a:t>
            </a:r>
            <a:r>
              <a:rPr lang="en-GB" i="1" dirty="0">
                <a:latin typeface="Times New Roman" panose="02020603050405020304" pitchFamily="18" charset="0"/>
                <a:cs typeface="Times New Roman" panose="02020603050405020304" pitchFamily="18" charset="0"/>
              </a:rPr>
              <a:t>Qatar.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2"/>
              </a:rPr>
              <a:t>Everything you need to know about human rights in Qatar - Amnesty International Amnesty International</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a:t>
            </a:r>
            <a:endParaRPr lang="en-GB" sz="1800" dirty="0">
              <a:latin typeface="Times New Roman" panose="02020603050405020304" pitchFamily="18" charset="0"/>
              <a:cs typeface="Times New Roman" panose="02020603050405020304" pitchFamily="18" charset="0"/>
            </a:endParaRPr>
          </a:p>
          <a:p>
            <a:r>
              <a:rPr lang="en-GB" sz="1800" dirty="0" err="1">
                <a:latin typeface="Times New Roman" panose="02020603050405020304" pitchFamily="18" charset="0"/>
                <a:cs typeface="Times New Roman" panose="02020603050405020304" pitchFamily="18" charset="0"/>
              </a:rPr>
              <a:t>Eschooltoday</a:t>
            </a:r>
            <a:r>
              <a:rPr lang="en-GB" sz="1800" dirty="0">
                <a:latin typeface="Times New Roman" panose="02020603050405020304" pitchFamily="18" charset="0"/>
                <a:cs typeface="Times New Roman" panose="02020603050405020304" pitchFamily="18" charset="0"/>
              </a:rPr>
              <a:t> (2022) </a:t>
            </a:r>
            <a:r>
              <a:rPr lang="en-GB" sz="1800" i="1" dirty="0">
                <a:latin typeface="Times New Roman" panose="02020603050405020304" pitchFamily="18" charset="0"/>
                <a:cs typeface="Times New Roman" panose="02020603050405020304" pitchFamily="18" charset="0"/>
              </a:rPr>
              <a:t>Types of Poverty. </a:t>
            </a:r>
            <a:r>
              <a:rPr lang="en-GB" sz="1800" dirty="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hlinkClick r:id="rId3"/>
              </a:rPr>
              <a:t>Types of poverty (eschooltoday.com)</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a:t>
            </a:r>
          </a:p>
          <a:p>
            <a:r>
              <a:rPr lang="en-GB" sz="1800" dirty="0">
                <a:latin typeface="Times New Roman" panose="02020603050405020304" pitchFamily="18" charset="0"/>
                <a:cs typeface="Times New Roman" panose="02020603050405020304" pitchFamily="18" charset="0"/>
              </a:rPr>
              <a:t>Giddens, A. &amp; Sutton, P, W. (2021) </a:t>
            </a:r>
            <a:r>
              <a:rPr lang="en-GB" sz="1800" i="1" dirty="0">
                <a:latin typeface="Times New Roman" panose="02020603050405020304" pitchFamily="18" charset="0"/>
                <a:cs typeface="Times New Roman" panose="02020603050405020304" pitchFamily="18" charset="0"/>
              </a:rPr>
              <a:t>Sociology, </a:t>
            </a:r>
            <a:r>
              <a:rPr lang="en-GB" sz="1800" dirty="0">
                <a:latin typeface="Times New Roman" panose="02020603050405020304" pitchFamily="18" charset="0"/>
                <a:cs typeface="Times New Roman" panose="02020603050405020304" pitchFamily="18" charset="0"/>
              </a:rPr>
              <a:t>9</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Cambridge: Polity Press.  </a:t>
            </a:r>
          </a:p>
          <a:p>
            <a:r>
              <a:rPr lang="en-GB" dirty="0" err="1">
                <a:latin typeface="Times New Roman" panose="02020603050405020304" pitchFamily="18" charset="0"/>
                <a:cs typeface="Times New Roman" panose="02020603050405020304" pitchFamily="18" charset="0"/>
              </a:rPr>
              <a:t>Gilraine</a:t>
            </a:r>
            <a:r>
              <a:rPr lang="en-GB" dirty="0">
                <a:latin typeface="Times New Roman" panose="02020603050405020304" pitchFamily="18" charset="0"/>
                <a:cs typeface="Times New Roman" panose="02020603050405020304" pitchFamily="18" charset="0"/>
              </a:rPr>
              <a:t>, A (2020) ‘The Equality Act and LGBT+ Rights’, </a:t>
            </a:r>
            <a:r>
              <a:rPr lang="en-GB" i="1" dirty="0">
                <a:latin typeface="Times New Roman" panose="02020603050405020304" pitchFamily="18" charset="0"/>
                <a:cs typeface="Times New Roman" panose="02020603050405020304" pitchFamily="18" charset="0"/>
              </a:rPr>
              <a:t>GMB</a:t>
            </a:r>
            <a:r>
              <a:rPr lang="en-GB" dirty="0">
                <a:latin typeface="Times New Roman" panose="02020603050405020304" pitchFamily="18" charset="0"/>
                <a:cs typeface="Times New Roman" panose="02020603050405020304" pitchFamily="18" charset="0"/>
              </a:rPr>
              <a:t>. Available at: </a:t>
            </a:r>
            <a:r>
              <a:rPr lang="en-US" dirty="0">
                <a:latin typeface="Times New Roman" panose="02020603050405020304" pitchFamily="18" charset="0"/>
                <a:cs typeface="Times New Roman" panose="02020603050405020304" pitchFamily="18" charset="0"/>
                <a:hlinkClick r:id="rId4"/>
              </a:rPr>
              <a:t>The Equality Act and LGBT+ rights | GMB</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 </a:t>
            </a:r>
            <a:endParaRPr lang="en-GB" sz="18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GOV.UK (2022) </a:t>
            </a:r>
            <a:r>
              <a:rPr lang="en-GB" i="1" dirty="0">
                <a:latin typeface="Times New Roman" panose="02020603050405020304" pitchFamily="18" charset="0"/>
                <a:cs typeface="Times New Roman" panose="02020603050405020304" pitchFamily="18" charset="0"/>
              </a:rPr>
              <a:t>Equality Act 2010, c. 17.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5"/>
              </a:rPr>
              <a:t>Equality Act 2010 (legislation.gov.uk)</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 </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Joseph Rowntree Foundation (2022) </a:t>
            </a:r>
            <a:r>
              <a:rPr lang="en-GB" sz="1800" i="1" dirty="0">
                <a:latin typeface="Times New Roman" panose="02020603050405020304" pitchFamily="18" charset="0"/>
                <a:cs typeface="Times New Roman" panose="02020603050405020304" pitchFamily="18" charset="0"/>
              </a:rPr>
              <a:t>What is Poverty? </a:t>
            </a:r>
            <a:r>
              <a:rPr lang="en-GB" sz="1800" dirty="0">
                <a:latin typeface="Times New Roman" panose="02020603050405020304" pitchFamily="18" charset="0"/>
                <a:cs typeface="Times New Roman" panose="02020603050405020304" pitchFamily="18" charset="0"/>
              </a:rPr>
              <a:t>[Online]. Available at: </a:t>
            </a:r>
            <a:r>
              <a:rPr lang="en-GB" sz="1800" dirty="0">
                <a:latin typeface="Times New Roman" panose="02020603050405020304" pitchFamily="18" charset="0"/>
                <a:cs typeface="Times New Roman" panose="02020603050405020304" pitchFamily="18" charset="0"/>
                <a:hlinkClick r:id="rId6"/>
              </a:rPr>
              <a:t>What is poverty? | JRF</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 </a:t>
            </a:r>
          </a:p>
          <a:p>
            <a:r>
              <a:rPr lang="en-GB" sz="1800" dirty="0">
                <a:latin typeface="Times New Roman" panose="02020603050405020304" pitchFamily="18" charset="0"/>
                <a:cs typeface="Times New Roman" panose="02020603050405020304" pitchFamily="18" charset="0"/>
              </a:rPr>
              <a:t>Loveless, T. (2022) </a:t>
            </a:r>
            <a:r>
              <a:rPr lang="en-GB" sz="1800" i="1" dirty="0">
                <a:latin typeface="Times New Roman" panose="02020603050405020304" pitchFamily="18" charset="0"/>
                <a:cs typeface="Times New Roman" panose="02020603050405020304" pitchFamily="18" charset="0"/>
              </a:rPr>
              <a:t>Social Class </a:t>
            </a:r>
            <a:r>
              <a:rPr lang="en-GB" sz="1800" dirty="0">
                <a:latin typeface="Times New Roman" panose="02020603050405020304" pitchFamily="18" charset="0"/>
                <a:cs typeface="Times New Roman" panose="02020603050405020304" pitchFamily="18" charset="0"/>
              </a:rPr>
              <a:t>[Online]. Available at: </a:t>
            </a:r>
            <a:r>
              <a:rPr lang="en-GB" sz="1800" dirty="0">
                <a:latin typeface="Times New Roman" panose="02020603050405020304" pitchFamily="18" charset="0"/>
                <a:cs typeface="Times New Roman" panose="02020603050405020304" pitchFamily="18" charset="0"/>
                <a:hlinkClick r:id="rId7"/>
              </a:rPr>
              <a:t>Pin on Socioeconomics (pinterest.com)</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 </a:t>
            </a:r>
          </a:p>
        </p:txBody>
      </p:sp>
    </p:spTree>
    <p:extLst>
      <p:ext uri="{BB962C8B-B14F-4D97-AF65-F5344CB8AC3E}">
        <p14:creationId xmlns:p14="http://schemas.microsoft.com/office/powerpoint/2010/main" val="3801148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0ACB-F2DF-6A77-A7FA-FA6771C3D6D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C06D267-0CB6-C6AF-7664-B5B95D38E296}"/>
              </a:ext>
            </a:extLst>
          </p:cNvPr>
          <p:cNvSpPr>
            <a:spLocks noGrp="1"/>
          </p:cNvSpPr>
          <p:nvPr>
            <p:ph idx="1"/>
          </p:nvPr>
        </p:nvSpPr>
        <p:spPr>
          <a:xfrm>
            <a:off x="119743" y="1404257"/>
            <a:ext cx="11898085" cy="5344886"/>
          </a:xfrm>
        </p:spPr>
        <p:txBody>
          <a:bodyPr>
            <a:normAutofit/>
          </a:bodyPr>
          <a:lstStyle/>
          <a:p>
            <a:r>
              <a:rPr lang="en-GB" sz="1800" dirty="0">
                <a:latin typeface="Times New Roman" panose="02020603050405020304" pitchFamily="18" charset="0"/>
                <a:cs typeface="Times New Roman" panose="02020603050405020304" pitchFamily="18" charset="0"/>
              </a:rPr>
              <a:t>Marx, K. (1952, cited in </a:t>
            </a:r>
            <a:r>
              <a:rPr lang="en-GB" sz="1800" dirty="0" err="1">
                <a:latin typeface="Times New Roman" panose="02020603050405020304" pitchFamily="18" charset="0"/>
                <a:cs typeface="Times New Roman" panose="02020603050405020304" pitchFamily="18" charset="0"/>
              </a:rPr>
              <a:t>Alcock</a:t>
            </a:r>
            <a:r>
              <a:rPr lang="en-GB" sz="1800" dirty="0">
                <a:latin typeface="Times New Roman" panose="02020603050405020304" pitchFamily="18" charset="0"/>
                <a:cs typeface="Times New Roman" panose="02020603050405020304" pitchFamily="18" charset="0"/>
              </a:rPr>
              <a:t>, 2006) </a:t>
            </a:r>
            <a:r>
              <a:rPr lang="en-GB" sz="1800" i="1" dirty="0">
                <a:latin typeface="Times New Roman" panose="02020603050405020304" pitchFamily="18" charset="0"/>
                <a:cs typeface="Times New Roman" panose="02020603050405020304" pitchFamily="18" charset="0"/>
              </a:rPr>
              <a:t>Understanding Poverty. </a:t>
            </a:r>
            <a:r>
              <a:rPr lang="en-GB" sz="1800" dirty="0">
                <a:latin typeface="Times New Roman" panose="02020603050405020304" pitchFamily="18" charset="0"/>
                <a:cs typeface="Times New Roman" panose="02020603050405020304" pitchFamily="18" charset="0"/>
              </a:rPr>
              <a:t>3</a:t>
            </a:r>
            <a:r>
              <a:rPr lang="en-GB" sz="1800" baseline="30000" dirty="0">
                <a:latin typeface="Times New Roman" panose="02020603050405020304" pitchFamily="18" charset="0"/>
                <a:cs typeface="Times New Roman" panose="02020603050405020304" pitchFamily="18" charset="0"/>
              </a:rPr>
              <a:t>rd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dirty="0">
                <a:latin typeface="Times New Roman" panose="02020603050405020304" pitchFamily="18" charset="0"/>
                <a:cs typeface="Times New Roman" panose="02020603050405020304" pitchFamily="18" charset="0"/>
              </a:rPr>
              <a:t>. Basingstoke: PALGRAVE MACMILLAN. </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Partington, R. (2018) ‘How unequal is Britain and are the poor getting poorer?’, </a:t>
            </a:r>
            <a:r>
              <a:rPr lang="en-GB" sz="1800" i="1" dirty="0">
                <a:latin typeface="Times New Roman" panose="02020603050405020304" pitchFamily="18" charset="0"/>
                <a:cs typeface="Times New Roman" panose="02020603050405020304" pitchFamily="18" charset="0"/>
              </a:rPr>
              <a:t>The Guardian. </a:t>
            </a:r>
            <a:r>
              <a:rPr lang="en-GB" sz="1800" dirty="0">
                <a:latin typeface="Times New Roman" panose="02020603050405020304" pitchFamily="18" charset="0"/>
                <a:cs typeface="Times New Roman" panose="02020603050405020304" pitchFamily="18" charset="0"/>
              </a:rPr>
              <a:t>Available at: </a:t>
            </a:r>
            <a:r>
              <a:rPr lang="en-US" sz="1800" dirty="0">
                <a:latin typeface="Times New Roman" panose="02020603050405020304" pitchFamily="18" charset="0"/>
                <a:cs typeface="Times New Roman" panose="02020603050405020304" pitchFamily="18" charset="0"/>
                <a:hlinkClick r:id="rId2"/>
              </a:rPr>
              <a:t>How unequal is Britain and are the poor getting poorer? | Inequality | The Guardian</a:t>
            </a:r>
            <a:r>
              <a:rPr lang="en-US" sz="1800" dirty="0">
                <a:latin typeface="Times New Roman" panose="02020603050405020304" pitchFamily="18" charset="0"/>
                <a:cs typeface="Times New Roman" panose="02020603050405020304" pitchFamily="18" charset="0"/>
              </a:rPr>
              <a:t> (Accessed: 18</a:t>
            </a:r>
            <a:r>
              <a:rPr lang="en-US" sz="1800" baseline="30000" dirty="0">
                <a:latin typeface="Times New Roman" panose="02020603050405020304" pitchFamily="18" charset="0"/>
                <a:cs typeface="Times New Roman" panose="02020603050405020304" pitchFamily="18" charset="0"/>
              </a:rPr>
              <a:t>th</a:t>
            </a:r>
            <a:r>
              <a:rPr lang="en-US" sz="1800" dirty="0">
                <a:latin typeface="Times New Roman" panose="02020603050405020304" pitchFamily="18" charset="0"/>
                <a:cs typeface="Times New Roman" panose="02020603050405020304" pitchFamily="18" charset="0"/>
              </a:rPr>
              <a:t> November 2022).</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StudyDriver</a:t>
            </a:r>
            <a:r>
              <a:rPr lang="en-GB" dirty="0">
                <a:latin typeface="Times New Roman" panose="02020603050405020304" pitchFamily="18" charset="0"/>
                <a:cs typeface="Times New Roman" panose="02020603050405020304" pitchFamily="18" charset="0"/>
              </a:rPr>
              <a:t> (2022) </a:t>
            </a:r>
            <a:r>
              <a:rPr lang="en-GB" i="1" dirty="0">
                <a:latin typeface="Times New Roman" panose="02020603050405020304" pitchFamily="18" charset="0"/>
                <a:cs typeface="Times New Roman" panose="02020603050405020304" pitchFamily="18" charset="0"/>
              </a:rPr>
              <a:t>Human Rights in Different Countries.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3"/>
              </a:rPr>
              <a:t>Human Rights In Different Countries - Free Essay Example | StudyDriver.com</a:t>
            </a:r>
            <a:r>
              <a:rPr lang="en-GB" dirty="0">
                <a:latin typeface="Times New Roman" panose="02020603050405020304" pitchFamily="18" charset="0"/>
                <a:cs typeface="Times New Roman" panose="02020603050405020304" pitchFamily="18" charset="0"/>
              </a:rPr>
              <a:t>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2022). </a:t>
            </a:r>
          </a:p>
          <a:p>
            <a:r>
              <a:rPr lang="en-GB" dirty="0">
                <a:latin typeface="Times New Roman" panose="02020603050405020304" pitchFamily="18" charset="0"/>
                <a:cs typeface="Times New Roman" panose="02020603050405020304" pitchFamily="18" charset="0"/>
              </a:rPr>
              <a:t>Trumpeter, A. (2018) ‘Marxist Theory on Poverty’, </a:t>
            </a:r>
            <a:r>
              <a:rPr lang="en-GB" i="1" dirty="0" err="1">
                <a:latin typeface="Times New Roman" panose="02020603050405020304" pitchFamily="18" charset="0"/>
                <a:cs typeface="Times New Roman" panose="02020603050405020304" pitchFamily="18" charset="0"/>
              </a:rPr>
              <a:t>Philosophyzer</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4"/>
              </a:rPr>
              <a:t>Marxist Theory on Poverty - What is it and a Social Work Critique (philosophyzer.com)</a:t>
            </a:r>
            <a:r>
              <a:rPr lang="en-GB" dirty="0">
                <a:latin typeface="Times New Roman" panose="02020603050405020304" pitchFamily="18" charset="0"/>
                <a:cs typeface="Times New Roman" panose="02020603050405020304" pitchFamily="18" charset="0"/>
              </a:rPr>
              <a:t> (Accessed: 16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2022). </a:t>
            </a:r>
          </a:p>
          <a:p>
            <a:r>
              <a:rPr lang="en-GB" dirty="0">
                <a:latin typeface="Times New Roman" panose="02020603050405020304" pitchFamily="18" charset="0"/>
                <a:cs typeface="Times New Roman" panose="02020603050405020304" pitchFamily="18" charset="0"/>
              </a:rPr>
              <a:t>United Nations (1995) </a:t>
            </a:r>
            <a:r>
              <a:rPr lang="en-GB" i="1" dirty="0">
                <a:latin typeface="Times New Roman" panose="02020603050405020304" pitchFamily="18" charset="0"/>
                <a:cs typeface="Times New Roman" panose="02020603050405020304" pitchFamily="18" charset="0"/>
              </a:rPr>
              <a:t>The Copenhagen Declaration and Programme of Action: World Summit for Social Development. </a:t>
            </a:r>
            <a:r>
              <a:rPr lang="en-GB" dirty="0">
                <a:latin typeface="Times New Roman" panose="02020603050405020304" pitchFamily="18" charset="0"/>
                <a:cs typeface="Times New Roman" panose="02020603050405020304" pitchFamily="18" charset="0"/>
              </a:rPr>
              <a:t>United Nations: Department of Publications. </a:t>
            </a:r>
          </a:p>
          <a:p>
            <a:r>
              <a:rPr lang="en-GB" dirty="0">
                <a:latin typeface="Times New Roman" panose="02020603050405020304" pitchFamily="18" charset="0"/>
                <a:cs typeface="Times New Roman" panose="02020603050405020304" pitchFamily="18" charset="0"/>
              </a:rPr>
              <a:t>Valenzuela, A (2022) </a:t>
            </a:r>
            <a:r>
              <a:rPr lang="en-GB" i="1" dirty="0">
                <a:latin typeface="Times New Roman" panose="02020603050405020304" pitchFamily="18" charset="0"/>
                <a:cs typeface="Times New Roman" panose="02020603050405020304" pitchFamily="18" charset="0"/>
              </a:rPr>
              <a:t>Social Stratification: Overview, Theories and Examples.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5"/>
              </a:rPr>
              <a:t>Social Stratification | Overview, Theories &amp; Examples - Video &amp; Lesson Transcript | Study.com</a:t>
            </a:r>
            <a:r>
              <a:rPr lang="en-GB" dirty="0">
                <a:latin typeface="Times New Roman" panose="02020603050405020304" pitchFamily="18" charset="0"/>
                <a:cs typeface="Times New Roman" panose="02020603050405020304" pitchFamily="18" charset="0"/>
              </a:rPr>
              <a:t> (Accessed: 15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2022).</a:t>
            </a:r>
          </a:p>
          <a:p>
            <a:r>
              <a:rPr lang="en-GB" dirty="0">
                <a:latin typeface="Times New Roman" panose="02020603050405020304" pitchFamily="18" charset="0"/>
                <a:cs typeface="Times New Roman" panose="02020603050405020304" pitchFamily="18" charset="0"/>
              </a:rPr>
              <a:t>White, L. (2020) ‘How the rich just got richer: UK billionaires’ wealth soars by 35% as tech and healthcare firms thrive during pandemic’,  </a:t>
            </a:r>
            <a:r>
              <a:rPr lang="en-GB" i="1" dirty="0">
                <a:latin typeface="Times New Roman" panose="02020603050405020304" pitchFamily="18" charset="0"/>
                <a:cs typeface="Times New Roman" panose="02020603050405020304" pitchFamily="18" charset="0"/>
              </a:rPr>
              <a:t>This is Money.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6"/>
              </a:rPr>
              <a:t>How the rich just got richer: UK billionaires' wealth soars by 35% | This is Money</a:t>
            </a:r>
            <a:r>
              <a:rPr lang="en-US" dirty="0">
                <a:latin typeface="Times New Roman" panose="02020603050405020304" pitchFamily="18" charset="0"/>
                <a:cs typeface="Times New Roman" panose="02020603050405020304" pitchFamily="18" charset="0"/>
              </a:rPr>
              <a:t> (Accessed: 18</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a:t>
            </a: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86406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469</TotalTime>
  <Words>1317</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How Society is Divided into the ‘Haves and Have nots’</vt:lpstr>
      <vt:lpstr>What is Meant by ‘Haves and Have nots?’</vt:lpstr>
      <vt:lpstr>What is Poverty? </vt:lpstr>
      <vt:lpstr>Absolute Poverty </vt:lpstr>
      <vt:lpstr>Relative Poverty </vt:lpstr>
      <vt:lpstr>A Marxist view on Poverty</vt:lpstr>
      <vt:lpstr>Marxist Theory and Poverty</vt:lpstr>
      <vt:lpstr>A Marxist Perspective on Haves and Have Nots</vt:lpstr>
      <vt:lpstr>More examples of Haves and Have Nots</vt:lpstr>
      <vt:lpstr>UK, Qatar and haves and have nots</vt:lpstr>
      <vt:lpstr>Conclusion</vt:lpstr>
      <vt:lpstr>Thank You For Listening</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Society is Divided into the ‘Haves and Have nots’</dc:title>
  <dc:creator>Sam Wells (2100181)</dc:creator>
  <cp:lastModifiedBy>Sam Wells (2100181)</cp:lastModifiedBy>
  <cp:revision>10</cp:revision>
  <dcterms:created xsi:type="dcterms:W3CDTF">2022-11-15T13:07:42Z</dcterms:created>
  <dcterms:modified xsi:type="dcterms:W3CDTF">2022-11-24T17:40:51Z</dcterms:modified>
</cp:coreProperties>
</file>