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84" r:id="rId2"/>
    <p:sldId id="285" r:id="rId3"/>
    <p:sldId id="276" r:id="rId4"/>
    <p:sldId id="277" r:id="rId5"/>
    <p:sldId id="278" r:id="rId6"/>
    <p:sldId id="265" r:id="rId7"/>
    <p:sldId id="266" r:id="rId8"/>
    <p:sldId id="267" r:id="rId9"/>
    <p:sldId id="269" r:id="rId10"/>
    <p:sldId id="286" r:id="rId11"/>
    <p:sldId id="291" r:id="rId12"/>
    <p:sldId id="287" r:id="rId13"/>
    <p:sldId id="290" r:id="rId14"/>
    <p:sldId id="288" r:id="rId15"/>
    <p:sldId id="270" r:id="rId16"/>
    <p:sldId id="275" r:id="rId17"/>
    <p:sldId id="272" r:id="rId18"/>
    <p:sldId id="273" r:id="rId19"/>
    <p:sldId id="279" r:id="rId20"/>
    <p:sldId id="280" r:id="rId21"/>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57" y="4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E586C2-CEE1-4DA9-9A5D-C4D912178680}" type="doc">
      <dgm:prSet loTypeId="urn:microsoft.com/office/officeart/2008/layout/RadialCluster" loCatId="relationship" qsTypeId="urn:microsoft.com/office/officeart/2005/8/quickstyle/simple1" qsCatId="simple" csTypeId="urn:microsoft.com/office/officeart/2005/8/colors/colorful2" csCatId="colorful" phldr="1"/>
      <dgm:spPr/>
      <dgm:t>
        <a:bodyPr/>
        <a:lstStyle/>
        <a:p>
          <a:endParaRPr lang="en-GB"/>
        </a:p>
      </dgm:t>
    </dgm:pt>
    <dgm:pt modelId="{074A12D0-20AB-40E8-B46E-81274EF48C59}">
      <dgm:prSet phldrT="[Text]"/>
      <dgm:spPr/>
      <dgm:t>
        <a:bodyPr/>
        <a:lstStyle/>
        <a:p>
          <a:r>
            <a:rPr lang="en-GB" dirty="0" smtClean="0"/>
            <a:t>Impact on the child</a:t>
          </a:r>
          <a:endParaRPr lang="en-GB" dirty="0"/>
        </a:p>
      </dgm:t>
    </dgm:pt>
    <dgm:pt modelId="{0A4EA1B4-F402-4813-B1A5-D8529D698491}" type="parTrans" cxnId="{7701E21A-96AD-4370-898C-3C5FE6D87392}">
      <dgm:prSet/>
      <dgm:spPr/>
      <dgm:t>
        <a:bodyPr/>
        <a:lstStyle/>
        <a:p>
          <a:endParaRPr lang="en-GB"/>
        </a:p>
      </dgm:t>
    </dgm:pt>
    <dgm:pt modelId="{F3DDB2F8-5A68-4DA4-ACB1-DC28D3DE706D}" type="sibTrans" cxnId="{7701E21A-96AD-4370-898C-3C5FE6D87392}">
      <dgm:prSet/>
      <dgm:spPr/>
      <dgm:t>
        <a:bodyPr/>
        <a:lstStyle/>
        <a:p>
          <a:endParaRPr lang="en-GB"/>
        </a:p>
      </dgm:t>
    </dgm:pt>
    <dgm:pt modelId="{3771464F-7703-44E0-9CBB-A3819E2F0FC2}">
      <dgm:prSet phldrT="[Text]"/>
      <dgm:spPr/>
      <dgm:t>
        <a:bodyPr/>
        <a:lstStyle/>
        <a:p>
          <a:r>
            <a:rPr lang="en-GB" dirty="0" smtClean="0"/>
            <a:t>Inclusive Practice</a:t>
          </a:r>
          <a:endParaRPr lang="en-GB" dirty="0"/>
        </a:p>
      </dgm:t>
    </dgm:pt>
    <dgm:pt modelId="{AA522965-76B7-45CA-9A64-A327874D3BFF}" type="parTrans" cxnId="{A0FA0CAB-F20A-43D3-B61B-213F017FA5FB}">
      <dgm:prSet/>
      <dgm:spPr/>
      <dgm:t>
        <a:bodyPr/>
        <a:lstStyle/>
        <a:p>
          <a:endParaRPr lang="en-GB"/>
        </a:p>
      </dgm:t>
    </dgm:pt>
    <dgm:pt modelId="{27726667-1D32-4E89-B596-48B8A0E949D1}" type="sibTrans" cxnId="{A0FA0CAB-F20A-43D3-B61B-213F017FA5FB}">
      <dgm:prSet/>
      <dgm:spPr/>
      <dgm:t>
        <a:bodyPr/>
        <a:lstStyle/>
        <a:p>
          <a:endParaRPr lang="en-GB"/>
        </a:p>
      </dgm:t>
    </dgm:pt>
    <dgm:pt modelId="{F0419055-9FA9-48F4-B527-603BFBF2D45D}">
      <dgm:prSet phldrT="[Text]"/>
      <dgm:spPr/>
      <dgm:t>
        <a:bodyPr/>
        <a:lstStyle/>
        <a:p>
          <a:r>
            <a:rPr lang="en-GB" dirty="0" smtClean="0"/>
            <a:t>Inclusive Culture</a:t>
          </a:r>
          <a:endParaRPr lang="en-GB" dirty="0"/>
        </a:p>
      </dgm:t>
    </dgm:pt>
    <dgm:pt modelId="{21F01A81-EE73-4DE2-821E-0437735AC00A}" type="parTrans" cxnId="{9E9429A1-3EBC-4761-9320-19A66D07F173}">
      <dgm:prSet/>
      <dgm:spPr/>
      <dgm:t>
        <a:bodyPr/>
        <a:lstStyle/>
        <a:p>
          <a:endParaRPr lang="en-GB"/>
        </a:p>
      </dgm:t>
    </dgm:pt>
    <dgm:pt modelId="{CD8662A5-DB44-4FC1-8B51-07EC65E2AB21}" type="sibTrans" cxnId="{9E9429A1-3EBC-4761-9320-19A66D07F173}">
      <dgm:prSet/>
      <dgm:spPr/>
      <dgm:t>
        <a:bodyPr/>
        <a:lstStyle/>
        <a:p>
          <a:endParaRPr lang="en-GB"/>
        </a:p>
      </dgm:t>
    </dgm:pt>
    <dgm:pt modelId="{A3B5F0C1-F201-425A-9EAB-7203368BD9B8}">
      <dgm:prSet phldrT="[Text]"/>
      <dgm:spPr/>
      <dgm:t>
        <a:bodyPr/>
        <a:lstStyle/>
        <a:p>
          <a:r>
            <a:rPr lang="en-GB" dirty="0" smtClean="0"/>
            <a:t>Inclusive Policies</a:t>
          </a:r>
          <a:endParaRPr lang="en-GB" dirty="0"/>
        </a:p>
      </dgm:t>
    </dgm:pt>
    <dgm:pt modelId="{2C1E2EC3-9DCB-4F96-9C15-5C5A66E0B4D1}" type="parTrans" cxnId="{A848AE4C-C7E8-4BDF-85EF-D69746F9257F}">
      <dgm:prSet/>
      <dgm:spPr/>
      <dgm:t>
        <a:bodyPr/>
        <a:lstStyle/>
        <a:p>
          <a:endParaRPr lang="en-GB"/>
        </a:p>
      </dgm:t>
    </dgm:pt>
    <dgm:pt modelId="{35BBC0DC-E393-42B6-A7BB-5CB906E1F605}" type="sibTrans" cxnId="{A848AE4C-C7E8-4BDF-85EF-D69746F9257F}">
      <dgm:prSet/>
      <dgm:spPr/>
      <dgm:t>
        <a:bodyPr/>
        <a:lstStyle/>
        <a:p>
          <a:endParaRPr lang="en-GB"/>
        </a:p>
      </dgm:t>
    </dgm:pt>
    <dgm:pt modelId="{1F80DC36-E0C4-4B7B-9CEE-22449B811D2E}" type="pres">
      <dgm:prSet presAssocID="{90E586C2-CEE1-4DA9-9A5D-C4D912178680}" presName="Name0" presStyleCnt="0">
        <dgm:presLayoutVars>
          <dgm:chMax val="1"/>
          <dgm:chPref val="1"/>
          <dgm:dir/>
          <dgm:animOne val="branch"/>
          <dgm:animLvl val="lvl"/>
        </dgm:presLayoutVars>
      </dgm:prSet>
      <dgm:spPr/>
      <dgm:t>
        <a:bodyPr/>
        <a:lstStyle/>
        <a:p>
          <a:endParaRPr lang="en-GB"/>
        </a:p>
      </dgm:t>
    </dgm:pt>
    <dgm:pt modelId="{E07DAB4F-E024-47D8-9D2C-C2B3DED19E1E}" type="pres">
      <dgm:prSet presAssocID="{074A12D0-20AB-40E8-B46E-81274EF48C59}" presName="singleCycle" presStyleCnt="0"/>
      <dgm:spPr/>
    </dgm:pt>
    <dgm:pt modelId="{A127E500-B7C1-4B8F-9FA0-6964E66162CC}" type="pres">
      <dgm:prSet presAssocID="{074A12D0-20AB-40E8-B46E-81274EF48C59}" presName="singleCenter" presStyleLbl="node1" presStyleIdx="0" presStyleCnt="4">
        <dgm:presLayoutVars>
          <dgm:chMax val="7"/>
          <dgm:chPref val="7"/>
        </dgm:presLayoutVars>
      </dgm:prSet>
      <dgm:spPr/>
      <dgm:t>
        <a:bodyPr/>
        <a:lstStyle/>
        <a:p>
          <a:endParaRPr lang="en-GB"/>
        </a:p>
      </dgm:t>
    </dgm:pt>
    <dgm:pt modelId="{A568A83A-44C7-4554-9778-E5D26B15F040}" type="pres">
      <dgm:prSet presAssocID="{AA522965-76B7-45CA-9A64-A327874D3BFF}" presName="Name56" presStyleLbl="parChTrans1D2" presStyleIdx="0" presStyleCnt="3"/>
      <dgm:spPr/>
      <dgm:t>
        <a:bodyPr/>
        <a:lstStyle/>
        <a:p>
          <a:endParaRPr lang="en-GB"/>
        </a:p>
      </dgm:t>
    </dgm:pt>
    <dgm:pt modelId="{5E64E24A-B247-47CD-8666-F21390A9E290}" type="pres">
      <dgm:prSet presAssocID="{3771464F-7703-44E0-9CBB-A3819E2F0FC2}" presName="text0" presStyleLbl="node1" presStyleIdx="1" presStyleCnt="4">
        <dgm:presLayoutVars>
          <dgm:bulletEnabled val="1"/>
        </dgm:presLayoutVars>
      </dgm:prSet>
      <dgm:spPr/>
      <dgm:t>
        <a:bodyPr/>
        <a:lstStyle/>
        <a:p>
          <a:endParaRPr lang="en-GB"/>
        </a:p>
      </dgm:t>
    </dgm:pt>
    <dgm:pt modelId="{33431FA2-85F0-4CFD-8E58-5AA17E50C6B5}" type="pres">
      <dgm:prSet presAssocID="{21F01A81-EE73-4DE2-821E-0437735AC00A}" presName="Name56" presStyleLbl="parChTrans1D2" presStyleIdx="1" presStyleCnt="3"/>
      <dgm:spPr/>
      <dgm:t>
        <a:bodyPr/>
        <a:lstStyle/>
        <a:p>
          <a:endParaRPr lang="en-GB"/>
        </a:p>
      </dgm:t>
    </dgm:pt>
    <dgm:pt modelId="{E395CD07-C4A3-46B2-AFB3-FD9A87AB9652}" type="pres">
      <dgm:prSet presAssocID="{F0419055-9FA9-48F4-B527-603BFBF2D45D}" presName="text0" presStyleLbl="node1" presStyleIdx="2" presStyleCnt="4">
        <dgm:presLayoutVars>
          <dgm:bulletEnabled val="1"/>
        </dgm:presLayoutVars>
      </dgm:prSet>
      <dgm:spPr/>
      <dgm:t>
        <a:bodyPr/>
        <a:lstStyle/>
        <a:p>
          <a:endParaRPr lang="en-GB"/>
        </a:p>
      </dgm:t>
    </dgm:pt>
    <dgm:pt modelId="{FE2A7269-F179-439C-B072-0A59AD072303}" type="pres">
      <dgm:prSet presAssocID="{2C1E2EC3-9DCB-4F96-9C15-5C5A66E0B4D1}" presName="Name56" presStyleLbl="parChTrans1D2" presStyleIdx="2" presStyleCnt="3"/>
      <dgm:spPr/>
      <dgm:t>
        <a:bodyPr/>
        <a:lstStyle/>
        <a:p>
          <a:endParaRPr lang="en-GB"/>
        </a:p>
      </dgm:t>
    </dgm:pt>
    <dgm:pt modelId="{7604A506-E931-427A-9937-3E7FC8424DA0}" type="pres">
      <dgm:prSet presAssocID="{A3B5F0C1-F201-425A-9EAB-7203368BD9B8}" presName="text0" presStyleLbl="node1" presStyleIdx="3" presStyleCnt="4">
        <dgm:presLayoutVars>
          <dgm:bulletEnabled val="1"/>
        </dgm:presLayoutVars>
      </dgm:prSet>
      <dgm:spPr/>
      <dgm:t>
        <a:bodyPr/>
        <a:lstStyle/>
        <a:p>
          <a:endParaRPr lang="en-GB"/>
        </a:p>
      </dgm:t>
    </dgm:pt>
  </dgm:ptLst>
  <dgm:cxnLst>
    <dgm:cxn modelId="{7701E21A-96AD-4370-898C-3C5FE6D87392}" srcId="{90E586C2-CEE1-4DA9-9A5D-C4D912178680}" destId="{074A12D0-20AB-40E8-B46E-81274EF48C59}" srcOrd="0" destOrd="0" parTransId="{0A4EA1B4-F402-4813-B1A5-D8529D698491}" sibTransId="{F3DDB2F8-5A68-4DA4-ACB1-DC28D3DE706D}"/>
    <dgm:cxn modelId="{A848AE4C-C7E8-4BDF-85EF-D69746F9257F}" srcId="{074A12D0-20AB-40E8-B46E-81274EF48C59}" destId="{A3B5F0C1-F201-425A-9EAB-7203368BD9B8}" srcOrd="2" destOrd="0" parTransId="{2C1E2EC3-9DCB-4F96-9C15-5C5A66E0B4D1}" sibTransId="{35BBC0DC-E393-42B6-A7BB-5CB906E1F605}"/>
    <dgm:cxn modelId="{130CA02B-DFD8-4DE4-872D-0650C13F9314}" type="presOf" srcId="{2C1E2EC3-9DCB-4F96-9C15-5C5A66E0B4D1}" destId="{FE2A7269-F179-439C-B072-0A59AD072303}" srcOrd="0" destOrd="0" presId="urn:microsoft.com/office/officeart/2008/layout/RadialCluster"/>
    <dgm:cxn modelId="{9E9429A1-3EBC-4761-9320-19A66D07F173}" srcId="{074A12D0-20AB-40E8-B46E-81274EF48C59}" destId="{F0419055-9FA9-48F4-B527-603BFBF2D45D}" srcOrd="1" destOrd="0" parTransId="{21F01A81-EE73-4DE2-821E-0437735AC00A}" sibTransId="{CD8662A5-DB44-4FC1-8B51-07EC65E2AB21}"/>
    <dgm:cxn modelId="{491F5D3B-E8D0-4D73-9893-FB01E88966EC}" type="presOf" srcId="{A3B5F0C1-F201-425A-9EAB-7203368BD9B8}" destId="{7604A506-E931-427A-9937-3E7FC8424DA0}" srcOrd="0" destOrd="0" presId="urn:microsoft.com/office/officeart/2008/layout/RadialCluster"/>
    <dgm:cxn modelId="{97B129D3-1990-4036-971B-F64D4034AB2A}" type="presOf" srcId="{074A12D0-20AB-40E8-B46E-81274EF48C59}" destId="{A127E500-B7C1-4B8F-9FA0-6964E66162CC}" srcOrd="0" destOrd="0" presId="urn:microsoft.com/office/officeart/2008/layout/RadialCluster"/>
    <dgm:cxn modelId="{157C4B94-FFD9-42D8-9462-18AE0C84912F}" type="presOf" srcId="{21F01A81-EE73-4DE2-821E-0437735AC00A}" destId="{33431FA2-85F0-4CFD-8E58-5AA17E50C6B5}" srcOrd="0" destOrd="0" presId="urn:microsoft.com/office/officeart/2008/layout/RadialCluster"/>
    <dgm:cxn modelId="{4D3D8AF7-B224-4E13-B946-B375B02A5632}" type="presOf" srcId="{3771464F-7703-44E0-9CBB-A3819E2F0FC2}" destId="{5E64E24A-B247-47CD-8666-F21390A9E290}" srcOrd="0" destOrd="0" presId="urn:microsoft.com/office/officeart/2008/layout/RadialCluster"/>
    <dgm:cxn modelId="{E120C16E-ED64-40D4-909F-13804AB46867}" type="presOf" srcId="{AA522965-76B7-45CA-9A64-A327874D3BFF}" destId="{A568A83A-44C7-4554-9778-E5D26B15F040}" srcOrd="0" destOrd="0" presId="urn:microsoft.com/office/officeart/2008/layout/RadialCluster"/>
    <dgm:cxn modelId="{E7C20857-FEF8-41A3-84EB-BEE2462E16EC}" type="presOf" srcId="{90E586C2-CEE1-4DA9-9A5D-C4D912178680}" destId="{1F80DC36-E0C4-4B7B-9CEE-22449B811D2E}" srcOrd="0" destOrd="0" presId="urn:microsoft.com/office/officeart/2008/layout/RadialCluster"/>
    <dgm:cxn modelId="{6E1077B9-730B-48C1-885D-F152A408D57B}" type="presOf" srcId="{F0419055-9FA9-48F4-B527-603BFBF2D45D}" destId="{E395CD07-C4A3-46B2-AFB3-FD9A87AB9652}" srcOrd="0" destOrd="0" presId="urn:microsoft.com/office/officeart/2008/layout/RadialCluster"/>
    <dgm:cxn modelId="{A0FA0CAB-F20A-43D3-B61B-213F017FA5FB}" srcId="{074A12D0-20AB-40E8-B46E-81274EF48C59}" destId="{3771464F-7703-44E0-9CBB-A3819E2F0FC2}" srcOrd="0" destOrd="0" parTransId="{AA522965-76B7-45CA-9A64-A327874D3BFF}" sibTransId="{27726667-1D32-4E89-B596-48B8A0E949D1}"/>
    <dgm:cxn modelId="{F73988A0-CB77-4E9E-B93A-37654A1038E1}" type="presParOf" srcId="{1F80DC36-E0C4-4B7B-9CEE-22449B811D2E}" destId="{E07DAB4F-E024-47D8-9D2C-C2B3DED19E1E}" srcOrd="0" destOrd="0" presId="urn:microsoft.com/office/officeart/2008/layout/RadialCluster"/>
    <dgm:cxn modelId="{7818886C-7639-4ADA-8593-B485C412572E}" type="presParOf" srcId="{E07DAB4F-E024-47D8-9D2C-C2B3DED19E1E}" destId="{A127E500-B7C1-4B8F-9FA0-6964E66162CC}" srcOrd="0" destOrd="0" presId="urn:microsoft.com/office/officeart/2008/layout/RadialCluster"/>
    <dgm:cxn modelId="{AC35EEBB-624B-4734-82B8-81A4A33AE00D}" type="presParOf" srcId="{E07DAB4F-E024-47D8-9D2C-C2B3DED19E1E}" destId="{A568A83A-44C7-4554-9778-E5D26B15F040}" srcOrd="1" destOrd="0" presId="urn:microsoft.com/office/officeart/2008/layout/RadialCluster"/>
    <dgm:cxn modelId="{2EDABB87-F15F-43DD-899E-4B7E89B5FEA0}" type="presParOf" srcId="{E07DAB4F-E024-47D8-9D2C-C2B3DED19E1E}" destId="{5E64E24A-B247-47CD-8666-F21390A9E290}" srcOrd="2" destOrd="0" presId="urn:microsoft.com/office/officeart/2008/layout/RadialCluster"/>
    <dgm:cxn modelId="{FD1A4810-545C-4260-AF2A-14D8B2FE9F1C}" type="presParOf" srcId="{E07DAB4F-E024-47D8-9D2C-C2B3DED19E1E}" destId="{33431FA2-85F0-4CFD-8E58-5AA17E50C6B5}" srcOrd="3" destOrd="0" presId="urn:microsoft.com/office/officeart/2008/layout/RadialCluster"/>
    <dgm:cxn modelId="{2A128CE0-E23A-4D4A-9EEA-73029C5E1F13}" type="presParOf" srcId="{E07DAB4F-E024-47D8-9D2C-C2B3DED19E1E}" destId="{E395CD07-C4A3-46B2-AFB3-FD9A87AB9652}" srcOrd="4" destOrd="0" presId="urn:microsoft.com/office/officeart/2008/layout/RadialCluster"/>
    <dgm:cxn modelId="{EBD57186-0C06-411F-8344-7A6B17B25023}" type="presParOf" srcId="{E07DAB4F-E024-47D8-9D2C-C2B3DED19E1E}" destId="{FE2A7269-F179-439C-B072-0A59AD072303}" srcOrd="5" destOrd="0" presId="urn:microsoft.com/office/officeart/2008/layout/RadialCluster"/>
    <dgm:cxn modelId="{72EF2409-3EBB-4255-AC10-AA5CE0CC34EC}" type="presParOf" srcId="{E07DAB4F-E024-47D8-9D2C-C2B3DED19E1E}" destId="{7604A506-E931-427A-9937-3E7FC8424DA0}"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7E500-B7C1-4B8F-9FA0-6964E66162CC}">
      <dsp:nvSpPr>
        <dsp:cNvPr id="0" name=""/>
        <dsp:cNvSpPr/>
      </dsp:nvSpPr>
      <dsp:spPr>
        <a:xfrm>
          <a:off x="3451389" y="2583868"/>
          <a:ext cx="1666172" cy="166617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lvl="0" algn="ctr" defTabSz="1422400">
            <a:lnSpc>
              <a:spcPct val="90000"/>
            </a:lnSpc>
            <a:spcBef>
              <a:spcPct val="0"/>
            </a:spcBef>
            <a:spcAft>
              <a:spcPct val="35000"/>
            </a:spcAft>
          </a:pPr>
          <a:r>
            <a:rPr lang="en-GB" sz="3200" kern="1200" dirty="0" smtClean="0"/>
            <a:t>Impact on the child</a:t>
          </a:r>
          <a:endParaRPr lang="en-GB" sz="3200" kern="1200" dirty="0"/>
        </a:p>
      </dsp:txBody>
      <dsp:txXfrm>
        <a:off x="3532725" y="2665204"/>
        <a:ext cx="1503500" cy="1503500"/>
      </dsp:txXfrm>
    </dsp:sp>
    <dsp:sp modelId="{A568A83A-44C7-4554-9778-E5D26B15F040}">
      <dsp:nvSpPr>
        <dsp:cNvPr id="0" name=""/>
        <dsp:cNvSpPr/>
      </dsp:nvSpPr>
      <dsp:spPr>
        <a:xfrm rot="16200000">
          <a:off x="3700100" y="1999493"/>
          <a:ext cx="1168750" cy="0"/>
        </a:xfrm>
        <a:custGeom>
          <a:avLst/>
          <a:gdLst/>
          <a:ahLst/>
          <a:cxnLst/>
          <a:rect l="0" t="0" r="0" b="0"/>
          <a:pathLst>
            <a:path>
              <a:moveTo>
                <a:pt x="0" y="0"/>
              </a:moveTo>
              <a:lnTo>
                <a:pt x="1168750"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64E24A-B247-47CD-8666-F21390A9E290}">
      <dsp:nvSpPr>
        <dsp:cNvPr id="0" name=""/>
        <dsp:cNvSpPr/>
      </dsp:nvSpPr>
      <dsp:spPr>
        <a:xfrm>
          <a:off x="3726308" y="298782"/>
          <a:ext cx="1116335" cy="1116335"/>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pPr>
          <a:r>
            <a:rPr lang="en-GB" sz="2000" kern="1200" dirty="0" smtClean="0"/>
            <a:t>Inclusive Practice</a:t>
          </a:r>
          <a:endParaRPr lang="en-GB" sz="2000" kern="1200" dirty="0"/>
        </a:p>
      </dsp:txBody>
      <dsp:txXfrm>
        <a:off x="3780803" y="353277"/>
        <a:ext cx="1007345" cy="1007345"/>
      </dsp:txXfrm>
    </dsp:sp>
    <dsp:sp modelId="{33431FA2-85F0-4CFD-8E58-5AA17E50C6B5}">
      <dsp:nvSpPr>
        <dsp:cNvPr id="0" name=""/>
        <dsp:cNvSpPr/>
      </dsp:nvSpPr>
      <dsp:spPr>
        <a:xfrm rot="1800000">
          <a:off x="5053688" y="4136318"/>
          <a:ext cx="953522" cy="0"/>
        </a:xfrm>
        <a:custGeom>
          <a:avLst/>
          <a:gdLst/>
          <a:ahLst/>
          <a:cxnLst/>
          <a:rect l="0" t="0" r="0" b="0"/>
          <a:pathLst>
            <a:path>
              <a:moveTo>
                <a:pt x="0" y="0"/>
              </a:moveTo>
              <a:lnTo>
                <a:pt x="953522"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95CD07-C4A3-46B2-AFB3-FD9A87AB9652}">
      <dsp:nvSpPr>
        <dsp:cNvPr id="0" name=""/>
        <dsp:cNvSpPr/>
      </dsp:nvSpPr>
      <dsp:spPr>
        <a:xfrm>
          <a:off x="5943337" y="4138789"/>
          <a:ext cx="1116335" cy="1116335"/>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pPr>
          <a:r>
            <a:rPr lang="en-GB" sz="2000" kern="1200" dirty="0" smtClean="0"/>
            <a:t>Inclusive Culture</a:t>
          </a:r>
          <a:endParaRPr lang="en-GB" sz="2000" kern="1200" dirty="0"/>
        </a:p>
      </dsp:txBody>
      <dsp:txXfrm>
        <a:off x="5997832" y="4193284"/>
        <a:ext cx="1007345" cy="1007345"/>
      </dsp:txXfrm>
    </dsp:sp>
    <dsp:sp modelId="{FE2A7269-F179-439C-B072-0A59AD072303}">
      <dsp:nvSpPr>
        <dsp:cNvPr id="0" name=""/>
        <dsp:cNvSpPr/>
      </dsp:nvSpPr>
      <dsp:spPr>
        <a:xfrm rot="9000000">
          <a:off x="2561740" y="4136318"/>
          <a:ext cx="953522" cy="0"/>
        </a:xfrm>
        <a:custGeom>
          <a:avLst/>
          <a:gdLst/>
          <a:ahLst/>
          <a:cxnLst/>
          <a:rect l="0" t="0" r="0" b="0"/>
          <a:pathLst>
            <a:path>
              <a:moveTo>
                <a:pt x="0" y="0"/>
              </a:moveTo>
              <a:lnTo>
                <a:pt x="953522"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04A506-E931-427A-9937-3E7FC8424DA0}">
      <dsp:nvSpPr>
        <dsp:cNvPr id="0" name=""/>
        <dsp:cNvSpPr/>
      </dsp:nvSpPr>
      <dsp:spPr>
        <a:xfrm>
          <a:off x="1509279" y="4138789"/>
          <a:ext cx="1116335" cy="111633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pPr>
          <a:r>
            <a:rPr lang="en-GB" sz="2000" kern="1200" dirty="0" smtClean="0"/>
            <a:t>Inclusive Policies</a:t>
          </a:r>
          <a:endParaRPr lang="en-GB" sz="2000" kern="1200" dirty="0"/>
        </a:p>
      </dsp:txBody>
      <dsp:txXfrm>
        <a:off x="1563774" y="4193284"/>
        <a:ext cx="1007345" cy="10073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25/06/2019</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25/06/2019</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Session%201%20Recap%20-%20Monkton.docx"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Which%20model%20promotes%20social%20inclusion.docx"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ombudsman.org.uk/__data/assets/pdf_file/0019/33337/FDN-218144-Introduction-to-the-Social-and-Medical-Models-of-Disability.pdf" TargetMode="External"/><Relationship Id="rId2" Type="http://schemas.openxmlformats.org/officeDocument/2006/relationships/hyperlink" Target="https://assemblyinbrief.wordpress.com/2015/10/14/committee-to-carry-out-pre-legislative-scrutiny-of-draft-aln-bil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cope.org.uk/support/professionals/learning-together/inclusive-learning/schools" TargetMode="External"/><Relationship Id="rId2" Type="http://schemas.openxmlformats.org/officeDocument/2006/relationships/hyperlink" Target="http://webarchive.nationalarchives.gov.uk/+/http:/www.cabinetoffice.gov.uk/media/cabinetoffice/strategy/assets/disability.pdf" TargetMode="External"/><Relationship Id="rId1" Type="http://schemas.openxmlformats.org/officeDocument/2006/relationships/slideLayout" Target="../slideLayouts/slideLayout2.xml"/><Relationship Id="rId4" Type="http://schemas.openxmlformats.org/officeDocument/2006/relationships/hyperlink" Target="https://www.gov.uk/definition-of-disability-under-equality-act-2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755576" y="4841726"/>
            <a:ext cx="8424936" cy="891530"/>
          </a:xfrm>
        </p:spPr>
        <p:txBody>
          <a:bodyPr>
            <a:normAutofit/>
          </a:bodyPr>
          <a:lstStyle/>
          <a:p>
            <a:r>
              <a:rPr lang="en-GB" sz="4000" b="1" dirty="0" smtClean="0"/>
              <a:t>SJIE4005: Additional Needs in Context</a:t>
            </a:r>
            <a:endParaRPr lang="en-US" sz="4000" b="1" dirty="0"/>
          </a:p>
        </p:txBody>
      </p:sp>
      <p:sp>
        <p:nvSpPr>
          <p:cNvPr id="5" name="TextBox 4"/>
          <p:cNvSpPr txBox="1"/>
          <p:nvPr/>
        </p:nvSpPr>
        <p:spPr>
          <a:xfrm>
            <a:off x="2555776" y="5733256"/>
            <a:ext cx="5904656" cy="1384995"/>
          </a:xfrm>
          <a:prstGeom prst="rect">
            <a:avLst/>
          </a:prstGeom>
          <a:noFill/>
        </p:spPr>
        <p:txBody>
          <a:bodyPr wrap="square" rtlCol="0">
            <a:spAutoFit/>
          </a:bodyPr>
          <a:lstStyle/>
          <a:p>
            <a:r>
              <a:rPr lang="en-GB" sz="2800" b="1" dirty="0" smtClean="0"/>
              <a:t>By Ken Dicks, Heike Griffiths and Jill Morgan 2018</a:t>
            </a:r>
          </a:p>
          <a:p>
            <a:r>
              <a:rPr lang="en-GB" sz="2800" b="1" dirty="0" smtClean="0"/>
              <a:t>Heike.Griffiths@uwtsd.ac.uk</a:t>
            </a:r>
            <a:endParaRPr lang="en-GB" sz="2800" b="1" dirty="0"/>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41159775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1 Recap</a:t>
            </a:r>
            <a:endParaRPr lang="en-GB" dirty="0"/>
          </a:p>
        </p:txBody>
      </p:sp>
      <p:sp>
        <p:nvSpPr>
          <p:cNvPr id="4" name="TextBox 3"/>
          <p:cNvSpPr txBox="1"/>
          <p:nvPr/>
        </p:nvSpPr>
        <p:spPr>
          <a:xfrm>
            <a:off x="827584" y="1772816"/>
            <a:ext cx="7416824" cy="954107"/>
          </a:xfrm>
          <a:prstGeom prst="rect">
            <a:avLst/>
          </a:prstGeom>
          <a:noFill/>
        </p:spPr>
        <p:txBody>
          <a:bodyPr wrap="square" rtlCol="0">
            <a:spAutoFit/>
          </a:bodyPr>
          <a:lstStyle/>
          <a:p>
            <a:pPr algn="ctr"/>
            <a:r>
              <a:rPr lang="en-GB" sz="2800" dirty="0" smtClean="0"/>
              <a:t>What were the main points that we covered in our last session?</a:t>
            </a:r>
            <a:endParaRPr lang="en-GB"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2852936"/>
            <a:ext cx="998841" cy="998841"/>
          </a:xfrm>
          <a:prstGeom prst="rect">
            <a:avLst/>
          </a:prstGeom>
        </p:spPr>
      </p:pic>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85126" y="4149080"/>
            <a:ext cx="964475" cy="964475"/>
          </a:xfrm>
          <a:prstGeom prst="rect">
            <a:avLst/>
          </a:prstGeom>
        </p:spPr>
      </p:pic>
    </p:spTree>
    <p:extLst>
      <p:ext uri="{BB962C8B-B14F-4D97-AF65-F5344CB8AC3E}">
        <p14:creationId xmlns:p14="http://schemas.microsoft.com/office/powerpoint/2010/main" val="3560083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620688"/>
            <a:ext cx="8229600" cy="1872207"/>
          </a:xfrm>
        </p:spPr>
        <p:txBody>
          <a:bodyPr>
            <a:normAutofit/>
          </a:bodyPr>
          <a:lstStyle/>
          <a:p>
            <a:pPr algn="ctr">
              <a:buNone/>
            </a:pPr>
            <a:r>
              <a:rPr lang="en-GB" sz="5400" b="1" dirty="0" smtClean="0"/>
              <a:t>Additional Learning Needs in Context</a:t>
            </a:r>
          </a:p>
        </p:txBody>
      </p:sp>
      <p:sp>
        <p:nvSpPr>
          <p:cNvPr id="4" name="TextBox 3"/>
          <p:cNvSpPr txBox="1"/>
          <p:nvPr/>
        </p:nvSpPr>
        <p:spPr>
          <a:xfrm>
            <a:off x="1331640" y="3272586"/>
            <a:ext cx="6696744" cy="830997"/>
          </a:xfrm>
          <a:prstGeom prst="rect">
            <a:avLst/>
          </a:prstGeom>
          <a:noFill/>
        </p:spPr>
        <p:txBody>
          <a:bodyPr wrap="square" rtlCol="0">
            <a:spAutoFit/>
          </a:bodyPr>
          <a:lstStyle/>
          <a:p>
            <a:pPr algn="ctr"/>
            <a:r>
              <a:rPr lang="en-GB" sz="4800" b="1" dirty="0" smtClean="0"/>
              <a:t>EDUCATION</a:t>
            </a:r>
            <a:endParaRPr lang="en-GB" sz="4800" b="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idx="1"/>
          </p:nvPr>
        </p:nvSpPr>
        <p:spPr>
          <a:xfrm>
            <a:off x="467544" y="980728"/>
            <a:ext cx="8229600" cy="5544616"/>
          </a:xfrm>
        </p:spPr>
        <p:txBody>
          <a:bodyPr>
            <a:normAutofit fontScale="25000" lnSpcReduction="20000"/>
          </a:bodyPr>
          <a:lstStyle/>
          <a:p>
            <a:endParaRPr lang="en-US" dirty="0" smtClean="0"/>
          </a:p>
          <a:p>
            <a:pPr>
              <a:buNone/>
            </a:pPr>
            <a:r>
              <a:rPr lang="en-US" sz="6400" b="1" dirty="0" smtClean="0"/>
              <a:t>   Medical Model</a:t>
            </a:r>
          </a:p>
          <a:p>
            <a:r>
              <a:rPr lang="en-US" sz="6400" dirty="0" smtClean="0"/>
              <a:t>Diagnosis </a:t>
            </a:r>
          </a:p>
          <a:p>
            <a:r>
              <a:rPr lang="en-US" sz="6400" dirty="0" err="1" smtClean="0"/>
              <a:t>Labelling</a:t>
            </a:r>
            <a:r>
              <a:rPr lang="en-US" sz="6400" dirty="0" smtClean="0"/>
              <a:t> </a:t>
            </a:r>
          </a:p>
          <a:p>
            <a:r>
              <a:rPr lang="en-US" sz="6400" dirty="0" smtClean="0"/>
              <a:t>Focus on the impairment</a:t>
            </a:r>
          </a:p>
          <a:p>
            <a:r>
              <a:rPr lang="en-US" sz="6400" dirty="0" smtClean="0"/>
              <a:t>Assessment, monitoring, </a:t>
            </a:r>
            <a:r>
              <a:rPr lang="en-US" sz="6400" dirty="0" err="1" smtClean="0"/>
              <a:t>programmes</a:t>
            </a:r>
            <a:r>
              <a:rPr lang="en-US" sz="6400" dirty="0" smtClean="0"/>
              <a:t> of therapy </a:t>
            </a:r>
          </a:p>
          <a:p>
            <a:r>
              <a:rPr lang="en-US" sz="6400" dirty="0" smtClean="0"/>
              <a:t>Alternative services, alternative schools</a:t>
            </a:r>
          </a:p>
          <a:p>
            <a:r>
              <a:rPr lang="en-US" sz="6400" dirty="0" smtClean="0"/>
              <a:t>Society remains unchanged </a:t>
            </a:r>
          </a:p>
          <a:p>
            <a:pPr>
              <a:buNone/>
            </a:pPr>
            <a:r>
              <a:rPr lang="en-GB" sz="6400" b="1" dirty="0" smtClean="0"/>
              <a:t>   Social Model</a:t>
            </a:r>
            <a:endParaRPr lang="en-US" sz="6400" b="1" dirty="0" smtClean="0"/>
          </a:p>
          <a:p>
            <a:r>
              <a:rPr lang="en-US" sz="6400" dirty="0" smtClean="0"/>
              <a:t>Learner is valued </a:t>
            </a:r>
          </a:p>
          <a:p>
            <a:r>
              <a:rPr lang="en-US" sz="6400" dirty="0" smtClean="0"/>
              <a:t>Strengths and needs defined by self and others </a:t>
            </a:r>
          </a:p>
          <a:p>
            <a:r>
              <a:rPr lang="en-US" sz="6400" dirty="0" smtClean="0"/>
              <a:t>Identify barriers and develop solutions </a:t>
            </a:r>
          </a:p>
          <a:p>
            <a:r>
              <a:rPr lang="en-US" sz="6400" dirty="0" smtClean="0"/>
              <a:t>Resource allocation </a:t>
            </a:r>
          </a:p>
          <a:p>
            <a:r>
              <a:rPr lang="en-US" sz="6400" dirty="0" smtClean="0"/>
              <a:t>Diversity welcomed </a:t>
            </a:r>
          </a:p>
          <a:p>
            <a:r>
              <a:rPr lang="en-US" sz="6400" dirty="0" smtClean="0"/>
              <a:t>Inclusive education </a:t>
            </a:r>
          </a:p>
          <a:p>
            <a:r>
              <a:rPr lang="en-US" sz="6400" dirty="0" smtClean="0"/>
              <a:t>Promotes social </a:t>
            </a:r>
            <a:r>
              <a:rPr lang="en-US" sz="6400" dirty="0" smtClean="0"/>
              <a:t>change</a:t>
            </a:r>
          </a:p>
          <a:p>
            <a:pPr marL="0" indent="0">
              <a:buNone/>
            </a:pPr>
            <a:r>
              <a:rPr lang="en-US" sz="6400" b="1" dirty="0" smtClean="0"/>
              <a:t>Capabilities Model</a:t>
            </a:r>
          </a:p>
          <a:p>
            <a:r>
              <a:rPr lang="en-US" sz="6400" dirty="0" smtClean="0"/>
              <a:t>Rights based approach </a:t>
            </a:r>
          </a:p>
          <a:p>
            <a:r>
              <a:rPr lang="en-US" sz="6400" dirty="0" smtClean="0"/>
              <a:t>All capabilities must be respected, not one must be missing</a:t>
            </a:r>
          </a:p>
          <a:p>
            <a:r>
              <a:rPr lang="en-US" sz="6400" dirty="0" smtClean="0"/>
              <a:t>Not used in education in the UK</a:t>
            </a:r>
          </a:p>
          <a:p>
            <a:pPr marL="0" indent="0">
              <a:buNone/>
            </a:pPr>
            <a:endParaRPr lang="en-US" sz="6400" dirty="0" smtClean="0"/>
          </a:p>
          <a:p>
            <a:pPr marL="0" indent="0">
              <a:buNone/>
            </a:pPr>
            <a:endParaRPr lang="en-US" sz="8000" b="1" dirty="0"/>
          </a:p>
          <a:p>
            <a:pPr marL="0" indent="0">
              <a:buNone/>
            </a:pPr>
            <a:endParaRPr lang="en-US" sz="8000" b="1" dirty="0" smtClean="0"/>
          </a:p>
          <a:p>
            <a:endParaRPr lang="en-US" sz="800" dirty="0" smtClean="0"/>
          </a:p>
          <a:p>
            <a:r>
              <a:rPr lang="en-US" sz="800" dirty="0" smtClean="0"/>
              <a:t>A</a:t>
            </a:r>
            <a:endParaRPr lang="en-US" dirty="0"/>
          </a:p>
        </p:txBody>
      </p:sp>
      <p:sp>
        <p:nvSpPr>
          <p:cNvPr id="2" name="TextBox 1"/>
          <p:cNvSpPr txBox="1"/>
          <p:nvPr/>
        </p:nvSpPr>
        <p:spPr>
          <a:xfrm>
            <a:off x="3419872" y="4581128"/>
            <a:ext cx="4536504" cy="369332"/>
          </a:xfrm>
          <a:prstGeom prst="rect">
            <a:avLst/>
          </a:prstGeom>
          <a:noFill/>
        </p:spPr>
        <p:txBody>
          <a:bodyPr wrap="square" rtlCol="0">
            <a:spAutoFit/>
          </a:bodyPr>
          <a:lstStyle/>
          <a:p>
            <a:r>
              <a:rPr lang="en-US" dirty="0"/>
              <a:t>Adapted </a:t>
            </a:r>
            <a:r>
              <a:rPr lang="en-US" dirty="0" smtClean="0"/>
              <a:t>from </a:t>
            </a:r>
            <a:r>
              <a:rPr lang="en-US" dirty="0" err="1"/>
              <a:t>Rieser</a:t>
            </a:r>
            <a:r>
              <a:rPr lang="en-US" dirty="0"/>
              <a:t> 2000</a:t>
            </a:r>
            <a:r>
              <a:rPr lang="en-US" dirty="0" smtClean="0"/>
              <a:t>.</a:t>
            </a:r>
            <a:endParaRPr lang="en-US" dirty="0"/>
          </a:p>
        </p:txBody>
      </p:sp>
      <p:sp>
        <p:nvSpPr>
          <p:cNvPr id="3" name="TextBox 2"/>
          <p:cNvSpPr txBox="1"/>
          <p:nvPr/>
        </p:nvSpPr>
        <p:spPr>
          <a:xfrm>
            <a:off x="323528" y="260648"/>
            <a:ext cx="8424936" cy="584775"/>
          </a:xfrm>
          <a:prstGeom prst="rect">
            <a:avLst/>
          </a:prstGeom>
          <a:noFill/>
        </p:spPr>
        <p:txBody>
          <a:bodyPr wrap="square" rtlCol="0">
            <a:spAutoFit/>
          </a:bodyPr>
          <a:lstStyle/>
          <a:p>
            <a:pPr algn="ctr"/>
            <a:r>
              <a:rPr lang="en-GB" sz="3200" b="1" dirty="0" smtClean="0"/>
              <a:t>The two models in Education</a:t>
            </a:r>
            <a:endParaRPr lang="en-GB" sz="32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3">
                                            <p:txEl>
                                              <p:pRg st="15" end="1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3">
                                            <p:txEl>
                                              <p:pRg st="16" end="1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3">
                                            <p:txEl>
                                              <p:pRg st="17" end="17"/>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3">
                                            <p:txEl>
                                              <p:pRg st="18" end="18"/>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3">
                                            <p:txEl>
                                              <p:pRg st="19" end="19"/>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3">
                                            <p:txEl>
                                              <p:pRg st="24" end="24"/>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normAutofit/>
          </a:bodyPr>
          <a:lstStyle/>
          <a:p>
            <a:pPr algn="ctr"/>
            <a:r>
              <a:rPr lang="en-GB" sz="4400" b="1" dirty="0" smtClean="0">
                <a:effectLst/>
              </a:rPr>
              <a:t>Model of Inclusion</a:t>
            </a:r>
            <a:endParaRPr lang="en-US" sz="4400" b="1" dirty="0">
              <a:effectLst/>
            </a:endParaRPr>
          </a:p>
        </p:txBody>
      </p:sp>
      <p:sp>
        <p:nvSpPr>
          <p:cNvPr id="4" name="TextBox 3"/>
          <p:cNvSpPr txBox="1"/>
          <p:nvPr/>
        </p:nvSpPr>
        <p:spPr>
          <a:xfrm>
            <a:off x="5148064" y="6165304"/>
            <a:ext cx="3240360" cy="369332"/>
          </a:xfrm>
          <a:prstGeom prst="rect">
            <a:avLst/>
          </a:prstGeom>
          <a:noFill/>
        </p:spPr>
        <p:txBody>
          <a:bodyPr wrap="square" rtlCol="0">
            <a:spAutoFit/>
          </a:bodyPr>
          <a:lstStyle/>
          <a:p>
            <a:r>
              <a:rPr lang="en-US" dirty="0"/>
              <a:t>(Booth and </a:t>
            </a:r>
            <a:r>
              <a:rPr lang="en-US" dirty="0" err="1"/>
              <a:t>Ainscow</a:t>
            </a:r>
            <a:r>
              <a:rPr lang="en-US" dirty="0"/>
              <a:t>, 2002: 6</a:t>
            </a:r>
            <a:r>
              <a:rPr lang="en-US" dirty="0" smtClean="0"/>
              <a:t>)</a:t>
            </a:r>
            <a:endParaRPr lang="en-US" dirty="0"/>
          </a:p>
        </p:txBody>
      </p:sp>
      <p:graphicFrame>
        <p:nvGraphicFramePr>
          <p:cNvPr id="6" name="Diagram 5"/>
          <p:cNvGraphicFramePr/>
          <p:nvPr>
            <p:extLst>
              <p:ext uri="{D42A27DB-BD31-4B8C-83A1-F6EECF244321}">
                <p14:modId xmlns:p14="http://schemas.microsoft.com/office/powerpoint/2010/main" val="2298408213"/>
              </p:ext>
            </p:extLst>
          </p:nvPr>
        </p:nvGraphicFramePr>
        <p:xfrm>
          <a:off x="179512" y="611396"/>
          <a:ext cx="8568952" cy="5553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A127E500-B7C1-4B8F-9FA0-6964E66162C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A568A83A-44C7-4554-9778-E5D26B15F040}"/>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graphicEl>
                                              <a:dgm id="{5E64E24A-B247-47CD-8666-F21390A9E290}"/>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graphicEl>
                                              <a:dgm id="{33431FA2-85F0-4CFD-8E58-5AA17E50C6B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graphicEl>
                                              <a:dgm id="{E395CD07-C4A3-46B2-AFB3-FD9A87AB965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FE2A7269-F179-439C-B072-0A59AD07230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graphicEl>
                                              <a:dgm id="{7604A506-E931-427A-9937-3E7FC8424DA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38871"/>
            <a:ext cx="5472608" cy="2016224"/>
          </a:xfrm>
        </p:spPr>
        <p:txBody>
          <a:bodyPr>
            <a:normAutofit fontScale="85000" lnSpcReduction="10000"/>
          </a:bodyPr>
          <a:lstStyle/>
          <a:p>
            <a:r>
              <a:rPr lang="en-GB" sz="2800" dirty="0"/>
              <a:t>This Code is all about removing barriers to participation and learning. </a:t>
            </a:r>
            <a:endParaRPr lang="en-GB" sz="2800" dirty="0" smtClean="0"/>
          </a:p>
          <a:p>
            <a:r>
              <a:rPr lang="en-GB" sz="2800" dirty="0" smtClean="0"/>
              <a:t>The key principle </a:t>
            </a:r>
            <a:r>
              <a:rPr lang="en-GB" sz="2800" dirty="0"/>
              <a:t>is that children with special educational needs should have their </a:t>
            </a:r>
            <a:r>
              <a:rPr lang="en-GB" sz="2800" dirty="0" smtClean="0"/>
              <a:t>needs met</a:t>
            </a:r>
            <a:r>
              <a:rPr lang="en-GB" sz="2800" dirty="0"/>
              <a:t>. </a:t>
            </a:r>
            <a:endParaRPr lang="en-GB" sz="2800" dirty="0" smtClean="0"/>
          </a:p>
        </p:txBody>
      </p:sp>
      <p:sp>
        <p:nvSpPr>
          <p:cNvPr id="3" name="Title 2"/>
          <p:cNvSpPr>
            <a:spLocks noGrp="1"/>
          </p:cNvSpPr>
          <p:nvPr>
            <p:ph type="title"/>
          </p:nvPr>
        </p:nvSpPr>
        <p:spPr>
          <a:xfrm>
            <a:off x="755576" y="116632"/>
            <a:ext cx="7488832" cy="1143000"/>
          </a:xfrm>
        </p:spPr>
        <p:txBody>
          <a:bodyPr>
            <a:noAutofit/>
          </a:bodyPr>
          <a:lstStyle/>
          <a:p>
            <a:pPr algn="ctr"/>
            <a:r>
              <a:rPr lang="en-GB" dirty="0" smtClean="0"/>
              <a:t>SEN Code of Practice (2004)</a:t>
            </a:r>
            <a:endParaRPr lang="en-GB" dirty="0"/>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11311" y="1457253"/>
            <a:ext cx="2694594" cy="3795684"/>
          </a:xfrm>
          <a:prstGeom prst="rect">
            <a:avLst/>
          </a:prstGeom>
        </p:spPr>
      </p:pic>
      <p:sp>
        <p:nvSpPr>
          <p:cNvPr id="5" name="TextBox 4"/>
          <p:cNvSpPr txBox="1"/>
          <p:nvPr/>
        </p:nvSpPr>
        <p:spPr>
          <a:xfrm>
            <a:off x="373120" y="3197843"/>
            <a:ext cx="5904655" cy="2677656"/>
          </a:xfrm>
          <a:prstGeom prst="rect">
            <a:avLst/>
          </a:prstGeom>
          <a:noFill/>
        </p:spPr>
        <p:txBody>
          <a:bodyPr wrap="square" rtlCol="0">
            <a:spAutoFit/>
          </a:bodyPr>
          <a:lstStyle/>
          <a:p>
            <a:r>
              <a:rPr lang="en-GB" sz="2400" dirty="0" smtClean="0"/>
              <a:t>“This </a:t>
            </a:r>
            <a:r>
              <a:rPr lang="en-GB" sz="2400" dirty="0"/>
              <a:t>Code is all about removing barriers to participation and learning. The </a:t>
            </a:r>
            <a:r>
              <a:rPr lang="en-GB" sz="2400" dirty="0" smtClean="0"/>
              <a:t>key principle </a:t>
            </a:r>
            <a:r>
              <a:rPr lang="en-GB" sz="2400" dirty="0"/>
              <a:t>is that children with special educational </a:t>
            </a:r>
            <a:r>
              <a:rPr lang="en-GB" sz="2400" dirty="0" smtClean="0"/>
              <a:t>needs should </a:t>
            </a:r>
            <a:r>
              <a:rPr lang="en-GB" sz="2400" dirty="0"/>
              <a:t>have their </a:t>
            </a:r>
            <a:r>
              <a:rPr lang="en-GB" sz="2400" dirty="0" smtClean="0"/>
              <a:t>needs met</a:t>
            </a:r>
            <a:r>
              <a:rPr lang="en-GB" sz="2400" dirty="0"/>
              <a:t>. </a:t>
            </a:r>
            <a:r>
              <a:rPr lang="en-GB" sz="2400" dirty="0" smtClean="0"/>
              <a:t>Providing effective </a:t>
            </a:r>
            <a:r>
              <a:rPr lang="en-GB" sz="2400" dirty="0"/>
              <a:t>support for children with </a:t>
            </a:r>
            <a:r>
              <a:rPr lang="en-GB" sz="2400" dirty="0" smtClean="0"/>
              <a:t>special educational </a:t>
            </a:r>
            <a:r>
              <a:rPr lang="en-GB" sz="2400" dirty="0"/>
              <a:t>needs is </a:t>
            </a:r>
            <a:r>
              <a:rPr lang="en-GB" sz="2400" dirty="0" smtClean="0"/>
              <a:t>an essential </a:t>
            </a:r>
            <a:r>
              <a:rPr lang="en-GB" sz="2400" dirty="0"/>
              <a:t>feature </a:t>
            </a:r>
            <a:r>
              <a:rPr lang="en-GB" sz="2400" dirty="0" smtClean="0"/>
              <a:t>of effective schools”.</a:t>
            </a:r>
            <a:endParaRPr lang="en-GB" sz="2400" dirty="0"/>
          </a:p>
        </p:txBody>
      </p:sp>
      <p:sp>
        <p:nvSpPr>
          <p:cNvPr id="6" name="TextBox 5"/>
          <p:cNvSpPr txBox="1"/>
          <p:nvPr/>
        </p:nvSpPr>
        <p:spPr>
          <a:xfrm>
            <a:off x="2915816" y="5875499"/>
            <a:ext cx="5544616" cy="369332"/>
          </a:xfrm>
          <a:prstGeom prst="rect">
            <a:avLst/>
          </a:prstGeom>
          <a:noFill/>
        </p:spPr>
        <p:txBody>
          <a:bodyPr wrap="square" rtlCol="0">
            <a:spAutoFit/>
          </a:bodyPr>
          <a:lstStyle/>
          <a:p>
            <a:r>
              <a:rPr lang="en-GB" dirty="0" smtClean="0"/>
              <a:t>Jane Davidson </a:t>
            </a:r>
            <a:r>
              <a:rPr lang="en-GB" i="1" dirty="0" smtClean="0"/>
              <a:t>Foreword to the Code of Practice 2002</a:t>
            </a:r>
            <a:endParaRPr lang="en-GB" dirty="0"/>
          </a:p>
        </p:txBody>
      </p:sp>
    </p:spTree>
    <p:custDataLst>
      <p:tags r:id="rId1"/>
    </p:custDataLst>
    <p:extLst>
      <p:ext uri="{BB962C8B-B14F-4D97-AF65-F5344CB8AC3E}">
        <p14:creationId xmlns:p14="http://schemas.microsoft.com/office/powerpoint/2010/main" val="670678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3816424"/>
          </a:xfrm>
        </p:spPr>
        <p:txBody>
          <a:bodyPr>
            <a:noAutofit/>
          </a:bodyPr>
          <a:lstStyle/>
          <a:p>
            <a:r>
              <a:rPr lang="en-US" sz="2400" i="1" dirty="0" smtClean="0"/>
              <a:t>The level of </a:t>
            </a:r>
            <a:r>
              <a:rPr lang="en-US" sz="2400" i="1" dirty="0" err="1" smtClean="0"/>
              <a:t>DDA</a:t>
            </a:r>
            <a:r>
              <a:rPr lang="en-US" sz="2400" i="1" dirty="0" smtClean="0"/>
              <a:t>* disability in Wales in 2010 was around one fifth of the working age population </a:t>
            </a:r>
          </a:p>
          <a:p>
            <a:r>
              <a:rPr lang="en-US" sz="2400" i="1" dirty="0" smtClean="0"/>
              <a:t>In 2010 around three-quarters of DDA disabled people were also work-limiting disabled </a:t>
            </a:r>
          </a:p>
          <a:p>
            <a:r>
              <a:rPr lang="en-US" sz="2400" i="1" dirty="0" smtClean="0"/>
              <a:t>The percentage of DDA disabled people generally increased with age. In 2010 over one third of people between the ages of 55 years and pensionable age in Wales had a DDA disability </a:t>
            </a:r>
          </a:p>
          <a:p>
            <a:r>
              <a:rPr lang="en-US" sz="2400" i="1" dirty="0" smtClean="0"/>
              <a:t>Employment rates for DDA disabled people were consistently low compared to the non-disabled population </a:t>
            </a:r>
          </a:p>
          <a:p>
            <a:pPr>
              <a:buNone/>
            </a:pPr>
            <a:r>
              <a:rPr lang="en-US" sz="2400" dirty="0" smtClean="0"/>
              <a:t>                                                                               </a:t>
            </a:r>
            <a:endParaRPr lang="en-US" sz="2400" dirty="0"/>
          </a:p>
        </p:txBody>
      </p:sp>
      <p:sp>
        <p:nvSpPr>
          <p:cNvPr id="3" name="Title 2"/>
          <p:cNvSpPr>
            <a:spLocks noGrp="1"/>
          </p:cNvSpPr>
          <p:nvPr>
            <p:ph type="title"/>
          </p:nvPr>
        </p:nvSpPr>
        <p:spPr>
          <a:xfrm>
            <a:off x="457200" y="274638"/>
            <a:ext cx="8229600" cy="922114"/>
          </a:xfrm>
        </p:spPr>
        <p:txBody>
          <a:bodyPr>
            <a:normAutofit/>
          </a:bodyPr>
          <a:lstStyle/>
          <a:p>
            <a:pPr algn="ctr"/>
            <a:r>
              <a:rPr lang="en-US" sz="4900" b="1" dirty="0" smtClean="0">
                <a:effectLst/>
              </a:rPr>
              <a:t>Disability in Wales</a:t>
            </a:r>
            <a:endParaRPr lang="en-US" sz="4900" b="1" dirty="0">
              <a:effectLst/>
            </a:endParaRPr>
          </a:p>
        </p:txBody>
      </p:sp>
      <p:sp>
        <p:nvSpPr>
          <p:cNvPr id="4" name="TextBox 3"/>
          <p:cNvSpPr txBox="1"/>
          <p:nvPr/>
        </p:nvSpPr>
        <p:spPr>
          <a:xfrm>
            <a:off x="251520" y="1124744"/>
            <a:ext cx="8496944" cy="400110"/>
          </a:xfrm>
          <a:prstGeom prst="rect">
            <a:avLst/>
          </a:prstGeom>
          <a:noFill/>
        </p:spPr>
        <p:txBody>
          <a:bodyPr wrap="square" rtlCol="0">
            <a:spAutoFit/>
          </a:bodyPr>
          <a:lstStyle/>
          <a:p>
            <a:pPr algn="ctr"/>
            <a:r>
              <a:rPr lang="en-GB" sz="2000" dirty="0" smtClean="0"/>
              <a:t>N.B. These are the most recent figures available</a:t>
            </a:r>
            <a:endParaRPr lang="en-GB" sz="2000" dirty="0"/>
          </a:p>
        </p:txBody>
      </p:sp>
      <p:sp>
        <p:nvSpPr>
          <p:cNvPr id="5" name="TextBox 4"/>
          <p:cNvSpPr txBox="1"/>
          <p:nvPr/>
        </p:nvSpPr>
        <p:spPr>
          <a:xfrm>
            <a:off x="4499992" y="5445224"/>
            <a:ext cx="4248472" cy="369332"/>
          </a:xfrm>
          <a:prstGeom prst="rect">
            <a:avLst/>
          </a:prstGeom>
          <a:noFill/>
        </p:spPr>
        <p:txBody>
          <a:bodyPr wrap="square" rtlCol="0">
            <a:spAutoFit/>
          </a:bodyPr>
          <a:lstStyle/>
          <a:p>
            <a:r>
              <a:rPr lang="en-GB" dirty="0" smtClean="0"/>
              <a:t>(Welsh Government, 2011)</a:t>
            </a:r>
            <a:endParaRPr lang="en-GB" dirty="0"/>
          </a:p>
        </p:txBody>
      </p:sp>
      <p:sp>
        <p:nvSpPr>
          <p:cNvPr id="6" name="TextBox 5"/>
          <p:cNvSpPr txBox="1"/>
          <p:nvPr/>
        </p:nvSpPr>
        <p:spPr>
          <a:xfrm>
            <a:off x="2915816" y="5949280"/>
            <a:ext cx="5832648" cy="369332"/>
          </a:xfrm>
          <a:prstGeom prst="rect">
            <a:avLst/>
          </a:prstGeom>
          <a:noFill/>
        </p:spPr>
        <p:txBody>
          <a:bodyPr wrap="square" rtlCol="0">
            <a:spAutoFit/>
          </a:bodyPr>
          <a:lstStyle/>
          <a:p>
            <a:r>
              <a:rPr lang="en-GB" dirty="0" smtClean="0"/>
              <a:t>Disability Discrimination Act 1995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4900" b="1" dirty="0" smtClean="0">
                <a:effectLst/>
              </a:rPr>
              <a:t>Equality Act 2010 </a:t>
            </a:r>
            <a:endParaRPr lang="en-US" sz="4900" b="1" dirty="0">
              <a:effectLst/>
            </a:endParaRPr>
          </a:p>
        </p:txBody>
      </p:sp>
      <p:sp>
        <p:nvSpPr>
          <p:cNvPr id="5" name="TextBox 4"/>
          <p:cNvSpPr txBox="1"/>
          <p:nvPr/>
        </p:nvSpPr>
        <p:spPr>
          <a:xfrm>
            <a:off x="683568" y="1268760"/>
            <a:ext cx="7776864" cy="1569660"/>
          </a:xfrm>
          <a:prstGeom prst="rect">
            <a:avLst/>
          </a:prstGeom>
          <a:noFill/>
        </p:spPr>
        <p:txBody>
          <a:bodyPr wrap="square" rtlCol="0">
            <a:spAutoFit/>
          </a:bodyPr>
          <a:lstStyle/>
          <a:p>
            <a:r>
              <a:rPr lang="en-GB" sz="2400" dirty="0" smtClean="0"/>
              <a:t>“You’re </a:t>
            </a:r>
            <a:r>
              <a:rPr lang="en-GB" sz="2400" dirty="0"/>
              <a:t>disabled under the Equality Act 2010 if you have a physical or mental impairment that has a ‘substantial’ and ‘long-term’ negative effect on your ability to do normal daily </a:t>
            </a:r>
            <a:r>
              <a:rPr lang="en-GB" sz="2400" dirty="0" smtClean="0"/>
              <a:t>activities”.</a:t>
            </a:r>
            <a:endParaRPr lang="en-GB" sz="2400" dirty="0"/>
          </a:p>
        </p:txBody>
      </p:sp>
      <p:sp>
        <p:nvSpPr>
          <p:cNvPr id="6" name="TextBox 5"/>
          <p:cNvSpPr txBox="1"/>
          <p:nvPr/>
        </p:nvSpPr>
        <p:spPr>
          <a:xfrm>
            <a:off x="683568" y="3645024"/>
            <a:ext cx="813690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a:t>
            </a:r>
            <a:r>
              <a:rPr lang="en-GB" sz="2400" dirty="0"/>
              <a:t>substantial’ is more than minor or trivial, </a:t>
            </a:r>
            <a:r>
              <a:rPr lang="en-GB" sz="2400" dirty="0" smtClean="0"/>
              <a:t>e.g. </a:t>
            </a:r>
            <a:r>
              <a:rPr lang="en-GB" sz="2400" dirty="0"/>
              <a:t>it takes much longer than it usually would to complete a daily task like getting </a:t>
            </a:r>
            <a:r>
              <a:rPr lang="en-GB" sz="2400" dirty="0" smtClean="0"/>
              <a:t>dressed</a:t>
            </a:r>
          </a:p>
          <a:p>
            <a:pPr marL="342900" indent="-342900">
              <a:buFont typeface="Arial" panose="020B0604020202020204" pitchFamily="34" charset="0"/>
              <a:buChar char="•"/>
            </a:pPr>
            <a:r>
              <a:rPr lang="en-GB" sz="2400" dirty="0" smtClean="0"/>
              <a:t>‘long-term</a:t>
            </a:r>
            <a:r>
              <a:rPr lang="en-GB" sz="2400" dirty="0"/>
              <a:t>’ means 12 months or more, </a:t>
            </a:r>
            <a:r>
              <a:rPr lang="en-GB" sz="2400" dirty="0" smtClean="0"/>
              <a:t>e.g. </a:t>
            </a:r>
            <a:r>
              <a:rPr lang="en-GB" sz="2400" dirty="0"/>
              <a:t>a breathing condition that develops as a result of a lung infection</a:t>
            </a:r>
          </a:p>
        </p:txBody>
      </p:sp>
      <p:sp>
        <p:nvSpPr>
          <p:cNvPr id="7" name="TextBox 6"/>
          <p:cNvSpPr txBox="1"/>
          <p:nvPr/>
        </p:nvSpPr>
        <p:spPr>
          <a:xfrm>
            <a:off x="539552" y="3068960"/>
            <a:ext cx="6336704" cy="461665"/>
          </a:xfrm>
          <a:prstGeom prst="rect">
            <a:avLst/>
          </a:prstGeom>
          <a:noFill/>
        </p:spPr>
        <p:txBody>
          <a:bodyPr wrap="square" rtlCol="0">
            <a:spAutoFit/>
          </a:bodyPr>
          <a:lstStyle/>
          <a:p>
            <a:r>
              <a:rPr lang="en-GB" sz="2400" b="1" dirty="0"/>
              <a:t>What ‘substantial’ and ‘long-term’ mean</a:t>
            </a:r>
          </a:p>
        </p:txBody>
      </p:sp>
      <p:sp>
        <p:nvSpPr>
          <p:cNvPr id="8" name="TextBox 7"/>
          <p:cNvSpPr txBox="1"/>
          <p:nvPr/>
        </p:nvSpPr>
        <p:spPr>
          <a:xfrm>
            <a:off x="4211960" y="5949280"/>
            <a:ext cx="4032448" cy="369332"/>
          </a:xfrm>
          <a:prstGeom prst="rect">
            <a:avLst/>
          </a:prstGeom>
          <a:noFill/>
        </p:spPr>
        <p:txBody>
          <a:bodyPr wrap="square" rtlCol="0">
            <a:spAutoFit/>
          </a:bodyPr>
          <a:lstStyle/>
          <a:p>
            <a:r>
              <a:rPr lang="en-GB" dirty="0" smtClean="0"/>
              <a:t>(UK Government, 2016)</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3917032"/>
          </a:xfrm>
        </p:spPr>
        <p:txBody>
          <a:bodyPr>
            <a:normAutofit fontScale="92500" lnSpcReduction="20000"/>
          </a:bodyPr>
          <a:lstStyle/>
          <a:p>
            <a:r>
              <a:rPr lang="en-US" b="1" dirty="0" smtClean="0"/>
              <a:t>Impairment</a:t>
            </a:r>
            <a:r>
              <a:rPr lang="en-US" dirty="0" smtClean="0"/>
              <a:t> is the loss or limitation of physical, mental or sensory function on a long term, or permanent basis </a:t>
            </a:r>
          </a:p>
          <a:p>
            <a:endParaRPr lang="en-US" b="1" dirty="0" smtClean="0"/>
          </a:p>
          <a:p>
            <a:r>
              <a:rPr lang="en-US" b="1" dirty="0" smtClean="0"/>
              <a:t>Disablement </a:t>
            </a:r>
            <a:r>
              <a:rPr lang="en-US" dirty="0" smtClean="0"/>
              <a:t>is the loss or limitation of opportunities to take part in the normal life of the community on an equal level with others due to the physical and social barriers </a:t>
            </a:r>
          </a:p>
          <a:p>
            <a:pPr>
              <a:buNone/>
            </a:pPr>
            <a:r>
              <a:rPr lang="en-US" dirty="0" smtClean="0"/>
              <a:t>   </a:t>
            </a:r>
          </a:p>
          <a:p>
            <a:pPr>
              <a:buNone/>
            </a:pPr>
            <a:endParaRPr lang="en-US" sz="2000" dirty="0"/>
          </a:p>
        </p:txBody>
      </p:sp>
      <p:sp>
        <p:nvSpPr>
          <p:cNvPr id="3" name="Title 2"/>
          <p:cNvSpPr>
            <a:spLocks noGrp="1"/>
          </p:cNvSpPr>
          <p:nvPr>
            <p:ph type="title"/>
          </p:nvPr>
        </p:nvSpPr>
        <p:spPr/>
        <p:txBody>
          <a:bodyPr>
            <a:normAutofit/>
          </a:bodyPr>
          <a:lstStyle/>
          <a:p>
            <a:pPr algn="ctr"/>
            <a:r>
              <a:rPr lang="en-US" sz="4000" b="1" dirty="0" smtClean="0"/>
              <a:t>Key concepts and phrases</a:t>
            </a:r>
            <a:r>
              <a:rPr lang="en-US" sz="4000" b="1" dirty="0" smtClean="0">
                <a:effectLst/>
              </a:rPr>
              <a:t> </a:t>
            </a:r>
            <a:endParaRPr lang="en-US" sz="4000" b="1" dirty="0">
              <a:effectLst/>
            </a:endParaRPr>
          </a:p>
        </p:txBody>
      </p:sp>
      <p:sp>
        <p:nvSpPr>
          <p:cNvPr id="4" name="TextBox 3"/>
          <p:cNvSpPr txBox="1"/>
          <p:nvPr/>
        </p:nvSpPr>
        <p:spPr>
          <a:xfrm>
            <a:off x="2915816" y="5373216"/>
            <a:ext cx="5760640" cy="369332"/>
          </a:xfrm>
          <a:prstGeom prst="rect">
            <a:avLst/>
          </a:prstGeom>
          <a:noFill/>
        </p:spPr>
        <p:txBody>
          <a:bodyPr wrap="square" rtlCol="0">
            <a:spAutoFit/>
          </a:bodyPr>
          <a:lstStyle/>
          <a:p>
            <a:r>
              <a:rPr lang="en-US" dirty="0"/>
              <a:t>(Disabled People’s International 1981 </a:t>
            </a:r>
            <a:r>
              <a:rPr lang="en-US" i="1" dirty="0"/>
              <a:t>cited in </a:t>
            </a:r>
            <a:r>
              <a:rPr lang="en-US" i="1" dirty="0" err="1"/>
              <a:t>Rieser</a:t>
            </a:r>
            <a:r>
              <a:rPr lang="en-US" i="1" dirty="0"/>
              <a:t> 2003)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16632"/>
            <a:ext cx="8229600" cy="1143000"/>
          </a:xfrm>
        </p:spPr>
        <p:txBody>
          <a:bodyPr>
            <a:normAutofit/>
          </a:bodyPr>
          <a:lstStyle/>
          <a:p>
            <a:pPr algn="ctr"/>
            <a:r>
              <a:rPr lang="en-US" sz="2800" b="1" dirty="0" smtClean="0"/>
              <a:t>Additional Learning Needs and Education Tribunal (Wales) Bill</a:t>
            </a:r>
            <a:r>
              <a:rPr lang="en-US" sz="2800" b="1" dirty="0" smtClean="0">
                <a:effectLst/>
              </a:rPr>
              <a:t> </a:t>
            </a:r>
            <a:endParaRPr lang="en-US" sz="2800" b="1" dirty="0">
              <a:effectLst/>
            </a:endParaRPr>
          </a:p>
        </p:txBody>
      </p:sp>
      <p:sp>
        <p:nvSpPr>
          <p:cNvPr id="2" name="TextBox 1"/>
          <p:cNvSpPr txBox="1"/>
          <p:nvPr/>
        </p:nvSpPr>
        <p:spPr>
          <a:xfrm>
            <a:off x="333872" y="1556792"/>
            <a:ext cx="835292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2015 - Initial consultation with academics, schools, local authorities, charities, parents/carers and children</a:t>
            </a:r>
            <a:endParaRPr lang="en-GB" sz="2400" dirty="0"/>
          </a:p>
          <a:p>
            <a:pPr marL="342900" indent="-342900">
              <a:buFont typeface="Arial" panose="020B0604020202020204" pitchFamily="34" charset="0"/>
              <a:buChar char="•"/>
            </a:pPr>
            <a:r>
              <a:rPr lang="en-GB" sz="2400" dirty="0" smtClean="0"/>
              <a:t>2016 – Draft Bill written and goes through various stages of scrutiny in the National Assembly for Wales</a:t>
            </a:r>
            <a:endParaRPr lang="en-GB" sz="2400" dirty="0"/>
          </a:p>
          <a:p>
            <a:pPr marL="342900" indent="-342900">
              <a:buFont typeface="Arial" panose="020B0604020202020204" pitchFamily="34" charset="0"/>
              <a:buChar char="•"/>
            </a:pPr>
            <a:r>
              <a:rPr lang="en-GB" sz="2400" dirty="0" smtClean="0"/>
              <a:t>Jan – March 2017 – Consultation on a proposed implementation plan</a:t>
            </a:r>
            <a:endParaRPr lang="en-GB" sz="2400" dirty="0"/>
          </a:p>
          <a:p>
            <a:pPr marL="342900" indent="-342900">
              <a:buFont typeface="Arial" panose="020B0604020202020204" pitchFamily="34" charset="0"/>
              <a:buChar char="•"/>
            </a:pPr>
            <a:r>
              <a:rPr lang="en-GB" sz="2400" dirty="0" smtClean="0"/>
              <a:t>June 2017 – Stage 2 – Review by Education Committee and Financial scrutiny </a:t>
            </a:r>
          </a:p>
          <a:p>
            <a:pPr marL="342900" indent="-342900">
              <a:buFont typeface="Arial" panose="020B0604020202020204" pitchFamily="34" charset="0"/>
              <a:buChar char="•"/>
            </a:pPr>
            <a:r>
              <a:rPr lang="en-GB" sz="2400" dirty="0" smtClean="0"/>
              <a:t>December 2017 – was passed by WG</a:t>
            </a:r>
          </a:p>
          <a:p>
            <a:pPr marL="342900" indent="-342900">
              <a:buFont typeface="Arial" panose="020B0604020202020204" pitchFamily="34" charset="0"/>
              <a:buChar char="•"/>
            </a:pPr>
            <a:r>
              <a:rPr lang="en-GB" sz="2400" dirty="0" smtClean="0"/>
              <a:t>January  2018 - Royal Assent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Code of Practice???</a:t>
            </a:r>
            <a:endParaRPr lang="en-GB" sz="2400" dirty="0"/>
          </a:p>
        </p:txBody>
      </p:sp>
    </p:spTree>
    <p:extLst>
      <p:ext uri="{BB962C8B-B14F-4D97-AF65-F5344CB8AC3E}">
        <p14:creationId xmlns:p14="http://schemas.microsoft.com/office/powerpoint/2010/main" val="256078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lstStyle/>
          <a:p>
            <a:pPr marL="0" indent="0">
              <a:buNone/>
            </a:pPr>
            <a:r>
              <a:rPr lang="en-GB" dirty="0" smtClean="0"/>
              <a:t>Additional Needs are about much more than disabilities/specific learning difficulties</a:t>
            </a:r>
          </a:p>
          <a:p>
            <a:pPr marL="0" indent="0">
              <a:buNone/>
            </a:pPr>
            <a:r>
              <a:rPr lang="en-GB" dirty="0" smtClean="0"/>
              <a:t>They are about</a:t>
            </a:r>
          </a:p>
          <a:p>
            <a:r>
              <a:rPr lang="en-GB" dirty="0" smtClean="0"/>
              <a:t>Difference and Diversity</a:t>
            </a:r>
          </a:p>
          <a:p>
            <a:r>
              <a:rPr lang="en-GB" dirty="0" smtClean="0"/>
              <a:t>Vulnerabilities</a:t>
            </a:r>
          </a:p>
          <a:p>
            <a:r>
              <a:rPr lang="en-GB" dirty="0" smtClean="0"/>
              <a:t>Social Factors</a:t>
            </a:r>
          </a:p>
          <a:p>
            <a:pPr marL="0" indent="0">
              <a:buNone/>
            </a:pPr>
            <a:endParaRPr lang="en-GB" dirty="0"/>
          </a:p>
        </p:txBody>
      </p:sp>
    </p:spTree>
    <p:extLst>
      <p:ext uri="{BB962C8B-B14F-4D97-AF65-F5344CB8AC3E}">
        <p14:creationId xmlns:p14="http://schemas.microsoft.com/office/powerpoint/2010/main" val="391453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2800" b="1" dirty="0" smtClean="0"/>
              <a:t>Additional Learning Needs and Education Tribunal (Wales) Bill</a:t>
            </a:r>
            <a:r>
              <a:rPr lang="en-US" sz="2800" b="1" dirty="0" smtClean="0">
                <a:effectLst/>
              </a:rPr>
              <a:t> </a:t>
            </a:r>
            <a:endParaRPr lang="en-US" sz="2800" b="1" dirty="0">
              <a:effectLst/>
            </a:endParaRPr>
          </a:p>
        </p:txBody>
      </p:sp>
      <p:sp>
        <p:nvSpPr>
          <p:cNvPr id="2" name="TextBox 1"/>
          <p:cNvSpPr txBox="1"/>
          <p:nvPr/>
        </p:nvSpPr>
        <p:spPr>
          <a:xfrm>
            <a:off x="467544" y="1772816"/>
            <a:ext cx="8352928" cy="3570208"/>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smtClean="0"/>
              <a:t>to </a:t>
            </a:r>
            <a:r>
              <a:rPr lang="en-GB" sz="2400" dirty="0"/>
              <a:t>replace the terms ‘special educational needs’ (SEN) and ‘learning difficulties and/or disabilities’ (LDD) with the new term ‘additional learning needs’</a:t>
            </a:r>
          </a:p>
          <a:p>
            <a:pPr marL="342900" indent="-342900">
              <a:spcBef>
                <a:spcPts val="600"/>
              </a:spcBef>
              <a:buFont typeface="Arial" panose="020B0604020202020204" pitchFamily="34" charset="0"/>
              <a:buChar char="•"/>
            </a:pPr>
            <a:r>
              <a:rPr lang="en-GB" sz="2400" dirty="0"/>
              <a:t>to create a single legislative system to support children and young people aged </a:t>
            </a:r>
            <a:r>
              <a:rPr lang="en-GB" sz="2400" b="1" dirty="0"/>
              <a:t>0 to 25 </a:t>
            </a:r>
            <a:r>
              <a:rPr lang="en-GB" sz="2400" dirty="0"/>
              <a:t>who have ALN, instead of the two separate systems currently </a:t>
            </a:r>
            <a:r>
              <a:rPr lang="en-GB" sz="2400" dirty="0" smtClean="0"/>
              <a:t>operating</a:t>
            </a:r>
            <a:endParaRPr lang="en-GB" sz="2400" dirty="0"/>
          </a:p>
          <a:p>
            <a:pPr marL="342900" indent="-342900">
              <a:spcBef>
                <a:spcPts val="600"/>
              </a:spcBef>
              <a:buFont typeface="Arial" panose="020B0604020202020204" pitchFamily="34" charset="0"/>
              <a:buChar char="•"/>
            </a:pPr>
            <a:r>
              <a:rPr lang="en-GB" sz="2400" dirty="0" smtClean="0"/>
              <a:t>As </a:t>
            </a:r>
            <a:r>
              <a:rPr lang="en-GB" sz="2400" dirty="0"/>
              <a:t>a result, </a:t>
            </a:r>
            <a:r>
              <a:rPr lang="en-GB" sz="2400" b="1" dirty="0"/>
              <a:t>transition of learners between school and post-16 education </a:t>
            </a:r>
            <a:r>
              <a:rPr lang="en-GB" sz="2400" dirty="0"/>
              <a:t>will be improved to allow greater support and rights for this group of learners. </a:t>
            </a:r>
          </a:p>
        </p:txBody>
      </p:sp>
      <p:sp>
        <p:nvSpPr>
          <p:cNvPr id="4" name="TextBox 3"/>
          <p:cNvSpPr txBox="1"/>
          <p:nvPr/>
        </p:nvSpPr>
        <p:spPr>
          <a:xfrm>
            <a:off x="395536" y="1239143"/>
            <a:ext cx="5256584" cy="461665"/>
          </a:xfrm>
          <a:prstGeom prst="rect">
            <a:avLst/>
          </a:prstGeom>
          <a:noFill/>
        </p:spPr>
        <p:txBody>
          <a:bodyPr wrap="square" rtlCol="0">
            <a:spAutoFit/>
          </a:bodyPr>
          <a:lstStyle/>
          <a:p>
            <a:r>
              <a:rPr lang="en-GB" sz="2400" dirty="0"/>
              <a:t>Some of the main aims of the Bill are:</a:t>
            </a:r>
          </a:p>
        </p:txBody>
      </p:sp>
    </p:spTree>
    <p:extLst>
      <p:ext uri="{BB962C8B-B14F-4D97-AF65-F5344CB8AC3E}">
        <p14:creationId xmlns:p14="http://schemas.microsoft.com/office/powerpoint/2010/main" val="71097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Additional Learning Needs and Education Tribunal (Wales) Bill </a:t>
            </a:r>
          </a:p>
        </p:txBody>
      </p:sp>
      <p:sp>
        <p:nvSpPr>
          <p:cNvPr id="3" name="Content Placeholder 2"/>
          <p:cNvSpPr>
            <a:spLocks noGrp="1"/>
          </p:cNvSpPr>
          <p:nvPr>
            <p:ph idx="1"/>
          </p:nvPr>
        </p:nvSpPr>
        <p:spPr/>
        <p:txBody>
          <a:bodyPr/>
          <a:lstStyle/>
          <a:p>
            <a:r>
              <a:rPr lang="en-GB" sz="2400" dirty="0"/>
              <a:t>to do away with the system of statementing and </a:t>
            </a:r>
            <a:r>
              <a:rPr lang="en-GB" sz="2400" b="1" dirty="0"/>
              <a:t>create a single plan </a:t>
            </a:r>
            <a:r>
              <a:rPr lang="en-GB" sz="2400" dirty="0"/>
              <a:t>(the individual development plan (IDP)) </a:t>
            </a:r>
            <a:endParaRPr lang="en-GB" sz="2400" dirty="0" smtClean="0"/>
          </a:p>
          <a:p>
            <a:r>
              <a:rPr lang="en-GB" sz="2400" dirty="0" smtClean="0"/>
              <a:t>to </a:t>
            </a:r>
            <a:r>
              <a:rPr lang="en-GB" sz="2400" dirty="0"/>
              <a:t>replace the existing range of statutory and non-statutory SEN/LDD plans for learners, </a:t>
            </a:r>
            <a:endParaRPr lang="en-GB" sz="2400" dirty="0" smtClean="0"/>
          </a:p>
          <a:p>
            <a:r>
              <a:rPr lang="en-GB" sz="2400" dirty="0" smtClean="0"/>
              <a:t>ensuring </a:t>
            </a:r>
            <a:r>
              <a:rPr lang="en-GB" sz="2400" b="1" dirty="0"/>
              <a:t>equity of rights </a:t>
            </a:r>
            <a:r>
              <a:rPr lang="en-GB" sz="2400" dirty="0"/>
              <a:t>regardless of the learner’s level of need or the education setting they attend</a:t>
            </a:r>
          </a:p>
          <a:p>
            <a:endParaRPr lang="en-GB" dirty="0"/>
          </a:p>
        </p:txBody>
      </p:sp>
    </p:spTree>
    <p:extLst>
      <p:ext uri="{BB962C8B-B14F-4D97-AF65-F5344CB8AC3E}">
        <p14:creationId xmlns:p14="http://schemas.microsoft.com/office/powerpoint/2010/main" val="3235882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2800" b="1" dirty="0" smtClean="0"/>
              <a:t>Additional Learning Needs and Education Tribunal (Wales) Bill</a:t>
            </a:r>
            <a:r>
              <a:rPr lang="en-US" sz="2800" b="1" dirty="0" smtClean="0">
                <a:effectLst/>
              </a:rPr>
              <a:t> </a:t>
            </a:r>
            <a:endParaRPr lang="en-US" sz="2800" b="1" dirty="0">
              <a:effectLst/>
            </a:endParaRPr>
          </a:p>
        </p:txBody>
      </p:sp>
      <p:sp>
        <p:nvSpPr>
          <p:cNvPr id="2" name="TextBox 1"/>
          <p:cNvSpPr txBox="1"/>
          <p:nvPr/>
        </p:nvSpPr>
        <p:spPr>
          <a:xfrm>
            <a:off x="467544" y="1916832"/>
            <a:ext cx="8352928" cy="2677656"/>
          </a:xfrm>
          <a:prstGeom prst="rect">
            <a:avLst/>
          </a:prstGeom>
          <a:noFill/>
        </p:spPr>
        <p:txBody>
          <a:bodyPr wrap="square" rtlCol="0">
            <a:spAutoFit/>
          </a:bodyPr>
          <a:lstStyle/>
          <a:p>
            <a:pPr marL="342900" indent="-342900">
              <a:buFont typeface="Arial" panose="020B0604020202020204" pitchFamily="34" charset="0"/>
              <a:buChar char="•"/>
            </a:pPr>
            <a:r>
              <a:rPr lang="en-GB" sz="2400" b="1" dirty="0" smtClean="0"/>
              <a:t>Increase Participation</a:t>
            </a:r>
            <a:r>
              <a:rPr lang="en-GB" sz="2400" dirty="0" smtClean="0"/>
              <a:t>: to </a:t>
            </a:r>
            <a:r>
              <a:rPr lang="en-GB" sz="2400" dirty="0"/>
              <a:t>ensure the views of learners and parents are always considered throughout the planning process to ensure all parties view it as something which is done with them rather than to them and that the child or young person is at the centre of everything,</a:t>
            </a:r>
          </a:p>
          <a:p>
            <a:pPr marL="342900" indent="-342900">
              <a:buFont typeface="Arial" panose="020B0604020202020204" pitchFamily="34" charset="0"/>
              <a:buChar char="•"/>
            </a:pPr>
            <a:r>
              <a:rPr lang="en-GB" sz="2400" dirty="0"/>
              <a:t>to encourage </a:t>
            </a:r>
            <a:r>
              <a:rPr lang="en-GB" sz="2400" b="1" dirty="0"/>
              <a:t>better collaboration </a:t>
            </a:r>
            <a:r>
              <a:rPr lang="en-GB" sz="2400" dirty="0"/>
              <a:t>between agencies, so that needs are identified early and the right support is put in place.</a:t>
            </a:r>
          </a:p>
        </p:txBody>
      </p:sp>
      <p:sp>
        <p:nvSpPr>
          <p:cNvPr id="4" name="TextBox 3"/>
          <p:cNvSpPr txBox="1"/>
          <p:nvPr/>
        </p:nvSpPr>
        <p:spPr>
          <a:xfrm>
            <a:off x="395536" y="1331640"/>
            <a:ext cx="5256584" cy="461665"/>
          </a:xfrm>
          <a:prstGeom prst="rect">
            <a:avLst/>
          </a:prstGeom>
          <a:noFill/>
        </p:spPr>
        <p:txBody>
          <a:bodyPr wrap="square" rtlCol="0">
            <a:spAutoFit/>
          </a:bodyPr>
          <a:lstStyle/>
          <a:p>
            <a:r>
              <a:rPr lang="en-GB" sz="2400" dirty="0"/>
              <a:t>Some of the main aims of the Bill are:</a:t>
            </a:r>
          </a:p>
        </p:txBody>
      </p:sp>
    </p:spTree>
    <p:extLst>
      <p:ext uri="{BB962C8B-B14F-4D97-AF65-F5344CB8AC3E}">
        <p14:creationId xmlns:p14="http://schemas.microsoft.com/office/powerpoint/2010/main" val="120611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495325"/>
            <a:ext cx="8352928" cy="4525963"/>
          </a:xfrm>
        </p:spPr>
        <p:txBody>
          <a:bodyPr>
            <a:normAutofit/>
          </a:bodyPr>
          <a:lstStyle/>
          <a:p>
            <a:r>
              <a:rPr lang="en-US" sz="2800" dirty="0" smtClean="0"/>
              <a:t>Choice may be limited in meeting housing needs (i.e. can only live where there is suitable accommodation)</a:t>
            </a:r>
          </a:p>
          <a:p>
            <a:r>
              <a:rPr lang="en-US" sz="2800" dirty="0" smtClean="0"/>
              <a:t>More likely to be engaged in part time work </a:t>
            </a:r>
          </a:p>
          <a:p>
            <a:r>
              <a:rPr lang="en-US" sz="2800" dirty="0" smtClean="0"/>
              <a:t>Less job security </a:t>
            </a:r>
          </a:p>
          <a:p>
            <a:r>
              <a:rPr lang="en-US" sz="2800" dirty="0" smtClean="0"/>
              <a:t>Impact on status and pay </a:t>
            </a:r>
          </a:p>
          <a:p>
            <a:r>
              <a:rPr lang="en-US" sz="2800" dirty="0" smtClean="0"/>
              <a:t>Lower educational attainment </a:t>
            </a:r>
          </a:p>
          <a:p>
            <a:r>
              <a:rPr lang="en-US" sz="2800" dirty="0" smtClean="0"/>
              <a:t>Limited social interaction</a:t>
            </a:r>
          </a:p>
          <a:p>
            <a:r>
              <a:rPr lang="en-US" sz="2800" dirty="0" smtClean="0"/>
              <a:t>Reliance on others can lead to a feeling of helplessness</a:t>
            </a:r>
          </a:p>
          <a:p>
            <a:endParaRPr lang="en-US" sz="2800" dirty="0" smtClean="0"/>
          </a:p>
          <a:p>
            <a:endParaRPr lang="en-US" sz="2800" dirty="0"/>
          </a:p>
        </p:txBody>
      </p:sp>
      <p:sp>
        <p:nvSpPr>
          <p:cNvPr id="3" name="Title 2"/>
          <p:cNvSpPr>
            <a:spLocks noGrp="1"/>
          </p:cNvSpPr>
          <p:nvPr>
            <p:ph type="title"/>
          </p:nvPr>
        </p:nvSpPr>
        <p:spPr>
          <a:xfrm>
            <a:off x="395536" y="188640"/>
            <a:ext cx="8229600" cy="1143000"/>
          </a:xfrm>
        </p:spPr>
        <p:txBody>
          <a:bodyPr>
            <a:normAutofit/>
          </a:bodyPr>
          <a:lstStyle/>
          <a:p>
            <a:pPr algn="ctr"/>
            <a:r>
              <a:rPr lang="en-US" sz="4900" b="1" dirty="0" smtClean="0">
                <a:effectLst/>
              </a:rPr>
              <a:t>The Lived Experience </a:t>
            </a:r>
            <a:endParaRPr lang="en-US" sz="4900" b="1" dirty="0">
              <a:effectLst/>
            </a:endParaRPr>
          </a:p>
        </p:txBody>
      </p:sp>
      <p:sp>
        <p:nvSpPr>
          <p:cNvPr id="5" name="TextBox 4"/>
          <p:cNvSpPr txBox="1"/>
          <p:nvPr/>
        </p:nvSpPr>
        <p:spPr>
          <a:xfrm>
            <a:off x="6012160" y="5894071"/>
            <a:ext cx="2484276" cy="369332"/>
          </a:xfrm>
          <a:prstGeom prst="rect">
            <a:avLst/>
          </a:prstGeom>
          <a:noFill/>
        </p:spPr>
        <p:txBody>
          <a:bodyPr wrap="square" rtlCol="0">
            <a:spAutoFit/>
          </a:bodyPr>
          <a:lstStyle/>
          <a:p>
            <a:r>
              <a:rPr lang="en-GB" dirty="0" smtClean="0"/>
              <a:t>Based on Larkin 2011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3484984"/>
          </a:xfrm>
        </p:spPr>
        <p:txBody>
          <a:bodyPr>
            <a:normAutofit/>
          </a:bodyPr>
          <a:lstStyle/>
          <a:p>
            <a:r>
              <a:rPr lang="en-US" dirty="0" smtClean="0"/>
              <a:t>Enhanced inclusion of disabled people in policy forums </a:t>
            </a:r>
          </a:p>
          <a:p>
            <a:r>
              <a:rPr lang="en-US" dirty="0" smtClean="0"/>
              <a:t>Continued development of the social model of disability </a:t>
            </a:r>
          </a:p>
          <a:p>
            <a:r>
              <a:rPr lang="en-US" dirty="0" smtClean="0"/>
              <a:t>Challenging disabling attitude </a:t>
            </a:r>
          </a:p>
          <a:p>
            <a:r>
              <a:rPr lang="en-US" dirty="0" smtClean="0"/>
              <a:t>Sustained promotion of inclusive practice </a:t>
            </a:r>
          </a:p>
          <a:p>
            <a:pPr>
              <a:buNone/>
            </a:pPr>
            <a:endParaRPr lang="en-US" dirty="0" smtClean="0"/>
          </a:p>
        </p:txBody>
      </p:sp>
      <p:sp>
        <p:nvSpPr>
          <p:cNvPr id="3" name="Title 2"/>
          <p:cNvSpPr>
            <a:spLocks noGrp="1"/>
          </p:cNvSpPr>
          <p:nvPr>
            <p:ph type="title"/>
          </p:nvPr>
        </p:nvSpPr>
        <p:spPr/>
        <p:txBody>
          <a:bodyPr>
            <a:normAutofit/>
          </a:bodyPr>
          <a:lstStyle/>
          <a:p>
            <a:pPr algn="ctr"/>
            <a:r>
              <a:rPr lang="en-US" b="1" dirty="0" smtClean="0"/>
              <a:t> </a:t>
            </a:r>
            <a:r>
              <a:rPr lang="en-US" sz="4900" b="1" dirty="0" smtClean="0"/>
              <a:t>The F</a:t>
            </a:r>
            <a:r>
              <a:rPr lang="en-US" sz="4900" b="1" dirty="0" smtClean="0">
                <a:effectLst/>
              </a:rPr>
              <a:t>uture Direction? </a:t>
            </a:r>
            <a:endParaRPr lang="en-US" sz="4900" b="1" dirty="0">
              <a:effectLst/>
            </a:endParaRPr>
          </a:p>
        </p:txBody>
      </p:sp>
      <p:sp>
        <p:nvSpPr>
          <p:cNvPr id="4" name="TextBox 3"/>
          <p:cNvSpPr txBox="1"/>
          <p:nvPr/>
        </p:nvSpPr>
        <p:spPr>
          <a:xfrm>
            <a:off x="6084168" y="5517232"/>
            <a:ext cx="2016224" cy="369332"/>
          </a:xfrm>
          <a:prstGeom prst="rect">
            <a:avLst/>
          </a:prstGeom>
          <a:noFill/>
        </p:spPr>
        <p:txBody>
          <a:bodyPr wrap="square" rtlCol="0">
            <a:spAutoFit/>
          </a:bodyPr>
          <a:lstStyle/>
          <a:p>
            <a:r>
              <a:rPr lang="en-US" dirty="0"/>
              <a:t>(Larkin, 2011: 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76872"/>
            <a:ext cx="8229600" cy="2188840"/>
          </a:xfrm>
        </p:spPr>
        <p:txBody>
          <a:bodyPr>
            <a:noAutofit/>
          </a:bodyPr>
          <a:lstStyle/>
          <a:p>
            <a:pPr marL="0" indent="0">
              <a:buNone/>
            </a:pPr>
            <a:r>
              <a:rPr lang="en-US" sz="3600" dirty="0" smtClean="0"/>
              <a:t>‘by 2025 disabled people have full opportunities and choices to improve their quality of life and be included and be respected as equal members of society’ </a:t>
            </a:r>
          </a:p>
          <a:p>
            <a:pPr>
              <a:buNone/>
            </a:pPr>
            <a:endParaRPr lang="en-US" sz="3600" dirty="0" smtClean="0"/>
          </a:p>
        </p:txBody>
      </p:sp>
      <p:sp>
        <p:nvSpPr>
          <p:cNvPr id="4" name="TextBox 3"/>
          <p:cNvSpPr txBox="1"/>
          <p:nvPr/>
        </p:nvSpPr>
        <p:spPr>
          <a:xfrm>
            <a:off x="4572000" y="5454634"/>
            <a:ext cx="3672408" cy="646331"/>
          </a:xfrm>
          <a:prstGeom prst="rect">
            <a:avLst/>
          </a:prstGeom>
          <a:noFill/>
        </p:spPr>
        <p:txBody>
          <a:bodyPr wrap="square" rtlCol="0">
            <a:spAutoFit/>
          </a:bodyPr>
          <a:lstStyle/>
          <a:p>
            <a:r>
              <a:rPr lang="en-US" dirty="0" smtClean="0"/>
              <a:t>Prime Minister’s Strategy Unit 2005 p.6 </a:t>
            </a:r>
            <a:r>
              <a:rPr lang="en-US" i="1" dirty="0"/>
              <a:t>cited in Barnes </a:t>
            </a:r>
            <a:r>
              <a:rPr lang="en-US" i="1" dirty="0" smtClean="0"/>
              <a:t>2007 p.7 </a:t>
            </a:r>
            <a:endParaRPr lang="en-US" i="1" dirty="0"/>
          </a:p>
        </p:txBody>
      </p:sp>
      <p:sp>
        <p:nvSpPr>
          <p:cNvPr id="6" name="Title 2"/>
          <p:cNvSpPr>
            <a:spLocks noGrp="1"/>
          </p:cNvSpPr>
          <p:nvPr>
            <p:ph type="title"/>
          </p:nvPr>
        </p:nvSpPr>
        <p:spPr>
          <a:xfrm>
            <a:off x="457200" y="274638"/>
            <a:ext cx="8229600" cy="1282154"/>
          </a:xfrm>
        </p:spPr>
        <p:txBody>
          <a:bodyPr>
            <a:normAutofit/>
          </a:bodyPr>
          <a:lstStyle/>
          <a:p>
            <a:pPr algn="ctr"/>
            <a:r>
              <a:rPr lang="en-US" b="1" dirty="0" smtClean="0"/>
              <a:t> </a:t>
            </a:r>
            <a:r>
              <a:rPr lang="en-US" sz="4900" b="1" dirty="0" smtClean="0"/>
              <a:t>The F</a:t>
            </a:r>
            <a:r>
              <a:rPr lang="en-US" sz="4900" b="1" dirty="0" smtClean="0">
                <a:effectLst/>
              </a:rPr>
              <a:t>uture Direction? </a:t>
            </a:r>
            <a:endParaRPr lang="en-US" sz="4900" b="1" dirty="0">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dirty="0" smtClean="0"/>
              <a:t/>
            </a:r>
            <a:br>
              <a:rPr lang="en-US" dirty="0" smtClean="0"/>
            </a:br>
            <a:r>
              <a:rPr lang="en-US" dirty="0" smtClean="0"/>
              <a:t/>
            </a:r>
            <a:br>
              <a:rPr lang="en-US" dirty="0" smtClean="0"/>
            </a:br>
            <a:r>
              <a:rPr lang="en-US" sz="4900" b="1" dirty="0" smtClean="0">
                <a:effectLst/>
              </a:rPr>
              <a:t>Discussion Point </a:t>
            </a:r>
            <a:r>
              <a:rPr lang="en-US" sz="4900" dirty="0" smtClean="0">
                <a:effectLst/>
              </a:rPr>
              <a:t/>
            </a:r>
            <a:br>
              <a:rPr lang="en-US" sz="4900" dirty="0" smtClean="0">
                <a:effectLst/>
              </a:rPr>
            </a:br>
            <a:r>
              <a:rPr lang="en-US" dirty="0" smtClean="0"/>
              <a:t/>
            </a:r>
            <a:br>
              <a:rPr lang="en-US" dirty="0" smtClean="0"/>
            </a:br>
            <a:endParaRPr lang="en-US"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67944" y="1628800"/>
            <a:ext cx="968732" cy="729398"/>
          </a:xfrm>
          <a:prstGeom prst="rect">
            <a:avLst/>
          </a:prstGeom>
        </p:spPr>
      </p:pic>
      <p:sp>
        <p:nvSpPr>
          <p:cNvPr id="6" name="TextBox 5"/>
          <p:cNvSpPr txBox="1"/>
          <p:nvPr/>
        </p:nvSpPr>
        <p:spPr>
          <a:xfrm>
            <a:off x="971600" y="2708920"/>
            <a:ext cx="7488832" cy="1569660"/>
          </a:xfrm>
          <a:prstGeom prst="rect">
            <a:avLst/>
          </a:prstGeom>
          <a:noFill/>
        </p:spPr>
        <p:txBody>
          <a:bodyPr wrap="square" rtlCol="0">
            <a:spAutoFit/>
          </a:bodyPr>
          <a:lstStyle/>
          <a:p>
            <a:pPr algn="ctr"/>
            <a:r>
              <a:rPr lang="en-GB" sz="3200" i="1" dirty="0" smtClean="0"/>
              <a:t>Look back through the language used in the Bill, where is the focus on rights, and where is </a:t>
            </a:r>
            <a:r>
              <a:rPr lang="en-GB" sz="3200" i="1" smtClean="0"/>
              <a:t>the focus on needs??</a:t>
            </a:r>
            <a:endParaRPr lang="en-GB" sz="3200" i="1" dirty="0"/>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95519" y="4581128"/>
            <a:ext cx="1640994" cy="1640994"/>
          </a:xfrm>
          <a:prstGeom prst="rect">
            <a:avLst/>
          </a:prstGeom>
        </p:spPr>
      </p:pic>
      <p:pic>
        <p:nvPicPr>
          <p:cNvPr id="2" name="Picture 1">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24128" y="4946867"/>
            <a:ext cx="628269" cy="6282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66738"/>
            <a:ext cx="8229600" cy="4525963"/>
          </a:xfrm>
        </p:spPr>
        <p:txBody>
          <a:bodyPr>
            <a:noAutofit/>
          </a:bodyPr>
          <a:lstStyle/>
          <a:p>
            <a:r>
              <a:rPr lang="en-US" sz="1800" dirty="0" smtClean="0"/>
              <a:t>Barnes C, (2007) </a:t>
            </a:r>
            <a:r>
              <a:rPr lang="en-US" sz="1800" i="1" dirty="0" smtClean="0"/>
              <a:t>Disability and Higher Education: Shaping the Future, Conference Presentation, Centre for Disability Studies </a:t>
            </a:r>
            <a:endParaRPr lang="en-US" sz="1800" dirty="0" smtClean="0"/>
          </a:p>
          <a:p>
            <a:r>
              <a:rPr lang="en-US" sz="1800" dirty="0" smtClean="0"/>
              <a:t>Booth T &amp; </a:t>
            </a:r>
            <a:r>
              <a:rPr lang="en-US" sz="1800" dirty="0" err="1" smtClean="0"/>
              <a:t>Ainscow</a:t>
            </a:r>
            <a:r>
              <a:rPr lang="en-US" sz="1800" dirty="0" smtClean="0"/>
              <a:t>. M, (2002) </a:t>
            </a:r>
            <a:r>
              <a:rPr lang="en-US" sz="1800" i="1" dirty="0" smtClean="0"/>
              <a:t>Index for Inclusion Bristol: </a:t>
            </a:r>
            <a:r>
              <a:rPr lang="en-US" sz="1800" i="1" dirty="0" err="1" smtClean="0"/>
              <a:t>CSIE</a:t>
            </a:r>
            <a:r>
              <a:rPr lang="en-US" sz="1800" i="1" dirty="0" smtClean="0"/>
              <a:t> </a:t>
            </a:r>
          </a:p>
          <a:p>
            <a:r>
              <a:rPr lang="en-US" sz="1800" dirty="0" err="1" smtClean="0"/>
              <a:t>Dauncey</a:t>
            </a:r>
            <a:r>
              <a:rPr lang="en-US" sz="1800" dirty="0" smtClean="0"/>
              <a:t>, M (2015) </a:t>
            </a:r>
            <a:r>
              <a:rPr lang="en-GB" sz="1800" i="1" dirty="0"/>
              <a:t>Committee to carry out pre-legislative scrutiny of Draft ALN </a:t>
            </a:r>
            <a:r>
              <a:rPr lang="en-GB" sz="1800" i="1" dirty="0" smtClean="0"/>
              <a:t>Bill </a:t>
            </a:r>
            <a:r>
              <a:rPr lang="en-GB" sz="1800" dirty="0"/>
              <a:t>Available at </a:t>
            </a:r>
            <a:r>
              <a:rPr lang="en-GB" sz="1800" dirty="0">
                <a:hlinkClick r:id="rId2"/>
              </a:rPr>
              <a:t>https://assemblyinbrief.wordpress.com/2015/10/14/committee-to-carry-out-pre-legislative-scrutiny-of-draft-aln-bill</a:t>
            </a:r>
            <a:r>
              <a:rPr lang="en-GB" sz="1800" dirty="0" smtClean="0">
                <a:hlinkClick r:id="rId2"/>
              </a:rPr>
              <a:t>/</a:t>
            </a:r>
            <a:r>
              <a:rPr lang="en-GB" sz="1800" dirty="0" smtClean="0"/>
              <a:t> [Accessed 28/10/2016]</a:t>
            </a:r>
            <a:endParaRPr lang="en-US" sz="1800" i="1" dirty="0" smtClean="0"/>
          </a:p>
          <a:p>
            <a:r>
              <a:rPr lang="en-US" sz="1800" dirty="0" smtClean="0"/>
              <a:t>Larkin, M (2011) </a:t>
            </a:r>
            <a:r>
              <a:rPr lang="en-US" sz="1800" i="1" dirty="0" smtClean="0"/>
              <a:t>Vulnerable Groups in Health and Social Care</a:t>
            </a:r>
            <a:r>
              <a:rPr lang="en-US" sz="1800" dirty="0" smtClean="0"/>
              <a:t>, London: Sage</a:t>
            </a:r>
          </a:p>
          <a:p>
            <a:r>
              <a:rPr lang="en-US" sz="1800" dirty="0" smtClean="0"/>
              <a:t>National Assembly for Wales (2015) </a:t>
            </a:r>
            <a:r>
              <a:rPr lang="en-GB" sz="1800" i="1" dirty="0" smtClean="0"/>
              <a:t>Special </a:t>
            </a:r>
            <a:r>
              <a:rPr lang="en-GB" sz="1800" i="1" dirty="0"/>
              <a:t>Educational Needs (SEN)/Additional Learning Needs (ALN) in Wales </a:t>
            </a:r>
            <a:r>
              <a:rPr lang="en-GB" sz="1800" dirty="0" smtClean="0"/>
              <a:t>Cardiff: June 2015</a:t>
            </a:r>
          </a:p>
          <a:p>
            <a:r>
              <a:rPr lang="en-US" sz="1800" dirty="0" smtClean="0"/>
              <a:t>Parliamentary and Health Service Ombudsman  (No Date) </a:t>
            </a:r>
            <a:r>
              <a:rPr lang="en-US" sz="1800" i="1" dirty="0" smtClean="0"/>
              <a:t>Introduction to the Social and Medical Models of Disability </a:t>
            </a:r>
            <a:r>
              <a:rPr lang="en-US" sz="1800" dirty="0"/>
              <a:t>Available at </a:t>
            </a:r>
            <a:r>
              <a:rPr lang="en-US" sz="1800" dirty="0">
                <a:hlinkClick r:id="rId3"/>
              </a:rPr>
              <a:t>http://www.ombudsman.org.uk/__</a:t>
            </a:r>
            <a:r>
              <a:rPr lang="en-US" sz="1800" dirty="0" smtClean="0">
                <a:hlinkClick r:id="rId3"/>
              </a:rPr>
              <a:t>data/assets/pdf_file/0019/33337/FDN-218144-Introduction-to-the-Social-and-Medical-Models-of-Disability.pdf</a:t>
            </a:r>
            <a:r>
              <a:rPr lang="en-US" sz="1800" dirty="0" smtClean="0"/>
              <a:t> [Accessed 12/11/2016]</a:t>
            </a:r>
            <a:endParaRPr lang="en-US" sz="1800" dirty="0"/>
          </a:p>
        </p:txBody>
      </p:sp>
      <p:sp>
        <p:nvSpPr>
          <p:cNvPr id="3" name="Title 2"/>
          <p:cNvSpPr>
            <a:spLocks noGrp="1"/>
          </p:cNvSpPr>
          <p:nvPr>
            <p:ph type="title"/>
          </p:nvPr>
        </p:nvSpPr>
        <p:spPr>
          <a:xfrm>
            <a:off x="457200" y="-27384"/>
            <a:ext cx="8229600" cy="1143000"/>
          </a:xfrm>
        </p:spPr>
        <p:txBody>
          <a:bodyPr>
            <a:normAutofit fontScale="90000"/>
          </a:bodyPr>
          <a:lstStyle/>
          <a:p>
            <a:pPr algn="ctr"/>
            <a:r>
              <a:rPr lang="en-US" dirty="0" smtClean="0"/>
              <a:t/>
            </a:r>
            <a:br>
              <a:rPr lang="en-US" dirty="0" smtClean="0"/>
            </a:br>
            <a:r>
              <a:rPr lang="en-US" dirty="0" smtClean="0"/>
              <a:t>References </a:t>
            </a:r>
            <a:r>
              <a:rPr lang="en-US" sz="4400" dirty="0" smtClean="0">
                <a:effectLst/>
              </a:rPr>
              <a:t/>
            </a:r>
            <a:br>
              <a:rPr lang="en-US" sz="4400" dirty="0" smtClean="0">
                <a:effectLst/>
              </a:rPr>
            </a:br>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r>
              <a:rPr lang="en-US" sz="2000" dirty="0"/>
              <a:t>Prime Minister’s Strategy Unit (2005) </a:t>
            </a:r>
            <a:r>
              <a:rPr lang="en-GB" sz="2000" i="1" dirty="0"/>
              <a:t>Improving the life chances of disabled people </a:t>
            </a:r>
            <a:r>
              <a:rPr lang="en-GB" sz="2000" dirty="0"/>
              <a:t>Available at </a:t>
            </a:r>
            <a:r>
              <a:rPr lang="en-GB" sz="2000" dirty="0">
                <a:hlinkClick r:id="rId2"/>
              </a:rPr>
              <a:t>http://webarchive.nationalarchives.gov.uk/+/http:/www.cabinetoffice.gov.uk/media/cabinetoffice/strategy/assets/disability.pdf</a:t>
            </a:r>
            <a:r>
              <a:rPr lang="en-GB" sz="2000" dirty="0"/>
              <a:t> [Accessed 28/10/2016</a:t>
            </a:r>
            <a:r>
              <a:rPr lang="en-GB" sz="2000" dirty="0" smtClean="0"/>
              <a:t>]</a:t>
            </a:r>
            <a:endParaRPr lang="en-US" sz="2000" dirty="0" smtClean="0"/>
          </a:p>
          <a:p>
            <a:r>
              <a:rPr lang="en-US" sz="2000" dirty="0" err="1" smtClean="0"/>
              <a:t>Rieser</a:t>
            </a:r>
            <a:r>
              <a:rPr lang="en-US" sz="2000" dirty="0" smtClean="0"/>
              <a:t> R, (2002) </a:t>
            </a:r>
            <a:r>
              <a:rPr lang="en-US" sz="2000" i="1" dirty="0" smtClean="0"/>
              <a:t>Everybody In: Good Practice in the Identification and Inclusion of Disabled Children and those with SEN, London: Disability, Equality and Education &amp; UK Disability for European Affairs </a:t>
            </a:r>
          </a:p>
          <a:p>
            <a:r>
              <a:rPr lang="en-US" sz="2000" dirty="0" smtClean="0"/>
              <a:t>SCOPE (No Date) </a:t>
            </a:r>
            <a:r>
              <a:rPr lang="en-US" sz="2000" i="1" dirty="0" smtClean="0"/>
              <a:t>Inclusive Learning</a:t>
            </a:r>
            <a:r>
              <a:rPr lang="en-US" sz="2000" dirty="0"/>
              <a:t> Available at </a:t>
            </a:r>
            <a:r>
              <a:rPr lang="en-US" sz="2000" dirty="0">
                <a:hlinkClick r:id="rId3"/>
              </a:rPr>
              <a:t>http://</a:t>
            </a:r>
            <a:r>
              <a:rPr lang="en-US" sz="2000" dirty="0" smtClean="0">
                <a:hlinkClick r:id="rId3"/>
              </a:rPr>
              <a:t>www.scope.org.uk/support/professionals/learning-together/inclusive-learning/schools</a:t>
            </a:r>
            <a:r>
              <a:rPr lang="en-US" sz="2000" dirty="0" smtClean="0"/>
              <a:t> [Accessed 28/10/2016]</a:t>
            </a:r>
          </a:p>
          <a:p>
            <a:r>
              <a:rPr lang="en-US" sz="2000" dirty="0" smtClean="0"/>
              <a:t>UK</a:t>
            </a:r>
            <a:r>
              <a:rPr lang="en-US" sz="2000" dirty="0"/>
              <a:t> </a:t>
            </a:r>
            <a:r>
              <a:rPr lang="en-US" sz="2000" dirty="0" smtClean="0"/>
              <a:t>Government (updated 2016) ‘Definition of disability under the Equality Act’ Available at </a:t>
            </a:r>
            <a:r>
              <a:rPr lang="en-US" sz="2000" dirty="0" smtClean="0">
                <a:hlinkClick r:id="rId4"/>
              </a:rPr>
              <a:t>https://www.gov.uk/definition-of-disability-under-equality-act-2010</a:t>
            </a:r>
            <a:r>
              <a:rPr lang="en-US" sz="2000" dirty="0" smtClean="0"/>
              <a:t>  [Accessed 28/10/2106] </a:t>
            </a:r>
          </a:p>
          <a:p>
            <a:r>
              <a:rPr lang="en-US" sz="2000" dirty="0" smtClean="0"/>
              <a:t>Welsh Government (2011) </a:t>
            </a:r>
            <a:r>
              <a:rPr lang="en-US" sz="2000" i="1" dirty="0" smtClean="0"/>
              <a:t>Prevalence of disability in Wales, 2007-2010</a:t>
            </a:r>
            <a:r>
              <a:rPr lang="en-US" sz="2000" dirty="0" smtClean="0"/>
              <a:t>, Cardiff: Welsh Government</a:t>
            </a:r>
          </a:p>
          <a:p>
            <a:endParaRPr lang="en-US" sz="2000" dirty="0"/>
          </a:p>
        </p:txBody>
      </p:sp>
      <p:sp>
        <p:nvSpPr>
          <p:cNvPr id="3" name="Title 2"/>
          <p:cNvSpPr>
            <a:spLocks noGrp="1"/>
          </p:cNvSpPr>
          <p:nvPr>
            <p:ph type="title"/>
          </p:nvPr>
        </p:nvSpPr>
        <p:spPr/>
        <p:txBody>
          <a:bodyPr>
            <a:normAutofit fontScale="90000"/>
          </a:bodyPr>
          <a:lstStyle/>
          <a:p>
            <a:pPr algn="ctr"/>
            <a:r>
              <a:rPr lang="en-US" dirty="0" smtClean="0"/>
              <a:t/>
            </a:r>
            <a:br>
              <a:rPr lang="en-US" dirty="0" smtClean="0"/>
            </a:br>
            <a:r>
              <a:rPr lang="en-US" dirty="0" smtClean="0"/>
              <a:t/>
            </a:r>
            <a:br>
              <a:rPr lang="en-US" dirty="0" smtClean="0"/>
            </a:br>
            <a:r>
              <a:rPr lang="en-US" sz="4900" dirty="0" smtClean="0">
                <a:effectLst/>
              </a:rPr>
              <a:t>References </a:t>
            </a:r>
            <a:br>
              <a:rPr lang="en-US" sz="4900" dirty="0" smtClean="0">
                <a:effectLst/>
              </a:rPr>
            </a:br>
            <a:r>
              <a:rPr lang="en-US" dirty="0" smtClean="0"/>
              <a:t/>
            </a:r>
            <a:br>
              <a:rPr lang="en-US" dirty="0" smtClean="0"/>
            </a:br>
            <a:endParaRPr lang="en-US" dirty="0"/>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1390</TotalTime>
  <Words>1297</Words>
  <Application>Microsoft Office PowerPoint</Application>
  <PresentationFormat>On-screen Show (4:3)</PresentationFormat>
  <Paragraphs>127</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UWTSD PPT Template (lectures)</vt:lpstr>
      <vt:lpstr>SJIE4005: Additional Needs in Context</vt:lpstr>
      <vt:lpstr>Session 1 Recap</vt:lpstr>
      <vt:lpstr>PowerPoint Presentation</vt:lpstr>
      <vt:lpstr>PowerPoint Presentation</vt:lpstr>
      <vt:lpstr>Model of Inclusion</vt:lpstr>
      <vt:lpstr>SEN Code of Practice (2004)</vt:lpstr>
      <vt:lpstr>Disability in Wales</vt:lpstr>
      <vt:lpstr>Equality Act 2010 </vt:lpstr>
      <vt:lpstr>Key concepts and phrases </vt:lpstr>
      <vt:lpstr>Additional Learning Needs and Education Tribunal (Wales) Bill </vt:lpstr>
      <vt:lpstr>However,….</vt:lpstr>
      <vt:lpstr>Additional Learning Needs and Education Tribunal (Wales) Bill </vt:lpstr>
      <vt:lpstr>Additional Learning Needs and Education Tribunal (Wales) Bill </vt:lpstr>
      <vt:lpstr>Additional Learning Needs and Education Tribunal (Wales) Bill </vt:lpstr>
      <vt:lpstr>The Lived Experience </vt:lpstr>
      <vt:lpstr> The Future Direction? </vt:lpstr>
      <vt:lpstr> The Future Direction? </vt:lpstr>
      <vt:lpstr>  Discussion Point   </vt:lpstr>
      <vt:lpstr> References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Heike Griffiths</cp:lastModifiedBy>
  <cp:revision>54</cp:revision>
  <cp:lastPrinted>2017-06-20T10:31:44Z</cp:lastPrinted>
  <dcterms:created xsi:type="dcterms:W3CDTF">2016-10-28T11:34:04Z</dcterms:created>
  <dcterms:modified xsi:type="dcterms:W3CDTF">2019-06-25T13:00:37Z</dcterms:modified>
</cp:coreProperties>
</file>