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85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D9FF092A-F18A-40DF-BD41-E5696FDA5C8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FE730FE1-E6FF-4F05-B526-EC3E104CACB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9271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092A-F18A-40DF-BD41-E5696FDA5C8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30FE1-E6FF-4F05-B526-EC3E104CAC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8218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092A-F18A-40DF-BD41-E5696FDA5C8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30FE1-E6FF-4F05-B526-EC3E104CACB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73667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092A-F18A-40DF-BD41-E5696FDA5C8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30FE1-E6FF-4F05-B526-EC3E104CAC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31753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092A-F18A-40DF-BD41-E5696FDA5C8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30FE1-E6FF-4F05-B526-EC3E104CAC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1583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092A-F18A-40DF-BD41-E5696FDA5C8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30FE1-E6FF-4F05-B526-EC3E104CAC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6779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092A-F18A-40DF-BD41-E5696FDA5C8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30FE1-E6FF-4F05-B526-EC3E104CAC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935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092A-F18A-40DF-BD41-E5696FDA5C8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30FE1-E6FF-4F05-B526-EC3E104CAC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029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092A-F18A-40DF-BD41-E5696FDA5C8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30FE1-E6FF-4F05-B526-EC3E104CAC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06352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092A-F18A-40DF-BD41-E5696FDA5C8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30FE1-E6FF-4F05-B526-EC3E104CAC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74165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092A-F18A-40DF-BD41-E5696FDA5C8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30FE1-E6FF-4F05-B526-EC3E104CAC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97333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D9FF092A-F18A-40DF-BD41-E5696FDA5C8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FE730FE1-E6FF-4F05-B526-EC3E104CAC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63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49D27-55FB-47F0-8251-EC0D9C7F379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Dissertation 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2EE85B-B696-E6C3-A295-9761D1291C7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US" cap="all" dirty="0"/>
              <a:t>do main contractors perform better commercially during economic recessions on building projects in the UK.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12147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82AAF-CEC2-D1B8-1A0B-A0932B458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F6AF74-57D8-F806-6591-54E4A03A0B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Aim</a:t>
            </a:r>
            <a:r>
              <a:rPr lang="en-US" dirty="0"/>
              <a:t>: </a:t>
            </a:r>
            <a:r>
              <a:rPr lang="en-US" i="1" dirty="0"/>
              <a:t>To assess how economic recessions affect the commercial performance of main contractors on building projects in the UK, focusing on tendering conditions, profit margins and cash flow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b="1" dirty="0"/>
              <a:t>Objective 1</a:t>
            </a:r>
            <a:r>
              <a:rPr lang="en-US" dirty="0"/>
              <a:t>: </a:t>
            </a:r>
            <a:r>
              <a:rPr lang="en-US" i="1" dirty="0"/>
              <a:t>Analyze how recessions influence tendering conditions and competitive pressure felt by main contractors</a:t>
            </a:r>
          </a:p>
          <a:p>
            <a:r>
              <a:rPr lang="en-US" b="1" dirty="0"/>
              <a:t>Objective 2</a:t>
            </a:r>
            <a:r>
              <a:rPr lang="en-US" i="1" dirty="0"/>
              <a:t>: Evaluate the impact of recession on profit margins for main contractors on UK building projects.</a:t>
            </a:r>
          </a:p>
          <a:p>
            <a:r>
              <a:rPr lang="en-US" b="1" dirty="0"/>
              <a:t>Objective 3</a:t>
            </a:r>
            <a:r>
              <a:rPr lang="en-US" i="1" dirty="0"/>
              <a:t>: Evaluate the effects of recessions on cash flow, and what behavioral changes main contractors will make to protect themselves.</a:t>
            </a:r>
          </a:p>
        </p:txBody>
      </p:sp>
    </p:spTree>
    <p:extLst>
      <p:ext uri="{BB962C8B-B14F-4D97-AF65-F5344CB8AC3E}">
        <p14:creationId xmlns:p14="http://schemas.microsoft.com/office/powerpoint/2010/main" val="27602588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C86BF-96E9-1D55-1EA4-F7BE566D74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Review Highlights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6B5962-986B-9A80-0199-172DFBB1D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1132" y="1691322"/>
            <a:ext cx="8595360" cy="4351337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1.</a:t>
            </a:r>
          </a:p>
          <a:p>
            <a:pPr marL="0" indent="0">
              <a:buNone/>
            </a:pPr>
            <a:r>
              <a:rPr lang="en-US" dirty="0"/>
              <a:t>UK construction does get affected by economic recessions.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(Office National Statistics,2021) – ‘UK construction output fell by over 15% in 2009.</a:t>
            </a:r>
          </a:p>
          <a:p>
            <a:pPr marL="0" indent="0">
              <a:buNone/>
            </a:pPr>
            <a:r>
              <a:rPr lang="en-US" dirty="0"/>
              <a:t>(UK Parliament, 2022) – ‘The sector fell more significantly during the financial crisis than the economy as a whole’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Establish these conditions puts pressure on contractors – Output down = cash flow &amp; margin issues</a:t>
            </a:r>
          </a:p>
        </p:txBody>
      </p:sp>
    </p:spTree>
    <p:extLst>
      <p:ext uri="{BB962C8B-B14F-4D97-AF65-F5344CB8AC3E}">
        <p14:creationId xmlns:p14="http://schemas.microsoft.com/office/powerpoint/2010/main" val="27766771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5E9C0-5B39-B60C-D495-2E2CFB6954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Review Highlights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9953DA-56BA-B038-0E67-1E1BC36901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2.</a:t>
            </a:r>
          </a:p>
          <a:p>
            <a:pPr marL="0" indent="0">
              <a:buNone/>
            </a:pPr>
            <a:r>
              <a:rPr lang="en-US" dirty="0"/>
              <a:t>Main contractors will reduce tender prices during recessions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(Gleeds, 2021) – ‘Contractors experienced uncertain pipelines and evolving risk perceptions during COVID’</a:t>
            </a:r>
          </a:p>
          <a:p>
            <a:pPr marL="0" indent="0">
              <a:buNone/>
            </a:pPr>
            <a:r>
              <a:rPr lang="en-US" dirty="0"/>
              <a:t>(Gleeds, 2021) – ‘Larger range in tenders’ through COVID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Tendering behaviors impacted – in turn affect commercial performance</a:t>
            </a:r>
          </a:p>
        </p:txBody>
      </p:sp>
    </p:spTree>
    <p:extLst>
      <p:ext uri="{BB962C8B-B14F-4D97-AF65-F5344CB8AC3E}">
        <p14:creationId xmlns:p14="http://schemas.microsoft.com/office/powerpoint/2010/main" val="28116963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9EB15-673F-FF52-D0E9-3348B086C6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Review Highlights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675F4A-658A-D8EA-BE14-ED581794C6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3.</a:t>
            </a:r>
          </a:p>
          <a:p>
            <a:pPr marL="0" indent="0">
              <a:buNone/>
            </a:pPr>
            <a:r>
              <a:rPr lang="en-US" dirty="0"/>
              <a:t>Profit margins are generally low and fall even further during recessions.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(CBI, 2020) – Major firms average around 2.5% profit</a:t>
            </a:r>
          </a:p>
          <a:p>
            <a:pPr marL="0" indent="0">
              <a:buNone/>
            </a:pPr>
            <a:r>
              <a:rPr lang="en-US" dirty="0"/>
              <a:t>(</a:t>
            </a:r>
            <a:r>
              <a:rPr lang="en-US" dirty="0" err="1"/>
              <a:t>Glenigan</a:t>
            </a:r>
            <a:r>
              <a:rPr lang="en-US" dirty="0"/>
              <a:t> 2014) – Study showed contractor profitability fell to 2.1% post 2009 compared to 9.9% during 2009.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Shows impact on tendering behaviors &amp; how uncertainty affect profitability.</a:t>
            </a:r>
          </a:p>
        </p:txBody>
      </p:sp>
    </p:spTree>
    <p:extLst>
      <p:ext uri="{BB962C8B-B14F-4D97-AF65-F5344CB8AC3E}">
        <p14:creationId xmlns:p14="http://schemas.microsoft.com/office/powerpoint/2010/main" val="18570709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9CA45-B956-2F5C-BC4D-2274A5B5E2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Review Highlights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584094-8934-2459-EEF0-C2C600589C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4.</a:t>
            </a:r>
          </a:p>
          <a:p>
            <a:pPr marL="0" indent="0">
              <a:buNone/>
            </a:pPr>
            <a:r>
              <a:rPr lang="en-US" dirty="0"/>
              <a:t>Cash flow is heavily affected during recessions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(RICS, 2020) – ‘Reduced cash flow’ reported by 69% of firms during COVID.</a:t>
            </a:r>
          </a:p>
          <a:p>
            <a:pPr marL="0" indent="0">
              <a:buNone/>
            </a:pPr>
            <a:r>
              <a:rPr lang="en-US" dirty="0"/>
              <a:t>(NAO, 2018) - Carillion’s failure showed reliance on ‘maintaining strong cash flow’ undermined by low margins and debt.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Cash flow to be measured as a key metric of performance as some contractors rely so heavily on it</a:t>
            </a:r>
          </a:p>
        </p:txBody>
      </p:sp>
    </p:spTree>
    <p:extLst>
      <p:ext uri="{BB962C8B-B14F-4D97-AF65-F5344CB8AC3E}">
        <p14:creationId xmlns:p14="http://schemas.microsoft.com/office/powerpoint/2010/main" val="40491139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C873A-65E9-48F6-FB4D-F3BA50A638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Review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727478-E706-77CA-7543-EE5913D9EF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Research limitations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Nature of the research - Sensitive data – Profitability not openly available online.</a:t>
            </a:r>
          </a:p>
          <a:p>
            <a:pPr marL="0" indent="0">
              <a:buNone/>
            </a:pPr>
            <a:r>
              <a:rPr lang="en-US" dirty="0"/>
              <a:t>Online research tends to mainly cover Tier 1 contractors – Does not paint full picture of the industry</a:t>
            </a:r>
          </a:p>
          <a:p>
            <a:pPr marL="0" indent="0">
              <a:buNone/>
            </a:pPr>
            <a:r>
              <a:rPr lang="en-US" dirty="0"/>
              <a:t>Interviews and questionnaires needed</a:t>
            </a:r>
          </a:p>
        </p:txBody>
      </p:sp>
    </p:spTree>
    <p:extLst>
      <p:ext uri="{BB962C8B-B14F-4D97-AF65-F5344CB8AC3E}">
        <p14:creationId xmlns:p14="http://schemas.microsoft.com/office/powerpoint/2010/main" val="928210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8BD9A-D6C8-BBB2-4692-F237E3EC1F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Methodological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2CCE9-4FBB-28F7-33C2-FB847D259F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1691322"/>
            <a:ext cx="8595360" cy="5029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u="sng" dirty="0"/>
              <a:t>Strategy</a:t>
            </a:r>
          </a:p>
          <a:p>
            <a:pPr marL="0" indent="0">
              <a:buNone/>
            </a:pPr>
            <a:r>
              <a:rPr lang="en-US" dirty="0"/>
              <a:t>Quantitative - Online questionnaire</a:t>
            </a:r>
          </a:p>
          <a:p>
            <a:pPr marL="0" indent="0">
              <a:buNone/>
            </a:pPr>
            <a:r>
              <a:rPr lang="en-US" dirty="0"/>
              <a:t>Qualitative - Interviews</a:t>
            </a:r>
          </a:p>
          <a:p>
            <a:pPr marL="0" indent="0">
              <a:buNone/>
            </a:pPr>
            <a:r>
              <a:rPr lang="en-US" b="1" u="sng" dirty="0"/>
              <a:t>Data collection</a:t>
            </a:r>
          </a:p>
          <a:p>
            <a:pPr marL="0" indent="0">
              <a:buNone/>
            </a:pPr>
            <a:r>
              <a:rPr lang="en-US" dirty="0"/>
              <a:t>Online questionnaire – Distribute via LinkedIn – UK construction professionals – Can plot data for trends in tendering, margins and cash flow</a:t>
            </a:r>
          </a:p>
          <a:p>
            <a:pPr marL="0" indent="0">
              <a:buNone/>
            </a:pPr>
            <a:r>
              <a:rPr lang="en-US" dirty="0"/>
              <a:t>2 Semi Structured Interviews – Accounts manager at UK main contractor &amp; Sales manager at supplier working closely with main contractor</a:t>
            </a:r>
          </a:p>
          <a:p>
            <a:pPr marL="0" indent="0">
              <a:buNone/>
            </a:pPr>
            <a:r>
              <a:rPr lang="en-US" b="1" u="sng" dirty="0"/>
              <a:t>Reliability </a:t>
            </a:r>
          </a:p>
          <a:p>
            <a:pPr marL="0" indent="0">
              <a:buNone/>
            </a:pPr>
            <a:r>
              <a:rPr lang="en-US" dirty="0"/>
              <a:t>Questionnaire piloted with supervisor, using LinkedIn to so that people can share it to improve validity with non-connected members able to fil it in.</a:t>
            </a:r>
          </a:p>
        </p:txBody>
      </p:sp>
    </p:spTree>
    <p:extLst>
      <p:ext uri="{BB962C8B-B14F-4D97-AF65-F5344CB8AC3E}">
        <p14:creationId xmlns:p14="http://schemas.microsoft.com/office/powerpoint/2010/main" val="2507172055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85</TotalTime>
  <Words>501</Words>
  <Application>Microsoft Office PowerPoint</Application>
  <PresentationFormat>Widescreen</PresentationFormat>
  <Paragraphs>55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Century Schoolbook</vt:lpstr>
      <vt:lpstr>Wingdings 2</vt:lpstr>
      <vt:lpstr>View</vt:lpstr>
      <vt:lpstr>Dissertation Introduction</vt:lpstr>
      <vt:lpstr>Aims and Objectives</vt:lpstr>
      <vt:lpstr>Literature Review Highlights</vt:lpstr>
      <vt:lpstr>Literature Review Highlights</vt:lpstr>
      <vt:lpstr>Literature Review Highlights</vt:lpstr>
      <vt:lpstr>Literature Review Highlights</vt:lpstr>
      <vt:lpstr>Literature Review </vt:lpstr>
      <vt:lpstr>Methodological Approach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Liam Evans (2110014)</dc:creator>
  <cp:lastModifiedBy>Liam Evans (2110014)</cp:lastModifiedBy>
  <cp:revision>1</cp:revision>
  <dcterms:created xsi:type="dcterms:W3CDTF">2026-01-20T18:25:32Z</dcterms:created>
  <dcterms:modified xsi:type="dcterms:W3CDTF">2026-01-20T19:50:49Z</dcterms:modified>
</cp:coreProperties>
</file>