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8"/>
  </p:notesMasterIdLst>
  <p:sldIdLst>
    <p:sldId id="256" r:id="rId2"/>
    <p:sldId id="760" r:id="rId3"/>
    <p:sldId id="887" r:id="rId4"/>
    <p:sldId id="888" r:id="rId5"/>
    <p:sldId id="279" r:id="rId6"/>
    <p:sldId id="258" r:id="rId7"/>
    <p:sldId id="259" r:id="rId8"/>
    <p:sldId id="260" r:id="rId9"/>
    <p:sldId id="280" r:id="rId10"/>
    <p:sldId id="261" r:id="rId11"/>
    <p:sldId id="262" r:id="rId12"/>
    <p:sldId id="263" r:id="rId13"/>
    <p:sldId id="264" r:id="rId14"/>
    <p:sldId id="265" r:id="rId15"/>
    <p:sldId id="266" r:id="rId16"/>
    <p:sldId id="267" r:id="rId17"/>
    <p:sldId id="268" r:id="rId18"/>
    <p:sldId id="889" r:id="rId19"/>
    <p:sldId id="902" r:id="rId20"/>
    <p:sldId id="972" r:id="rId21"/>
    <p:sldId id="282" r:id="rId22"/>
    <p:sldId id="270" r:id="rId23"/>
    <p:sldId id="975" r:id="rId24"/>
    <p:sldId id="281" r:id="rId25"/>
    <p:sldId id="271" r:id="rId26"/>
    <p:sldId id="273" r:id="rId27"/>
    <p:sldId id="272" r:id="rId28"/>
    <p:sldId id="979" r:id="rId29"/>
    <p:sldId id="274" r:id="rId30"/>
    <p:sldId id="980" r:id="rId31"/>
    <p:sldId id="932" r:id="rId32"/>
    <p:sldId id="275" r:id="rId33"/>
    <p:sldId id="284" r:id="rId34"/>
    <p:sldId id="285" r:id="rId35"/>
    <p:sldId id="286" r:id="rId36"/>
    <p:sldId id="287" r:id="rId37"/>
    <p:sldId id="288" r:id="rId38"/>
    <p:sldId id="289" r:id="rId39"/>
    <p:sldId id="290" r:id="rId40"/>
    <p:sldId id="276" r:id="rId41"/>
    <p:sldId id="277" r:id="rId42"/>
    <p:sldId id="988" r:id="rId43"/>
    <p:sldId id="989" r:id="rId44"/>
    <p:sldId id="990" r:id="rId45"/>
    <p:sldId id="991" r:id="rId46"/>
    <p:sldId id="278"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68" autoAdjust="0"/>
    <p:restoredTop sz="76786" autoAdjust="0"/>
  </p:normalViewPr>
  <p:slideViewPr>
    <p:cSldViewPr snapToGrid="0" snapToObjects="1">
      <p:cViewPr varScale="1">
        <p:scale>
          <a:sx n="79" d="100"/>
          <a:sy n="79" d="100"/>
        </p:scale>
        <p:origin x="1671"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10/15/2019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1024752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033486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a:t>Layer 2 redundancy improves the availability of the network by implementing alternate network paths by adding equipment and cabling. Having multiple paths for data to traverse the network allows for a single path to be disrupted without impacting the connectivity of devices on the network.</a:t>
            </a:r>
            <a:endParaRPr lang="en-US" dirty="0"/>
          </a:p>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5</a:t>
            </a:fld>
            <a:endParaRPr lang="en-US"/>
          </a:p>
        </p:txBody>
      </p:sp>
    </p:spTree>
    <p:extLst>
      <p:ext uri="{BB962C8B-B14F-4D97-AF65-F5344CB8AC3E}">
        <p14:creationId xmlns:p14="http://schemas.microsoft.com/office/powerpoint/2010/main" val="3816543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A8A48F8-9AA5-5841-94C8-67FF30A3A626}" type="slidenum">
              <a:rPr lang="en-US" sz="800"/>
              <a:pPr/>
              <a:t>6</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034048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49F2C6D-78B9-7746-B317-02A4E718CB5E}" type="slidenum">
              <a:rPr lang="en-US" sz="800"/>
              <a:pPr/>
              <a:t>7</a:t>
            </a:fld>
            <a:endParaRPr lang="en-US" sz="8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119188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64B63B0-A776-C64C-BACA-E4DF60A1756A}" type="slidenum">
              <a:rPr lang="en-US" sz="800"/>
              <a:pPr/>
              <a:t>8</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491053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64B63B0-A776-C64C-BACA-E4DF60A1756A}" type="slidenum">
              <a:rPr lang="en-US" sz="800"/>
              <a:pPr/>
              <a:t>9</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798639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A2FDF14-DCD7-9C44-8317-7D0AAB80D9B9}" type="slidenum">
              <a:rPr lang="en-US" sz="800"/>
              <a:pPr/>
              <a:t>10</a:t>
            </a:fld>
            <a:endParaRPr lang="en-US" sz="8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178903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6FE2358-19C0-6E48-8983-C32AAC5B4E4D}" type="slidenum">
              <a:rPr lang="en-US" sz="800"/>
              <a:pPr/>
              <a:t>11</a:t>
            </a:fld>
            <a:endParaRPr lang="en-US" sz="8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198831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12874C4-3B22-7D4D-BC98-C53BF630121C}" type="slidenum">
              <a:rPr lang="en-US" sz="800"/>
              <a:pPr/>
              <a:t>12</a:t>
            </a:fld>
            <a:endParaRPr lang="en-US" sz="8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5366880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026F7F2-78C9-4F47-8B4A-ACDCCDA2878E}" type="slidenum">
              <a:rPr lang="en-US" sz="800"/>
              <a:pPr/>
              <a:t>13</a:t>
            </a:fld>
            <a:endParaRPr lang="en-US" sz="80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42728219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B26CB00-A102-B949-8BA5-DFEA2AC38827}" type="slidenum">
              <a:rPr lang="en-US" sz="800"/>
              <a:pPr/>
              <a:t>14</a:t>
            </a:fld>
            <a:endParaRPr lang="en-US" sz="8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3337394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66E5A95-9F86-9D46-B626-0D6B450728A8}" type="slidenum">
              <a:rPr lang="en-US" sz="800"/>
              <a:pPr/>
              <a:t>15</a:t>
            </a:fld>
            <a:endParaRPr lang="en-US" sz="80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1498493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61429FB-6466-B04D-BCFF-0F9DC2CB25EB}" type="slidenum">
              <a:rPr lang="en-US" sz="800"/>
              <a:pPr/>
              <a:t>16</a:t>
            </a:fld>
            <a:endParaRPr lang="en-US" sz="80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7871356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A060477-FFD8-434D-B122-AC1FC9013F5C}" type="slidenum">
              <a:rPr lang="en-US" sz="800"/>
              <a:pPr/>
              <a:t>17</a:t>
            </a:fld>
            <a:endParaRPr lang="en-US" sz="80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506433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19</a:t>
            </a:fld>
            <a:endParaRPr lang="en-US" altLang="en-US" sz="8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4972336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20</a:t>
            </a:fld>
            <a:endParaRPr lang="en-US" altLang="en-US" sz="8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4076361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1675" eaLnBrk="0" fontAlgn="base" hangingPunct="0">
              <a:lnSpc>
                <a:spcPct val="90000"/>
              </a:lnSpc>
              <a:spcBef>
                <a:spcPct val="50000"/>
              </a:spcBef>
              <a:spcAft>
                <a:spcPct val="0"/>
              </a:spcAft>
              <a:buSzPct val="100000"/>
              <a:defRPr/>
            </a:pPr>
            <a:r>
              <a:rPr lang="en-US" b="1" dirty="0"/>
              <a:t>2.2.2.1</a:t>
            </a:r>
            <a:r>
              <a:rPr lang="en-US" b="1" dirty="0">
                <a:latin typeface="Arial" charset="0"/>
              </a:rPr>
              <a:t>Overview of PVST+</a:t>
            </a:r>
          </a:p>
          <a:p>
            <a:pPr defTabSz="1001675" eaLnBrk="0" fontAlgn="base" hangingPunct="0">
              <a:lnSpc>
                <a:spcPct val="90000"/>
              </a:lnSpc>
              <a:spcBef>
                <a:spcPct val="50000"/>
              </a:spcBef>
              <a:spcAft>
                <a:spcPct val="0"/>
              </a:spcAft>
              <a:buSzPct val="100000"/>
              <a:defRPr/>
            </a:pPr>
            <a:endParaRPr lang="en-US" b="1" dirty="0">
              <a:latin typeface="Arial" charset="0"/>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51FC871-8F03-4448-9F96-6AF901F1D8BA}" type="slidenum">
              <a:rPr lang="en-US" sz="800"/>
              <a:pPr/>
              <a:t>22</a:t>
            </a:fld>
            <a:endParaRPr lang="en-US" sz="80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7647853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23</a:t>
            </a:fld>
            <a:endParaRPr lang="en-US" altLang="en-US" sz="8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963242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51FC871-8F03-4448-9F96-6AF901F1D8BA}" type="slidenum">
              <a:rPr lang="en-US" sz="800"/>
              <a:pPr/>
              <a:t>24</a:t>
            </a:fld>
            <a:endParaRPr lang="en-US" sz="80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40654394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689F6F-25FE-EA44-BF84-52B504DA4509}" type="slidenum">
              <a:rPr lang="en-US" sz="800"/>
              <a:pPr/>
              <a:t>25</a:t>
            </a:fld>
            <a:endParaRPr lang="en-US" sz="80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2482392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A42BAE0-077B-3E40-AB08-AE143AAFA16D}" type="slidenum">
              <a:rPr lang="en-US" sz="800"/>
              <a:pPr/>
              <a:t>26</a:t>
            </a:fld>
            <a:endParaRPr lang="en-US" sz="80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0218241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B9F0076-FD34-6245-A154-F7D4D5FDB91C}" type="slidenum">
              <a:rPr lang="en-US" sz="800"/>
              <a:pPr/>
              <a:t>27</a:t>
            </a:fld>
            <a:endParaRPr lang="en-US" sz="80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7287198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28</a:t>
            </a:fld>
            <a:endParaRPr lang="en-US" altLang="en-US" sz="8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9605291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A2834C9-6727-3648-A812-8EFFD7A5732B}" type="slidenum">
              <a:rPr lang="en-US" sz="800"/>
              <a:pPr/>
              <a:t>29</a:t>
            </a:fld>
            <a:endParaRPr lang="en-US" sz="80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7154095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31</a:t>
            </a:fld>
            <a:endParaRPr lang="en-US" altLang="en-US" sz="8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6838831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FEE0D3B-3E51-E94F-AC74-C8CC5B2E13A6}" type="slidenum">
              <a:rPr lang="en-US" sz="800"/>
              <a:pPr/>
              <a:t>32</a:t>
            </a:fld>
            <a:endParaRPr lang="en-US" sz="80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1436706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33</a:t>
            </a:fld>
            <a:endParaRPr lang="en-US" dirty="0"/>
          </a:p>
        </p:txBody>
      </p:sp>
    </p:spTree>
    <p:extLst>
      <p:ext uri="{BB962C8B-B14F-4D97-AF65-F5344CB8AC3E}">
        <p14:creationId xmlns:p14="http://schemas.microsoft.com/office/powerpoint/2010/main" val="15676576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34</a:t>
            </a:fld>
            <a:endParaRPr lang="en-US" dirty="0"/>
          </a:p>
        </p:txBody>
      </p:sp>
    </p:spTree>
    <p:extLst>
      <p:ext uri="{BB962C8B-B14F-4D97-AF65-F5344CB8AC3E}">
        <p14:creationId xmlns:p14="http://schemas.microsoft.com/office/powerpoint/2010/main" val="38628529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35</a:t>
            </a:fld>
            <a:endParaRPr lang="en-US" dirty="0"/>
          </a:p>
        </p:txBody>
      </p:sp>
    </p:spTree>
    <p:extLst>
      <p:ext uri="{BB962C8B-B14F-4D97-AF65-F5344CB8AC3E}">
        <p14:creationId xmlns:p14="http://schemas.microsoft.com/office/powerpoint/2010/main" val="26625519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36</a:t>
            </a:fld>
            <a:endParaRPr lang="en-US" dirty="0"/>
          </a:p>
        </p:txBody>
      </p:sp>
    </p:spTree>
    <p:extLst>
      <p:ext uri="{BB962C8B-B14F-4D97-AF65-F5344CB8AC3E}">
        <p14:creationId xmlns:p14="http://schemas.microsoft.com/office/powerpoint/2010/main" val="212564223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37</a:t>
            </a:fld>
            <a:endParaRPr lang="en-US" dirty="0"/>
          </a:p>
        </p:txBody>
      </p:sp>
    </p:spTree>
    <p:extLst>
      <p:ext uri="{BB962C8B-B14F-4D97-AF65-F5344CB8AC3E}">
        <p14:creationId xmlns:p14="http://schemas.microsoft.com/office/powerpoint/2010/main" val="37956682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38</a:t>
            </a:fld>
            <a:endParaRPr lang="en-US" dirty="0"/>
          </a:p>
        </p:txBody>
      </p:sp>
    </p:spTree>
    <p:extLst>
      <p:ext uri="{BB962C8B-B14F-4D97-AF65-F5344CB8AC3E}">
        <p14:creationId xmlns:p14="http://schemas.microsoft.com/office/powerpoint/2010/main" val="22642303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39</a:t>
            </a:fld>
            <a:endParaRPr lang="en-US" dirty="0"/>
          </a:p>
        </p:txBody>
      </p:sp>
    </p:spTree>
    <p:extLst>
      <p:ext uri="{BB962C8B-B14F-4D97-AF65-F5344CB8AC3E}">
        <p14:creationId xmlns:p14="http://schemas.microsoft.com/office/powerpoint/2010/main" val="17602490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5A6B0EB-A971-EB48-A0A1-468E3392010D}" type="slidenum">
              <a:rPr lang="en-US" sz="800"/>
              <a:pPr/>
              <a:t>40</a:t>
            </a:fld>
            <a:endParaRPr lang="en-US" sz="80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8760639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D50CAE7-8CD9-DE46-BA1C-288D189A02FC}" type="slidenum">
              <a:rPr lang="en-US" sz="800"/>
              <a:pPr/>
              <a:t>41</a:t>
            </a:fld>
            <a:endParaRPr lang="en-US" sz="80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3942657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42</a:t>
            </a:fld>
            <a:endParaRPr lang="en-US" altLang="en-US" sz="8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935860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43</a:t>
            </a:fld>
            <a:endParaRPr lang="en-US" altLang="en-US" sz="8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1432289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44</a:t>
            </a:fld>
            <a:endParaRPr lang="en-US" altLang="en-US" sz="8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15307263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45</a:t>
            </a:fld>
            <a:endParaRPr lang="en-US" altLang="en-US" sz="8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86136523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ABA2A5C-8F9E-3F4E-B5A2-9F59C483569E}" type="slidenum">
              <a:rPr lang="en-US" sz="800"/>
              <a:pPr/>
              <a:t>46</a:t>
            </a:fld>
            <a:endParaRPr lang="en-US" sz="80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p>
        </p:txBody>
      </p:sp>
    </p:spTree>
    <p:extLst>
      <p:ext uri="{BB962C8B-B14F-4D97-AF65-F5344CB8AC3E}">
        <p14:creationId xmlns:p14="http://schemas.microsoft.com/office/powerpoint/2010/main" val="3463067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10/15/2019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10/15/2019</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10/15/2019</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10/15/2019</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10/15/2019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10/15/2019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10/15/2019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6" name="Picture 5" descr="U:\UWTSD Logo.jpg"/>
          <p:cNvPicPr/>
          <p:nvPr userDrawn="1"/>
        </p:nvPicPr>
        <p:blipFill>
          <a:blip r:embed="rId14" cstate="email">
            <a:extLst>
              <a:ext uri="{28A0092B-C50C-407E-A947-70E740481C1C}">
                <a14:useLocalDpi xmlns:a14="http://schemas.microsoft.com/office/drawing/2010/main" val="0"/>
              </a:ext>
            </a:extLst>
          </a:blip>
          <a:srcRect/>
          <a:stretch>
            <a:fillRect/>
          </a:stretch>
        </p:blipFill>
        <p:spPr bwMode="auto">
          <a:xfrm>
            <a:off x="0" y="3238"/>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3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3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4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4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59.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345557"/>
            <a:ext cx="6498158" cy="2083443"/>
          </a:xfrm>
        </p:spPr>
        <p:txBody>
          <a:bodyPr/>
          <a:lstStyle/>
          <a:p>
            <a:r>
              <a:rPr lang="en-US" altLang="ja-JP" sz="4800" dirty="0">
                <a:latin typeface="Arial" charset="0"/>
                <a:cs typeface="ＭＳ Ｐゴシック" charset="0"/>
              </a:rPr>
              <a:t>Spanning Tree Protocol (STP)</a:t>
            </a:r>
            <a:endParaRPr lang="en-US" sz="2800" dirty="0">
              <a:solidFill>
                <a:schemeClr val="tx2">
                  <a:lumMod val="75000"/>
                  <a:lumOff val="25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p:txBody>
          <a:bodyPr>
            <a:normAutofit/>
          </a:bodyPr>
          <a:lstStyle/>
          <a:p>
            <a:r>
              <a:rPr lang="en-CA" sz="2000" dirty="0">
                <a:solidFill>
                  <a:schemeClr val="tx1"/>
                </a:solidFill>
              </a:rPr>
              <a:t>3.1 Spanning Tree Concepts</a:t>
            </a:r>
          </a:p>
          <a:p>
            <a:pPr marL="469106" lvl="1" indent="-214313">
              <a:buFont typeface="Arial" panose="020B0604020202020204" pitchFamily="34" charset="0"/>
              <a:buChar char="•"/>
            </a:pPr>
            <a:r>
              <a:rPr lang="en-US" sz="2000" dirty="0">
                <a:solidFill>
                  <a:schemeClr val="tx1"/>
                </a:solidFill>
              </a:rPr>
              <a:t>Build a simple switched network with redundant links.</a:t>
            </a:r>
          </a:p>
          <a:p>
            <a:pPr marL="542131" lvl="2" indent="-214313">
              <a:buFont typeface="Arial" panose="020B0604020202020204" pitchFamily="34" charset="0"/>
              <a:buChar char="•"/>
            </a:pPr>
            <a:r>
              <a:rPr lang="en-US" sz="1800" dirty="0">
                <a:solidFill>
                  <a:schemeClr val="tx1"/>
                </a:solidFill>
              </a:rPr>
              <a:t>Explain common problems in a redundant, switched network.</a:t>
            </a:r>
          </a:p>
          <a:p>
            <a:pPr marL="542131" lvl="2" indent="-214313">
              <a:buFont typeface="Arial" panose="020B0604020202020204" pitchFamily="34" charset="0"/>
              <a:buChar char="•"/>
            </a:pPr>
            <a:r>
              <a:rPr lang="en-US" sz="1800" dirty="0">
                <a:solidFill>
                  <a:schemeClr val="tx1"/>
                </a:solidFill>
              </a:rPr>
              <a:t>Build a simple, switched network using STP.</a:t>
            </a:r>
          </a:p>
          <a:p>
            <a:pPr marL="286941" indent="-285750"/>
            <a:r>
              <a:rPr lang="en-CA" sz="2000" dirty="0">
                <a:solidFill>
                  <a:schemeClr val="tx1"/>
                </a:solidFill>
              </a:rPr>
              <a:t>3.2 Varieties of Spanning Tree Protocols</a:t>
            </a:r>
          </a:p>
          <a:p>
            <a:pPr marL="469106" lvl="1" indent="-214313">
              <a:buFont typeface="Arial" panose="020B0604020202020204" pitchFamily="34" charset="0"/>
              <a:buChar char="•"/>
            </a:pPr>
            <a:r>
              <a:rPr lang="en-US" sz="2000" dirty="0">
                <a:solidFill>
                  <a:schemeClr val="tx1"/>
                </a:solidFill>
              </a:rPr>
              <a:t>Explain how different varieties of spanning tree protocols operate.</a:t>
            </a:r>
          </a:p>
          <a:p>
            <a:pPr marL="542131" lvl="2" indent="-214313">
              <a:buFont typeface="Arial" panose="020B0604020202020204" pitchFamily="34" charset="0"/>
              <a:buChar char="•"/>
            </a:pPr>
            <a:r>
              <a:rPr lang="en-US" sz="1800" dirty="0">
                <a:solidFill>
                  <a:schemeClr val="tx1"/>
                </a:solidFill>
              </a:rPr>
              <a:t>Describe the different spanning tree varieties.</a:t>
            </a:r>
          </a:p>
          <a:p>
            <a:pPr marL="542131" lvl="2" indent="-214313">
              <a:buFont typeface="Arial" panose="020B0604020202020204" pitchFamily="34" charset="0"/>
              <a:buChar char="•"/>
            </a:pPr>
            <a:r>
              <a:rPr lang="en-US" sz="1800" dirty="0">
                <a:solidFill>
                  <a:schemeClr val="tx1"/>
                </a:solidFill>
              </a:rPr>
              <a:t>Explain how PVST+ operates.</a:t>
            </a:r>
          </a:p>
          <a:p>
            <a:pPr marL="542131" lvl="2" indent="-214313">
              <a:buFont typeface="Arial" panose="020B0604020202020204" pitchFamily="34" charset="0"/>
              <a:buChar char="•"/>
            </a:pPr>
            <a:r>
              <a:rPr lang="en-US" sz="1800" dirty="0">
                <a:solidFill>
                  <a:schemeClr val="tx1"/>
                </a:solidFill>
              </a:rPr>
              <a:t>Explain how Rapid PVST+ operates.</a:t>
            </a:r>
          </a:p>
        </p:txBody>
      </p:sp>
      <p:sp>
        <p:nvSpPr>
          <p:cNvPr id="4098" name="Rectangle 33"/>
          <p:cNvSpPr>
            <a:spLocks noGrp="1" noChangeArrowheads="1"/>
          </p:cNvSpPr>
          <p:nvPr>
            <p:ph type="title"/>
          </p:nvPr>
        </p:nvSpPr>
        <p:spPr>
          <a:xfrm>
            <a:off x="549275" y="579916"/>
            <a:ext cx="8042276" cy="903713"/>
          </a:xfrm>
        </p:spPr>
        <p:txBody>
          <a:bodyPr/>
          <a:lstStyle/>
          <a:p>
            <a:pPr eaLnBrk="1" hangingPunct="1"/>
            <a:r>
              <a:rPr lang="en-US" sz="3600" dirty="0"/>
              <a:t>Sections &amp; Objectives</a:t>
            </a:r>
          </a:p>
        </p:txBody>
      </p:sp>
    </p:spTree>
    <p:extLst>
      <p:ext uri="{BB962C8B-B14F-4D97-AF65-F5344CB8AC3E}">
        <p14:creationId xmlns:p14="http://schemas.microsoft.com/office/powerpoint/2010/main" val="175886867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a:xfrm>
            <a:off x="549275" y="1828799"/>
            <a:ext cx="8042276" cy="2234528"/>
          </a:xfrm>
        </p:spPr>
        <p:txBody>
          <a:bodyPr>
            <a:normAutofit/>
          </a:bodyPr>
          <a:lstStyle/>
          <a:p>
            <a:r>
              <a:rPr lang="en-CA" sz="2000" dirty="0">
                <a:solidFill>
                  <a:schemeClr val="tx1"/>
                </a:solidFill>
              </a:rPr>
              <a:t>3.3 Spanning Tree Configuration</a:t>
            </a:r>
          </a:p>
          <a:p>
            <a:pPr marL="469106" lvl="1" indent="-214313">
              <a:buFont typeface="Arial" panose="020B0604020202020204" pitchFamily="34" charset="0"/>
              <a:buChar char="•"/>
            </a:pPr>
            <a:r>
              <a:rPr lang="en-US" sz="2000" dirty="0">
                <a:solidFill>
                  <a:schemeClr val="tx1"/>
                </a:solidFill>
              </a:rPr>
              <a:t>Implement PVST+ and Rapid PVST+ in a switched LAN environment.</a:t>
            </a:r>
          </a:p>
          <a:p>
            <a:pPr marL="542131" lvl="2" indent="-214313">
              <a:buFont typeface="Arial" panose="020B0604020202020204" pitchFamily="34" charset="0"/>
              <a:buChar char="•"/>
            </a:pPr>
            <a:r>
              <a:rPr lang="en-US" sz="1800" dirty="0">
                <a:solidFill>
                  <a:schemeClr val="tx1"/>
                </a:solidFill>
              </a:rPr>
              <a:t>Configure PVST+ in a switched LAN environment.</a:t>
            </a:r>
          </a:p>
          <a:p>
            <a:pPr marL="542131" lvl="2" indent="-214313">
              <a:buFont typeface="Arial" panose="020B0604020202020204" pitchFamily="34" charset="0"/>
              <a:buChar char="•"/>
            </a:pPr>
            <a:r>
              <a:rPr lang="en-US" sz="1800" dirty="0">
                <a:solidFill>
                  <a:schemeClr val="tx1"/>
                </a:solidFill>
              </a:rPr>
              <a:t>Configure Rapid PVST+ in a switched LAN environment.</a:t>
            </a:r>
          </a:p>
          <a:p>
            <a:pPr marL="542131" lvl="2" indent="-214313">
              <a:buFont typeface="Arial" panose="020B0604020202020204" pitchFamily="34" charset="0"/>
              <a:buChar char="•"/>
            </a:pPr>
            <a:r>
              <a:rPr lang="en-US" sz="1800" dirty="0">
                <a:solidFill>
                  <a:schemeClr val="tx1"/>
                </a:solidFill>
              </a:rPr>
              <a:t>Analyze common STP configuration issues.</a:t>
            </a:r>
          </a:p>
        </p:txBody>
      </p:sp>
      <p:sp>
        <p:nvSpPr>
          <p:cNvPr id="4098" name="Rectangle 33"/>
          <p:cNvSpPr>
            <a:spLocks noGrp="1" noChangeArrowheads="1"/>
          </p:cNvSpPr>
          <p:nvPr>
            <p:ph type="title"/>
          </p:nvPr>
        </p:nvSpPr>
        <p:spPr>
          <a:xfrm>
            <a:off x="549275" y="846363"/>
            <a:ext cx="8042276" cy="770490"/>
          </a:xfrm>
        </p:spPr>
        <p:txBody>
          <a:bodyPr/>
          <a:lstStyle/>
          <a:p>
            <a:pPr eaLnBrk="1" hangingPunct="1"/>
            <a:r>
              <a:rPr lang="en-US" sz="3600" dirty="0"/>
              <a:t>Sections &amp; Objectives (Cont.)</a:t>
            </a:r>
          </a:p>
        </p:txBody>
      </p:sp>
    </p:spTree>
    <p:extLst>
      <p:ext uri="{BB962C8B-B14F-4D97-AF65-F5344CB8AC3E}">
        <p14:creationId xmlns:p14="http://schemas.microsoft.com/office/powerpoint/2010/main" val="41259759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5A2FB-0C41-4021-811A-5B8FE16666D5}"/>
              </a:ext>
            </a:extLst>
          </p:cNvPr>
          <p:cNvSpPr>
            <a:spLocks noGrp="1"/>
          </p:cNvSpPr>
          <p:nvPr>
            <p:ph type="title"/>
          </p:nvPr>
        </p:nvSpPr>
        <p:spPr/>
        <p:txBody>
          <a:bodyPr/>
          <a:lstStyle/>
          <a:p>
            <a:r>
              <a:rPr lang="en-GB" dirty="0"/>
              <a:t>STP - Operation</a:t>
            </a:r>
          </a:p>
        </p:txBody>
      </p:sp>
      <p:sp>
        <p:nvSpPr>
          <p:cNvPr id="3" name="Text Placeholder 2">
            <a:extLst>
              <a:ext uri="{FF2B5EF4-FFF2-40B4-BE49-F238E27FC236}">
                <a16:creationId xmlns:a16="http://schemas.microsoft.com/office/drawing/2014/main" id="{860D567B-3ED3-4F5E-B6B4-3670D91927A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23715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2028" y="300759"/>
            <a:ext cx="3829620" cy="575470"/>
          </a:xfrm>
        </p:spPr>
        <p:txBody>
          <a:bodyPr/>
          <a:lstStyle/>
          <a:p>
            <a:r>
              <a:rPr lang="en-GB" sz="3600" dirty="0"/>
              <a:t>Redundancy</a:t>
            </a:r>
          </a:p>
        </p:txBody>
      </p:sp>
      <p:pic>
        <p:nvPicPr>
          <p:cNvPr id="1026" name="Picture 2"/>
          <p:cNvPicPr>
            <a:picLocks noChangeAspect="1" noChangeArrowheads="1"/>
          </p:cNvPicPr>
          <p:nvPr/>
        </p:nvPicPr>
        <p:blipFill>
          <a:blip r:embed="rId3"/>
          <a:srcRect/>
          <a:stretch>
            <a:fillRect/>
          </a:stretch>
        </p:blipFill>
        <p:spPr bwMode="auto">
          <a:xfrm>
            <a:off x="0" y="1048512"/>
            <a:ext cx="3382499" cy="2225522"/>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3818033" y="914400"/>
            <a:ext cx="2625931" cy="2225522"/>
          </a:xfrm>
          <a:prstGeom prst="rect">
            <a:avLst/>
          </a:prstGeom>
          <a:noFill/>
          <a:ln w="9525">
            <a:noFill/>
            <a:miter lim="800000"/>
            <a:headEnd/>
            <a:tailEnd/>
          </a:ln>
          <a:effectLst/>
        </p:spPr>
      </p:pic>
      <p:pic>
        <p:nvPicPr>
          <p:cNvPr id="1028" name="Picture 4"/>
          <p:cNvPicPr>
            <a:picLocks noChangeAspect="1" noChangeArrowheads="1"/>
          </p:cNvPicPr>
          <p:nvPr/>
        </p:nvPicPr>
        <p:blipFill>
          <a:blip r:embed="rId5"/>
          <a:srcRect/>
          <a:stretch>
            <a:fillRect/>
          </a:stretch>
        </p:blipFill>
        <p:spPr bwMode="auto">
          <a:xfrm>
            <a:off x="6301648" y="1855876"/>
            <a:ext cx="2602392" cy="2011045"/>
          </a:xfrm>
          <a:prstGeom prst="rect">
            <a:avLst/>
          </a:prstGeom>
          <a:noFill/>
          <a:ln w="9525">
            <a:noFill/>
            <a:miter lim="800000"/>
            <a:headEnd/>
            <a:tailEnd/>
          </a:ln>
          <a:effectLst/>
        </p:spPr>
      </p:pic>
      <p:pic>
        <p:nvPicPr>
          <p:cNvPr id="1029" name="Picture 5"/>
          <p:cNvPicPr>
            <a:picLocks noChangeAspect="1" noChangeArrowheads="1"/>
          </p:cNvPicPr>
          <p:nvPr/>
        </p:nvPicPr>
        <p:blipFill>
          <a:blip r:embed="rId6"/>
          <a:srcRect/>
          <a:stretch>
            <a:fillRect/>
          </a:stretch>
        </p:blipFill>
        <p:spPr bwMode="auto">
          <a:xfrm>
            <a:off x="258254" y="3811836"/>
            <a:ext cx="3718835" cy="2483664"/>
          </a:xfrm>
          <a:prstGeom prst="rect">
            <a:avLst/>
          </a:prstGeom>
          <a:noFill/>
          <a:ln w="9525">
            <a:noFill/>
            <a:miter lim="800000"/>
            <a:headEnd/>
            <a:tailEnd/>
          </a:ln>
          <a:effectLst/>
        </p:spPr>
      </p:pic>
      <p:pic>
        <p:nvPicPr>
          <p:cNvPr id="1030" name="Picture 6"/>
          <p:cNvPicPr>
            <a:picLocks noChangeAspect="1" noChangeArrowheads="1"/>
          </p:cNvPicPr>
          <p:nvPr/>
        </p:nvPicPr>
        <p:blipFill>
          <a:blip r:embed="rId7"/>
          <a:srcRect/>
          <a:stretch>
            <a:fillRect/>
          </a:stretch>
        </p:blipFill>
        <p:spPr bwMode="auto">
          <a:xfrm>
            <a:off x="4907540" y="4063723"/>
            <a:ext cx="3469455" cy="2231777"/>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Effect transition="in" filter="fade">
                                      <p:cBhvr>
                                        <p:cTn id="7" dur="2000"/>
                                        <p:tgtEl>
                                          <p:spTgt spid="102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20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9"/>
                                        </p:tgtEl>
                                        <p:attrNameLst>
                                          <p:attrName>style.visibility</p:attrName>
                                        </p:attrNameLst>
                                      </p:cBhvr>
                                      <p:to>
                                        <p:strVal val="visible"/>
                                      </p:to>
                                    </p:set>
                                    <p:animEffect transition="in" filter="fade">
                                      <p:cBhvr>
                                        <p:cTn id="17" dur="2000"/>
                                        <p:tgtEl>
                                          <p:spTgt spid="102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30"/>
                                        </p:tgtEl>
                                        <p:attrNameLst>
                                          <p:attrName>style.visibility</p:attrName>
                                        </p:attrNameLst>
                                      </p:cBhvr>
                                      <p:to>
                                        <p:strVal val="visible"/>
                                      </p:to>
                                    </p:set>
                                    <p:animEffect transition="in" filter="fade">
                                      <p:cBhvr>
                                        <p:cTn id="22" dur="20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230490" y="782232"/>
            <a:ext cx="7140575" cy="534987"/>
          </a:xfrm>
        </p:spPr>
        <p:txBody>
          <a:bodyPr/>
          <a:lstStyle/>
          <a:p>
            <a:pPr eaLnBrk="1" hangingPunct="1"/>
            <a:r>
              <a:rPr lang="en-US" altLang="ja-JP" sz="2400" dirty="0">
                <a:latin typeface="Arial" charset="0"/>
                <a:cs typeface="ＭＳ Ｐゴシック" charset="0"/>
              </a:rPr>
              <a:t>Redundancy </a:t>
            </a:r>
            <a:r>
              <a:rPr lang="en-CA" altLang="ja-JP" sz="2400" dirty="0">
                <a:latin typeface="Arial" charset="0"/>
                <a:cs typeface="ＭＳ Ｐゴシック" charset="0"/>
              </a:rPr>
              <a:t>in a Converged Switched Network</a:t>
            </a:r>
            <a:endParaRPr lang="en-US" sz="2400" dirty="0">
              <a:latin typeface="Arial" charset="0"/>
              <a:cs typeface="ＭＳ Ｐゴシック" charset="0"/>
            </a:endParaRPr>
          </a:p>
        </p:txBody>
      </p:sp>
      <p:sp>
        <p:nvSpPr>
          <p:cNvPr id="6147" name="Rectangle 3"/>
          <p:cNvSpPr>
            <a:spLocks noGrp="1" noChangeArrowheads="1"/>
          </p:cNvSpPr>
          <p:nvPr>
            <p:ph type="body" idx="1"/>
          </p:nvPr>
        </p:nvSpPr>
        <p:spPr>
          <a:xfrm>
            <a:off x="655638" y="1392238"/>
            <a:ext cx="7940675" cy="5076825"/>
          </a:xfrm>
        </p:spPr>
        <p:txBody>
          <a:bodyPr/>
          <a:lstStyle/>
          <a:p>
            <a:endParaRPr lang="en-US">
              <a:latin typeface="Arial" charset="0"/>
            </a:endParaRPr>
          </a:p>
          <a:p>
            <a:pPr>
              <a:buFont typeface="Symbol" charset="0"/>
              <a:buChar char=""/>
            </a:pPr>
            <a:endParaRPr lang="en-US">
              <a:latin typeface="Arial" charset="0"/>
            </a:endParaRPr>
          </a:p>
        </p:txBody>
      </p:sp>
      <p:pic>
        <p:nvPicPr>
          <p:cNvPr id="6148" name="Picture 1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66700" y="1364298"/>
            <a:ext cx="4198938" cy="237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969826" y="1737104"/>
            <a:ext cx="3722687" cy="183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6"/>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180975" y="4046538"/>
            <a:ext cx="4456113" cy="217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Picture 7"/>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910138" y="3968750"/>
            <a:ext cx="3798887" cy="205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2" name="TextBox 7"/>
          <p:cNvSpPr txBox="1">
            <a:spLocks noChangeArrowheads="1"/>
          </p:cNvSpPr>
          <p:nvPr/>
        </p:nvSpPr>
        <p:spPr bwMode="auto">
          <a:xfrm>
            <a:off x="6199745" y="1382003"/>
            <a:ext cx="2557463" cy="25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200" dirty="0"/>
              <a:t>Path Failure </a:t>
            </a:r>
          </a:p>
        </p:txBody>
      </p:sp>
      <p:sp>
        <p:nvSpPr>
          <p:cNvPr id="6153" name="TextBox 8"/>
          <p:cNvSpPr txBox="1">
            <a:spLocks noChangeArrowheads="1"/>
          </p:cNvSpPr>
          <p:nvPr/>
        </p:nvSpPr>
        <p:spPr bwMode="auto">
          <a:xfrm>
            <a:off x="804863" y="5584825"/>
            <a:ext cx="2809875"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400"/>
              <a:t>Path or Switch Failure in Distribution Layer</a:t>
            </a:r>
          </a:p>
        </p:txBody>
      </p:sp>
      <p:sp>
        <p:nvSpPr>
          <p:cNvPr id="6154" name="TextBox 10"/>
          <p:cNvSpPr txBox="1">
            <a:spLocks noChangeArrowheads="1"/>
          </p:cNvSpPr>
          <p:nvPr/>
        </p:nvSpPr>
        <p:spPr bwMode="auto">
          <a:xfrm>
            <a:off x="5508625" y="5453063"/>
            <a:ext cx="2362200" cy="48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400"/>
              <a:t>Switch Failure in core Layer</a:t>
            </a:r>
          </a:p>
        </p:txBody>
      </p:sp>
    </p:spTree>
    <p:extLst>
      <p:ext uri="{BB962C8B-B14F-4D97-AF65-F5344CB8AC3E}">
        <p14:creationId xmlns:p14="http://schemas.microsoft.com/office/powerpoint/2010/main" val="1768942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251157" y="227050"/>
            <a:ext cx="4422067" cy="520123"/>
          </a:xfrm>
        </p:spPr>
        <p:txBody>
          <a:bodyPr/>
          <a:lstStyle/>
          <a:p>
            <a:pPr eaLnBrk="1" hangingPunct="1"/>
            <a:r>
              <a:rPr lang="en-US" altLang="ja-JP" sz="3200" dirty="0">
                <a:latin typeface="Arial" charset="0"/>
                <a:cs typeface="ＭＳ Ｐゴシック" charset="0"/>
              </a:rPr>
              <a:t>Redundancy Issues</a:t>
            </a:r>
            <a:endParaRPr lang="en-US" sz="3200" dirty="0">
              <a:latin typeface="Arial" charset="0"/>
              <a:cs typeface="ＭＳ Ｐゴシック" charset="0"/>
            </a:endParaRPr>
          </a:p>
        </p:txBody>
      </p:sp>
      <p:sp>
        <p:nvSpPr>
          <p:cNvPr id="7171" name="Rectangle 3"/>
          <p:cNvSpPr>
            <a:spLocks noGrp="1" noChangeArrowheads="1"/>
          </p:cNvSpPr>
          <p:nvPr>
            <p:ph type="body" idx="1"/>
          </p:nvPr>
        </p:nvSpPr>
        <p:spPr>
          <a:xfrm>
            <a:off x="655638" y="1392238"/>
            <a:ext cx="7940675" cy="5076825"/>
          </a:xfrm>
        </p:spPr>
        <p:txBody>
          <a:bodyPr/>
          <a:lstStyle/>
          <a:p>
            <a:endParaRPr lang="en-US">
              <a:latin typeface="Arial" charset="0"/>
            </a:endParaRPr>
          </a:p>
          <a:p>
            <a:pPr>
              <a:buFont typeface="Symbol" charset="0"/>
              <a:buChar char=""/>
            </a:pPr>
            <a:endParaRPr lang="en-US">
              <a:latin typeface="Arial" charset="0"/>
            </a:endParaRPr>
          </a:p>
        </p:txBody>
      </p:sp>
      <p:pic>
        <p:nvPicPr>
          <p:cNvPr id="7172"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902200" y="4087258"/>
            <a:ext cx="3687763" cy="2532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82980" y="3938983"/>
            <a:ext cx="3707042" cy="2757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6"/>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55638" y="1002535"/>
            <a:ext cx="3707042" cy="2783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7"/>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5308601" y="1002535"/>
            <a:ext cx="3493876" cy="2783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2401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5"/>
                                        </p:tgtEl>
                                        <p:attrNameLst>
                                          <p:attrName>style.visibility</p:attrName>
                                        </p:attrNameLst>
                                      </p:cBhvr>
                                      <p:to>
                                        <p:strVal val="visible"/>
                                      </p:to>
                                    </p:set>
                                    <p:animEffect transition="in" filter="fade">
                                      <p:cBhvr>
                                        <p:cTn id="7" dur="2000"/>
                                        <p:tgtEl>
                                          <p:spTgt spid="717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173"/>
                                        </p:tgtEl>
                                        <p:attrNameLst>
                                          <p:attrName>style.visibility</p:attrName>
                                        </p:attrNameLst>
                                      </p:cBhvr>
                                      <p:to>
                                        <p:strVal val="visible"/>
                                      </p:to>
                                    </p:set>
                                    <p:animEffect transition="in" filter="wipe(down)">
                                      <p:cBhvr>
                                        <p:cTn id="12" dur="500"/>
                                        <p:tgtEl>
                                          <p:spTgt spid="717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172"/>
                                        </p:tgtEl>
                                        <p:attrNameLst>
                                          <p:attrName>style.visibility</p:attrName>
                                        </p:attrNameLst>
                                      </p:cBhvr>
                                      <p:to>
                                        <p:strVal val="visible"/>
                                      </p:to>
                                    </p:set>
                                    <p:animEffect transition="in" filter="fade">
                                      <p:cBhvr>
                                        <p:cTn id="17" dur="2000"/>
                                        <p:tgtEl>
                                          <p:spTgt spid="71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167001" y="946420"/>
            <a:ext cx="5359572" cy="510889"/>
          </a:xfrm>
        </p:spPr>
        <p:txBody>
          <a:bodyPr/>
          <a:lstStyle/>
          <a:p>
            <a:pPr eaLnBrk="1" hangingPunct="1"/>
            <a:r>
              <a:rPr lang="en-US" sz="3200" dirty="0">
                <a:latin typeface="Arial" charset="0"/>
              </a:rPr>
              <a:t>The Spanning Tree Protocol</a:t>
            </a:r>
          </a:p>
        </p:txBody>
      </p:sp>
      <p:sp>
        <p:nvSpPr>
          <p:cNvPr id="8195" name="Rectangle 3"/>
          <p:cNvSpPr>
            <a:spLocks noGrp="1" noChangeArrowheads="1"/>
          </p:cNvSpPr>
          <p:nvPr>
            <p:ph type="body" idx="1"/>
          </p:nvPr>
        </p:nvSpPr>
        <p:spPr>
          <a:xfrm>
            <a:off x="655638" y="1745806"/>
            <a:ext cx="7940675" cy="5076825"/>
          </a:xfrm>
        </p:spPr>
        <p:txBody>
          <a:bodyPr/>
          <a:lstStyle/>
          <a:p>
            <a:endParaRPr lang="en-US" dirty="0">
              <a:latin typeface="Arial" charset="0"/>
            </a:endParaRPr>
          </a:p>
          <a:p>
            <a:pPr>
              <a:buFont typeface="Symbol" charset="0"/>
              <a:buChar char=""/>
            </a:pPr>
            <a:endParaRPr lang="en-US" dirty="0">
              <a:latin typeface="Arial" charset="0"/>
            </a:endParaRPr>
          </a:p>
        </p:txBody>
      </p:sp>
      <p:pic>
        <p:nvPicPr>
          <p:cNvPr id="8197"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01625" y="3607786"/>
            <a:ext cx="4030663" cy="298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578520" y="1488871"/>
            <a:ext cx="7794299" cy="923330"/>
          </a:xfrm>
          <a:prstGeom prst="rect">
            <a:avLst/>
          </a:prstGeom>
        </p:spPr>
        <p:txBody>
          <a:bodyPr wrap="square">
            <a:spAutoFit/>
          </a:bodyPr>
          <a:lstStyle/>
          <a:p>
            <a:r>
              <a:rPr lang="en-GB" dirty="0"/>
              <a:t>STP ensures that there is only one logical path between all destinations on the network by intentionally blocking redundant paths that could cause a loop</a:t>
            </a:r>
          </a:p>
        </p:txBody>
      </p:sp>
      <p:pic>
        <p:nvPicPr>
          <p:cNvPr id="2050" name="Picture 2"/>
          <p:cNvPicPr>
            <a:picLocks noChangeAspect="1" noChangeArrowheads="1"/>
          </p:cNvPicPr>
          <p:nvPr/>
        </p:nvPicPr>
        <p:blipFill>
          <a:blip r:embed="rId4"/>
          <a:srcRect/>
          <a:stretch>
            <a:fillRect/>
          </a:stretch>
        </p:blipFill>
        <p:spPr bwMode="auto">
          <a:xfrm>
            <a:off x="5133860" y="3773237"/>
            <a:ext cx="3805390" cy="2685833"/>
          </a:xfrm>
          <a:prstGeom prst="rect">
            <a:avLst/>
          </a:prstGeom>
          <a:noFill/>
          <a:ln w="9525">
            <a:noFill/>
            <a:miter lim="800000"/>
            <a:headEnd/>
            <a:tailEnd/>
          </a:ln>
          <a:effectLst/>
        </p:spPr>
      </p:pic>
      <p:sp>
        <p:nvSpPr>
          <p:cNvPr id="8" name="Rectangle 7"/>
          <p:cNvSpPr/>
          <p:nvPr/>
        </p:nvSpPr>
        <p:spPr>
          <a:xfrm>
            <a:off x="578520" y="2489320"/>
            <a:ext cx="8283611" cy="923330"/>
          </a:xfrm>
          <a:prstGeom prst="rect">
            <a:avLst/>
          </a:prstGeom>
        </p:spPr>
        <p:txBody>
          <a:bodyPr wrap="square">
            <a:spAutoFit/>
          </a:bodyPr>
          <a:lstStyle/>
          <a:p>
            <a:r>
              <a:rPr lang="en-GB" dirty="0"/>
              <a:t>Blocking the redundant paths is critical to preventing loops on the network. The physical paths still exist to provide redundancy, but these paths are disabled to prevent the loops from occurring.</a:t>
            </a:r>
          </a:p>
        </p:txBody>
      </p:sp>
    </p:spTree>
    <p:extLst>
      <p:ext uri="{BB962C8B-B14F-4D97-AF65-F5344CB8AC3E}">
        <p14:creationId xmlns:p14="http://schemas.microsoft.com/office/powerpoint/2010/main" val="103166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197"/>
                                        </p:tgtEl>
                                        <p:attrNameLst>
                                          <p:attrName>style.visibility</p:attrName>
                                        </p:attrNameLst>
                                      </p:cBhvr>
                                      <p:to>
                                        <p:strVal val="visible"/>
                                      </p:to>
                                    </p:set>
                                    <p:animEffect transition="in" filter="wipe(down)">
                                      <p:cBhvr>
                                        <p:cTn id="7" dur="500"/>
                                        <p:tgtEl>
                                          <p:spTgt spid="819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050"/>
                                        </p:tgtEl>
                                        <p:attrNameLst>
                                          <p:attrName>style.visibility</p:attrName>
                                        </p:attrNameLst>
                                      </p:cBhvr>
                                      <p:to>
                                        <p:strVal val="visible"/>
                                      </p:to>
                                    </p:set>
                                    <p:animEffect transition="in" filter="wipe(down)">
                                      <p:cBhvr>
                                        <p:cTn id="12"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003686" y="900589"/>
            <a:ext cx="6484675" cy="510889"/>
          </a:xfrm>
        </p:spPr>
        <p:txBody>
          <a:bodyPr/>
          <a:lstStyle/>
          <a:p>
            <a:pPr eaLnBrk="1" hangingPunct="1"/>
            <a:r>
              <a:rPr lang="en-US" dirty="0">
                <a:latin typeface="Arial" charset="0"/>
              </a:rPr>
              <a:t>The Spanning Tree Protocol</a:t>
            </a:r>
          </a:p>
        </p:txBody>
      </p:sp>
      <p:sp>
        <p:nvSpPr>
          <p:cNvPr id="8195" name="Rectangle 3"/>
          <p:cNvSpPr>
            <a:spLocks noGrp="1" noChangeArrowheads="1"/>
          </p:cNvSpPr>
          <p:nvPr>
            <p:ph type="body" idx="1"/>
          </p:nvPr>
        </p:nvSpPr>
        <p:spPr>
          <a:xfrm>
            <a:off x="655638" y="1392238"/>
            <a:ext cx="7940675" cy="5076825"/>
          </a:xfrm>
        </p:spPr>
        <p:txBody>
          <a:bodyPr/>
          <a:lstStyle/>
          <a:p>
            <a:endParaRPr lang="en-US" dirty="0">
              <a:latin typeface="Arial" charset="0"/>
            </a:endParaRPr>
          </a:p>
          <a:p>
            <a:pPr>
              <a:buFont typeface="Symbol" charset="0"/>
              <a:buChar char=""/>
            </a:pPr>
            <a:endParaRPr lang="en-US" dirty="0">
              <a:latin typeface="Arial" charset="0"/>
            </a:endParaRPr>
          </a:p>
        </p:txBody>
      </p:sp>
      <p:pic>
        <p:nvPicPr>
          <p:cNvPr id="8196"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572000" y="2343506"/>
            <a:ext cx="4572000" cy="329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266446" y="1433096"/>
            <a:ext cx="4172329" cy="4247317"/>
          </a:xfrm>
          <a:prstGeom prst="rect">
            <a:avLst/>
          </a:prstGeom>
          <a:noFill/>
        </p:spPr>
        <p:txBody>
          <a:bodyPr wrap="square" rtlCol="0">
            <a:spAutoFit/>
          </a:bodyPr>
          <a:lstStyle/>
          <a:p>
            <a:pPr marL="285750" indent="-285750" algn="just">
              <a:buFont typeface="Arial"/>
              <a:buChar char="•"/>
            </a:pPr>
            <a:r>
              <a:rPr lang="en-US" dirty="0"/>
              <a:t>STP uses the Spanning Tree Algorithm (STA) to determine which switch ports on a network need to be configured for blocking to prevent loops from occurring.</a:t>
            </a:r>
          </a:p>
          <a:p>
            <a:pPr algn="just"/>
            <a:endParaRPr lang="en-US" dirty="0"/>
          </a:p>
          <a:p>
            <a:pPr marL="285750" indent="-285750" algn="just">
              <a:buFont typeface="Arial"/>
              <a:buChar char="•"/>
            </a:pPr>
            <a:r>
              <a:rPr lang="en-US" dirty="0"/>
              <a:t>The STA designates a single switch as the root bridge and uses it as the reference point for all path calculations.</a:t>
            </a:r>
          </a:p>
          <a:p>
            <a:pPr marL="285750" indent="-285750" algn="just">
              <a:buFont typeface="Arial"/>
              <a:buChar char="•"/>
            </a:pPr>
            <a:endParaRPr lang="en-US" dirty="0"/>
          </a:p>
          <a:p>
            <a:pPr marL="285750" indent="-285750" algn="just">
              <a:buFont typeface="Arial"/>
              <a:buChar char="•"/>
            </a:pPr>
            <a:r>
              <a:rPr lang="en-US" dirty="0"/>
              <a:t>The STA considers both path and port costs when determining which path to leave unblocked.</a:t>
            </a:r>
          </a:p>
        </p:txBody>
      </p:sp>
    </p:spTree>
    <p:extLst>
      <p:ext uri="{BB962C8B-B14F-4D97-AF65-F5344CB8AC3E}">
        <p14:creationId xmlns:p14="http://schemas.microsoft.com/office/powerpoint/2010/main" val="103166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808097" y="1109439"/>
            <a:ext cx="8145463" cy="652462"/>
          </a:xfrm>
        </p:spPr>
        <p:txBody>
          <a:bodyPr/>
          <a:lstStyle/>
          <a:p>
            <a:pPr eaLnBrk="1" hangingPunct="1"/>
            <a:r>
              <a:rPr lang="en-US" sz="3600" dirty="0">
                <a:latin typeface="Arial" charset="0"/>
              </a:rPr>
              <a:t>Root Bridge and BPDU</a:t>
            </a:r>
          </a:p>
        </p:txBody>
      </p:sp>
      <p:pic>
        <p:nvPicPr>
          <p:cNvPr id="9220"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172075" y="2047874"/>
            <a:ext cx="3877627" cy="3249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75287" y="2133600"/>
            <a:ext cx="4757770" cy="3744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2359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259263" y="1666369"/>
            <a:ext cx="4757737"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Rectangle 2"/>
          <p:cNvSpPr>
            <a:spLocks noGrp="1" noChangeArrowheads="1"/>
          </p:cNvSpPr>
          <p:nvPr>
            <p:ph type="title"/>
          </p:nvPr>
        </p:nvSpPr>
        <p:spPr>
          <a:xfrm>
            <a:off x="2943668" y="860425"/>
            <a:ext cx="2631189" cy="620712"/>
          </a:xfrm>
        </p:spPr>
        <p:txBody>
          <a:bodyPr/>
          <a:lstStyle/>
          <a:p>
            <a:pPr algn="l" eaLnBrk="1" hangingPunct="1"/>
            <a:r>
              <a:rPr lang="en-US" altLang="ja-JP" sz="4000" dirty="0">
                <a:latin typeface="Arial" charset="0"/>
                <a:cs typeface="ＭＳ Ｐゴシック" charset="0"/>
              </a:rPr>
              <a:t>Bridge ID </a:t>
            </a:r>
            <a:endParaRPr lang="en-US" sz="4000" dirty="0">
              <a:latin typeface="Arial" charset="0"/>
            </a:endParaRPr>
          </a:p>
        </p:txBody>
      </p:sp>
      <p:pic>
        <p:nvPicPr>
          <p:cNvPr id="10245"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63642" y="3301299"/>
            <a:ext cx="4311650" cy="287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876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024251" y="192920"/>
            <a:ext cx="2913253" cy="989319"/>
          </a:xfrm>
        </p:spPr>
        <p:txBody>
          <a:bodyPr/>
          <a:lstStyle/>
          <a:p>
            <a:pPr algn="l" eaLnBrk="1" hangingPunct="1"/>
            <a:r>
              <a:rPr lang="en-US" sz="4000" dirty="0">
                <a:latin typeface="Arial" charset="0"/>
              </a:rPr>
              <a:t>Port Roles</a:t>
            </a:r>
          </a:p>
        </p:txBody>
      </p:sp>
      <p:pic>
        <p:nvPicPr>
          <p:cNvPr id="11268"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986200" y="2032000"/>
            <a:ext cx="4863432" cy="3506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381000" y="1469572"/>
            <a:ext cx="5755414" cy="369332"/>
          </a:xfrm>
          <a:prstGeom prst="rect">
            <a:avLst/>
          </a:prstGeom>
          <a:noFill/>
        </p:spPr>
        <p:txBody>
          <a:bodyPr wrap="none" rtlCol="0">
            <a:spAutoFit/>
          </a:bodyPr>
          <a:lstStyle/>
          <a:p>
            <a:r>
              <a:rPr lang="en-US" b="1" dirty="0"/>
              <a:t>Root ports </a:t>
            </a:r>
            <a:r>
              <a:rPr lang="en-US" dirty="0"/>
              <a:t>- Switch ports closest to the root bridge</a:t>
            </a:r>
          </a:p>
        </p:txBody>
      </p:sp>
      <p:sp>
        <p:nvSpPr>
          <p:cNvPr id="3" name="TextBox 2"/>
          <p:cNvSpPr txBox="1"/>
          <p:nvPr/>
        </p:nvSpPr>
        <p:spPr>
          <a:xfrm>
            <a:off x="381000" y="2485569"/>
            <a:ext cx="3465286" cy="1200329"/>
          </a:xfrm>
          <a:prstGeom prst="rect">
            <a:avLst/>
          </a:prstGeom>
          <a:noFill/>
        </p:spPr>
        <p:txBody>
          <a:bodyPr wrap="square" rtlCol="0">
            <a:spAutoFit/>
          </a:bodyPr>
          <a:lstStyle/>
          <a:p>
            <a:r>
              <a:rPr lang="en-US" b="1" dirty="0"/>
              <a:t>Designated ports </a:t>
            </a:r>
            <a:r>
              <a:rPr lang="en-US" dirty="0"/>
              <a:t>- All non-root ports that are still permitted to forward traffic on the network. </a:t>
            </a:r>
          </a:p>
        </p:txBody>
      </p:sp>
      <p:sp>
        <p:nvSpPr>
          <p:cNvPr id="4" name="TextBox 3"/>
          <p:cNvSpPr txBox="1"/>
          <p:nvPr/>
        </p:nvSpPr>
        <p:spPr>
          <a:xfrm>
            <a:off x="381000" y="4220811"/>
            <a:ext cx="3465286" cy="1200329"/>
          </a:xfrm>
          <a:prstGeom prst="rect">
            <a:avLst/>
          </a:prstGeom>
          <a:noFill/>
        </p:spPr>
        <p:txBody>
          <a:bodyPr wrap="square" rtlCol="0">
            <a:spAutoFit/>
          </a:bodyPr>
          <a:lstStyle/>
          <a:p>
            <a:r>
              <a:rPr lang="en-US" b="1" dirty="0"/>
              <a:t>Non-designated ports </a:t>
            </a:r>
            <a:r>
              <a:rPr lang="en-US" dirty="0"/>
              <a:t>- All ports configured to be in a blocking state to prevent loops.</a:t>
            </a:r>
          </a:p>
        </p:txBody>
      </p:sp>
    </p:spTree>
    <p:extLst>
      <p:ext uri="{BB962C8B-B14F-4D97-AF65-F5344CB8AC3E}">
        <p14:creationId xmlns:p14="http://schemas.microsoft.com/office/powerpoint/2010/main" val="2671006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06426" y="791192"/>
            <a:ext cx="8145462" cy="838200"/>
          </a:xfrm>
        </p:spPr>
        <p:txBody>
          <a:bodyPr/>
          <a:lstStyle/>
          <a:p>
            <a:pPr eaLnBrk="1" hangingPunct="1"/>
            <a:r>
              <a:rPr lang="en-US" altLang="ja-JP" sz="3600" dirty="0">
                <a:latin typeface="Arial" charset="0"/>
                <a:cs typeface="ＭＳ Ｐゴシック" charset="0"/>
              </a:rPr>
              <a:t>STP port states and BPDU timers</a:t>
            </a:r>
            <a:endParaRPr lang="en-US" sz="3600" dirty="0">
              <a:latin typeface="Arial" charset="0"/>
            </a:endParaRPr>
          </a:p>
        </p:txBody>
      </p:sp>
      <p:pic>
        <p:nvPicPr>
          <p:cNvPr id="12291"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47638" y="4369308"/>
            <a:ext cx="4873625"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2"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50813" y="1805496"/>
            <a:ext cx="4672012" cy="192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6"/>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091113" y="2143633"/>
            <a:ext cx="3660775" cy="394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70456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788856" y="674300"/>
            <a:ext cx="8145463" cy="838200"/>
          </a:xfrm>
        </p:spPr>
        <p:txBody>
          <a:bodyPr/>
          <a:lstStyle/>
          <a:p>
            <a:pPr eaLnBrk="1" hangingPunct="1"/>
            <a:r>
              <a:rPr lang="en-US" altLang="ja-JP" sz="2800" dirty="0">
                <a:latin typeface="Arial" charset="0"/>
                <a:cs typeface="ＭＳ Ｐゴシック" charset="0"/>
              </a:rPr>
              <a:t>STP Steps to Converge on a Loop-Free Topology</a:t>
            </a:r>
            <a:r>
              <a:rPr lang="en-US" altLang="ja-JP" dirty="0">
                <a:latin typeface="Arial" charset="0"/>
                <a:cs typeface="ＭＳ Ｐゴシック" charset="0"/>
              </a:rPr>
              <a:t> </a:t>
            </a:r>
            <a:endParaRPr lang="en-US" dirty="0">
              <a:latin typeface="Arial" charset="0"/>
            </a:endParaRPr>
          </a:p>
        </p:txBody>
      </p:sp>
      <p:pic>
        <p:nvPicPr>
          <p:cNvPr id="2" name="Picture 1"/>
          <p:cNvPicPr>
            <a:picLocks noChangeAspect="1"/>
          </p:cNvPicPr>
          <p:nvPr/>
        </p:nvPicPr>
        <p:blipFill>
          <a:blip r:embed="rId3"/>
          <a:stretch>
            <a:fillRect/>
          </a:stretch>
        </p:blipFill>
        <p:spPr>
          <a:xfrm>
            <a:off x="894097" y="2229601"/>
            <a:ext cx="7563472" cy="2330367"/>
          </a:xfrm>
          <a:prstGeom prst="rect">
            <a:avLst/>
          </a:prstGeom>
        </p:spPr>
      </p:pic>
    </p:spTree>
    <p:extLst>
      <p:ext uri="{BB962C8B-B14F-4D97-AF65-F5344CB8AC3E}">
        <p14:creationId xmlns:p14="http://schemas.microsoft.com/office/powerpoint/2010/main" val="2604618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959293" y="953834"/>
            <a:ext cx="5321300" cy="630237"/>
          </a:xfrm>
        </p:spPr>
        <p:txBody>
          <a:bodyPr/>
          <a:lstStyle/>
          <a:p>
            <a:pPr eaLnBrk="1" hangingPunct="1"/>
            <a:r>
              <a:rPr lang="en-US" sz="2800" dirty="0">
                <a:latin typeface="Arial" charset="0"/>
              </a:rPr>
              <a:t>Step 1: Electing Root Bridge</a:t>
            </a:r>
            <a:endParaRPr lang="en-US" dirty="0">
              <a:latin typeface="Arial" charset="0"/>
            </a:endParaRPr>
          </a:p>
        </p:txBody>
      </p:sp>
      <p:pic>
        <p:nvPicPr>
          <p:cNvPr id="14340"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21295" y="1965243"/>
            <a:ext cx="7115175" cy="405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9449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072640" y="903287"/>
            <a:ext cx="6038850" cy="663575"/>
          </a:xfrm>
        </p:spPr>
        <p:txBody>
          <a:bodyPr/>
          <a:lstStyle/>
          <a:p>
            <a:pPr eaLnBrk="1" hangingPunct="1"/>
            <a:r>
              <a:rPr lang="en-US" sz="3600" dirty="0">
                <a:latin typeface="Arial" charset="0"/>
              </a:rPr>
              <a:t>Step 2: Electing Root Port</a:t>
            </a:r>
          </a:p>
        </p:txBody>
      </p:sp>
      <p:pic>
        <p:nvPicPr>
          <p:cNvPr id="15364"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92905" y="1728510"/>
            <a:ext cx="7330592" cy="4391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2416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131749" y="1176045"/>
            <a:ext cx="7064375" cy="838200"/>
          </a:xfrm>
        </p:spPr>
        <p:txBody>
          <a:bodyPr/>
          <a:lstStyle/>
          <a:p>
            <a:pPr eaLnBrk="1" hangingPunct="1"/>
            <a:r>
              <a:rPr lang="en-US" altLang="ja-JP" sz="3200" dirty="0">
                <a:latin typeface="Arial" charset="0"/>
                <a:cs typeface="ＭＳ Ｐゴシック" charset="0"/>
              </a:rPr>
              <a:t>Step 3: Electing Designated </a:t>
            </a:r>
            <a:br>
              <a:rPr lang="en-US" altLang="ja-JP" sz="3200" dirty="0">
                <a:latin typeface="Arial" charset="0"/>
                <a:cs typeface="ＭＳ Ｐゴシック" charset="0"/>
              </a:rPr>
            </a:br>
            <a:r>
              <a:rPr lang="en-US" altLang="ja-JP" sz="3200" dirty="0">
                <a:latin typeface="Arial" charset="0"/>
                <a:cs typeface="ＭＳ Ｐゴシック" charset="0"/>
              </a:rPr>
              <a:t>Ports and Non-Designated Ports</a:t>
            </a:r>
            <a:endParaRPr lang="en-US" sz="3200" dirty="0">
              <a:latin typeface="Arial" charset="0"/>
            </a:endParaRPr>
          </a:p>
        </p:txBody>
      </p:sp>
      <p:pic>
        <p:nvPicPr>
          <p:cNvPr id="16388"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18966" y="2267712"/>
            <a:ext cx="7489942" cy="4343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7786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07307-E094-4DB0-BA72-53F43D74BFAB}"/>
              </a:ext>
            </a:extLst>
          </p:cNvPr>
          <p:cNvSpPr>
            <a:spLocks noGrp="1"/>
          </p:cNvSpPr>
          <p:nvPr>
            <p:ph type="title"/>
          </p:nvPr>
        </p:nvSpPr>
        <p:spPr/>
        <p:txBody>
          <a:bodyPr/>
          <a:lstStyle/>
          <a:p>
            <a:r>
              <a:rPr lang="en-US" sz="4800" dirty="0"/>
              <a:t>Types of Spanning Tree Protocols</a:t>
            </a:r>
            <a:endParaRPr lang="en-GB" dirty="0"/>
          </a:p>
        </p:txBody>
      </p:sp>
      <p:sp>
        <p:nvSpPr>
          <p:cNvPr id="3" name="Text Placeholder 2">
            <a:extLst>
              <a:ext uri="{FF2B5EF4-FFF2-40B4-BE49-F238E27FC236}">
                <a16:creationId xmlns:a16="http://schemas.microsoft.com/office/drawing/2014/main" id="{E1C6657C-F12F-4D2C-86D4-C4ACC1492F8B}"/>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765853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a:xfrm>
            <a:off x="550861" y="870586"/>
            <a:ext cx="8042276" cy="764434"/>
          </a:xfrm>
        </p:spPr>
        <p:txBody>
          <a:bodyPr/>
          <a:lstStyle/>
          <a:p>
            <a:r>
              <a:rPr lang="en-US" altLang="en-US" sz="3600" dirty="0"/>
              <a:t>Types of Spanning Tree Protocols</a:t>
            </a:r>
          </a:p>
        </p:txBody>
      </p:sp>
      <p:graphicFrame>
        <p:nvGraphicFramePr>
          <p:cNvPr id="6" name="Table 5"/>
          <p:cNvGraphicFramePr>
            <a:graphicFrameLocks noGrp="1"/>
          </p:cNvGraphicFramePr>
          <p:nvPr>
            <p:extLst>
              <p:ext uri="{D42A27DB-BD31-4B8C-83A1-F6EECF244321}">
                <p14:modId xmlns:p14="http://schemas.microsoft.com/office/powerpoint/2010/main" val="1410850990"/>
              </p:ext>
            </p:extLst>
          </p:nvPr>
        </p:nvGraphicFramePr>
        <p:xfrm>
          <a:off x="814258" y="1871189"/>
          <a:ext cx="7693901" cy="4299496"/>
        </p:xfrm>
        <a:graphic>
          <a:graphicData uri="http://schemas.openxmlformats.org/drawingml/2006/table">
            <a:tbl>
              <a:tblPr firstRow="1" bandRow="1">
                <a:tableStyleId>{7DF18680-E054-41AD-8BC1-D1AEF772440D}</a:tableStyleId>
              </a:tblPr>
              <a:tblGrid>
                <a:gridCol w="2353428">
                  <a:extLst>
                    <a:ext uri="{9D8B030D-6E8A-4147-A177-3AD203B41FA5}">
                      <a16:colId xmlns:a16="http://schemas.microsoft.com/office/drawing/2014/main" val="20000"/>
                    </a:ext>
                  </a:extLst>
                </a:gridCol>
                <a:gridCol w="5340473">
                  <a:extLst>
                    <a:ext uri="{9D8B030D-6E8A-4147-A177-3AD203B41FA5}">
                      <a16:colId xmlns:a16="http://schemas.microsoft.com/office/drawing/2014/main" val="20001"/>
                    </a:ext>
                  </a:extLst>
                </a:gridCol>
              </a:tblGrid>
              <a:tr h="397138">
                <a:tc>
                  <a:txBody>
                    <a:bodyPr/>
                    <a:lstStyle/>
                    <a:p>
                      <a:r>
                        <a:rPr lang="en-US" sz="1400" dirty="0"/>
                        <a:t>STP Type</a:t>
                      </a:r>
                    </a:p>
                  </a:txBody>
                  <a:tcPr/>
                </a:tc>
                <a:tc>
                  <a:txBody>
                    <a:bodyPr/>
                    <a:lstStyle/>
                    <a:p>
                      <a:r>
                        <a:rPr lang="en-US" sz="1400" dirty="0"/>
                        <a:t>Description</a:t>
                      </a:r>
                    </a:p>
                  </a:txBody>
                  <a:tcPr/>
                </a:tc>
                <a:extLst>
                  <a:ext uri="{0D108BD9-81ED-4DB2-BD59-A6C34878D82A}">
                    <a16:rowId xmlns:a16="http://schemas.microsoft.com/office/drawing/2014/main" val="10000"/>
                  </a:ext>
                </a:extLst>
              </a:tr>
              <a:tr h="397138">
                <a:tc>
                  <a:txBody>
                    <a:bodyPr/>
                    <a:lstStyle/>
                    <a:p>
                      <a:r>
                        <a:rPr lang="en-US" sz="1400" dirty="0"/>
                        <a:t>802.1D</a:t>
                      </a:r>
                    </a:p>
                  </a:txBody>
                  <a:tcPr/>
                </a:tc>
                <a:tc>
                  <a:txBody>
                    <a:bodyPr/>
                    <a:lstStyle/>
                    <a:p>
                      <a:r>
                        <a:rPr lang="en-US" sz="1400" dirty="0"/>
                        <a:t>1998 - Original</a:t>
                      </a:r>
                      <a:r>
                        <a:rPr lang="en-US" sz="1400" baseline="0" dirty="0"/>
                        <a:t> STP standard</a:t>
                      </a:r>
                      <a:endParaRPr lang="en-US" sz="1400" dirty="0"/>
                    </a:p>
                  </a:txBody>
                  <a:tcPr/>
                </a:tc>
                <a:extLst>
                  <a:ext uri="{0D108BD9-81ED-4DB2-BD59-A6C34878D82A}">
                    <a16:rowId xmlns:a16="http://schemas.microsoft.com/office/drawing/2014/main" val="10001"/>
                  </a:ext>
                </a:extLst>
              </a:tr>
              <a:tr h="397138">
                <a:tc>
                  <a:txBody>
                    <a:bodyPr/>
                    <a:lstStyle/>
                    <a:p>
                      <a:r>
                        <a:rPr lang="en-US" sz="1400" dirty="0"/>
                        <a:t>CST</a:t>
                      </a:r>
                    </a:p>
                  </a:txBody>
                  <a:tcPr/>
                </a:tc>
                <a:tc>
                  <a:txBody>
                    <a:bodyPr/>
                    <a:lstStyle/>
                    <a:p>
                      <a:r>
                        <a:rPr lang="en-US" sz="1400" dirty="0"/>
                        <a:t>One spanning-tree</a:t>
                      </a:r>
                      <a:r>
                        <a:rPr lang="en-US" sz="1400" baseline="0" dirty="0"/>
                        <a:t> instance</a:t>
                      </a:r>
                      <a:endParaRPr lang="en-US" sz="1400" dirty="0"/>
                    </a:p>
                  </a:txBody>
                  <a:tcPr/>
                </a:tc>
                <a:extLst>
                  <a:ext uri="{0D108BD9-81ED-4DB2-BD59-A6C34878D82A}">
                    <a16:rowId xmlns:a16="http://schemas.microsoft.com/office/drawing/2014/main" val="10002"/>
                  </a:ext>
                </a:extLst>
              </a:tr>
              <a:tr h="675136">
                <a:tc>
                  <a:txBody>
                    <a:bodyPr/>
                    <a:lstStyle/>
                    <a:p>
                      <a:r>
                        <a:rPr lang="en-US" sz="1400" dirty="0"/>
                        <a:t>PVST+</a:t>
                      </a:r>
                    </a:p>
                  </a:txBody>
                  <a:tcPr/>
                </a:tc>
                <a:tc>
                  <a:txBody>
                    <a:bodyPr/>
                    <a:lstStyle/>
                    <a:p>
                      <a:r>
                        <a:rPr lang="en-US" sz="1400" dirty="0"/>
                        <a:t>Cisco</a:t>
                      </a:r>
                      <a:r>
                        <a:rPr lang="en-US" sz="1400" baseline="0" dirty="0"/>
                        <a:t> update to 802.1D; each VLAN has its own spanning-tree instance</a:t>
                      </a:r>
                      <a:endParaRPr lang="en-US" sz="1400" dirty="0"/>
                    </a:p>
                  </a:txBody>
                  <a:tcPr/>
                </a:tc>
                <a:extLst>
                  <a:ext uri="{0D108BD9-81ED-4DB2-BD59-A6C34878D82A}">
                    <a16:rowId xmlns:a16="http://schemas.microsoft.com/office/drawing/2014/main" val="10003"/>
                  </a:ext>
                </a:extLst>
              </a:tr>
              <a:tr h="628650">
                <a:tc>
                  <a:txBody>
                    <a:bodyPr/>
                    <a:lstStyle/>
                    <a:p>
                      <a:r>
                        <a:rPr lang="en-US" sz="1400" dirty="0"/>
                        <a:t>802.1D</a:t>
                      </a:r>
                    </a:p>
                  </a:txBody>
                  <a:tcPr/>
                </a:tc>
                <a:tc>
                  <a:txBody>
                    <a:bodyPr/>
                    <a:lstStyle/>
                    <a:p>
                      <a:r>
                        <a:rPr lang="en-US" sz="1400" dirty="0"/>
                        <a:t>2004 – Updated</a:t>
                      </a:r>
                      <a:r>
                        <a:rPr lang="en-US" sz="1400" baseline="0" dirty="0"/>
                        <a:t> bridging and STP standard</a:t>
                      </a:r>
                      <a:endParaRPr lang="en-US" sz="1400" dirty="0"/>
                    </a:p>
                  </a:txBody>
                  <a:tcPr/>
                </a:tc>
                <a:extLst>
                  <a:ext uri="{0D108BD9-81ED-4DB2-BD59-A6C34878D82A}">
                    <a16:rowId xmlns:a16="http://schemas.microsoft.com/office/drawing/2014/main" val="10004"/>
                  </a:ext>
                </a:extLst>
              </a:tr>
              <a:tr h="675136">
                <a:tc>
                  <a:txBody>
                    <a:bodyPr/>
                    <a:lstStyle/>
                    <a:p>
                      <a:r>
                        <a:rPr lang="en-US" sz="1400" dirty="0"/>
                        <a:t>802.1w (RSTP)</a:t>
                      </a:r>
                    </a:p>
                  </a:txBody>
                  <a:tcPr/>
                </a:tc>
                <a:tc>
                  <a:txBody>
                    <a:bodyPr/>
                    <a:lstStyle/>
                    <a:p>
                      <a:r>
                        <a:rPr lang="en-US" sz="1400" dirty="0"/>
                        <a:t>Improves convergence by adding new roles to ports and enhancing</a:t>
                      </a:r>
                      <a:r>
                        <a:rPr lang="en-US" sz="1400" baseline="0" dirty="0"/>
                        <a:t> BPDU exchange</a:t>
                      </a:r>
                      <a:endParaRPr lang="en-US" sz="1400" dirty="0"/>
                    </a:p>
                  </a:txBody>
                  <a:tcPr/>
                </a:tc>
                <a:extLst>
                  <a:ext uri="{0D108BD9-81ED-4DB2-BD59-A6C34878D82A}">
                    <a16:rowId xmlns:a16="http://schemas.microsoft.com/office/drawing/2014/main" val="10005"/>
                  </a:ext>
                </a:extLst>
              </a:tr>
              <a:tr h="454024">
                <a:tc>
                  <a:txBody>
                    <a:bodyPr/>
                    <a:lstStyle/>
                    <a:p>
                      <a:r>
                        <a:rPr lang="en-US" sz="1400" dirty="0"/>
                        <a:t>Rapid PVST+</a:t>
                      </a:r>
                    </a:p>
                  </a:txBody>
                  <a:tcPr/>
                </a:tc>
                <a:tc>
                  <a:txBody>
                    <a:bodyPr/>
                    <a:lstStyle/>
                    <a:p>
                      <a:r>
                        <a:rPr lang="en-US" sz="1400" dirty="0"/>
                        <a:t>Cisco enhancement of</a:t>
                      </a:r>
                      <a:r>
                        <a:rPr lang="en-US" sz="1400" baseline="0" dirty="0"/>
                        <a:t> RSTP using PVST+</a:t>
                      </a:r>
                      <a:endParaRPr lang="en-US" sz="1400" dirty="0"/>
                    </a:p>
                  </a:txBody>
                  <a:tcPr/>
                </a:tc>
                <a:extLst>
                  <a:ext uri="{0D108BD9-81ED-4DB2-BD59-A6C34878D82A}">
                    <a16:rowId xmlns:a16="http://schemas.microsoft.com/office/drawing/2014/main" val="10006"/>
                  </a:ext>
                </a:extLst>
              </a:tr>
              <a:tr h="675136">
                <a:tc>
                  <a:txBody>
                    <a:bodyPr/>
                    <a:lstStyle/>
                    <a:p>
                      <a:r>
                        <a:rPr lang="en-US" sz="1400" dirty="0"/>
                        <a:t>802.1s (MSTP)</a:t>
                      </a:r>
                    </a:p>
                  </a:txBody>
                  <a:tcPr/>
                </a:tc>
                <a:tc>
                  <a:txBody>
                    <a:bodyPr/>
                    <a:lstStyle/>
                    <a:p>
                      <a:r>
                        <a:rPr lang="en-US" sz="1400" dirty="0"/>
                        <a:t>Multiple</a:t>
                      </a:r>
                      <a:r>
                        <a:rPr lang="en-US" sz="1400" baseline="0" dirty="0"/>
                        <a:t> VLANs can have the same spanning-tree instance</a:t>
                      </a:r>
                      <a:endParaRPr lang="en-US" sz="1400" dirty="0"/>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63530074"/>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a:xfrm>
            <a:off x="549275" y="701028"/>
            <a:ext cx="8042276" cy="1336956"/>
          </a:xfrm>
        </p:spPr>
        <p:txBody>
          <a:bodyPr/>
          <a:lstStyle/>
          <a:p>
            <a:r>
              <a:rPr lang="en-US" altLang="en-US" sz="3600" dirty="0"/>
              <a:t>Characteristics of Spanning Tree Protocols</a:t>
            </a:r>
          </a:p>
        </p:txBody>
      </p:sp>
      <p:graphicFrame>
        <p:nvGraphicFramePr>
          <p:cNvPr id="6" name="Table 5"/>
          <p:cNvGraphicFramePr>
            <a:graphicFrameLocks noGrp="1"/>
          </p:cNvGraphicFramePr>
          <p:nvPr>
            <p:extLst>
              <p:ext uri="{D42A27DB-BD31-4B8C-83A1-F6EECF244321}">
                <p14:modId xmlns:p14="http://schemas.microsoft.com/office/powerpoint/2010/main" val="1694701709"/>
              </p:ext>
            </p:extLst>
          </p:nvPr>
        </p:nvGraphicFramePr>
        <p:xfrm>
          <a:off x="466283" y="2254249"/>
          <a:ext cx="8042275" cy="3559153"/>
        </p:xfrm>
        <a:graphic>
          <a:graphicData uri="http://schemas.openxmlformats.org/drawingml/2006/table">
            <a:tbl>
              <a:tblPr firstRow="1" bandRow="1">
                <a:tableStyleId>{7DF18680-E054-41AD-8BC1-D1AEF772440D}</a:tableStyleId>
              </a:tblPr>
              <a:tblGrid>
                <a:gridCol w="1461340">
                  <a:extLst>
                    <a:ext uri="{9D8B030D-6E8A-4147-A177-3AD203B41FA5}">
                      <a16:colId xmlns:a16="http://schemas.microsoft.com/office/drawing/2014/main" val="20000"/>
                    </a:ext>
                  </a:extLst>
                </a:gridCol>
                <a:gridCol w="1368747">
                  <a:extLst>
                    <a:ext uri="{9D8B030D-6E8A-4147-A177-3AD203B41FA5}">
                      <a16:colId xmlns:a16="http://schemas.microsoft.com/office/drawing/2014/main" val="20001"/>
                    </a:ext>
                  </a:extLst>
                </a:gridCol>
                <a:gridCol w="1730472">
                  <a:extLst>
                    <a:ext uri="{9D8B030D-6E8A-4147-A177-3AD203B41FA5}">
                      <a16:colId xmlns:a16="http://schemas.microsoft.com/office/drawing/2014/main" val="20002"/>
                    </a:ext>
                  </a:extLst>
                </a:gridCol>
                <a:gridCol w="1470792">
                  <a:extLst>
                    <a:ext uri="{9D8B030D-6E8A-4147-A177-3AD203B41FA5}">
                      <a16:colId xmlns:a16="http://schemas.microsoft.com/office/drawing/2014/main" val="20003"/>
                    </a:ext>
                  </a:extLst>
                </a:gridCol>
                <a:gridCol w="2010924">
                  <a:extLst>
                    <a:ext uri="{9D8B030D-6E8A-4147-A177-3AD203B41FA5}">
                      <a16:colId xmlns:a16="http://schemas.microsoft.com/office/drawing/2014/main" val="20004"/>
                    </a:ext>
                  </a:extLst>
                </a:gridCol>
              </a:tblGrid>
              <a:tr h="863519">
                <a:tc>
                  <a:txBody>
                    <a:bodyPr/>
                    <a:lstStyle/>
                    <a:p>
                      <a:r>
                        <a:rPr lang="en-US" sz="1200" dirty="0"/>
                        <a:t>STP Type</a:t>
                      </a:r>
                    </a:p>
                  </a:txBody>
                  <a:tcPr/>
                </a:tc>
                <a:tc>
                  <a:txBody>
                    <a:bodyPr/>
                    <a:lstStyle/>
                    <a:p>
                      <a:r>
                        <a:rPr lang="en-US" sz="1200" dirty="0"/>
                        <a:t>Standard</a:t>
                      </a:r>
                    </a:p>
                  </a:txBody>
                  <a:tcPr/>
                </a:tc>
                <a:tc>
                  <a:txBody>
                    <a:bodyPr/>
                    <a:lstStyle/>
                    <a:p>
                      <a:r>
                        <a:rPr lang="en-US" sz="1200" dirty="0"/>
                        <a:t>Resources Needed</a:t>
                      </a:r>
                    </a:p>
                  </a:txBody>
                  <a:tcPr/>
                </a:tc>
                <a:tc>
                  <a:txBody>
                    <a:bodyPr/>
                    <a:lstStyle/>
                    <a:p>
                      <a:r>
                        <a:rPr lang="en-US" sz="1200" dirty="0"/>
                        <a:t>Convergence</a:t>
                      </a:r>
                    </a:p>
                  </a:txBody>
                  <a:tcPr/>
                </a:tc>
                <a:tc>
                  <a:txBody>
                    <a:bodyPr/>
                    <a:lstStyle/>
                    <a:p>
                      <a:r>
                        <a:rPr lang="en-US" sz="1200" dirty="0"/>
                        <a:t>Tree Calculation</a:t>
                      </a:r>
                    </a:p>
                  </a:txBody>
                  <a:tcPr/>
                </a:tc>
                <a:extLst>
                  <a:ext uri="{0D108BD9-81ED-4DB2-BD59-A6C34878D82A}">
                    <a16:rowId xmlns:a16="http://schemas.microsoft.com/office/drawing/2014/main" val="10000"/>
                  </a:ext>
                </a:extLst>
              </a:tr>
              <a:tr h="518111">
                <a:tc>
                  <a:txBody>
                    <a:bodyPr/>
                    <a:lstStyle/>
                    <a:p>
                      <a:r>
                        <a:rPr lang="en-US" sz="1200" dirty="0"/>
                        <a:t>STP</a:t>
                      </a:r>
                    </a:p>
                  </a:txBody>
                  <a:tcPr/>
                </a:tc>
                <a:tc>
                  <a:txBody>
                    <a:bodyPr/>
                    <a:lstStyle/>
                    <a:p>
                      <a:r>
                        <a:rPr lang="en-US" sz="1200" dirty="0"/>
                        <a:t>802.1D</a:t>
                      </a:r>
                    </a:p>
                  </a:txBody>
                  <a:tcPr/>
                </a:tc>
                <a:tc>
                  <a:txBody>
                    <a:bodyPr/>
                    <a:lstStyle/>
                    <a:p>
                      <a:r>
                        <a:rPr lang="en-US" sz="1200" dirty="0"/>
                        <a:t>Low</a:t>
                      </a:r>
                    </a:p>
                  </a:txBody>
                  <a:tcPr/>
                </a:tc>
                <a:tc>
                  <a:txBody>
                    <a:bodyPr/>
                    <a:lstStyle/>
                    <a:p>
                      <a:r>
                        <a:rPr lang="en-US" sz="1200" dirty="0"/>
                        <a:t>Slow</a:t>
                      </a:r>
                    </a:p>
                  </a:txBody>
                  <a:tcPr/>
                </a:tc>
                <a:tc>
                  <a:txBody>
                    <a:bodyPr/>
                    <a:lstStyle/>
                    <a:p>
                      <a:r>
                        <a:rPr lang="en-US" sz="1200" dirty="0"/>
                        <a:t>All VLANs</a:t>
                      </a:r>
                    </a:p>
                  </a:txBody>
                  <a:tcPr/>
                </a:tc>
                <a:extLst>
                  <a:ext uri="{0D108BD9-81ED-4DB2-BD59-A6C34878D82A}">
                    <a16:rowId xmlns:a16="http://schemas.microsoft.com/office/drawing/2014/main" val="10001"/>
                  </a:ext>
                </a:extLst>
              </a:tr>
              <a:tr h="518111">
                <a:tc>
                  <a:txBody>
                    <a:bodyPr/>
                    <a:lstStyle/>
                    <a:p>
                      <a:r>
                        <a:rPr lang="en-US" sz="1200" dirty="0"/>
                        <a:t>PVST+</a:t>
                      </a:r>
                    </a:p>
                  </a:txBody>
                  <a:tcPr/>
                </a:tc>
                <a:tc>
                  <a:txBody>
                    <a:bodyPr/>
                    <a:lstStyle/>
                    <a:p>
                      <a:r>
                        <a:rPr lang="en-US" sz="1200" dirty="0"/>
                        <a:t>Cisco</a:t>
                      </a:r>
                    </a:p>
                  </a:txBody>
                  <a:tcPr/>
                </a:tc>
                <a:tc>
                  <a:txBody>
                    <a:bodyPr/>
                    <a:lstStyle/>
                    <a:p>
                      <a:r>
                        <a:rPr lang="en-US" sz="1200" dirty="0"/>
                        <a:t>High</a:t>
                      </a:r>
                    </a:p>
                  </a:txBody>
                  <a:tcPr/>
                </a:tc>
                <a:tc>
                  <a:txBody>
                    <a:bodyPr/>
                    <a:lstStyle/>
                    <a:p>
                      <a:r>
                        <a:rPr lang="en-US" sz="1200" dirty="0"/>
                        <a:t>Slow</a:t>
                      </a:r>
                    </a:p>
                  </a:txBody>
                  <a:tcPr/>
                </a:tc>
                <a:tc>
                  <a:txBody>
                    <a:bodyPr/>
                    <a:lstStyle/>
                    <a:p>
                      <a:r>
                        <a:rPr lang="en-US" sz="1200" dirty="0"/>
                        <a:t>Per VLAN</a:t>
                      </a:r>
                    </a:p>
                  </a:txBody>
                  <a:tcPr/>
                </a:tc>
                <a:extLst>
                  <a:ext uri="{0D108BD9-81ED-4DB2-BD59-A6C34878D82A}">
                    <a16:rowId xmlns:a16="http://schemas.microsoft.com/office/drawing/2014/main" val="10002"/>
                  </a:ext>
                </a:extLst>
              </a:tr>
              <a:tr h="518111">
                <a:tc>
                  <a:txBody>
                    <a:bodyPr/>
                    <a:lstStyle/>
                    <a:p>
                      <a:r>
                        <a:rPr lang="en-US" sz="1200" dirty="0"/>
                        <a:t>RSTP</a:t>
                      </a:r>
                    </a:p>
                  </a:txBody>
                  <a:tcPr/>
                </a:tc>
                <a:tc>
                  <a:txBody>
                    <a:bodyPr/>
                    <a:lstStyle/>
                    <a:p>
                      <a:r>
                        <a:rPr lang="en-US" sz="1200" dirty="0"/>
                        <a:t>802.1w</a:t>
                      </a:r>
                    </a:p>
                  </a:txBody>
                  <a:tcPr/>
                </a:tc>
                <a:tc>
                  <a:txBody>
                    <a:bodyPr/>
                    <a:lstStyle/>
                    <a:p>
                      <a:r>
                        <a:rPr lang="en-US" sz="1200" dirty="0"/>
                        <a:t>Medium</a:t>
                      </a:r>
                    </a:p>
                  </a:txBody>
                  <a:tcPr/>
                </a:tc>
                <a:tc>
                  <a:txBody>
                    <a:bodyPr/>
                    <a:lstStyle/>
                    <a:p>
                      <a:r>
                        <a:rPr lang="en-US" sz="1200" dirty="0"/>
                        <a:t>Fast</a:t>
                      </a:r>
                    </a:p>
                  </a:txBody>
                  <a:tcPr/>
                </a:tc>
                <a:tc>
                  <a:txBody>
                    <a:bodyPr/>
                    <a:lstStyle/>
                    <a:p>
                      <a:r>
                        <a:rPr lang="en-US" sz="1200" dirty="0"/>
                        <a:t>All VLANs</a:t>
                      </a:r>
                    </a:p>
                  </a:txBody>
                  <a:tcPr/>
                </a:tc>
                <a:extLst>
                  <a:ext uri="{0D108BD9-81ED-4DB2-BD59-A6C34878D82A}">
                    <a16:rowId xmlns:a16="http://schemas.microsoft.com/office/drawing/2014/main" val="10003"/>
                  </a:ext>
                </a:extLst>
              </a:tr>
              <a:tr h="623190">
                <a:tc>
                  <a:txBody>
                    <a:bodyPr/>
                    <a:lstStyle/>
                    <a:p>
                      <a:r>
                        <a:rPr lang="en-US" sz="1200" dirty="0"/>
                        <a:t>Rapid PVST+</a:t>
                      </a:r>
                    </a:p>
                  </a:txBody>
                  <a:tcPr/>
                </a:tc>
                <a:tc>
                  <a:txBody>
                    <a:bodyPr/>
                    <a:lstStyle/>
                    <a:p>
                      <a:r>
                        <a:rPr lang="en-US" sz="1200" dirty="0"/>
                        <a:t>Cisco</a:t>
                      </a:r>
                    </a:p>
                  </a:txBody>
                  <a:tcPr/>
                </a:tc>
                <a:tc>
                  <a:txBody>
                    <a:bodyPr/>
                    <a:lstStyle/>
                    <a:p>
                      <a:r>
                        <a:rPr lang="en-US" sz="1200" dirty="0"/>
                        <a:t>Very high</a:t>
                      </a:r>
                    </a:p>
                  </a:txBody>
                  <a:tcPr/>
                </a:tc>
                <a:tc>
                  <a:txBody>
                    <a:bodyPr/>
                    <a:lstStyle/>
                    <a:p>
                      <a:r>
                        <a:rPr lang="en-US" sz="1200" dirty="0"/>
                        <a:t>Fast</a:t>
                      </a:r>
                    </a:p>
                  </a:txBody>
                  <a:tcPr/>
                </a:tc>
                <a:tc>
                  <a:txBody>
                    <a:bodyPr/>
                    <a:lstStyle/>
                    <a:p>
                      <a:r>
                        <a:rPr lang="en-US" sz="1200" dirty="0"/>
                        <a:t>Per VLAN</a:t>
                      </a:r>
                    </a:p>
                  </a:txBody>
                  <a:tcPr/>
                </a:tc>
                <a:extLst>
                  <a:ext uri="{0D108BD9-81ED-4DB2-BD59-A6C34878D82A}">
                    <a16:rowId xmlns:a16="http://schemas.microsoft.com/office/drawing/2014/main" val="10004"/>
                  </a:ext>
                </a:extLst>
              </a:tr>
              <a:tr h="518111">
                <a:tc>
                  <a:txBody>
                    <a:bodyPr/>
                    <a:lstStyle/>
                    <a:p>
                      <a:r>
                        <a:rPr lang="en-US" sz="1200" dirty="0"/>
                        <a:t>MSTP</a:t>
                      </a:r>
                    </a:p>
                  </a:txBody>
                  <a:tcPr/>
                </a:tc>
                <a:tc>
                  <a:txBody>
                    <a:bodyPr/>
                    <a:lstStyle/>
                    <a:p>
                      <a:r>
                        <a:rPr lang="en-US" sz="1200" dirty="0"/>
                        <a:t>802.1s</a:t>
                      </a:r>
                    </a:p>
                  </a:txBody>
                  <a:tcPr/>
                </a:tc>
                <a:tc>
                  <a:txBody>
                    <a:bodyPr/>
                    <a:lstStyle/>
                    <a:p>
                      <a:r>
                        <a:rPr lang="en-US" sz="1200" dirty="0"/>
                        <a:t>Medium or high</a:t>
                      </a:r>
                    </a:p>
                  </a:txBody>
                  <a:tcPr/>
                </a:tc>
                <a:tc>
                  <a:txBody>
                    <a:bodyPr/>
                    <a:lstStyle/>
                    <a:p>
                      <a:r>
                        <a:rPr lang="en-US" sz="1200" dirty="0"/>
                        <a:t>Fast</a:t>
                      </a:r>
                    </a:p>
                  </a:txBody>
                  <a:tcPr/>
                </a:tc>
                <a:tc>
                  <a:txBody>
                    <a:bodyPr/>
                    <a:lstStyle/>
                    <a:p>
                      <a:r>
                        <a:rPr lang="en-US" sz="1200" dirty="0"/>
                        <a:t>Per instance</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640981245"/>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40000"/>
                <a:satMod val="400000"/>
              </a:schemeClr>
              <a:schemeClr val="bg2">
                <a:tint val="10000"/>
                <a:satMod val="20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a:prstGeom prst="rect">
            <a:avLst/>
          </a:prstGeom>
        </p:spPr>
        <p:txBody>
          <a:bodyPr anchor="b">
            <a:normAutofit/>
          </a:bodyPr>
          <a:lstStyle/>
          <a:p>
            <a:r>
              <a:rPr lang="en-US"/>
              <a:t>Overview of PVST+</a:t>
            </a:r>
          </a:p>
        </p:txBody>
      </p:sp>
      <p:sp>
        <p:nvSpPr>
          <p:cNvPr id="3" name="Content Placeholder 2"/>
          <p:cNvSpPr>
            <a:spLocks noGrp="1"/>
          </p:cNvSpPr>
          <p:nvPr>
            <p:ph sz="half" idx="1"/>
          </p:nvPr>
        </p:nvSpPr>
        <p:spPr>
          <a:xfrm>
            <a:off x="242225" y="1600201"/>
            <a:ext cx="4147530" cy="4661320"/>
          </a:xfrm>
          <a:prstGeom prst="rect">
            <a:avLst/>
          </a:prstGeom>
        </p:spPr>
        <p:txBody>
          <a:bodyPr>
            <a:normAutofit/>
          </a:bodyPr>
          <a:lstStyle/>
          <a:p>
            <a:pPr marL="0" indent="0">
              <a:lnSpc>
                <a:spcPct val="90000"/>
              </a:lnSpc>
              <a:buNone/>
            </a:pPr>
            <a:r>
              <a:rPr lang="en-US" sz="1800" dirty="0"/>
              <a:t>Networks running PVST+ have these characteristics:</a:t>
            </a:r>
          </a:p>
          <a:p>
            <a:pPr>
              <a:lnSpc>
                <a:spcPct val="90000"/>
              </a:lnSpc>
            </a:pPr>
            <a:r>
              <a:rPr lang="en-US" sz="1800" dirty="0"/>
              <a:t>A network can run an independent IEEE 802.1D STP instance for each VLAN in the network.</a:t>
            </a:r>
          </a:p>
          <a:p>
            <a:pPr>
              <a:lnSpc>
                <a:spcPct val="90000"/>
              </a:lnSpc>
            </a:pPr>
            <a:r>
              <a:rPr lang="en-US" sz="1800" dirty="0"/>
              <a:t>Optimum load balancing can result.</a:t>
            </a:r>
          </a:p>
          <a:p>
            <a:pPr>
              <a:lnSpc>
                <a:spcPct val="90000"/>
              </a:lnSpc>
            </a:pPr>
            <a:r>
              <a:rPr lang="en-US" sz="1800" dirty="0"/>
              <a:t>One spanning-tree instance for each VLAN maintained can mean a considerable waste of CPU cycles for all the switches in the network. In addition to the bandwidth that is used for each instance to send its own BPDU. </a:t>
            </a:r>
          </a:p>
        </p:txBody>
      </p:sp>
      <p:pic>
        <p:nvPicPr>
          <p:cNvPr id="4" name="Picture 3">
            <a:extLst>
              <a:ext uri="{FF2B5EF4-FFF2-40B4-BE49-F238E27FC236}">
                <a16:creationId xmlns:a16="http://schemas.microsoft.com/office/drawing/2014/main" id="{EC5F2EA0-AE23-4436-B098-21CE595DC386}"/>
              </a:ext>
            </a:extLst>
          </p:cNvPr>
          <p:cNvPicPr>
            <a:picLocks noChangeAspect="1"/>
          </p:cNvPicPr>
          <p:nvPr/>
        </p:nvPicPr>
        <p:blipFill>
          <a:blip r:embed="rId4"/>
          <a:stretch>
            <a:fillRect/>
          </a:stretch>
        </p:blipFill>
        <p:spPr>
          <a:xfrm>
            <a:off x="4505966" y="1947007"/>
            <a:ext cx="4250480" cy="3007214"/>
          </a:xfrm>
          <a:prstGeom prst="rect">
            <a:avLst/>
          </a:prstGeom>
          <a:noFill/>
        </p:spPr>
      </p:pic>
    </p:spTree>
    <p:extLst>
      <p:ext uri="{BB962C8B-B14F-4D97-AF65-F5344CB8AC3E}">
        <p14:creationId xmlns:p14="http://schemas.microsoft.com/office/powerpoint/2010/main" val="1574860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650998" y="1030224"/>
            <a:ext cx="4956809" cy="696913"/>
          </a:xfrm>
        </p:spPr>
        <p:txBody>
          <a:bodyPr/>
          <a:lstStyle/>
          <a:p>
            <a:pPr algn="l" eaLnBrk="1" hangingPunct="1"/>
            <a:r>
              <a:rPr lang="en-US" altLang="ja-JP" sz="3600" dirty="0">
                <a:latin typeface="Arial" charset="0"/>
                <a:cs typeface="ＭＳ Ｐゴシック" charset="0"/>
              </a:rPr>
              <a:t>PVST+ Port States </a:t>
            </a:r>
            <a:endParaRPr lang="en-US" sz="3600" dirty="0">
              <a:latin typeface="Arial" charset="0"/>
            </a:endParaRPr>
          </a:p>
        </p:txBody>
      </p:sp>
      <p:sp>
        <p:nvSpPr>
          <p:cNvPr id="4" name="Rectangle 3">
            <a:extLst>
              <a:ext uri="{FF2B5EF4-FFF2-40B4-BE49-F238E27FC236}">
                <a16:creationId xmlns:a16="http://schemas.microsoft.com/office/drawing/2014/main" id="{CAD23FFE-B4EE-4C82-AC3E-4D08F74152A6}"/>
              </a:ext>
            </a:extLst>
          </p:cNvPr>
          <p:cNvSpPr/>
          <p:nvPr/>
        </p:nvSpPr>
        <p:spPr>
          <a:xfrm>
            <a:off x="2790505" y="1885868"/>
            <a:ext cx="5929600" cy="340825"/>
          </a:xfrm>
          <a:prstGeom prst="rect">
            <a:avLst/>
          </a:prstGeom>
          <a:solidFill>
            <a:schemeClr val="accent6">
              <a:lumMod val="60000"/>
              <a:lumOff val="4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rPr>
              <a:t>Port State</a:t>
            </a:r>
          </a:p>
        </p:txBody>
      </p:sp>
      <p:graphicFrame>
        <p:nvGraphicFramePr>
          <p:cNvPr id="6" name="Table 5">
            <a:extLst>
              <a:ext uri="{FF2B5EF4-FFF2-40B4-BE49-F238E27FC236}">
                <a16:creationId xmlns:a16="http://schemas.microsoft.com/office/drawing/2014/main" id="{EC45075D-D620-472C-BC85-BDC2036A2947}"/>
              </a:ext>
            </a:extLst>
          </p:cNvPr>
          <p:cNvGraphicFramePr>
            <a:graphicFrameLocks noGrp="1"/>
          </p:cNvGraphicFramePr>
          <p:nvPr>
            <p:extLst>
              <p:ext uri="{D42A27DB-BD31-4B8C-83A1-F6EECF244321}">
                <p14:modId xmlns:p14="http://schemas.microsoft.com/office/powerpoint/2010/main" val="41011156"/>
              </p:ext>
            </p:extLst>
          </p:nvPr>
        </p:nvGraphicFramePr>
        <p:xfrm>
          <a:off x="535586" y="2190667"/>
          <a:ext cx="8184519" cy="3701461"/>
        </p:xfrm>
        <a:graphic>
          <a:graphicData uri="http://schemas.openxmlformats.org/drawingml/2006/table">
            <a:tbl>
              <a:tblPr firstRow="1" bandRow="1">
                <a:tableStyleId>{7DF18680-E054-41AD-8BC1-D1AEF772440D}</a:tableStyleId>
              </a:tblPr>
              <a:tblGrid>
                <a:gridCol w="2265716">
                  <a:extLst>
                    <a:ext uri="{9D8B030D-6E8A-4147-A177-3AD203B41FA5}">
                      <a16:colId xmlns:a16="http://schemas.microsoft.com/office/drawing/2014/main" val="20000"/>
                    </a:ext>
                  </a:extLst>
                </a:gridCol>
                <a:gridCol w="1137847">
                  <a:extLst>
                    <a:ext uri="{9D8B030D-6E8A-4147-A177-3AD203B41FA5}">
                      <a16:colId xmlns:a16="http://schemas.microsoft.com/office/drawing/2014/main" val="20001"/>
                    </a:ext>
                  </a:extLst>
                </a:gridCol>
                <a:gridCol w="1307527">
                  <a:extLst>
                    <a:ext uri="{9D8B030D-6E8A-4147-A177-3AD203B41FA5}">
                      <a16:colId xmlns:a16="http://schemas.microsoft.com/office/drawing/2014/main" val="20002"/>
                    </a:ext>
                  </a:extLst>
                </a:gridCol>
                <a:gridCol w="1117885">
                  <a:extLst>
                    <a:ext uri="{9D8B030D-6E8A-4147-A177-3AD203B41FA5}">
                      <a16:colId xmlns:a16="http://schemas.microsoft.com/office/drawing/2014/main" val="20003"/>
                    </a:ext>
                  </a:extLst>
                </a:gridCol>
                <a:gridCol w="1277583">
                  <a:extLst>
                    <a:ext uri="{9D8B030D-6E8A-4147-A177-3AD203B41FA5}">
                      <a16:colId xmlns:a16="http://schemas.microsoft.com/office/drawing/2014/main" val="20004"/>
                    </a:ext>
                  </a:extLst>
                </a:gridCol>
                <a:gridCol w="1077961">
                  <a:extLst>
                    <a:ext uri="{9D8B030D-6E8A-4147-A177-3AD203B41FA5}">
                      <a16:colId xmlns:a16="http://schemas.microsoft.com/office/drawing/2014/main" val="20005"/>
                    </a:ext>
                  </a:extLst>
                </a:gridCol>
              </a:tblGrid>
              <a:tr h="554977">
                <a:tc>
                  <a:txBody>
                    <a:bodyPr/>
                    <a:lstStyle/>
                    <a:p>
                      <a:r>
                        <a:rPr lang="en-US" sz="1400" dirty="0"/>
                        <a:t>Operation allowed</a:t>
                      </a:r>
                    </a:p>
                  </a:txBody>
                  <a:tcPr/>
                </a:tc>
                <a:tc>
                  <a:txBody>
                    <a:bodyPr/>
                    <a:lstStyle/>
                    <a:p>
                      <a:r>
                        <a:rPr lang="en-US" sz="1400" dirty="0"/>
                        <a:t>Blocking</a:t>
                      </a:r>
                    </a:p>
                  </a:txBody>
                  <a:tcPr/>
                </a:tc>
                <a:tc>
                  <a:txBody>
                    <a:bodyPr/>
                    <a:lstStyle/>
                    <a:p>
                      <a:r>
                        <a:rPr lang="en-US" sz="1400" dirty="0"/>
                        <a:t>Listening</a:t>
                      </a:r>
                    </a:p>
                  </a:txBody>
                  <a:tcPr/>
                </a:tc>
                <a:tc>
                  <a:txBody>
                    <a:bodyPr/>
                    <a:lstStyle/>
                    <a:p>
                      <a:r>
                        <a:rPr lang="en-US" sz="1400" dirty="0"/>
                        <a:t>Learning</a:t>
                      </a:r>
                    </a:p>
                  </a:txBody>
                  <a:tcPr/>
                </a:tc>
                <a:tc>
                  <a:txBody>
                    <a:bodyPr/>
                    <a:lstStyle/>
                    <a:p>
                      <a:r>
                        <a:rPr lang="en-US" sz="1400" dirty="0"/>
                        <a:t>Forwarding</a:t>
                      </a:r>
                    </a:p>
                  </a:txBody>
                  <a:tcPr/>
                </a:tc>
                <a:tc>
                  <a:txBody>
                    <a:bodyPr/>
                    <a:lstStyle/>
                    <a:p>
                      <a:r>
                        <a:rPr lang="en-US" sz="1400" dirty="0"/>
                        <a:t>Disabled</a:t>
                      </a:r>
                    </a:p>
                  </a:txBody>
                  <a:tcPr/>
                </a:tc>
                <a:extLst>
                  <a:ext uri="{0D108BD9-81ED-4DB2-BD59-A6C34878D82A}">
                    <a16:rowId xmlns:a16="http://schemas.microsoft.com/office/drawing/2014/main" val="10000"/>
                  </a:ext>
                </a:extLst>
              </a:tr>
              <a:tr h="652320">
                <a:tc>
                  <a:txBody>
                    <a:bodyPr/>
                    <a:lstStyle/>
                    <a:p>
                      <a:r>
                        <a:rPr lang="en-US" sz="1400" dirty="0"/>
                        <a:t>Can receive/process BPDUs</a:t>
                      </a:r>
                    </a:p>
                  </a:txBody>
                  <a:tcPr/>
                </a:tc>
                <a:tc>
                  <a:txBody>
                    <a:bodyPr/>
                    <a:lstStyle/>
                    <a:p>
                      <a:r>
                        <a:rPr lang="en-US" sz="1400" dirty="0"/>
                        <a:t>Yes</a:t>
                      </a:r>
                    </a:p>
                  </a:txBody>
                  <a:tcPr/>
                </a:tc>
                <a:tc>
                  <a:txBody>
                    <a:bodyPr/>
                    <a:lstStyle/>
                    <a:p>
                      <a:r>
                        <a:rPr lang="en-US" sz="1400" dirty="0"/>
                        <a:t>Yes</a:t>
                      </a:r>
                    </a:p>
                  </a:txBody>
                  <a:tcPr/>
                </a:tc>
                <a:tc>
                  <a:txBody>
                    <a:bodyPr/>
                    <a:lstStyle/>
                    <a:p>
                      <a:r>
                        <a:rPr lang="en-US" sz="1400" dirty="0"/>
                        <a:t>Yes</a:t>
                      </a:r>
                    </a:p>
                  </a:txBody>
                  <a:tcPr/>
                </a:tc>
                <a:tc>
                  <a:txBody>
                    <a:bodyPr/>
                    <a:lstStyle/>
                    <a:p>
                      <a:r>
                        <a:rPr lang="en-US" sz="1400" dirty="0"/>
                        <a:t>Yes</a:t>
                      </a:r>
                    </a:p>
                  </a:txBody>
                  <a:tcPr/>
                </a:tc>
                <a:tc>
                  <a:txBody>
                    <a:bodyPr/>
                    <a:lstStyle/>
                    <a:p>
                      <a:r>
                        <a:rPr lang="en-US" sz="1400" dirty="0"/>
                        <a:t>No</a:t>
                      </a:r>
                    </a:p>
                  </a:txBody>
                  <a:tcPr/>
                </a:tc>
                <a:extLst>
                  <a:ext uri="{0D108BD9-81ED-4DB2-BD59-A6C34878D82A}">
                    <a16:rowId xmlns:a16="http://schemas.microsoft.com/office/drawing/2014/main" val="10001"/>
                  </a:ext>
                </a:extLst>
              </a:tr>
              <a:tr h="920922">
                <a:tc>
                  <a:txBody>
                    <a:bodyPr/>
                    <a:lstStyle/>
                    <a:p>
                      <a:r>
                        <a:rPr lang="en-US" sz="1400" dirty="0"/>
                        <a:t>Can forward data frames received</a:t>
                      </a:r>
                      <a:r>
                        <a:rPr lang="en-US" sz="1400" baseline="0" dirty="0"/>
                        <a:t> on an interface</a:t>
                      </a:r>
                      <a:endParaRPr lang="en-US" sz="1400" dirty="0"/>
                    </a:p>
                  </a:txBody>
                  <a:tcPr/>
                </a:tc>
                <a:tc>
                  <a:txBody>
                    <a:bodyPr/>
                    <a:lstStyle/>
                    <a:p>
                      <a:r>
                        <a:rPr lang="en-US" sz="1400" dirty="0"/>
                        <a:t>No</a:t>
                      </a:r>
                    </a:p>
                  </a:txBody>
                  <a:tcPr/>
                </a:tc>
                <a:tc>
                  <a:txBody>
                    <a:bodyPr/>
                    <a:lstStyle/>
                    <a:p>
                      <a:r>
                        <a:rPr lang="en-US" sz="1400" dirty="0"/>
                        <a:t>No</a:t>
                      </a:r>
                    </a:p>
                  </a:txBody>
                  <a:tcPr/>
                </a:tc>
                <a:tc>
                  <a:txBody>
                    <a:bodyPr/>
                    <a:lstStyle/>
                    <a:p>
                      <a:r>
                        <a:rPr lang="en-US" sz="1400" dirty="0"/>
                        <a:t>No</a:t>
                      </a:r>
                    </a:p>
                  </a:txBody>
                  <a:tcPr/>
                </a:tc>
                <a:tc>
                  <a:txBody>
                    <a:bodyPr/>
                    <a:lstStyle/>
                    <a:p>
                      <a:r>
                        <a:rPr lang="en-US" sz="1400" dirty="0"/>
                        <a:t>Yes</a:t>
                      </a:r>
                    </a:p>
                  </a:txBody>
                  <a:tcPr/>
                </a:tc>
                <a:tc>
                  <a:txBody>
                    <a:bodyPr/>
                    <a:lstStyle/>
                    <a:p>
                      <a:r>
                        <a:rPr lang="en-US" sz="1400" dirty="0"/>
                        <a:t>No</a:t>
                      </a:r>
                    </a:p>
                  </a:txBody>
                  <a:tcPr/>
                </a:tc>
                <a:extLst>
                  <a:ext uri="{0D108BD9-81ED-4DB2-BD59-A6C34878D82A}">
                    <a16:rowId xmlns:a16="http://schemas.microsoft.com/office/drawing/2014/main" val="10002"/>
                  </a:ext>
                </a:extLst>
              </a:tr>
              <a:tr h="920922">
                <a:tc>
                  <a:txBody>
                    <a:bodyPr/>
                    <a:lstStyle/>
                    <a:p>
                      <a:r>
                        <a:rPr lang="en-US" sz="1400" dirty="0"/>
                        <a:t>Can forward data frames switched</a:t>
                      </a:r>
                      <a:r>
                        <a:rPr lang="en-US" sz="1400" baseline="0" dirty="0"/>
                        <a:t> from another interface</a:t>
                      </a:r>
                      <a:endParaRPr lang="en-US" sz="1400" dirty="0"/>
                    </a:p>
                  </a:txBody>
                  <a:tcPr/>
                </a:tc>
                <a:tc>
                  <a:txBody>
                    <a:bodyPr/>
                    <a:lstStyle/>
                    <a:p>
                      <a:r>
                        <a:rPr lang="en-US" sz="1400" dirty="0"/>
                        <a:t>No</a:t>
                      </a:r>
                    </a:p>
                  </a:txBody>
                  <a:tcPr/>
                </a:tc>
                <a:tc>
                  <a:txBody>
                    <a:bodyPr/>
                    <a:lstStyle/>
                    <a:p>
                      <a:r>
                        <a:rPr lang="en-US" sz="1400" dirty="0"/>
                        <a:t>No</a:t>
                      </a:r>
                    </a:p>
                  </a:txBody>
                  <a:tcPr/>
                </a:tc>
                <a:tc>
                  <a:txBody>
                    <a:bodyPr/>
                    <a:lstStyle/>
                    <a:p>
                      <a:r>
                        <a:rPr lang="en-US" sz="1400" dirty="0"/>
                        <a:t>No</a:t>
                      </a:r>
                    </a:p>
                  </a:txBody>
                  <a:tcPr/>
                </a:tc>
                <a:tc>
                  <a:txBody>
                    <a:bodyPr/>
                    <a:lstStyle/>
                    <a:p>
                      <a:r>
                        <a:rPr lang="en-US" sz="1400" dirty="0"/>
                        <a:t>Yes</a:t>
                      </a:r>
                    </a:p>
                  </a:txBody>
                  <a:tcPr/>
                </a:tc>
                <a:tc>
                  <a:txBody>
                    <a:bodyPr/>
                    <a:lstStyle/>
                    <a:p>
                      <a:r>
                        <a:rPr lang="en-US" sz="1400" dirty="0"/>
                        <a:t>No</a:t>
                      </a:r>
                    </a:p>
                  </a:txBody>
                  <a:tcPr/>
                </a:tc>
                <a:extLst>
                  <a:ext uri="{0D108BD9-81ED-4DB2-BD59-A6C34878D82A}">
                    <a16:rowId xmlns:a16="http://schemas.microsoft.com/office/drawing/2014/main" val="10003"/>
                  </a:ext>
                </a:extLst>
              </a:tr>
              <a:tr h="652320">
                <a:tc>
                  <a:txBody>
                    <a:bodyPr/>
                    <a:lstStyle/>
                    <a:p>
                      <a:r>
                        <a:rPr lang="en-US" sz="1400" dirty="0"/>
                        <a:t>Can learn</a:t>
                      </a:r>
                      <a:r>
                        <a:rPr lang="en-US" sz="1400" baseline="0" dirty="0"/>
                        <a:t> MAC addresses</a:t>
                      </a:r>
                      <a:endParaRPr lang="en-US" sz="1400" dirty="0"/>
                    </a:p>
                  </a:txBody>
                  <a:tcPr/>
                </a:tc>
                <a:tc>
                  <a:txBody>
                    <a:bodyPr/>
                    <a:lstStyle/>
                    <a:p>
                      <a:r>
                        <a:rPr lang="en-US" sz="1400" dirty="0"/>
                        <a:t>No</a:t>
                      </a:r>
                    </a:p>
                  </a:txBody>
                  <a:tcPr/>
                </a:tc>
                <a:tc>
                  <a:txBody>
                    <a:bodyPr/>
                    <a:lstStyle/>
                    <a:p>
                      <a:r>
                        <a:rPr lang="en-US" sz="1400" dirty="0"/>
                        <a:t>No</a:t>
                      </a:r>
                    </a:p>
                  </a:txBody>
                  <a:tcPr/>
                </a:tc>
                <a:tc>
                  <a:txBody>
                    <a:bodyPr/>
                    <a:lstStyle/>
                    <a:p>
                      <a:r>
                        <a:rPr lang="en-US" sz="1400" dirty="0"/>
                        <a:t>Yes</a:t>
                      </a:r>
                    </a:p>
                  </a:txBody>
                  <a:tcPr/>
                </a:tc>
                <a:tc>
                  <a:txBody>
                    <a:bodyPr/>
                    <a:lstStyle/>
                    <a:p>
                      <a:r>
                        <a:rPr lang="en-US" sz="1400" dirty="0"/>
                        <a:t>Yes</a:t>
                      </a:r>
                    </a:p>
                  </a:txBody>
                  <a:tcPr/>
                </a:tc>
                <a:tc>
                  <a:txBody>
                    <a:bodyPr/>
                    <a:lstStyle/>
                    <a:p>
                      <a:r>
                        <a:rPr lang="en-US" sz="1400" dirty="0"/>
                        <a:t>No</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8750193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a:xfrm>
            <a:off x="603776" y="649290"/>
            <a:ext cx="8042276" cy="1336956"/>
          </a:xfrm>
        </p:spPr>
        <p:txBody>
          <a:bodyPr/>
          <a:lstStyle/>
          <a:p>
            <a:br>
              <a:rPr lang="en-US" altLang="en-US" dirty="0"/>
            </a:br>
            <a:r>
              <a:rPr lang="en-US" altLang="en-US" dirty="0"/>
              <a:t>Extended System ID and PVST+ Operation</a:t>
            </a:r>
          </a:p>
        </p:txBody>
      </p:sp>
      <p:sp>
        <p:nvSpPr>
          <p:cNvPr id="2" name="Content Placeholder 1"/>
          <p:cNvSpPr>
            <a:spLocks noGrp="1"/>
          </p:cNvSpPr>
          <p:nvPr>
            <p:ph idx="1"/>
          </p:nvPr>
        </p:nvSpPr>
        <p:spPr>
          <a:xfrm>
            <a:off x="144064" y="1986246"/>
            <a:ext cx="5215336" cy="4758719"/>
          </a:xfrm>
        </p:spPr>
        <p:txBody>
          <a:bodyPr>
            <a:normAutofit fontScale="70000" lnSpcReduction="20000"/>
          </a:bodyPr>
          <a:lstStyle/>
          <a:p>
            <a:r>
              <a:rPr lang="en-US" dirty="0">
                <a:solidFill>
                  <a:schemeClr val="tx1"/>
                </a:solidFill>
              </a:rPr>
              <a:t>The extended system ID field ensures each switch has a unique BID for each VLAN.</a:t>
            </a:r>
          </a:p>
          <a:p>
            <a:r>
              <a:rPr lang="en-US" dirty="0">
                <a:solidFill>
                  <a:schemeClr val="tx1"/>
                </a:solidFill>
              </a:rPr>
              <a:t>The VLAN number is added to the priority value.</a:t>
            </a:r>
          </a:p>
          <a:p>
            <a:pPr lvl="1"/>
            <a:r>
              <a:rPr lang="en-US" dirty="0">
                <a:solidFill>
                  <a:schemeClr val="tx1"/>
                </a:solidFill>
              </a:rPr>
              <a:t>Example – VLAN 2 priority is 32770 (default value of 32768 plus the VLAN number of 2 equals 32770)</a:t>
            </a:r>
          </a:p>
          <a:p>
            <a:pPr lvl="1"/>
            <a:r>
              <a:rPr lang="en-US" dirty="0">
                <a:solidFill>
                  <a:schemeClr val="tx1"/>
                </a:solidFill>
              </a:rPr>
              <a:t>Can modify the priority number to influence the root bridge decision process</a:t>
            </a:r>
          </a:p>
          <a:p>
            <a:r>
              <a:rPr lang="en-US" dirty="0">
                <a:solidFill>
                  <a:schemeClr val="tx1"/>
                </a:solidFill>
              </a:rPr>
              <a:t>Reasons to select a particular switch as root bridge</a:t>
            </a:r>
          </a:p>
          <a:p>
            <a:pPr lvl="1"/>
            <a:r>
              <a:rPr lang="en-US" dirty="0">
                <a:solidFill>
                  <a:schemeClr val="tx1"/>
                </a:solidFill>
              </a:rPr>
              <a:t>Switch is positioned such that most traffic patterns flow toward this particular switch</a:t>
            </a:r>
          </a:p>
          <a:p>
            <a:pPr lvl="1"/>
            <a:r>
              <a:rPr lang="en-US" dirty="0">
                <a:solidFill>
                  <a:schemeClr val="tx1"/>
                </a:solidFill>
              </a:rPr>
              <a:t>Switch has more processing power (better CPU)</a:t>
            </a:r>
          </a:p>
          <a:p>
            <a:pPr lvl="1"/>
            <a:r>
              <a:rPr lang="en-US" dirty="0">
                <a:solidFill>
                  <a:schemeClr val="tx1"/>
                </a:solidFill>
              </a:rPr>
              <a:t>Switch is easier to access and manage remotely</a:t>
            </a:r>
          </a:p>
        </p:txBody>
      </p:sp>
      <p:pic>
        <p:nvPicPr>
          <p:cNvPr id="4" name="Picture 3"/>
          <p:cNvPicPr>
            <a:picLocks noChangeAspect="1"/>
          </p:cNvPicPr>
          <p:nvPr/>
        </p:nvPicPr>
        <p:blipFill>
          <a:blip r:embed="rId3"/>
          <a:stretch>
            <a:fillRect/>
          </a:stretch>
        </p:blipFill>
        <p:spPr>
          <a:xfrm>
            <a:off x="5452533" y="3878480"/>
            <a:ext cx="3477684" cy="2216692"/>
          </a:xfrm>
          <a:prstGeom prst="rect">
            <a:avLst/>
          </a:prstGeom>
        </p:spPr>
      </p:pic>
      <p:sp>
        <p:nvSpPr>
          <p:cNvPr id="6" name="Cloud Callout 5"/>
          <p:cNvSpPr/>
          <p:nvPr/>
        </p:nvSpPr>
        <p:spPr>
          <a:xfrm>
            <a:off x="6075335" y="2165940"/>
            <a:ext cx="2743200" cy="1206142"/>
          </a:xfrm>
          <a:prstGeom prst="cloudCallout">
            <a:avLst>
              <a:gd name="adj1" fmla="val -16010"/>
              <a:gd name="adj2" fmla="val 97043"/>
            </a:avLst>
          </a:prstGeom>
          <a:solidFill>
            <a:srgbClr val="7030A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bg1"/>
                </a:solidFill>
              </a:rPr>
              <a:t>Remember that the BID is a unique ID</a:t>
            </a:r>
          </a:p>
        </p:txBody>
      </p:sp>
    </p:spTree>
    <p:extLst>
      <p:ext uri="{BB962C8B-B14F-4D97-AF65-F5344CB8AC3E}">
        <p14:creationId xmlns:p14="http://schemas.microsoft.com/office/powerpoint/2010/main" val="3784800919"/>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802390" y="648360"/>
            <a:ext cx="3835146" cy="696913"/>
          </a:xfrm>
        </p:spPr>
        <p:txBody>
          <a:bodyPr/>
          <a:lstStyle/>
          <a:p>
            <a:pPr algn="l" eaLnBrk="1" hangingPunct="1"/>
            <a:r>
              <a:rPr lang="en-US" altLang="ja-JP" sz="3600" dirty="0">
                <a:latin typeface="Arial" charset="0"/>
                <a:cs typeface="ＭＳ Ｐゴシック" charset="0"/>
              </a:rPr>
              <a:t>Rapid PVST+</a:t>
            </a:r>
            <a:endParaRPr lang="en-US" sz="3600" dirty="0">
              <a:latin typeface="Arial" charset="0"/>
            </a:endParaRPr>
          </a:p>
        </p:txBody>
      </p:sp>
      <p:pic>
        <p:nvPicPr>
          <p:cNvPr id="18435"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217079" y="2296386"/>
            <a:ext cx="4926921" cy="3735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58750" y="1901834"/>
            <a:ext cx="4058329" cy="4524316"/>
          </a:xfrm>
          <a:prstGeom prst="rect">
            <a:avLst/>
          </a:prstGeom>
        </p:spPr>
        <p:txBody>
          <a:bodyPr wrap="square">
            <a:spAutoFit/>
          </a:bodyPr>
          <a:lstStyle/>
          <a:p>
            <a:r>
              <a:rPr lang="en-US" dirty="0"/>
              <a:t>Cisco developed PVST+ so that a network can run an STP instance for each VLAN in the network. </a:t>
            </a:r>
          </a:p>
          <a:p>
            <a:endParaRPr lang="en-US" dirty="0"/>
          </a:p>
          <a:p>
            <a:r>
              <a:rPr lang="en-US" dirty="0"/>
              <a:t>With PVST+, more than one trunk can block for a VLAN and load sharing can be implemented. </a:t>
            </a:r>
          </a:p>
          <a:p>
            <a:endParaRPr lang="en-US" dirty="0"/>
          </a:p>
          <a:p>
            <a:r>
              <a:rPr lang="en-US" dirty="0"/>
              <a:t>However, implementing PVST+ means that all switches in the network are engaged in converging the network, and the switch ports have to accommodate the additional bandwidth used for each PVST+ instance to send its own BPDUs. </a:t>
            </a:r>
          </a:p>
        </p:txBody>
      </p:sp>
    </p:spTree>
    <p:extLst>
      <p:ext uri="{BB962C8B-B14F-4D97-AF65-F5344CB8AC3E}">
        <p14:creationId xmlns:p14="http://schemas.microsoft.com/office/powerpoint/2010/main" val="9236152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637908" y="1074873"/>
            <a:ext cx="1760538" cy="631825"/>
          </a:xfrm>
        </p:spPr>
        <p:txBody>
          <a:bodyPr/>
          <a:lstStyle/>
          <a:p>
            <a:pPr eaLnBrk="1" hangingPunct="1"/>
            <a:r>
              <a:rPr lang="en-US" altLang="ja-JP" dirty="0">
                <a:latin typeface="Arial" charset="0"/>
                <a:cs typeface="ＭＳ Ｐゴシック" charset="0"/>
              </a:rPr>
              <a:t>RSTP</a:t>
            </a:r>
            <a:endParaRPr lang="en-US" dirty="0">
              <a:latin typeface="Arial" charset="0"/>
            </a:endParaRPr>
          </a:p>
        </p:txBody>
      </p:sp>
      <p:pic>
        <p:nvPicPr>
          <p:cNvPr id="2" name="Picture 1"/>
          <p:cNvPicPr>
            <a:picLocks noChangeAspect="1"/>
          </p:cNvPicPr>
          <p:nvPr/>
        </p:nvPicPr>
        <p:blipFill>
          <a:blip r:embed="rId3"/>
          <a:stretch>
            <a:fillRect/>
          </a:stretch>
        </p:blipFill>
        <p:spPr>
          <a:xfrm>
            <a:off x="584283" y="2320089"/>
            <a:ext cx="7686675" cy="3276600"/>
          </a:xfrm>
          <a:prstGeom prst="rect">
            <a:avLst/>
          </a:prstGeom>
        </p:spPr>
      </p:pic>
    </p:spTree>
    <p:extLst>
      <p:ext uri="{BB962C8B-B14F-4D97-AF65-F5344CB8AC3E}">
        <p14:creationId xmlns:p14="http://schemas.microsoft.com/office/powerpoint/2010/main" val="2709658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512785" y="1295210"/>
            <a:ext cx="3589338" cy="479425"/>
          </a:xfrm>
        </p:spPr>
        <p:txBody>
          <a:bodyPr/>
          <a:lstStyle/>
          <a:p>
            <a:pPr eaLnBrk="1" hangingPunct="1"/>
            <a:r>
              <a:rPr lang="en-US" altLang="ja-JP" sz="3600" dirty="0">
                <a:latin typeface="Arial" charset="0"/>
                <a:cs typeface="ＭＳ Ｐゴシック" charset="0"/>
              </a:rPr>
              <a:t>RSTP link types</a:t>
            </a:r>
            <a:endParaRPr lang="en-US" sz="3600" dirty="0">
              <a:latin typeface="Arial" charset="0"/>
            </a:endParaRPr>
          </a:p>
        </p:txBody>
      </p:sp>
      <p:pic>
        <p:nvPicPr>
          <p:cNvPr id="21508"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626427" y="2911468"/>
            <a:ext cx="4342753" cy="3643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99143" y="1962623"/>
            <a:ext cx="8019143" cy="923330"/>
          </a:xfrm>
          <a:prstGeom prst="rect">
            <a:avLst/>
          </a:prstGeom>
        </p:spPr>
        <p:txBody>
          <a:bodyPr wrap="square">
            <a:spAutoFit/>
          </a:bodyPr>
          <a:lstStyle/>
          <a:p>
            <a:r>
              <a:rPr lang="en-US" b="1" dirty="0"/>
              <a:t>Root ports </a:t>
            </a:r>
            <a:r>
              <a:rPr lang="en-US" dirty="0"/>
              <a:t>do not use the link type parameter. Root ports are able to make a rapid transition to the forwarding state as soon as the port is in sync.</a:t>
            </a:r>
          </a:p>
        </p:txBody>
      </p:sp>
      <p:sp>
        <p:nvSpPr>
          <p:cNvPr id="3" name="TextBox 2"/>
          <p:cNvSpPr txBox="1"/>
          <p:nvPr/>
        </p:nvSpPr>
        <p:spPr>
          <a:xfrm>
            <a:off x="399143" y="2962499"/>
            <a:ext cx="4227284" cy="2862323"/>
          </a:xfrm>
          <a:prstGeom prst="rect">
            <a:avLst/>
          </a:prstGeom>
          <a:noFill/>
        </p:spPr>
        <p:txBody>
          <a:bodyPr wrap="square" rtlCol="0">
            <a:spAutoFit/>
          </a:bodyPr>
          <a:lstStyle/>
          <a:p>
            <a:r>
              <a:rPr lang="en-US" b="1" dirty="0"/>
              <a:t>Alternate and backup ports </a:t>
            </a:r>
            <a:r>
              <a:rPr lang="en-US" dirty="0"/>
              <a:t>do not use the link type parameter in most cases. </a:t>
            </a:r>
          </a:p>
          <a:p>
            <a:endParaRPr lang="en-US" dirty="0"/>
          </a:p>
          <a:p>
            <a:r>
              <a:rPr lang="en-US" b="1" dirty="0"/>
              <a:t>Designated ports </a:t>
            </a:r>
            <a:r>
              <a:rPr lang="en-US" dirty="0"/>
              <a:t>make the most use of the link type parameter. Rapid transition to the forwarding state for the designated port occurs only if the link type parameter indicates a point-to-point link.</a:t>
            </a:r>
          </a:p>
        </p:txBody>
      </p:sp>
    </p:spTree>
    <p:extLst>
      <p:ext uri="{BB962C8B-B14F-4D97-AF65-F5344CB8AC3E}">
        <p14:creationId xmlns:p14="http://schemas.microsoft.com/office/powerpoint/2010/main" val="25969738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298699" y="1017842"/>
            <a:ext cx="4416425" cy="576262"/>
          </a:xfrm>
        </p:spPr>
        <p:txBody>
          <a:bodyPr/>
          <a:lstStyle/>
          <a:p>
            <a:pPr eaLnBrk="1" hangingPunct="1"/>
            <a:r>
              <a:rPr lang="en-US" altLang="ja-JP" sz="3600" dirty="0">
                <a:latin typeface="Arial" charset="0"/>
                <a:cs typeface="ＭＳ Ｐゴシック" charset="0"/>
              </a:rPr>
              <a:t>RSTP edge ports</a:t>
            </a:r>
            <a:endParaRPr lang="en-US" sz="3600" dirty="0">
              <a:latin typeface="Arial" charset="0"/>
            </a:endParaRPr>
          </a:p>
        </p:txBody>
      </p:sp>
      <p:sp>
        <p:nvSpPr>
          <p:cNvPr id="2" name="TextBox 1"/>
          <p:cNvSpPr txBox="1"/>
          <p:nvPr/>
        </p:nvSpPr>
        <p:spPr>
          <a:xfrm>
            <a:off x="350838" y="1754095"/>
            <a:ext cx="8312148" cy="923330"/>
          </a:xfrm>
          <a:prstGeom prst="rect">
            <a:avLst/>
          </a:prstGeom>
          <a:noFill/>
        </p:spPr>
        <p:txBody>
          <a:bodyPr wrap="square" rtlCol="0">
            <a:spAutoFit/>
          </a:bodyPr>
          <a:lstStyle/>
          <a:p>
            <a:r>
              <a:rPr lang="en-US" dirty="0"/>
              <a:t>An RSTP edge port is a switch port that is never intended to be connected to another switch device. It immediately transitions to the forwarding state when enabled. </a:t>
            </a:r>
          </a:p>
        </p:txBody>
      </p:sp>
      <p:pic>
        <p:nvPicPr>
          <p:cNvPr id="5" name="Picture 4">
            <a:extLst>
              <a:ext uri="{FF2B5EF4-FFF2-40B4-BE49-F238E27FC236}">
                <a16:creationId xmlns:a16="http://schemas.microsoft.com/office/drawing/2014/main" id="{8804650E-8DBE-4B96-AE76-620DD74EB1FC}"/>
              </a:ext>
            </a:extLst>
          </p:cNvPr>
          <p:cNvPicPr>
            <a:picLocks noChangeAspect="1"/>
          </p:cNvPicPr>
          <p:nvPr/>
        </p:nvPicPr>
        <p:blipFill>
          <a:blip r:embed="rId3"/>
          <a:stretch>
            <a:fillRect/>
          </a:stretch>
        </p:blipFill>
        <p:spPr>
          <a:xfrm>
            <a:off x="1264009" y="2731090"/>
            <a:ext cx="6413866" cy="3576964"/>
          </a:xfrm>
          <a:prstGeom prst="rect">
            <a:avLst/>
          </a:prstGeom>
        </p:spPr>
      </p:pic>
      <p:sp>
        <p:nvSpPr>
          <p:cNvPr id="6" name="Striped Right Arrow 5">
            <a:extLst>
              <a:ext uri="{FF2B5EF4-FFF2-40B4-BE49-F238E27FC236}">
                <a16:creationId xmlns:a16="http://schemas.microsoft.com/office/drawing/2014/main" id="{83D2DB68-6404-44C6-9092-B80C22A2BE3E}"/>
              </a:ext>
            </a:extLst>
          </p:cNvPr>
          <p:cNvSpPr/>
          <p:nvPr/>
        </p:nvSpPr>
        <p:spPr>
          <a:xfrm rot="21174181" flipH="1">
            <a:off x="6271808" y="4229575"/>
            <a:ext cx="1947614" cy="763669"/>
          </a:xfrm>
          <a:prstGeom prst="stripedRightArrow">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bg1"/>
                </a:solidFill>
              </a:rPr>
              <a:t>Edge port</a:t>
            </a:r>
          </a:p>
        </p:txBody>
      </p:sp>
      <p:sp>
        <p:nvSpPr>
          <p:cNvPr id="7" name="Striped Right Arrow 6">
            <a:extLst>
              <a:ext uri="{FF2B5EF4-FFF2-40B4-BE49-F238E27FC236}">
                <a16:creationId xmlns:a16="http://schemas.microsoft.com/office/drawing/2014/main" id="{4AAD9D42-2C98-453A-859C-587F2E4E78A6}"/>
              </a:ext>
            </a:extLst>
          </p:cNvPr>
          <p:cNvSpPr/>
          <p:nvPr/>
        </p:nvSpPr>
        <p:spPr>
          <a:xfrm rot="425819">
            <a:off x="682295" y="4114474"/>
            <a:ext cx="2324216" cy="763669"/>
          </a:xfrm>
          <a:prstGeom prst="stripedRightArrow">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bg1"/>
                </a:solidFill>
              </a:rPr>
              <a:t>Edge port</a:t>
            </a:r>
          </a:p>
        </p:txBody>
      </p:sp>
    </p:spTree>
    <p:extLst>
      <p:ext uri="{BB962C8B-B14F-4D97-AF65-F5344CB8AC3E}">
        <p14:creationId xmlns:p14="http://schemas.microsoft.com/office/powerpoint/2010/main" val="2433229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br>
              <a:rPr lang="en-US" altLang="en-US" dirty="0"/>
            </a:br>
            <a:r>
              <a:rPr lang="en-US" altLang="en-US" dirty="0"/>
              <a:t>Link Types</a:t>
            </a:r>
          </a:p>
        </p:txBody>
      </p:sp>
      <p:pic>
        <p:nvPicPr>
          <p:cNvPr id="4" name="Picture 3"/>
          <p:cNvPicPr>
            <a:picLocks noChangeAspect="1"/>
          </p:cNvPicPr>
          <p:nvPr/>
        </p:nvPicPr>
        <p:blipFill>
          <a:blip r:embed="rId3"/>
          <a:stretch>
            <a:fillRect/>
          </a:stretch>
        </p:blipFill>
        <p:spPr>
          <a:xfrm>
            <a:off x="2133837" y="3978203"/>
            <a:ext cx="3741668" cy="2647950"/>
          </a:xfrm>
          <a:prstGeom prst="rect">
            <a:avLst/>
          </a:prstGeom>
        </p:spPr>
      </p:pic>
      <p:sp>
        <p:nvSpPr>
          <p:cNvPr id="9" name="Oval 8"/>
          <p:cNvSpPr/>
          <p:nvPr/>
        </p:nvSpPr>
        <p:spPr>
          <a:xfrm>
            <a:off x="3780004" y="4308403"/>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p:cNvSpPr/>
          <p:nvPr/>
        </p:nvSpPr>
        <p:spPr>
          <a:xfrm>
            <a:off x="3153470" y="5798537"/>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p:cNvSpPr/>
          <p:nvPr/>
        </p:nvSpPr>
        <p:spPr>
          <a:xfrm>
            <a:off x="3653004" y="5807003"/>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p:cNvSpPr/>
          <p:nvPr/>
        </p:nvSpPr>
        <p:spPr>
          <a:xfrm>
            <a:off x="4228737" y="4867203"/>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p:cNvSpPr/>
          <p:nvPr/>
        </p:nvSpPr>
        <p:spPr>
          <a:xfrm>
            <a:off x="3195804" y="4867203"/>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p:cNvSpPr/>
          <p:nvPr/>
        </p:nvSpPr>
        <p:spPr>
          <a:xfrm>
            <a:off x="4152537" y="5798537"/>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p:cNvSpPr/>
          <p:nvPr/>
        </p:nvSpPr>
        <p:spPr>
          <a:xfrm>
            <a:off x="6264969" y="5095804"/>
            <a:ext cx="279400" cy="254000"/>
          </a:xfrm>
          <a:prstGeom prst="ellipse">
            <a:avLst/>
          </a:prstGeom>
          <a:solidFill>
            <a:srgbClr val="00B05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p:cNvSpPr/>
          <p:nvPr/>
        </p:nvSpPr>
        <p:spPr>
          <a:xfrm>
            <a:off x="4889137" y="4664004"/>
            <a:ext cx="279400" cy="254000"/>
          </a:xfrm>
          <a:prstGeom prst="ellipse">
            <a:avLst/>
          </a:prstGeom>
          <a:solidFill>
            <a:srgbClr val="00B05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p:cNvSpPr/>
          <p:nvPr/>
        </p:nvSpPr>
        <p:spPr>
          <a:xfrm>
            <a:off x="5304004" y="5527603"/>
            <a:ext cx="279400" cy="254000"/>
          </a:xfrm>
          <a:prstGeom prst="ellipse">
            <a:avLst/>
          </a:prstGeom>
          <a:solidFill>
            <a:srgbClr val="00B05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p:cNvSpPr/>
          <p:nvPr/>
        </p:nvSpPr>
        <p:spPr>
          <a:xfrm>
            <a:off x="6264969" y="4748670"/>
            <a:ext cx="279400" cy="254000"/>
          </a:xfrm>
          <a:prstGeom prst="ellips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Content Placeholder 1"/>
          <p:cNvSpPr txBox="1">
            <a:spLocks/>
          </p:cNvSpPr>
          <p:nvPr/>
        </p:nvSpPr>
        <p:spPr bwMode="auto">
          <a:xfrm>
            <a:off x="6574005" y="4672471"/>
            <a:ext cx="1981200" cy="120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dirty="0"/>
              <a:t>Point-to-Point</a:t>
            </a:r>
          </a:p>
          <a:p>
            <a:pPr marL="0" indent="0">
              <a:buNone/>
            </a:pPr>
            <a:r>
              <a:rPr lang="en-US" dirty="0"/>
              <a:t>Shared</a:t>
            </a:r>
          </a:p>
        </p:txBody>
      </p:sp>
      <p:sp>
        <p:nvSpPr>
          <p:cNvPr id="20" name="Content Placeholder 1">
            <a:extLst>
              <a:ext uri="{FF2B5EF4-FFF2-40B4-BE49-F238E27FC236}">
                <a16:creationId xmlns:a16="http://schemas.microsoft.com/office/drawing/2014/main" id="{7D99CFBC-3DBB-4415-B9DA-C21C60F52594}"/>
              </a:ext>
            </a:extLst>
          </p:cNvPr>
          <p:cNvSpPr>
            <a:spLocks noGrp="1"/>
          </p:cNvSpPr>
          <p:nvPr>
            <p:ph idx="1"/>
          </p:nvPr>
        </p:nvSpPr>
        <p:spPr>
          <a:xfrm>
            <a:off x="633413" y="1717675"/>
            <a:ext cx="8042275" cy="4343400"/>
          </a:xfrm>
        </p:spPr>
        <p:txBody>
          <a:bodyPr/>
          <a:lstStyle/>
          <a:p>
            <a:r>
              <a:rPr lang="en-US" dirty="0">
                <a:solidFill>
                  <a:schemeClr val="tx1"/>
                </a:solidFill>
              </a:rPr>
              <a:t>Point-to-Point – a port in full-duplex mode connecting from one switch to another switch or from a device to a switch</a:t>
            </a:r>
          </a:p>
          <a:p>
            <a:r>
              <a:rPr lang="en-US" dirty="0">
                <a:solidFill>
                  <a:schemeClr val="tx1"/>
                </a:solidFill>
              </a:rPr>
              <a:t>Shared – a port in half-duplex mode connecting a hub to a switch</a:t>
            </a:r>
          </a:p>
        </p:txBody>
      </p:sp>
    </p:spTree>
    <p:extLst>
      <p:ext uri="{BB962C8B-B14F-4D97-AF65-F5344CB8AC3E}">
        <p14:creationId xmlns:p14="http://schemas.microsoft.com/office/powerpoint/2010/main" val="1363978968"/>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0043" y="2439988"/>
            <a:ext cx="2476500" cy="293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Rectangle 2"/>
          <p:cNvSpPr>
            <a:spLocks noGrp="1" noChangeArrowheads="1"/>
          </p:cNvSpPr>
          <p:nvPr>
            <p:ph type="title"/>
          </p:nvPr>
        </p:nvSpPr>
        <p:spPr>
          <a:xfrm>
            <a:off x="1348293" y="1095175"/>
            <a:ext cx="7021281" cy="587375"/>
          </a:xfrm>
        </p:spPr>
        <p:txBody>
          <a:bodyPr/>
          <a:lstStyle/>
          <a:p>
            <a:pPr algn="l" eaLnBrk="1" hangingPunct="1"/>
            <a:r>
              <a:rPr lang="en-US" altLang="ja-JP" sz="3600" dirty="0">
                <a:latin typeface="Arial" charset="0"/>
                <a:cs typeface="ＭＳ Ｐゴシック" charset="0"/>
              </a:rPr>
              <a:t>RSTP port states and port roles</a:t>
            </a:r>
            <a:endParaRPr lang="en-US" sz="3600" dirty="0">
              <a:latin typeface="Arial" charset="0"/>
            </a:endParaRPr>
          </a:p>
        </p:txBody>
      </p:sp>
      <p:pic>
        <p:nvPicPr>
          <p:cNvPr id="22533"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586543" y="1769191"/>
            <a:ext cx="6398723" cy="4272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481943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F95BB-A2E0-44BF-BEBB-1CB9ABCD205F}"/>
              </a:ext>
            </a:extLst>
          </p:cNvPr>
          <p:cNvSpPr>
            <a:spLocks noGrp="1"/>
          </p:cNvSpPr>
          <p:nvPr>
            <p:ph type="title"/>
          </p:nvPr>
        </p:nvSpPr>
        <p:spPr/>
        <p:txBody>
          <a:bodyPr/>
          <a:lstStyle/>
          <a:p>
            <a:r>
              <a:rPr lang="en-US" sz="4800" dirty="0"/>
              <a:t>Spanning Tree Configuration</a:t>
            </a:r>
            <a:endParaRPr lang="en-GB" dirty="0"/>
          </a:p>
        </p:txBody>
      </p:sp>
      <p:sp>
        <p:nvSpPr>
          <p:cNvPr id="3" name="Text Placeholder 2">
            <a:extLst>
              <a:ext uri="{FF2B5EF4-FFF2-40B4-BE49-F238E27FC236}">
                <a16:creationId xmlns:a16="http://schemas.microsoft.com/office/drawing/2014/main" id="{96C8A5D9-3BA2-41F1-A7E8-91CA811FC20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336501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br>
              <a:rPr lang="en-US" altLang="en-US" dirty="0"/>
            </a:br>
            <a:r>
              <a:rPr lang="en-US" altLang="en-US" dirty="0"/>
              <a:t>Catalyst 2960 Default Configuration</a:t>
            </a:r>
          </a:p>
        </p:txBody>
      </p:sp>
      <p:graphicFrame>
        <p:nvGraphicFramePr>
          <p:cNvPr id="7" name="Table 6"/>
          <p:cNvGraphicFramePr>
            <a:graphicFrameLocks noGrp="1"/>
          </p:cNvGraphicFramePr>
          <p:nvPr/>
        </p:nvGraphicFramePr>
        <p:xfrm>
          <a:off x="457202" y="1712382"/>
          <a:ext cx="7907865" cy="4322962"/>
        </p:xfrm>
        <a:graphic>
          <a:graphicData uri="http://schemas.openxmlformats.org/drawingml/2006/table">
            <a:tbl>
              <a:tblPr firstRow="1" bandRow="1">
                <a:tableStyleId>{7DF18680-E054-41AD-8BC1-D1AEF772440D}</a:tableStyleId>
              </a:tblPr>
              <a:tblGrid>
                <a:gridCol w="4407220">
                  <a:extLst>
                    <a:ext uri="{9D8B030D-6E8A-4147-A177-3AD203B41FA5}">
                      <a16:colId xmlns:a16="http://schemas.microsoft.com/office/drawing/2014/main" val="20000"/>
                    </a:ext>
                  </a:extLst>
                </a:gridCol>
                <a:gridCol w="3500645">
                  <a:extLst>
                    <a:ext uri="{9D8B030D-6E8A-4147-A177-3AD203B41FA5}">
                      <a16:colId xmlns:a16="http://schemas.microsoft.com/office/drawing/2014/main" val="20001"/>
                    </a:ext>
                  </a:extLst>
                </a:gridCol>
              </a:tblGrid>
              <a:tr h="0">
                <a:tc>
                  <a:txBody>
                    <a:bodyPr/>
                    <a:lstStyle/>
                    <a:p>
                      <a:r>
                        <a:rPr lang="en-US" sz="1200" dirty="0"/>
                        <a:t>Feature</a:t>
                      </a:r>
                    </a:p>
                  </a:txBody>
                  <a:tcPr/>
                </a:tc>
                <a:tc>
                  <a:txBody>
                    <a:bodyPr/>
                    <a:lstStyle/>
                    <a:p>
                      <a:r>
                        <a:rPr lang="en-US" sz="1200" dirty="0"/>
                        <a:t>Default Setting</a:t>
                      </a:r>
                    </a:p>
                  </a:txBody>
                  <a:tcPr/>
                </a:tc>
                <a:extLst>
                  <a:ext uri="{0D108BD9-81ED-4DB2-BD59-A6C34878D82A}">
                    <a16:rowId xmlns:a16="http://schemas.microsoft.com/office/drawing/2014/main" val="10000"/>
                  </a:ext>
                </a:extLst>
              </a:tr>
              <a:tr h="214436">
                <a:tc>
                  <a:txBody>
                    <a:bodyPr/>
                    <a:lstStyle/>
                    <a:p>
                      <a:r>
                        <a:rPr lang="en-US" sz="1200" dirty="0"/>
                        <a:t>Enable state</a:t>
                      </a:r>
                    </a:p>
                  </a:txBody>
                  <a:tcPr/>
                </a:tc>
                <a:tc>
                  <a:txBody>
                    <a:bodyPr/>
                    <a:lstStyle/>
                    <a:p>
                      <a:r>
                        <a:rPr lang="en-US" sz="1200" dirty="0"/>
                        <a:t>Enabled on VLAN 1</a:t>
                      </a:r>
                    </a:p>
                  </a:txBody>
                  <a:tcPr/>
                </a:tc>
                <a:extLst>
                  <a:ext uri="{0D108BD9-81ED-4DB2-BD59-A6C34878D82A}">
                    <a16:rowId xmlns:a16="http://schemas.microsoft.com/office/drawing/2014/main" val="10001"/>
                  </a:ext>
                </a:extLst>
              </a:tr>
              <a:tr h="214436">
                <a:tc>
                  <a:txBody>
                    <a:bodyPr/>
                    <a:lstStyle/>
                    <a:p>
                      <a:r>
                        <a:rPr lang="en-US" sz="1200" dirty="0"/>
                        <a:t>Spanning-tree mode</a:t>
                      </a:r>
                    </a:p>
                  </a:txBody>
                  <a:tcPr/>
                </a:tc>
                <a:tc>
                  <a:txBody>
                    <a:bodyPr/>
                    <a:lstStyle/>
                    <a:p>
                      <a:r>
                        <a:rPr lang="en-US" sz="1200" dirty="0"/>
                        <a:t>PVST+ (Rapid PVST+ and MSTP are disabled)</a:t>
                      </a:r>
                    </a:p>
                  </a:txBody>
                  <a:tcPr/>
                </a:tc>
                <a:extLst>
                  <a:ext uri="{0D108BD9-81ED-4DB2-BD59-A6C34878D82A}">
                    <a16:rowId xmlns:a16="http://schemas.microsoft.com/office/drawing/2014/main" val="10002"/>
                  </a:ext>
                </a:extLst>
              </a:tr>
              <a:tr h="214436">
                <a:tc>
                  <a:txBody>
                    <a:bodyPr/>
                    <a:lstStyle/>
                    <a:p>
                      <a:r>
                        <a:rPr lang="en-US" sz="1200" dirty="0"/>
                        <a:t>Switch priority</a:t>
                      </a:r>
                    </a:p>
                  </a:txBody>
                  <a:tcPr/>
                </a:tc>
                <a:tc>
                  <a:txBody>
                    <a:bodyPr/>
                    <a:lstStyle/>
                    <a:p>
                      <a:r>
                        <a:rPr lang="en-US" sz="1200" dirty="0"/>
                        <a:t>32768</a:t>
                      </a:r>
                    </a:p>
                  </a:txBody>
                  <a:tcPr/>
                </a:tc>
                <a:extLst>
                  <a:ext uri="{0D108BD9-81ED-4DB2-BD59-A6C34878D82A}">
                    <a16:rowId xmlns:a16="http://schemas.microsoft.com/office/drawing/2014/main" val="10003"/>
                  </a:ext>
                </a:extLst>
              </a:tr>
              <a:tr h="482482">
                <a:tc>
                  <a:txBody>
                    <a:bodyPr/>
                    <a:lstStyle/>
                    <a:p>
                      <a:r>
                        <a:rPr lang="en-US" sz="1200" dirty="0"/>
                        <a:t>Spanning-tree port priority (configurable on a per-interface basis)</a:t>
                      </a:r>
                    </a:p>
                  </a:txBody>
                  <a:tcPr/>
                </a:tc>
                <a:tc>
                  <a:txBody>
                    <a:bodyPr/>
                    <a:lstStyle/>
                    <a:p>
                      <a:r>
                        <a:rPr lang="en-US" sz="1200" dirty="0"/>
                        <a:t>128</a:t>
                      </a:r>
                    </a:p>
                  </a:txBody>
                  <a:tcPr/>
                </a:tc>
                <a:extLst>
                  <a:ext uri="{0D108BD9-81ED-4DB2-BD59-A6C34878D82A}">
                    <a16:rowId xmlns:a16="http://schemas.microsoft.com/office/drawing/2014/main" val="10004"/>
                  </a:ext>
                </a:extLst>
              </a:tr>
              <a:tr h="214436">
                <a:tc>
                  <a:txBody>
                    <a:bodyPr/>
                    <a:lstStyle/>
                    <a:p>
                      <a:r>
                        <a:rPr lang="en-US" sz="1200" dirty="0"/>
                        <a:t>Spanning-tree port cost (configurable</a:t>
                      </a:r>
                      <a:r>
                        <a:rPr lang="en-US" sz="1200" baseline="0" dirty="0"/>
                        <a:t> on a per-interface basis)</a:t>
                      </a:r>
                      <a:endParaRPr lang="en-US" sz="1200" dirty="0"/>
                    </a:p>
                  </a:txBody>
                  <a:tcPr/>
                </a:tc>
                <a:tc>
                  <a:txBody>
                    <a:bodyPr/>
                    <a:lstStyle/>
                    <a:p>
                      <a:r>
                        <a:rPr lang="en-US" sz="1200" dirty="0"/>
                        <a:t>1000 Mb/s: 4</a:t>
                      </a:r>
                    </a:p>
                    <a:p>
                      <a:r>
                        <a:rPr lang="en-US" sz="1200" dirty="0"/>
                        <a:t>100 Mb/s: 19</a:t>
                      </a:r>
                    </a:p>
                    <a:p>
                      <a:r>
                        <a:rPr lang="en-US" sz="1200" dirty="0"/>
                        <a:t>10 Mb/s: 100</a:t>
                      </a:r>
                    </a:p>
                  </a:txBody>
                  <a:tcPr/>
                </a:tc>
                <a:extLst>
                  <a:ext uri="{0D108BD9-81ED-4DB2-BD59-A6C34878D82A}">
                    <a16:rowId xmlns:a16="http://schemas.microsoft.com/office/drawing/2014/main" val="10005"/>
                  </a:ext>
                </a:extLst>
              </a:tr>
              <a:tr h="348459">
                <a:tc>
                  <a:txBody>
                    <a:bodyPr/>
                    <a:lstStyle/>
                    <a:p>
                      <a:r>
                        <a:rPr lang="en-US" sz="1200" dirty="0"/>
                        <a:t>Spanning-tree VLAN port priority (configurable on a per-VLAN basis)</a:t>
                      </a:r>
                    </a:p>
                  </a:txBody>
                  <a:tcPr/>
                </a:tc>
                <a:tc>
                  <a:txBody>
                    <a:bodyPr/>
                    <a:lstStyle/>
                    <a:p>
                      <a:r>
                        <a:rPr lang="en-US" sz="1200" dirty="0"/>
                        <a:t>128</a:t>
                      </a:r>
                    </a:p>
                  </a:txBody>
                  <a:tcPr/>
                </a:tc>
                <a:extLst>
                  <a:ext uri="{0D108BD9-81ED-4DB2-BD59-A6C34878D82A}">
                    <a16:rowId xmlns:a16="http://schemas.microsoft.com/office/drawing/2014/main" val="10006"/>
                  </a:ext>
                </a:extLst>
              </a:tr>
              <a:tr h="348459">
                <a:tc>
                  <a:txBody>
                    <a:bodyPr/>
                    <a:lstStyle/>
                    <a:p>
                      <a:r>
                        <a:rPr lang="en-US" sz="1200" dirty="0"/>
                        <a:t>Spanning-tree VLAN port cost (configurable on a per-VLAN basis)</a:t>
                      </a:r>
                    </a:p>
                  </a:txBody>
                  <a:tcPr/>
                </a:tc>
                <a:tc>
                  <a:txBody>
                    <a:bodyPr/>
                    <a:lstStyle/>
                    <a:p>
                      <a:r>
                        <a:rPr lang="en-US" sz="1200" dirty="0"/>
                        <a:t>1000 Mb/s: 4</a:t>
                      </a:r>
                    </a:p>
                    <a:p>
                      <a:r>
                        <a:rPr lang="en-US" sz="1200" dirty="0"/>
                        <a:t>100 Mb/s: 19</a:t>
                      </a:r>
                    </a:p>
                    <a:p>
                      <a:r>
                        <a:rPr lang="en-US" sz="1200" dirty="0"/>
                        <a:t>10 Mb/s: 100</a:t>
                      </a:r>
                    </a:p>
                  </a:txBody>
                  <a:tcPr/>
                </a:tc>
                <a:extLst>
                  <a:ext uri="{0D108BD9-81ED-4DB2-BD59-A6C34878D82A}">
                    <a16:rowId xmlns:a16="http://schemas.microsoft.com/office/drawing/2014/main" val="10007"/>
                  </a:ext>
                </a:extLst>
              </a:tr>
              <a:tr h="348459">
                <a:tc>
                  <a:txBody>
                    <a:bodyPr/>
                    <a:lstStyle/>
                    <a:p>
                      <a:r>
                        <a:rPr lang="en-US" sz="1200" dirty="0"/>
                        <a:t>Spanning-tree timers</a:t>
                      </a:r>
                    </a:p>
                  </a:txBody>
                  <a:tcPr/>
                </a:tc>
                <a:tc>
                  <a:txBody>
                    <a:bodyPr/>
                    <a:lstStyle/>
                    <a:p>
                      <a:r>
                        <a:rPr lang="en-US" sz="1200" dirty="0"/>
                        <a:t>Hello</a:t>
                      </a:r>
                      <a:r>
                        <a:rPr lang="en-US" sz="1200" baseline="0" dirty="0"/>
                        <a:t> time: 2 seconds</a:t>
                      </a:r>
                    </a:p>
                    <a:p>
                      <a:r>
                        <a:rPr lang="en-US" sz="1200" baseline="0" dirty="0"/>
                        <a:t>Forward-delay time: 15 seconds</a:t>
                      </a:r>
                    </a:p>
                    <a:p>
                      <a:r>
                        <a:rPr lang="en-US" sz="1200" baseline="0" dirty="0"/>
                        <a:t>Maximum-aging time: 20 seconds</a:t>
                      </a:r>
                    </a:p>
                    <a:p>
                      <a:r>
                        <a:rPr lang="en-US" sz="1200" baseline="0" dirty="0"/>
                        <a:t>Transmit hold count: 6 BPDUs</a:t>
                      </a:r>
                      <a:endParaRPr lang="en-US" sz="1200" dirty="0"/>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177187127"/>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27535" y="2079975"/>
            <a:ext cx="2703513" cy="246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Rectangle 2"/>
          <p:cNvSpPr>
            <a:spLocks noGrp="1" noChangeArrowheads="1"/>
          </p:cNvSpPr>
          <p:nvPr>
            <p:ph type="title"/>
          </p:nvPr>
        </p:nvSpPr>
        <p:spPr>
          <a:xfrm>
            <a:off x="1858709" y="1041580"/>
            <a:ext cx="5592762" cy="663575"/>
          </a:xfrm>
        </p:spPr>
        <p:txBody>
          <a:bodyPr/>
          <a:lstStyle/>
          <a:p>
            <a:pPr eaLnBrk="1" hangingPunct="1"/>
            <a:r>
              <a:rPr lang="en-US" altLang="ja-JP" sz="3600" dirty="0">
                <a:latin typeface="Arial" charset="0"/>
                <a:cs typeface="ＭＳ Ｐゴシック" charset="0"/>
              </a:rPr>
              <a:t>configuring rapid PVST+</a:t>
            </a:r>
            <a:endParaRPr lang="en-US" sz="3600" dirty="0">
              <a:latin typeface="Arial" charset="0"/>
            </a:endParaRPr>
          </a:p>
        </p:txBody>
      </p:sp>
      <p:pic>
        <p:nvPicPr>
          <p:cNvPr id="23557"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300413" y="2559422"/>
            <a:ext cx="5513385" cy="34248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85649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Configuring and Verifying the Bridge ID</a:t>
            </a:r>
          </a:p>
        </p:txBody>
      </p:sp>
      <p:pic>
        <p:nvPicPr>
          <p:cNvPr id="1536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2461" y="1444532"/>
            <a:ext cx="5834743" cy="475548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0022392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Configuring and Verifying the Bridge ID</a:t>
            </a:r>
          </a:p>
        </p:txBody>
      </p:sp>
      <p:pic>
        <p:nvPicPr>
          <p:cNvPr id="4" name="Content Placeholder 3"/>
          <p:cNvPicPr>
            <a:picLocks noGrp="1" noChangeAspect="1"/>
          </p:cNvPicPr>
          <p:nvPr>
            <p:ph idx="1"/>
          </p:nvPr>
        </p:nvPicPr>
        <p:blipFill>
          <a:blip r:embed="rId3" cstate="print"/>
          <a:srcRect l="-2752" r="-2752"/>
          <a:stretch>
            <a:fillRect/>
          </a:stretch>
        </p:blipFill>
        <p:spPr>
          <a:xfrm>
            <a:off x="655638" y="1751013"/>
            <a:ext cx="7940675" cy="4310062"/>
          </a:xfrm>
        </p:spPr>
      </p:pic>
    </p:spTree>
    <p:extLst>
      <p:ext uri="{BB962C8B-B14F-4D97-AF65-F5344CB8AC3E}">
        <p14:creationId xmlns:p14="http://schemas.microsoft.com/office/powerpoint/2010/main" val="18766849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err="1"/>
              <a:t>PortFast</a:t>
            </a:r>
            <a:r>
              <a:rPr lang="en-US" sz="4000" dirty="0"/>
              <a:t> and BPDU Guard</a:t>
            </a:r>
          </a:p>
        </p:txBody>
      </p:sp>
      <p:pic>
        <p:nvPicPr>
          <p:cNvPr id="4" name="Content Placeholder 3"/>
          <p:cNvPicPr>
            <a:picLocks noGrp="1" noChangeAspect="1"/>
          </p:cNvPicPr>
          <p:nvPr>
            <p:ph idx="1"/>
          </p:nvPr>
        </p:nvPicPr>
        <p:blipFill rotWithShape="1">
          <a:blip r:embed="rId3" cstate="print"/>
          <a:srcRect l="-16842" r="-115"/>
          <a:stretch/>
        </p:blipFill>
        <p:spPr>
          <a:xfrm>
            <a:off x="2628216" y="1310478"/>
            <a:ext cx="6401007" cy="3971243"/>
          </a:xfrm>
        </p:spPr>
      </p:pic>
      <p:pic>
        <p:nvPicPr>
          <p:cNvPr id="16386" name="Picture 2"/>
          <p:cNvPicPr>
            <a:picLocks noChangeAspect="1" noChangeArrowheads="1"/>
          </p:cNvPicPr>
          <p:nvPr/>
        </p:nvPicPr>
        <p:blipFill>
          <a:blip r:embed="rId4" cstate="email">
            <a:extLst>
              <a:ext uri="{28A0092B-C50C-407E-A947-70E740481C1C}">
                <a14:useLocalDpi xmlns:a14="http://schemas.microsoft.com/office/drawing/2010/main" val="0"/>
              </a:ext>
            </a:extLst>
          </a:blip>
          <a:srcRect l="2737" r="1779"/>
          <a:stretch>
            <a:fillRect/>
          </a:stretch>
        </p:blipFill>
        <p:spPr bwMode="auto">
          <a:xfrm>
            <a:off x="549275" y="4705795"/>
            <a:ext cx="5050332" cy="2044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96726" y="1535696"/>
            <a:ext cx="3487875" cy="3170099"/>
          </a:xfrm>
          <a:prstGeom prst="rect">
            <a:avLst/>
          </a:prstGeom>
          <a:noFill/>
        </p:spPr>
        <p:txBody>
          <a:bodyPr wrap="square" rtlCol="0">
            <a:spAutoFit/>
          </a:bodyPr>
          <a:lstStyle/>
          <a:p>
            <a:pPr marL="171450" indent="-171450" algn="l">
              <a:buClr>
                <a:srgbClr val="678DC5"/>
              </a:buClr>
              <a:buFont typeface="Wingdings" panose="05000000000000000000" pitchFamily="2" charset="2"/>
              <a:buChar char="§"/>
            </a:pPr>
            <a:r>
              <a:rPr lang="en-US" sz="2000" dirty="0"/>
              <a:t>When a switch port is configured with </a:t>
            </a:r>
            <a:r>
              <a:rPr lang="en-US" sz="2000" dirty="0" err="1"/>
              <a:t>PortFast</a:t>
            </a:r>
            <a:r>
              <a:rPr lang="en-US" sz="2000" dirty="0"/>
              <a:t> that port transitions from blocking to forwarding state immediately. </a:t>
            </a:r>
          </a:p>
          <a:p>
            <a:pPr algn="l"/>
            <a:endParaRPr lang="en-US" sz="2000" dirty="0"/>
          </a:p>
          <a:p>
            <a:pPr marL="171450" indent="-171450" algn="l">
              <a:buClr>
                <a:srgbClr val="678DC5"/>
              </a:buClr>
              <a:buFont typeface="Wingdings" panose="05000000000000000000" pitchFamily="2" charset="2"/>
              <a:buChar char="§"/>
            </a:pPr>
            <a:r>
              <a:rPr lang="en-US" sz="2000" dirty="0"/>
              <a:t>BPDU guard puts the port in an </a:t>
            </a:r>
            <a:r>
              <a:rPr lang="en-US" sz="2000" i="1" dirty="0"/>
              <a:t>error-disabled</a:t>
            </a:r>
            <a:r>
              <a:rPr lang="en-US" sz="2000" dirty="0"/>
              <a:t> state on receipt of a BPDU. </a:t>
            </a:r>
          </a:p>
        </p:txBody>
      </p:sp>
    </p:spTree>
    <p:extLst>
      <p:ext uri="{BB962C8B-B14F-4D97-AF65-F5344CB8AC3E}">
        <p14:creationId xmlns:p14="http://schemas.microsoft.com/office/powerpoint/2010/main" val="13823566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828" y="411095"/>
            <a:ext cx="8042276" cy="1336956"/>
          </a:xfrm>
        </p:spPr>
        <p:txBody>
          <a:bodyPr/>
          <a:lstStyle/>
          <a:p>
            <a:r>
              <a:rPr lang="en-US" sz="4000" dirty="0"/>
              <a:t>PVST+ Load Balancing</a:t>
            </a:r>
          </a:p>
        </p:txBody>
      </p:sp>
      <p:pic>
        <p:nvPicPr>
          <p:cNvPr id="1741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r="1536"/>
          <a:stretch>
            <a:fillRect/>
          </a:stretch>
        </p:blipFill>
        <p:spPr bwMode="auto">
          <a:xfrm>
            <a:off x="5057551" y="2142899"/>
            <a:ext cx="3738107" cy="3183844"/>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3074" name="Picture 2"/>
          <p:cNvPicPr>
            <a:picLocks noChangeAspect="1" noChangeArrowheads="1"/>
          </p:cNvPicPr>
          <p:nvPr/>
        </p:nvPicPr>
        <p:blipFill>
          <a:blip r:embed="rId4" cstate="print"/>
          <a:srcRect l="44063" t="31746" r="20909" b="19334"/>
          <a:stretch>
            <a:fillRect/>
          </a:stretch>
        </p:blipFill>
        <p:spPr bwMode="auto">
          <a:xfrm>
            <a:off x="493485" y="2104571"/>
            <a:ext cx="4196031" cy="3294744"/>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2"/>
          <p:cNvPicPr>
            <a:picLocks noChangeAspect="1" noChangeArrowheads="1"/>
          </p:cNvPicPr>
          <p:nvPr/>
        </p:nvPicPr>
        <p:blipFill>
          <a:blip r:embed="rId4" cstate="print"/>
          <a:srcRect l="44063" t="80982" r="43760" b="11007"/>
          <a:stretch>
            <a:fillRect/>
          </a:stretch>
        </p:blipFill>
        <p:spPr bwMode="auto">
          <a:xfrm>
            <a:off x="587828" y="4180115"/>
            <a:ext cx="1458686" cy="595086"/>
          </a:xfrm>
          <a:prstGeom prst="rect">
            <a:avLst/>
          </a:prstGeom>
          <a:noFill/>
          <a:ln w="9525">
            <a:noFill/>
            <a:miter lim="800000"/>
            <a:headEnd/>
            <a:tailEnd/>
          </a:ln>
        </p:spPr>
      </p:pic>
    </p:spTree>
    <p:extLst>
      <p:ext uri="{BB962C8B-B14F-4D97-AF65-F5344CB8AC3E}">
        <p14:creationId xmlns:p14="http://schemas.microsoft.com/office/powerpoint/2010/main" val="9988664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PVST+ Load Balancing</a:t>
            </a:r>
          </a:p>
        </p:txBody>
      </p:sp>
      <p:pic>
        <p:nvPicPr>
          <p:cNvPr id="4098" name="Picture 2"/>
          <p:cNvPicPr>
            <a:picLocks noChangeAspect="1" noChangeArrowheads="1"/>
          </p:cNvPicPr>
          <p:nvPr/>
        </p:nvPicPr>
        <p:blipFill>
          <a:blip r:embed="rId3" cstate="print"/>
          <a:srcRect l="48303" t="29167" r="18343" b="41270"/>
          <a:stretch>
            <a:fillRect/>
          </a:stretch>
        </p:blipFill>
        <p:spPr bwMode="auto">
          <a:xfrm>
            <a:off x="1213256" y="2888343"/>
            <a:ext cx="6873734" cy="3425372"/>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8" name="Content Placeholder 2"/>
          <p:cNvSpPr>
            <a:spLocks noGrp="1"/>
          </p:cNvSpPr>
          <p:nvPr>
            <p:ph idx="1"/>
          </p:nvPr>
        </p:nvSpPr>
        <p:spPr>
          <a:xfrm>
            <a:off x="713696" y="1838269"/>
            <a:ext cx="7940675" cy="4310605"/>
          </a:xfrm>
        </p:spPr>
        <p:txBody>
          <a:bodyPr/>
          <a:lstStyle/>
          <a:p>
            <a:r>
              <a:rPr lang="en-US" sz="2000" dirty="0">
                <a:solidFill>
                  <a:schemeClr val="tx1"/>
                </a:solidFill>
              </a:rPr>
              <a:t>Another method to specify the root bridge is to set the spanning tree priority on each switch to the lowest value so that the switch is selected as the primary bridge for its associated VLAN.</a:t>
            </a:r>
          </a:p>
        </p:txBody>
      </p:sp>
    </p:spTree>
    <p:extLst>
      <p:ext uri="{BB962C8B-B14F-4D97-AF65-F5344CB8AC3E}">
        <p14:creationId xmlns:p14="http://schemas.microsoft.com/office/powerpoint/2010/main" val="25221150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PVST+ Load Balancing</a:t>
            </a:r>
          </a:p>
        </p:txBody>
      </p:sp>
      <p:pic>
        <p:nvPicPr>
          <p:cNvPr id="1843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l="2645" r="794" b="3936"/>
          <a:stretch>
            <a:fillRect/>
          </a:stretch>
        </p:blipFill>
        <p:spPr bwMode="auto">
          <a:xfrm>
            <a:off x="1741714" y="2483757"/>
            <a:ext cx="5297714" cy="3975101"/>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sp>
        <p:nvSpPr>
          <p:cNvPr id="7" name="Content Placeholder 2"/>
          <p:cNvSpPr>
            <a:spLocks noGrp="1"/>
          </p:cNvSpPr>
          <p:nvPr>
            <p:ph idx="1"/>
          </p:nvPr>
        </p:nvSpPr>
        <p:spPr>
          <a:xfrm>
            <a:off x="713696" y="1838269"/>
            <a:ext cx="7940675" cy="4310605"/>
          </a:xfrm>
        </p:spPr>
        <p:txBody>
          <a:bodyPr/>
          <a:lstStyle/>
          <a:p>
            <a:r>
              <a:rPr lang="en-US" sz="2000" dirty="0">
                <a:solidFill>
                  <a:schemeClr val="tx1"/>
                </a:solidFill>
              </a:rPr>
              <a:t>Display and verify spanning tree configuration details.</a:t>
            </a:r>
          </a:p>
        </p:txBody>
      </p:sp>
    </p:spTree>
    <p:extLst>
      <p:ext uri="{BB962C8B-B14F-4D97-AF65-F5344CB8AC3E}">
        <p14:creationId xmlns:p14="http://schemas.microsoft.com/office/powerpoint/2010/main" val="40421887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PVST+ Load Balancing</a:t>
            </a:r>
          </a:p>
        </p:txBody>
      </p:sp>
      <p:pic>
        <p:nvPicPr>
          <p:cNvPr id="1945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1430" y="1444532"/>
            <a:ext cx="6560456" cy="5004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65083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962024" y="885258"/>
            <a:ext cx="7830842" cy="609600"/>
          </a:xfrm>
        </p:spPr>
        <p:txBody>
          <a:bodyPr/>
          <a:lstStyle/>
          <a:p>
            <a:pPr eaLnBrk="1" hangingPunct="1"/>
            <a:r>
              <a:rPr lang="en-US" altLang="ja-JP" sz="3600" dirty="0">
                <a:latin typeface="Arial" charset="0"/>
                <a:cs typeface="ＭＳ Ｐゴシック" charset="0"/>
              </a:rPr>
              <a:t>Design STP for Trouble avoidance</a:t>
            </a:r>
            <a:endParaRPr lang="en-US" sz="3600" dirty="0">
              <a:latin typeface="Arial" charset="0"/>
            </a:endParaRPr>
          </a:p>
        </p:txBody>
      </p:sp>
      <p:pic>
        <p:nvPicPr>
          <p:cNvPr id="24580"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46329" y="1689599"/>
            <a:ext cx="8155774" cy="4564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66147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03260" y="400184"/>
            <a:ext cx="8042276" cy="1336956"/>
          </a:xfrm>
        </p:spPr>
        <p:txBody>
          <a:bodyPr/>
          <a:lstStyle/>
          <a:p>
            <a:pPr eaLnBrk="1" hangingPunct="1"/>
            <a:r>
              <a:rPr lang="en-US" altLang="ja-JP" sz="3600" dirty="0">
                <a:latin typeface="Arial" charset="0"/>
                <a:cs typeface="ＭＳ Ｐゴシック" charset="0"/>
              </a:rPr>
              <a:t>Troubleshoot STP Operation</a:t>
            </a:r>
            <a:endParaRPr lang="en-US" sz="3600" dirty="0">
              <a:latin typeface="Arial" charset="0"/>
            </a:endParaRPr>
          </a:p>
        </p:txBody>
      </p:sp>
      <p:pic>
        <p:nvPicPr>
          <p:cNvPr id="2" name="Picture 1"/>
          <p:cNvPicPr>
            <a:picLocks noChangeAspect="1"/>
          </p:cNvPicPr>
          <p:nvPr/>
        </p:nvPicPr>
        <p:blipFill>
          <a:blip r:embed="rId3"/>
          <a:stretch>
            <a:fillRect/>
          </a:stretch>
        </p:blipFill>
        <p:spPr>
          <a:xfrm>
            <a:off x="552695" y="2472990"/>
            <a:ext cx="8316424" cy="1533525"/>
          </a:xfrm>
          <a:prstGeom prst="rect">
            <a:avLst/>
          </a:prstGeom>
        </p:spPr>
      </p:pic>
    </p:spTree>
    <p:extLst>
      <p:ext uri="{BB962C8B-B14F-4D97-AF65-F5344CB8AC3E}">
        <p14:creationId xmlns:p14="http://schemas.microsoft.com/office/powerpoint/2010/main" val="28058374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a:xfrm>
            <a:off x="-551956" y="153662"/>
            <a:ext cx="10247912" cy="1336956"/>
          </a:xfrm>
        </p:spPr>
        <p:txBody>
          <a:bodyPr/>
          <a:lstStyle/>
          <a:p>
            <a:br>
              <a:rPr lang="en-US" altLang="en-US" dirty="0"/>
            </a:br>
            <a:r>
              <a:rPr lang="en-US" altLang="en-US" dirty="0"/>
              <a:t>Spanning Tree Failure Consequences</a:t>
            </a:r>
          </a:p>
        </p:txBody>
      </p:sp>
      <p:sp>
        <p:nvSpPr>
          <p:cNvPr id="4" name="Content Placeholder 1"/>
          <p:cNvSpPr>
            <a:spLocks noGrp="1"/>
          </p:cNvSpPr>
          <p:nvPr>
            <p:ph idx="1"/>
          </p:nvPr>
        </p:nvSpPr>
        <p:spPr>
          <a:xfrm>
            <a:off x="194733" y="1698528"/>
            <a:ext cx="8509000" cy="4155319"/>
          </a:xfrm>
        </p:spPr>
        <p:txBody>
          <a:bodyPr/>
          <a:lstStyle/>
          <a:p>
            <a:r>
              <a:rPr lang="en-US" dirty="0">
                <a:solidFill>
                  <a:schemeClr val="tx1"/>
                </a:solidFill>
              </a:rPr>
              <a:t>NEVER turn STP off; this can cause a switched network to be unusable – Remember that there is not a TTL mechanism at Layer 2.</a:t>
            </a:r>
          </a:p>
        </p:txBody>
      </p:sp>
      <p:pic>
        <p:nvPicPr>
          <p:cNvPr id="2" name="Picture 1"/>
          <p:cNvPicPr>
            <a:picLocks noChangeAspect="1"/>
          </p:cNvPicPr>
          <p:nvPr/>
        </p:nvPicPr>
        <p:blipFill>
          <a:blip r:embed="rId3"/>
          <a:stretch>
            <a:fillRect/>
          </a:stretch>
        </p:blipFill>
        <p:spPr>
          <a:xfrm>
            <a:off x="241165" y="3124706"/>
            <a:ext cx="4330835" cy="3194878"/>
          </a:xfrm>
          <a:prstGeom prst="rect">
            <a:avLst/>
          </a:prstGeom>
        </p:spPr>
      </p:pic>
      <p:pic>
        <p:nvPicPr>
          <p:cNvPr id="3" name="Picture 2"/>
          <p:cNvPicPr>
            <a:picLocks noChangeAspect="1"/>
          </p:cNvPicPr>
          <p:nvPr/>
        </p:nvPicPr>
        <p:blipFill>
          <a:blip r:embed="rId4"/>
          <a:stretch>
            <a:fillRect/>
          </a:stretch>
        </p:blipFill>
        <p:spPr>
          <a:xfrm>
            <a:off x="4686727" y="3124706"/>
            <a:ext cx="4262540" cy="3121860"/>
          </a:xfrm>
          <a:prstGeom prst="rect">
            <a:avLst/>
          </a:prstGeom>
        </p:spPr>
      </p:pic>
    </p:spTree>
    <p:extLst>
      <p:ext uri="{BB962C8B-B14F-4D97-AF65-F5344CB8AC3E}">
        <p14:creationId xmlns:p14="http://schemas.microsoft.com/office/powerpoint/2010/main" val="4007816783"/>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br>
              <a:rPr lang="en-US" altLang="en-US" dirty="0"/>
            </a:br>
            <a:r>
              <a:rPr lang="en-US" altLang="en-US" dirty="0"/>
              <a:t>Repairing a Spanning Tree Problem</a:t>
            </a:r>
          </a:p>
        </p:txBody>
      </p:sp>
      <p:sp>
        <p:nvSpPr>
          <p:cNvPr id="4" name="Content Placeholder 1"/>
          <p:cNvSpPr>
            <a:spLocks noGrp="1"/>
          </p:cNvSpPr>
          <p:nvPr>
            <p:ph idx="1"/>
          </p:nvPr>
        </p:nvSpPr>
        <p:spPr>
          <a:xfrm>
            <a:off x="194733" y="1698528"/>
            <a:ext cx="8509000" cy="4155319"/>
          </a:xfrm>
        </p:spPr>
        <p:txBody>
          <a:bodyPr/>
          <a:lstStyle/>
          <a:p>
            <a:r>
              <a:rPr lang="en-US" dirty="0">
                <a:solidFill>
                  <a:schemeClr val="tx1"/>
                </a:solidFill>
              </a:rPr>
              <a:t>Manually remove redundant links (physically remove the cable OR through configuration, if possible).</a:t>
            </a:r>
          </a:p>
          <a:p>
            <a:pPr lvl="1"/>
            <a:r>
              <a:rPr lang="en-US" dirty="0">
                <a:solidFill>
                  <a:schemeClr val="tx1"/>
                </a:solidFill>
              </a:rPr>
              <a:t>Determine and repair the cause of the spanning tree failure.</a:t>
            </a:r>
          </a:p>
          <a:p>
            <a:pPr lvl="1"/>
            <a:r>
              <a:rPr lang="en-US" dirty="0">
                <a:solidFill>
                  <a:schemeClr val="tx1"/>
                </a:solidFill>
              </a:rPr>
              <a:t>If unable to determine the problem, reinstall cables one at a time (or re-enable the ports) to locate the issue.</a:t>
            </a:r>
          </a:p>
          <a:p>
            <a:pPr lvl="1"/>
            <a:endParaRPr lang="en-US" dirty="0">
              <a:solidFill>
                <a:schemeClr val="tx1"/>
              </a:solidFill>
            </a:endParaRPr>
          </a:p>
        </p:txBody>
      </p:sp>
      <p:pic>
        <p:nvPicPr>
          <p:cNvPr id="5" name="Picture 4"/>
          <p:cNvPicPr>
            <a:picLocks noChangeAspect="1"/>
          </p:cNvPicPr>
          <p:nvPr/>
        </p:nvPicPr>
        <p:blipFill>
          <a:blip r:embed="rId3"/>
          <a:stretch>
            <a:fillRect/>
          </a:stretch>
        </p:blipFill>
        <p:spPr>
          <a:xfrm>
            <a:off x="2215006" y="4085025"/>
            <a:ext cx="4086225" cy="2581275"/>
          </a:xfrm>
          <a:prstGeom prst="rect">
            <a:avLst/>
          </a:prstGeom>
        </p:spPr>
      </p:pic>
    </p:spTree>
    <p:extLst>
      <p:ext uri="{BB962C8B-B14F-4D97-AF65-F5344CB8AC3E}">
        <p14:creationId xmlns:p14="http://schemas.microsoft.com/office/powerpoint/2010/main" val="2913499727"/>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br>
              <a:rPr lang="en-US" altLang="en-US" dirty="0"/>
            </a:br>
            <a:r>
              <a:rPr lang="en-US" altLang="en-US" dirty="0"/>
              <a:t>Switch Stacking Concepts</a:t>
            </a:r>
          </a:p>
        </p:txBody>
      </p:sp>
      <p:sp>
        <p:nvSpPr>
          <p:cNvPr id="4" name="Content Placeholder 1"/>
          <p:cNvSpPr>
            <a:spLocks noGrp="1"/>
          </p:cNvSpPr>
          <p:nvPr>
            <p:ph idx="1"/>
          </p:nvPr>
        </p:nvSpPr>
        <p:spPr>
          <a:xfrm>
            <a:off x="278559" y="1698528"/>
            <a:ext cx="5919042" cy="4605382"/>
          </a:xfrm>
        </p:spPr>
        <p:txBody>
          <a:bodyPr>
            <a:normAutofit fontScale="92500" lnSpcReduction="10000"/>
          </a:bodyPr>
          <a:lstStyle/>
          <a:p>
            <a:r>
              <a:rPr lang="en-US" sz="1800" dirty="0">
                <a:solidFill>
                  <a:schemeClr val="tx1"/>
                </a:solidFill>
              </a:rPr>
              <a:t>Can connect up to nine 3750 switches</a:t>
            </a:r>
          </a:p>
          <a:p>
            <a:r>
              <a:rPr lang="en-US" sz="1800" dirty="0">
                <a:solidFill>
                  <a:schemeClr val="tx1"/>
                </a:solidFill>
              </a:rPr>
              <a:t>One switch (the stack master) controls the operation of the stack</a:t>
            </a:r>
          </a:p>
          <a:p>
            <a:pPr lvl="1"/>
            <a:r>
              <a:rPr lang="en-US" sz="1600" dirty="0">
                <a:solidFill>
                  <a:schemeClr val="tx1"/>
                </a:solidFill>
              </a:rPr>
              <a:t>If this switch goes down, a new stack master is elected</a:t>
            </a:r>
          </a:p>
          <a:p>
            <a:r>
              <a:rPr lang="en-US" sz="1800" dirty="0">
                <a:solidFill>
                  <a:schemeClr val="tx1"/>
                </a:solidFill>
              </a:rPr>
              <a:t>Appears as one entity to the network</a:t>
            </a:r>
          </a:p>
          <a:p>
            <a:pPr lvl="1"/>
            <a:r>
              <a:rPr lang="en-US" sz="1600" dirty="0">
                <a:solidFill>
                  <a:schemeClr val="tx1"/>
                </a:solidFill>
              </a:rPr>
              <a:t>Stack is assigned one IP address</a:t>
            </a:r>
          </a:p>
          <a:p>
            <a:r>
              <a:rPr lang="en-US" sz="1800" dirty="0">
                <a:solidFill>
                  <a:schemeClr val="tx1"/>
                </a:solidFill>
              </a:rPr>
              <a:t>Each switch has a unique stack member number</a:t>
            </a:r>
          </a:p>
          <a:p>
            <a:pPr lvl="1"/>
            <a:r>
              <a:rPr lang="en-US" sz="1600" dirty="0">
                <a:solidFill>
                  <a:schemeClr val="tx1"/>
                </a:solidFill>
              </a:rPr>
              <a:t>Can configure a priority value to determine which switch is stack master</a:t>
            </a:r>
          </a:p>
          <a:p>
            <a:pPr lvl="1"/>
            <a:r>
              <a:rPr lang="en-US" sz="1600" dirty="0">
                <a:solidFill>
                  <a:schemeClr val="tx1"/>
                </a:solidFill>
              </a:rPr>
              <a:t>Highest stack member priority value is stack master</a:t>
            </a:r>
          </a:p>
          <a:p>
            <a:r>
              <a:rPr lang="en-US" sz="1800" dirty="0">
                <a:solidFill>
                  <a:schemeClr val="tx1"/>
                </a:solidFill>
              </a:rPr>
              <a:t>The stack master has the saved and running configuration files for the entire stack.</a:t>
            </a:r>
          </a:p>
          <a:p>
            <a:pPr lvl="1"/>
            <a:r>
              <a:rPr lang="en-US" sz="1600" dirty="0">
                <a:solidFill>
                  <a:schemeClr val="tx1"/>
                </a:solidFill>
              </a:rPr>
              <a:t>Only one configuration file to manage and maintain</a:t>
            </a:r>
          </a:p>
        </p:txBody>
      </p:sp>
      <p:pic>
        <p:nvPicPr>
          <p:cNvPr id="2" name="Picture 1"/>
          <p:cNvPicPr>
            <a:picLocks noChangeAspect="1"/>
          </p:cNvPicPr>
          <p:nvPr/>
        </p:nvPicPr>
        <p:blipFill>
          <a:blip r:embed="rId3"/>
          <a:stretch>
            <a:fillRect/>
          </a:stretch>
        </p:blipFill>
        <p:spPr>
          <a:xfrm>
            <a:off x="6129923" y="1628906"/>
            <a:ext cx="2921000" cy="1360746"/>
          </a:xfrm>
          <a:prstGeom prst="rect">
            <a:avLst/>
          </a:prstGeom>
        </p:spPr>
      </p:pic>
      <p:pic>
        <p:nvPicPr>
          <p:cNvPr id="3" name="Picture 2"/>
          <p:cNvPicPr>
            <a:picLocks noChangeAspect="1"/>
          </p:cNvPicPr>
          <p:nvPr/>
        </p:nvPicPr>
        <p:blipFill>
          <a:blip r:embed="rId4"/>
          <a:stretch>
            <a:fillRect/>
          </a:stretch>
        </p:blipFill>
        <p:spPr>
          <a:xfrm>
            <a:off x="6197601" y="3130398"/>
            <a:ext cx="2576724" cy="3347927"/>
          </a:xfrm>
          <a:prstGeom prst="rect">
            <a:avLst/>
          </a:prstGeom>
        </p:spPr>
      </p:pic>
    </p:spTree>
    <p:extLst>
      <p:ext uri="{BB962C8B-B14F-4D97-AF65-F5344CB8AC3E}">
        <p14:creationId xmlns:p14="http://schemas.microsoft.com/office/powerpoint/2010/main" val="2757120047"/>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br>
              <a:rPr lang="en-US" altLang="en-US" dirty="0"/>
            </a:br>
            <a:r>
              <a:rPr lang="en-US" altLang="en-US" dirty="0"/>
              <a:t>Spanning Tree and Switch Stacks</a:t>
            </a:r>
          </a:p>
        </p:txBody>
      </p:sp>
      <p:sp>
        <p:nvSpPr>
          <p:cNvPr id="4" name="Content Placeholder 1"/>
          <p:cNvSpPr>
            <a:spLocks noGrp="1"/>
          </p:cNvSpPr>
          <p:nvPr>
            <p:ph idx="1"/>
          </p:nvPr>
        </p:nvSpPr>
        <p:spPr>
          <a:xfrm>
            <a:off x="194734" y="1698528"/>
            <a:ext cx="5706534" cy="4155319"/>
          </a:xfrm>
        </p:spPr>
        <p:txBody>
          <a:bodyPr>
            <a:normAutofit/>
          </a:bodyPr>
          <a:lstStyle/>
          <a:p>
            <a:r>
              <a:rPr lang="en-US" sz="1600" dirty="0">
                <a:solidFill>
                  <a:schemeClr val="tx1"/>
                </a:solidFill>
              </a:rPr>
              <a:t>Each stack appears as one spanning tree instance</a:t>
            </a:r>
          </a:p>
          <a:p>
            <a:r>
              <a:rPr lang="en-US" sz="1600" dirty="0">
                <a:solidFill>
                  <a:schemeClr val="tx1"/>
                </a:solidFill>
              </a:rPr>
              <a:t>Can add switches without affecting the STP diameter (the maximum number of switches data must cross to connect between any two switches)</a:t>
            </a:r>
          </a:p>
          <a:p>
            <a:pPr lvl="1"/>
            <a:r>
              <a:rPr lang="en-US" sz="1600" dirty="0">
                <a:solidFill>
                  <a:schemeClr val="tx1"/>
                </a:solidFill>
              </a:rPr>
              <a:t>IEEE recommends a maximum diameter of 7 switches for default STP timers</a:t>
            </a:r>
          </a:p>
          <a:p>
            <a:pPr lvl="2"/>
            <a:r>
              <a:rPr lang="en-US" sz="1600" dirty="0">
                <a:solidFill>
                  <a:schemeClr val="tx1"/>
                </a:solidFill>
              </a:rPr>
              <a:t>Default STP timers are hello – 2 seconds, max age – 20 seconds, </a:t>
            </a:r>
            <a:br>
              <a:rPr lang="en-US" sz="1600" dirty="0">
                <a:solidFill>
                  <a:schemeClr val="tx1"/>
                </a:solidFill>
              </a:rPr>
            </a:br>
            <a:r>
              <a:rPr lang="en-US" sz="1600" dirty="0">
                <a:solidFill>
                  <a:schemeClr val="tx1"/>
                </a:solidFill>
              </a:rPr>
              <a:t>forward delay timer – 15 seconds</a:t>
            </a:r>
          </a:p>
          <a:p>
            <a:endParaRPr lang="en-US" sz="1600" dirty="0">
              <a:solidFill>
                <a:schemeClr val="tx1"/>
              </a:solidFill>
            </a:endParaRPr>
          </a:p>
          <a:p>
            <a:pPr lvl="1"/>
            <a:endParaRPr lang="en-US" sz="1600" dirty="0">
              <a:solidFill>
                <a:schemeClr val="tx1"/>
              </a:solidFill>
            </a:endParaRPr>
          </a:p>
        </p:txBody>
      </p:sp>
      <p:pic>
        <p:nvPicPr>
          <p:cNvPr id="5" name="Picture 4"/>
          <p:cNvPicPr>
            <a:picLocks noChangeAspect="1"/>
          </p:cNvPicPr>
          <p:nvPr/>
        </p:nvPicPr>
        <p:blipFill>
          <a:blip r:embed="rId3"/>
          <a:stretch>
            <a:fillRect/>
          </a:stretch>
        </p:blipFill>
        <p:spPr>
          <a:xfrm>
            <a:off x="5823480" y="2365546"/>
            <a:ext cx="3320521" cy="2139609"/>
          </a:xfrm>
          <a:prstGeom prst="rect">
            <a:avLst/>
          </a:prstGeom>
        </p:spPr>
      </p:pic>
      <p:sp>
        <p:nvSpPr>
          <p:cNvPr id="7" name="Rectangle 34"/>
          <p:cNvSpPr txBox="1">
            <a:spLocks noChangeArrowheads="1"/>
          </p:cNvSpPr>
          <p:nvPr/>
        </p:nvSpPr>
        <p:spPr bwMode="auto">
          <a:xfrm>
            <a:off x="5729832" y="4562804"/>
            <a:ext cx="3323335" cy="279399"/>
          </a:xfrm>
          <a:prstGeom prst="rect">
            <a:avLst/>
          </a:prstGeom>
          <a:ln/>
          <a:extLst>
            <a:ext uri="{FAA26D3D-D897-4be2-8F04-BA451C77F1D7}">
              <ma14:placeholderFlag xmlns="" xmlns:ma14="http://schemas.microsoft.com/office/mac/drawingml/2011/main" val="1"/>
            </a:ext>
          </a:extLst>
        </p:spPr>
        <p:style>
          <a:lnRef idx="0">
            <a:schemeClr val="accent5"/>
          </a:lnRef>
          <a:fillRef idx="3">
            <a:schemeClr val="accent5"/>
          </a:fillRef>
          <a:effectRef idx="3">
            <a:schemeClr val="accent5"/>
          </a:effectRef>
          <a:fontRef idx="minor">
            <a:schemeClr val="lt1"/>
          </a:fontRef>
        </p:style>
        <p:txBody>
          <a:bodyPr vert="horz" wrap="square" lIns="61593" tIns="30796" rIns="61593" bIns="30796"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lgn="ctr" eaLnBrk="1" hangingPunct="1">
              <a:spcBef>
                <a:spcPct val="30000"/>
              </a:spcBef>
              <a:buNone/>
            </a:pPr>
            <a:r>
              <a:rPr lang="en-US" sz="1200" kern="0" dirty="0"/>
              <a:t>Diameter of 9 from S1-4 to S3-4</a:t>
            </a:r>
            <a:endParaRPr lang="en-US" sz="1500" kern="0" dirty="0"/>
          </a:p>
          <a:p>
            <a:pPr marL="89297" indent="0" algn="ctr" eaLnBrk="1" hangingPunct="1">
              <a:spcBef>
                <a:spcPct val="30000"/>
              </a:spcBef>
              <a:buNone/>
            </a:pPr>
            <a:endParaRPr lang="en-US" sz="1500" kern="0" dirty="0"/>
          </a:p>
          <a:p>
            <a:pPr marL="0" indent="0" algn="ctr" eaLnBrk="1" hangingPunct="1">
              <a:spcBef>
                <a:spcPct val="30000"/>
              </a:spcBef>
              <a:buNone/>
            </a:pPr>
            <a:endParaRPr lang="en-US" sz="1500" kern="0" dirty="0"/>
          </a:p>
          <a:p>
            <a:pPr marL="0" indent="0" algn="ctr" eaLnBrk="1" hangingPunct="1">
              <a:spcBef>
                <a:spcPct val="30000"/>
              </a:spcBef>
              <a:buNone/>
            </a:pPr>
            <a:endParaRPr lang="en-US" sz="1500" kern="0" dirty="0"/>
          </a:p>
        </p:txBody>
      </p:sp>
      <p:pic>
        <p:nvPicPr>
          <p:cNvPr id="6" name="Picture 5"/>
          <p:cNvPicPr>
            <a:picLocks noChangeAspect="1"/>
          </p:cNvPicPr>
          <p:nvPr/>
        </p:nvPicPr>
        <p:blipFill>
          <a:blip r:embed="rId4"/>
          <a:stretch>
            <a:fillRect/>
          </a:stretch>
        </p:blipFill>
        <p:spPr>
          <a:xfrm>
            <a:off x="575022" y="4748930"/>
            <a:ext cx="3266853" cy="2019298"/>
          </a:xfrm>
          <a:prstGeom prst="rect">
            <a:avLst/>
          </a:prstGeom>
        </p:spPr>
      </p:pic>
      <p:sp>
        <p:nvSpPr>
          <p:cNvPr id="9" name="Rectangle 34"/>
          <p:cNvSpPr txBox="1">
            <a:spLocks noChangeArrowheads="1"/>
          </p:cNvSpPr>
          <p:nvPr/>
        </p:nvSpPr>
        <p:spPr bwMode="auto">
          <a:xfrm>
            <a:off x="3841875" y="5714147"/>
            <a:ext cx="3323335" cy="279399"/>
          </a:xfrm>
          <a:prstGeom prst="rect">
            <a:avLst/>
          </a:prstGeom>
          <a:ln/>
          <a:extLst>
            <a:ext uri="{FAA26D3D-D897-4be2-8F04-BA451C77F1D7}">
              <ma14:placeholderFlag xmlns="" xmlns:ma14="http://schemas.microsoft.com/office/mac/drawingml/2011/main" val="1"/>
            </a:ext>
          </a:extLst>
        </p:spPr>
        <p:style>
          <a:lnRef idx="0">
            <a:schemeClr val="accent5"/>
          </a:lnRef>
          <a:fillRef idx="3">
            <a:schemeClr val="accent5"/>
          </a:fillRef>
          <a:effectRef idx="3">
            <a:schemeClr val="accent5"/>
          </a:effectRef>
          <a:fontRef idx="minor">
            <a:schemeClr val="lt1"/>
          </a:fontRef>
        </p:style>
        <p:txBody>
          <a:bodyPr vert="horz" wrap="square" lIns="61593" tIns="30796" rIns="61593" bIns="30796"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lgn="ctr" eaLnBrk="1" hangingPunct="1">
              <a:spcBef>
                <a:spcPct val="30000"/>
              </a:spcBef>
              <a:buNone/>
            </a:pPr>
            <a:r>
              <a:rPr lang="en-US" sz="1200" kern="0" dirty="0"/>
              <a:t>With stacked switches, the diameter is now 3</a:t>
            </a:r>
            <a:endParaRPr lang="en-US" sz="1500" kern="0" dirty="0"/>
          </a:p>
          <a:p>
            <a:pPr marL="89297" indent="0" algn="ctr" eaLnBrk="1" hangingPunct="1">
              <a:spcBef>
                <a:spcPct val="30000"/>
              </a:spcBef>
              <a:buNone/>
            </a:pPr>
            <a:endParaRPr lang="en-US" sz="1500" kern="0" dirty="0"/>
          </a:p>
          <a:p>
            <a:pPr marL="0" indent="0" algn="ctr" eaLnBrk="1" hangingPunct="1">
              <a:spcBef>
                <a:spcPct val="30000"/>
              </a:spcBef>
              <a:buNone/>
            </a:pPr>
            <a:endParaRPr lang="en-US" sz="1500" kern="0" dirty="0"/>
          </a:p>
          <a:p>
            <a:pPr marL="0" indent="0" algn="ctr" eaLnBrk="1" hangingPunct="1">
              <a:spcBef>
                <a:spcPct val="30000"/>
              </a:spcBef>
              <a:buNone/>
            </a:pPr>
            <a:endParaRPr lang="en-US" sz="1500" kern="0" dirty="0"/>
          </a:p>
        </p:txBody>
      </p:sp>
    </p:spTree>
    <p:extLst>
      <p:ext uri="{BB962C8B-B14F-4D97-AF65-F5344CB8AC3E}">
        <p14:creationId xmlns:p14="http://schemas.microsoft.com/office/powerpoint/2010/main" val="2882726702"/>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040253" y="719138"/>
            <a:ext cx="2730500" cy="490538"/>
          </a:xfrm>
        </p:spPr>
        <p:txBody>
          <a:bodyPr/>
          <a:lstStyle/>
          <a:p>
            <a:pPr eaLnBrk="1" hangingPunct="1"/>
            <a:r>
              <a:rPr lang="en-US">
                <a:latin typeface="Arial" charset="0"/>
              </a:rPr>
              <a:t>Summary</a:t>
            </a:r>
          </a:p>
        </p:txBody>
      </p:sp>
      <p:sp>
        <p:nvSpPr>
          <p:cNvPr id="26627" name="Rectangle 3"/>
          <p:cNvSpPr>
            <a:spLocks noGrp="1" noChangeArrowheads="1"/>
          </p:cNvSpPr>
          <p:nvPr>
            <p:ph type="body" idx="1"/>
          </p:nvPr>
        </p:nvSpPr>
        <p:spPr>
          <a:xfrm>
            <a:off x="590550" y="1245299"/>
            <a:ext cx="7940675" cy="5622925"/>
          </a:xfrm>
        </p:spPr>
        <p:txBody>
          <a:bodyPr>
            <a:noAutofit/>
          </a:bodyPr>
          <a:lstStyle/>
          <a:p>
            <a:r>
              <a:rPr lang="en-US" sz="1700" dirty="0">
                <a:solidFill>
                  <a:schemeClr val="tx1"/>
                </a:solidFill>
                <a:latin typeface="Arial" charset="0"/>
              </a:rPr>
              <a:t>Spanning Tree Protocol (STP) is used to prevent loops from being formed  on redundant networks</a:t>
            </a:r>
          </a:p>
          <a:p>
            <a:r>
              <a:rPr lang="en-US" sz="1700" dirty="0">
                <a:solidFill>
                  <a:schemeClr val="tx1"/>
                </a:solidFill>
                <a:latin typeface="Arial" charset="0"/>
              </a:rPr>
              <a:t>STP uses different port states &amp; timers to logically prevent loops</a:t>
            </a:r>
          </a:p>
          <a:p>
            <a:r>
              <a:rPr lang="en-US" sz="1700" dirty="0">
                <a:solidFill>
                  <a:schemeClr val="tx1"/>
                </a:solidFill>
                <a:latin typeface="Arial" charset="0"/>
              </a:rPr>
              <a:t>There is at least one switch in a network that serves as the root bridge</a:t>
            </a:r>
          </a:p>
          <a:p>
            <a:pPr lvl="1" indent="0"/>
            <a:r>
              <a:rPr lang="en-US" sz="1700" dirty="0">
                <a:solidFill>
                  <a:schemeClr val="tx1"/>
                </a:solidFill>
                <a:latin typeface="Arial" charset="0"/>
              </a:rPr>
              <a:t>Root bridge is elected using information found in BPDU frames</a:t>
            </a:r>
          </a:p>
          <a:p>
            <a:r>
              <a:rPr lang="en-US" sz="1700" dirty="0">
                <a:solidFill>
                  <a:schemeClr val="tx1"/>
                </a:solidFill>
                <a:latin typeface="Arial" charset="0"/>
              </a:rPr>
              <a:t>Root ports are determined by the spanning tree algorithm and are closest to the root bridge</a:t>
            </a:r>
          </a:p>
          <a:p>
            <a:r>
              <a:rPr lang="en-US" sz="1700" dirty="0">
                <a:solidFill>
                  <a:schemeClr val="tx1"/>
                </a:solidFill>
                <a:latin typeface="Arial" charset="0"/>
              </a:rPr>
              <a:t>STP lengthy convergence time (50 seconds) facilitated the development of:</a:t>
            </a:r>
          </a:p>
          <a:p>
            <a:pPr lvl="1" indent="0"/>
            <a:r>
              <a:rPr lang="en-US" sz="1700" dirty="0">
                <a:solidFill>
                  <a:schemeClr val="tx1"/>
                </a:solidFill>
                <a:latin typeface="Arial" charset="0"/>
              </a:rPr>
              <a:t>RSTP</a:t>
            </a:r>
          </a:p>
          <a:p>
            <a:pPr lvl="1" indent="0"/>
            <a:r>
              <a:rPr lang="en-US" sz="1700" dirty="0">
                <a:solidFill>
                  <a:schemeClr val="tx1"/>
                </a:solidFill>
                <a:latin typeface="Arial" charset="0"/>
              </a:rPr>
              <a:t>	convergence time is slightly over 6 seconds</a:t>
            </a:r>
          </a:p>
          <a:p>
            <a:pPr lvl="1" indent="0"/>
            <a:r>
              <a:rPr lang="en-US" sz="1700" dirty="0">
                <a:solidFill>
                  <a:schemeClr val="tx1"/>
                </a:solidFill>
                <a:latin typeface="Arial" charset="0"/>
              </a:rPr>
              <a:t>Rapid PVST+</a:t>
            </a:r>
          </a:p>
          <a:p>
            <a:pPr lvl="1" indent="0"/>
            <a:r>
              <a:rPr lang="en-US" sz="1700" dirty="0">
                <a:solidFill>
                  <a:schemeClr val="tx1"/>
                </a:solidFill>
                <a:latin typeface="Arial" charset="0"/>
              </a:rPr>
              <a:t>	adds VLAN support to RSTP</a:t>
            </a:r>
          </a:p>
          <a:p>
            <a:pPr lvl="1" indent="0"/>
            <a:r>
              <a:rPr lang="en-US" sz="1700" dirty="0">
                <a:solidFill>
                  <a:schemeClr val="tx1"/>
                </a:solidFill>
                <a:latin typeface="Arial" charset="0"/>
              </a:rPr>
              <a:t>	is the preferred spanning-tree protocol on a Cisco switch   </a:t>
            </a:r>
          </a:p>
          <a:p>
            <a:pPr lvl="1" indent="0"/>
            <a:r>
              <a:rPr lang="en-US" sz="1700" dirty="0">
                <a:solidFill>
                  <a:schemeClr val="tx1"/>
                </a:solidFill>
                <a:latin typeface="Arial" charset="0"/>
              </a:rPr>
              <a:t>   network</a:t>
            </a:r>
          </a:p>
          <a:p>
            <a:endParaRPr lang="en-US" sz="1700" dirty="0">
              <a:solidFill>
                <a:schemeClr val="tx1"/>
              </a:solidFill>
              <a:latin typeface="Arial" charset="0"/>
            </a:endParaRPr>
          </a:p>
          <a:p>
            <a:pPr>
              <a:buFont typeface="Wingdings" charset="0"/>
              <a:buNone/>
            </a:pPr>
            <a:endParaRPr lang="en-US" sz="1700" dirty="0">
              <a:solidFill>
                <a:schemeClr val="tx1"/>
              </a:solidFill>
              <a:latin typeface="Arial" charset="0"/>
            </a:endParaRPr>
          </a:p>
        </p:txBody>
      </p:sp>
    </p:spTree>
    <p:extLst>
      <p:ext uri="{BB962C8B-B14F-4D97-AF65-F5344CB8AC3E}">
        <p14:creationId xmlns:p14="http://schemas.microsoft.com/office/powerpoint/2010/main" val="35005284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1880</TotalTime>
  <Words>1655</Words>
  <Application>Microsoft Office PowerPoint</Application>
  <PresentationFormat>On-screen Show (4:3)</PresentationFormat>
  <Paragraphs>287</Paragraphs>
  <Slides>46</Slides>
  <Notes>42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Arial</vt:lpstr>
      <vt:lpstr>Calibri</vt:lpstr>
      <vt:lpstr>News Gothic MT</vt:lpstr>
      <vt:lpstr>Symbol</vt:lpstr>
      <vt:lpstr>Times New Roman</vt:lpstr>
      <vt:lpstr>Wingdings</vt:lpstr>
      <vt:lpstr>Wingdings 2</vt:lpstr>
      <vt:lpstr>Breeze</vt:lpstr>
      <vt:lpstr>Spanning Tree Protocol (STP)</vt:lpstr>
      <vt:lpstr>Sections &amp; Objectives</vt:lpstr>
      <vt:lpstr>Sections &amp; Objectives (Cont.)</vt:lpstr>
      <vt:lpstr>STP - Operation</vt:lpstr>
      <vt:lpstr>Redundancy</vt:lpstr>
      <vt:lpstr>Redundancy in a Converged Switched Network</vt:lpstr>
      <vt:lpstr>Redundancy Issues</vt:lpstr>
      <vt:lpstr>The Spanning Tree Protocol</vt:lpstr>
      <vt:lpstr>The Spanning Tree Protocol</vt:lpstr>
      <vt:lpstr>Root Bridge and BPDU</vt:lpstr>
      <vt:lpstr>Bridge ID </vt:lpstr>
      <vt:lpstr>Port Roles</vt:lpstr>
      <vt:lpstr>STP port states and BPDU timers</vt:lpstr>
      <vt:lpstr>STP Steps to Converge on a Loop-Free Topology </vt:lpstr>
      <vt:lpstr>Step 1: Electing Root Bridge</vt:lpstr>
      <vt:lpstr>Step 2: Electing Root Port</vt:lpstr>
      <vt:lpstr>Step 3: Electing Designated  Ports and Non-Designated Ports</vt:lpstr>
      <vt:lpstr>Types of Spanning Tree Protocols</vt:lpstr>
      <vt:lpstr>Types of Spanning Tree Protocols</vt:lpstr>
      <vt:lpstr>Characteristics of Spanning Tree Protocols</vt:lpstr>
      <vt:lpstr>Overview of PVST+</vt:lpstr>
      <vt:lpstr>PVST+ Port States </vt:lpstr>
      <vt:lpstr> Extended System ID and PVST+ Operation</vt:lpstr>
      <vt:lpstr>Rapid PVST+</vt:lpstr>
      <vt:lpstr>RSTP</vt:lpstr>
      <vt:lpstr>RSTP link types</vt:lpstr>
      <vt:lpstr>RSTP edge ports</vt:lpstr>
      <vt:lpstr> Link Types</vt:lpstr>
      <vt:lpstr>RSTP port states and port roles</vt:lpstr>
      <vt:lpstr>Spanning Tree Configuration</vt:lpstr>
      <vt:lpstr> Catalyst 2960 Default Configuration</vt:lpstr>
      <vt:lpstr>configuring rapid PVST+</vt:lpstr>
      <vt:lpstr>Configuring and Verifying the Bridge ID</vt:lpstr>
      <vt:lpstr>Configuring and Verifying the Bridge ID</vt:lpstr>
      <vt:lpstr>PortFast and BPDU Guard</vt:lpstr>
      <vt:lpstr>PVST+ Load Balancing</vt:lpstr>
      <vt:lpstr>PVST+ Load Balancing</vt:lpstr>
      <vt:lpstr>PVST+ Load Balancing</vt:lpstr>
      <vt:lpstr>PVST+ Load Balancing</vt:lpstr>
      <vt:lpstr>Design STP for Trouble avoidance</vt:lpstr>
      <vt:lpstr>Troubleshoot STP Operation</vt:lpstr>
      <vt:lpstr> Spanning Tree Failure Consequences</vt:lpstr>
      <vt:lpstr> Repairing a Spanning Tree Problem</vt:lpstr>
      <vt:lpstr> Switch Stacking Concepts</vt:lpstr>
      <vt:lpstr> Spanning Tree and Switch Stacks</vt:lpstr>
      <vt:lpstr>Summary</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193</cp:revision>
  <dcterms:created xsi:type="dcterms:W3CDTF">2011-10-03T10:20:59Z</dcterms:created>
  <dcterms:modified xsi:type="dcterms:W3CDTF">2019-10-15T20:22:14Z</dcterms:modified>
</cp:coreProperties>
</file>