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71" r:id="rId4"/>
    <p:sldId id="258" r:id="rId5"/>
    <p:sldId id="259" r:id="rId6"/>
    <p:sldId id="266" r:id="rId7"/>
    <p:sldId id="267" r:id="rId8"/>
    <p:sldId id="260" r:id="rId9"/>
    <p:sldId id="261" r:id="rId10"/>
    <p:sldId id="262" r:id="rId11"/>
    <p:sldId id="268" r:id="rId12"/>
    <p:sldId id="269" r:id="rId13"/>
    <p:sldId id="264" r:id="rId14"/>
    <p:sldId id="263" r:id="rId15"/>
    <p:sldId id="270" r:id="rId16"/>
    <p:sldId id="265" r:id="rId17"/>
  </p:sldIdLst>
  <p:sldSz cx="18288000" cy="10287000"/>
  <p:notesSz cx="6858000" cy="9144000"/>
  <p:embeddedFontLst>
    <p:embeddedFont>
      <p:font typeface="Cloud Bold Italics" panose="020B0604020202020204" charset="0"/>
      <p:regular r:id="rId18"/>
    </p:embeddedFont>
    <p:embeddedFont>
      <p:font typeface="Cloud Italics" panose="020B0604020202020204" charset="0"/>
      <p:regular r:id="rId19"/>
    </p:embeddedFont>
    <p:embeddedFont>
      <p:font typeface="Scripter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874" y="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tube.com/watch?v=BgdQcgGdJhc" TargetMode="Externa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0639-021-10513-3" TargetMode="External"/><Relationship Id="rId5" Type="http://schemas.openxmlformats.org/officeDocument/2006/relationships/hyperlink" Target="https://www.cipd.org/globalassets/media/knowledge/knowledge-hub/reports/digital-learning-literature-review-report-2_tcm18-89290.pdf" TargetMode="External"/><Relationship Id="rId4" Type="http://schemas.openxmlformats.org/officeDocument/2006/relationships/hyperlink" Target="https://pressbooks.bccampus.ca/teachinginadigitalagev3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6485645"/>
            <a:ext cx="6780816" cy="0"/>
          </a:xfrm>
          <a:prstGeom prst="line">
            <a:avLst/>
          </a:prstGeom>
          <a:ln w="838200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862722" y="1219621"/>
            <a:ext cx="8513212" cy="7051777"/>
            <a:chOff x="0" y="0"/>
            <a:chExt cx="11350949" cy="940237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350949" cy="9402370"/>
            </a:xfrm>
            <a:custGeom>
              <a:avLst/>
              <a:gdLst/>
              <a:ahLst/>
              <a:cxnLst/>
              <a:rect l="l" t="t" r="r" b="b"/>
              <a:pathLst>
                <a:path w="11350949" h="9402370">
                  <a:moveTo>
                    <a:pt x="0" y="0"/>
                  </a:moveTo>
                  <a:lnTo>
                    <a:pt x="11350949" y="0"/>
                  </a:lnTo>
                  <a:lnTo>
                    <a:pt x="11350949" y="9402370"/>
                  </a:lnTo>
                  <a:lnTo>
                    <a:pt x="0" y="94023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5" name="Group 5"/>
            <p:cNvGrpSpPr/>
            <p:nvPr/>
          </p:nvGrpSpPr>
          <p:grpSpPr>
            <a:xfrm rot="474517">
              <a:off x="4130060" y="742672"/>
              <a:ext cx="1842028" cy="1558321"/>
              <a:chOff x="0" y="0"/>
              <a:chExt cx="999066" cy="845191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999066" cy="845191"/>
              </a:xfrm>
              <a:custGeom>
                <a:avLst/>
                <a:gdLst/>
                <a:ahLst/>
                <a:cxnLst/>
                <a:rect l="l" t="t" r="r" b="b"/>
                <a:pathLst>
                  <a:path w="999066" h="845191">
                    <a:moveTo>
                      <a:pt x="499533" y="0"/>
                    </a:moveTo>
                    <a:cubicBezTo>
                      <a:pt x="223649" y="0"/>
                      <a:pt x="0" y="189202"/>
                      <a:pt x="0" y="422595"/>
                    </a:cubicBezTo>
                    <a:cubicBezTo>
                      <a:pt x="0" y="655988"/>
                      <a:pt x="223649" y="845191"/>
                      <a:pt x="499533" y="845191"/>
                    </a:cubicBezTo>
                    <a:cubicBezTo>
                      <a:pt x="775418" y="845191"/>
                      <a:pt x="999066" y="655988"/>
                      <a:pt x="999066" y="422595"/>
                    </a:cubicBezTo>
                    <a:cubicBezTo>
                      <a:pt x="999066" y="189202"/>
                      <a:pt x="775418" y="0"/>
                      <a:pt x="499533" y="0"/>
                    </a:cubicBezTo>
                    <a:close/>
                  </a:path>
                </a:pathLst>
              </a:custGeom>
              <a:solidFill>
                <a:srgbClr val="FED6A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93662" y="31612"/>
                <a:ext cx="811741" cy="73434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8" name="TextBox 8"/>
          <p:cNvSpPr txBox="1"/>
          <p:nvPr/>
        </p:nvSpPr>
        <p:spPr>
          <a:xfrm>
            <a:off x="1028700" y="2257249"/>
            <a:ext cx="11063071" cy="3809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0"/>
              </a:lnSpc>
            </a:pPr>
            <a:r>
              <a:rPr lang="en-US" sz="13721" dirty="0">
                <a:solidFill>
                  <a:srgbClr val="001F35"/>
                </a:solidFill>
                <a:latin typeface="Scripter"/>
                <a:ea typeface="Scripter"/>
                <a:cs typeface="Scripter"/>
                <a:sym typeface="Scripter"/>
              </a:rPr>
              <a:t>PROJECT PRESENTATION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3654" y="6123383"/>
            <a:ext cx="7656176" cy="6387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32"/>
              </a:lnSpc>
            </a:pPr>
            <a:r>
              <a:rPr lang="en-US" sz="3666" b="1" i="1" dirty="0">
                <a:solidFill>
                  <a:srgbClr val="020301"/>
                </a:solidFill>
                <a:latin typeface="Cloud Bold Italics"/>
                <a:ea typeface="Cloud Bold Italics"/>
                <a:cs typeface="Cloud Bold Italics"/>
                <a:sym typeface="Cloud Bold Italics"/>
              </a:rPr>
              <a:t>Presented by Iftekhar Rashid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360DA5-81B5-33A1-E281-34B5CA51628F}"/>
              </a:ext>
            </a:extLst>
          </p:cNvPr>
          <p:cNvSpPr txBox="1"/>
          <p:nvPr/>
        </p:nvSpPr>
        <p:spPr>
          <a:xfrm>
            <a:off x="1266068" y="7289383"/>
            <a:ext cx="9249531" cy="1308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132"/>
              </a:lnSpc>
            </a:pPr>
            <a:r>
              <a:rPr lang="en-US" sz="3670" b="1" i="1" dirty="0">
                <a:solidFill>
                  <a:srgbClr val="020301"/>
                </a:solidFill>
                <a:latin typeface="Cloud Bold Italics" panose="020B0604020202020204" charset="0"/>
                <a:ea typeface="Cloud Bold Italics"/>
                <a:cs typeface="Cloud Bold Italics" panose="020B0604020202020204" charset="0"/>
                <a:sym typeface="Cloud Bold Italics"/>
              </a:rPr>
              <a:t>Module: </a:t>
            </a:r>
            <a:r>
              <a:rPr lang="en-GB" sz="3670" b="1" dirty="0">
                <a:latin typeface="Cloud Bold Italics" panose="020B0604020202020204" charset="0"/>
                <a:cs typeface="Cloud Bold Italics" panose="020B0604020202020204" charset="0"/>
              </a:rPr>
              <a:t>Research Methods and Professional Development (ACFA7004)</a:t>
            </a:r>
            <a:endParaRPr lang="en-US" sz="3670" b="1" i="1" dirty="0">
              <a:solidFill>
                <a:srgbClr val="020301"/>
              </a:solidFill>
              <a:latin typeface="Cloud Bold Italics" panose="020B0604020202020204" charset="0"/>
              <a:ea typeface="Cloud Bold Italics"/>
              <a:cs typeface="Cloud Bold Italics" panose="020B0604020202020204" charset="0"/>
              <a:sym typeface="Cloud Bold Itali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4B51A9A-2304-A8AB-DBEC-145101859056}"/>
              </a:ext>
            </a:extLst>
          </p:cNvPr>
          <p:cNvSpPr txBox="1"/>
          <p:nvPr/>
        </p:nvSpPr>
        <p:spPr>
          <a:xfrm>
            <a:off x="1183024" y="8747145"/>
            <a:ext cx="8418176" cy="6540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132"/>
              </a:lnSpc>
            </a:pPr>
            <a:r>
              <a:rPr lang="en-GB" sz="3670" b="1" i="1" dirty="0">
                <a:solidFill>
                  <a:srgbClr val="020301"/>
                </a:solidFill>
                <a:latin typeface="Cloud Bold Italics" panose="020B0604020202020204" charset="0"/>
                <a:ea typeface="Cloud Bold Italics"/>
                <a:cs typeface="Cloud Bold Italics" panose="020B0604020202020204" charset="0"/>
                <a:sym typeface="Cloud Bold Italics"/>
              </a:rPr>
              <a:t>Lecturer: </a:t>
            </a:r>
            <a:r>
              <a:rPr lang="en-GB" sz="3670" dirty="0">
                <a:latin typeface="Cloud Bold Italics" panose="020B0604020202020204" charset="0"/>
                <a:cs typeface="Cloud Bold Italics" panose="020B0604020202020204" charset="0"/>
              </a:rPr>
              <a:t>Vijeyananthan Thayananthan</a:t>
            </a:r>
            <a:r>
              <a:rPr lang="en-GB" sz="3670" b="1" i="1" dirty="0">
                <a:solidFill>
                  <a:srgbClr val="020301"/>
                </a:solidFill>
                <a:latin typeface="Cloud Bold Italics" panose="020B0604020202020204" charset="0"/>
                <a:ea typeface="Cloud Bold Italics"/>
                <a:cs typeface="Cloud Bold Italics" panose="020B0604020202020204" charset="0"/>
                <a:sym typeface="Cloud Bold Italics"/>
              </a:rPr>
              <a:t> </a:t>
            </a:r>
            <a:endParaRPr lang="en-US" sz="3670" b="1" i="1" dirty="0">
              <a:solidFill>
                <a:srgbClr val="020301"/>
              </a:solidFill>
              <a:latin typeface="Cloud Bold Italics" panose="020B0604020202020204" charset="0"/>
              <a:ea typeface="Cloud Bold Italics"/>
              <a:cs typeface="Cloud Bold Italics" panose="020B0604020202020204" charset="0"/>
              <a:sym typeface="Cloud Bold Itali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54451" y="642721"/>
            <a:ext cx="16301242" cy="9183033"/>
          </a:xfrm>
          <a:custGeom>
            <a:avLst/>
            <a:gdLst/>
            <a:ahLst/>
            <a:cxnLst/>
            <a:rect l="l" t="t" r="r" b="b"/>
            <a:pathLst>
              <a:path w="16301242" h="9183033">
                <a:moveTo>
                  <a:pt x="0" y="0"/>
                </a:moveTo>
                <a:lnTo>
                  <a:pt x="16301242" y="0"/>
                </a:lnTo>
                <a:lnTo>
                  <a:pt x="16301242" y="9183033"/>
                </a:lnTo>
                <a:lnTo>
                  <a:pt x="0" y="9183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783691" y="3581281"/>
            <a:ext cx="12720618" cy="5665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Education is moving from traditional classrooms to online learning after COVID-19 [1].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Adult learners often have jobs, families, and limited study time [2].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Moodle and digital tools help learners study flexibly and interactively [3].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This study focuses on how Moodle supports engagement and success in adult education.</a:t>
            </a:r>
          </a:p>
          <a:p>
            <a:pPr marL="457200" indent="-457200" algn="ctr">
              <a:lnSpc>
                <a:spcPts val="6112"/>
              </a:lnSpc>
              <a:buFont typeface="Arial" panose="020B0604020202020204" pitchFamily="34" charset="0"/>
              <a:buChar char="•"/>
            </a:pPr>
            <a:endParaRPr lang="en-US" sz="4000" i="1" dirty="0">
              <a:solidFill>
                <a:srgbClr val="020301"/>
              </a:solidFill>
              <a:latin typeface="Cloud Italics" panose="020B0604020202020204" charset="0"/>
              <a:ea typeface="Cloud Italics"/>
              <a:cs typeface="Cloud Italics" panose="020B0604020202020204" charset="0"/>
              <a:sym typeface="Cloud Italic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048000" y="1769468"/>
            <a:ext cx="13335000" cy="11469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289"/>
              </a:lnSpc>
            </a:pPr>
            <a:r>
              <a:rPr lang="en-GB" sz="6600" b="1" dirty="0">
                <a:latin typeface="Scripter" panose="020B0604020202020204" charset="0"/>
                <a:cs typeface="Scripter" panose="020B0604020202020204" charset="0"/>
              </a:rPr>
              <a:t>Research Context and Background</a:t>
            </a:r>
            <a:endParaRPr lang="en-US" sz="6600" dirty="0">
              <a:solidFill>
                <a:srgbClr val="020301"/>
              </a:solidFill>
              <a:latin typeface="Scripter" panose="020B0604020202020204" charset="0"/>
              <a:ea typeface="Scripter"/>
              <a:cs typeface="Scripter" panose="020B0604020202020204" charset="0"/>
              <a:sym typeface="Scripter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111015-3BD1-4987-C839-741D304911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F07FE285-4FF0-4227-FCAD-19948F7FA4C0}"/>
              </a:ext>
            </a:extLst>
          </p:cNvPr>
          <p:cNvSpPr/>
          <p:nvPr/>
        </p:nvSpPr>
        <p:spPr>
          <a:xfrm>
            <a:off x="6858000" y="969559"/>
            <a:ext cx="10401300" cy="8288741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1"/>
                </a:lnTo>
                <a:lnTo>
                  <a:pt x="0" y="82887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33CE505E-1EEC-8801-8B8A-E08CFFBEBCAF}"/>
              </a:ext>
            </a:extLst>
          </p:cNvPr>
          <p:cNvSpPr txBox="1"/>
          <p:nvPr/>
        </p:nvSpPr>
        <p:spPr>
          <a:xfrm>
            <a:off x="6629400" y="714375"/>
            <a:ext cx="10629900" cy="16898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573"/>
              </a:lnSpc>
            </a:pPr>
            <a:r>
              <a:rPr lang="en-US" sz="8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Research question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13D92260-397C-8EFD-F5C8-3C987F04299E}"/>
              </a:ext>
            </a:extLst>
          </p:cNvPr>
          <p:cNvSpPr txBox="1"/>
          <p:nvPr/>
        </p:nvSpPr>
        <p:spPr>
          <a:xfrm>
            <a:off x="7179173" y="4615339"/>
            <a:ext cx="9813427" cy="32381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3600" dirty="0"/>
              <a:t>To what extent, and in what ways, do Moodle and other digital learning tools influence adult learners’ engagement and educational outcomes in Adult Education Services?</a:t>
            </a:r>
            <a:endParaRPr lang="en-GB" sz="3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675C3D-D4E2-E237-5203-1F865E40C9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3884" r="25625"/>
          <a:stretch>
            <a:fillRect/>
          </a:stretch>
        </p:blipFill>
        <p:spPr>
          <a:xfrm>
            <a:off x="1059180" y="1714500"/>
            <a:ext cx="4936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014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692104" y="1450292"/>
            <a:ext cx="6567196" cy="7386417"/>
          </a:xfrm>
          <a:custGeom>
            <a:avLst/>
            <a:gdLst/>
            <a:ahLst/>
            <a:cxnLst/>
            <a:rect l="l" t="t" r="r" b="b"/>
            <a:pathLst>
              <a:path w="6567196" h="7386417">
                <a:moveTo>
                  <a:pt x="0" y="0"/>
                </a:moveTo>
                <a:lnTo>
                  <a:pt x="6567196" y="0"/>
                </a:lnTo>
                <a:lnTo>
                  <a:pt x="6567196" y="7386416"/>
                </a:lnTo>
                <a:lnTo>
                  <a:pt x="0" y="73864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51433" y="999130"/>
            <a:ext cx="8709710" cy="8288741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0"/>
                </a:lnTo>
                <a:lnTo>
                  <a:pt x="0" y="828874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371600" y="926429"/>
            <a:ext cx="8123730" cy="15551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169"/>
              </a:lnSpc>
            </a:pPr>
            <a:r>
              <a:rPr lang="en-US" sz="8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Research Problems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1600" y="4100890"/>
            <a:ext cx="8123730" cy="48474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500" dirty="0">
                <a:latin typeface="Cloud Italics" panose="020B0604020202020204" charset="0"/>
                <a:cs typeface="Cloud Italics" panose="020B0604020202020204" charset="0"/>
              </a:rPr>
              <a:t>Many institutions use Moodle, but engagement is still low [7].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500" dirty="0">
                <a:latin typeface="Cloud Italics" panose="020B0604020202020204" charset="0"/>
                <a:cs typeface="Cloud Italics" panose="020B0604020202020204" charset="0"/>
              </a:rPr>
              <a:t>Learners face issues like weak motivation, poor design, and limited digital skills [8].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500" dirty="0">
                <a:latin typeface="Cloud Italics" panose="020B0604020202020204" charset="0"/>
                <a:cs typeface="Cloud Italics" panose="020B0604020202020204" charset="0"/>
              </a:rPr>
              <a:t>There is little research on </a:t>
            </a:r>
            <a:r>
              <a:rPr lang="en-GB" sz="3500" i="1" dirty="0">
                <a:latin typeface="Cloud Italics" panose="020B0604020202020204" charset="0"/>
                <a:cs typeface="Cloud Italics" panose="020B0604020202020204" charset="0"/>
              </a:rPr>
              <a:t>how Moodle tools improve engagement and learning results</a:t>
            </a:r>
            <a:r>
              <a:rPr lang="en-GB" sz="3500" dirty="0">
                <a:latin typeface="Cloud Italics" panose="020B0604020202020204" charset="0"/>
                <a:cs typeface="Cloud Italics" panose="020B0604020202020204" charset="0"/>
              </a:rPr>
              <a:t> [9].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500" dirty="0">
                <a:latin typeface="Cloud Italics" panose="020B0604020202020204" charset="0"/>
                <a:cs typeface="Cloud Italics" panose="020B0604020202020204" charset="0"/>
              </a:rPr>
              <a:t>This study aims to fill that gap.</a:t>
            </a:r>
            <a:endParaRPr lang="en-US" sz="3500" i="1" dirty="0">
              <a:solidFill>
                <a:srgbClr val="000000"/>
              </a:solidFill>
              <a:latin typeface="Cloud Italics" panose="020B0604020202020204" charset="0"/>
              <a:ea typeface="Cloud Italics"/>
              <a:cs typeface="Cloud Italics" panose="020B0604020202020204" charset="0"/>
              <a:sym typeface="Cloud Itali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03832" y="1151530"/>
            <a:ext cx="15033615" cy="8640170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0"/>
                </a:lnTo>
                <a:lnTo>
                  <a:pt x="0" y="82887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720238" y="1204656"/>
            <a:ext cx="12138762" cy="15485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652"/>
              </a:lnSpc>
            </a:pPr>
            <a:r>
              <a:rPr lang="en-US" sz="9751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Aim &amp; objectives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00200" y="3621869"/>
            <a:ext cx="14637247" cy="64633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endParaRPr lang="en-GB" sz="2400" b="1" dirty="0">
              <a:latin typeface="Cloud Italics" panose="020B0604020202020204" charset="0"/>
              <a:cs typeface="Cloud Italics" panose="020B0604020202020204" charset="0"/>
            </a:endParaRPr>
          </a:p>
          <a:p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Aim:</a:t>
            </a:r>
            <a:br>
              <a:rPr lang="en-GB" sz="4000" dirty="0">
                <a:latin typeface="Cloud Italics" panose="020B0604020202020204" charset="0"/>
                <a:cs typeface="Cloud Italics" panose="020B0604020202020204" charset="0"/>
              </a:rPr>
            </a:b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To explore how Moodle and other digital tools affect engagement and outcomes in adult education.</a:t>
            </a:r>
          </a:p>
          <a:p>
            <a:endParaRPr lang="en-GB" sz="2400" b="1" dirty="0">
              <a:latin typeface="Cloud Italics" panose="020B0604020202020204" charset="0"/>
              <a:cs typeface="Cloud Italics" panose="020B0604020202020204" charset="0"/>
            </a:endParaRPr>
          </a:p>
          <a:p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Objectives: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Review how digital tools are used in adult learning [4].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Measure their effect on learner engagement.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Identify barriers and solutions [8].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Explore the link between engagement and success.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Recommend strategies to improve practice.</a:t>
            </a:r>
            <a:endParaRPr lang="en-US" sz="4000" i="1" dirty="0">
              <a:solidFill>
                <a:srgbClr val="000000"/>
              </a:solidFill>
              <a:latin typeface="Cloud Italics" panose="020B0604020202020204" charset="0"/>
              <a:ea typeface="Cloud Italics"/>
              <a:cs typeface="Cloud Italics" panose="020B0604020202020204" charset="0"/>
              <a:sym typeface="Cloud Itali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1F3869-0844-659D-F15B-E05DE636D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628C66B3-F62E-5B60-419E-318FBFF711DF}"/>
              </a:ext>
            </a:extLst>
          </p:cNvPr>
          <p:cNvSpPr/>
          <p:nvPr/>
        </p:nvSpPr>
        <p:spPr>
          <a:xfrm>
            <a:off x="1154451" y="642721"/>
            <a:ext cx="16301242" cy="9183033"/>
          </a:xfrm>
          <a:custGeom>
            <a:avLst/>
            <a:gdLst/>
            <a:ahLst/>
            <a:cxnLst/>
            <a:rect l="l" t="t" r="r" b="b"/>
            <a:pathLst>
              <a:path w="16301242" h="9183033">
                <a:moveTo>
                  <a:pt x="0" y="0"/>
                </a:moveTo>
                <a:lnTo>
                  <a:pt x="16301242" y="0"/>
                </a:lnTo>
                <a:lnTo>
                  <a:pt x="16301242" y="9183033"/>
                </a:lnTo>
                <a:lnTo>
                  <a:pt x="0" y="9183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47BA1928-F5FB-AE9E-1732-5735A96553A1}"/>
              </a:ext>
            </a:extLst>
          </p:cNvPr>
          <p:cNvSpPr txBox="1"/>
          <p:nvPr/>
        </p:nvSpPr>
        <p:spPr>
          <a:xfrm>
            <a:off x="2783691" y="3184922"/>
            <a:ext cx="12720618" cy="5539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/>
            <a:r>
              <a:rPr lang="en-GB" sz="4000" b="1" dirty="0"/>
              <a:t>Digital learning:</a:t>
            </a:r>
            <a:r>
              <a:rPr lang="en-GB" sz="4000" dirty="0"/>
              <a:t> improves flexibility and motivation [6].</a:t>
            </a:r>
          </a:p>
          <a:p>
            <a:pPr lvl="0"/>
            <a:r>
              <a:rPr lang="en-GB" sz="4000" b="1" dirty="0"/>
              <a:t>Moodle:</a:t>
            </a:r>
            <a:r>
              <a:rPr lang="en-GB" sz="4000" dirty="0"/>
              <a:t> supports discussion, feedback, and tracking [9].</a:t>
            </a:r>
          </a:p>
          <a:p>
            <a:pPr lvl="0"/>
            <a:r>
              <a:rPr lang="en-GB" sz="4000" b="1" dirty="0"/>
              <a:t>Barriers:</a:t>
            </a:r>
            <a:r>
              <a:rPr lang="en-GB" sz="4000" dirty="0"/>
              <a:t> low digital literacy and poor design reduce engagement [8].</a:t>
            </a:r>
          </a:p>
          <a:p>
            <a:pPr lvl="0"/>
            <a:r>
              <a:rPr lang="en-GB" sz="4000" b="1" dirty="0"/>
              <a:t>Frameworks used:</a:t>
            </a:r>
            <a:endParaRPr lang="en-GB" sz="4000" dirty="0"/>
          </a:p>
          <a:p>
            <a:pPr lvl="1"/>
            <a:r>
              <a:rPr lang="en-GB" sz="4000" dirty="0"/>
              <a:t>Experiential Learning Theory [10].</a:t>
            </a:r>
          </a:p>
          <a:p>
            <a:pPr lvl="1"/>
            <a:r>
              <a:rPr lang="en-GB" sz="4000" dirty="0"/>
              <a:t>Adult Learning Theory [4].</a:t>
            </a:r>
          </a:p>
          <a:p>
            <a:r>
              <a:rPr lang="en-GB" sz="4000" dirty="0"/>
              <a:t>Thematic analysis and engagement models support interpretation [14].</a:t>
            </a:r>
            <a:endParaRPr lang="en-US" sz="4000" i="1" dirty="0">
              <a:solidFill>
                <a:srgbClr val="020301"/>
              </a:solidFill>
              <a:latin typeface="Cloud Italics" panose="020B0604020202020204" charset="0"/>
              <a:ea typeface="Cloud Italics"/>
              <a:cs typeface="Cloud Italics" panose="020B0604020202020204" charset="0"/>
              <a:sym typeface="Cloud Italics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76F5F947-79FA-92D9-DFF9-7984A8101DDD}"/>
              </a:ext>
            </a:extLst>
          </p:cNvPr>
          <p:cNvSpPr txBox="1"/>
          <p:nvPr/>
        </p:nvSpPr>
        <p:spPr>
          <a:xfrm>
            <a:off x="3048000" y="1769468"/>
            <a:ext cx="13335000" cy="11469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289"/>
              </a:lnSpc>
            </a:pPr>
            <a:r>
              <a:rPr lang="en-GB" sz="6600" b="1" dirty="0">
                <a:latin typeface="Scripter" panose="020B0604020202020204" charset="0"/>
                <a:cs typeface="Scripter" panose="020B0604020202020204" charset="0"/>
              </a:rPr>
              <a:t>Literature Review summery</a:t>
            </a:r>
            <a:endParaRPr lang="en-US" sz="6600" dirty="0">
              <a:solidFill>
                <a:srgbClr val="020301"/>
              </a:solidFill>
              <a:latin typeface="Scripter" panose="020B0604020202020204" charset="0"/>
              <a:ea typeface="Scripter"/>
              <a:cs typeface="Scripter" panose="020B0604020202020204" charset="0"/>
              <a:sym typeface="Scripter"/>
            </a:endParaRPr>
          </a:p>
        </p:txBody>
      </p:sp>
    </p:spTree>
    <p:extLst>
      <p:ext uri="{BB962C8B-B14F-4D97-AF65-F5344CB8AC3E}">
        <p14:creationId xmlns:p14="http://schemas.microsoft.com/office/powerpoint/2010/main" val="29800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11BC9A-F246-F46A-ECC4-E31407F787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570EB32-FF5E-AEA2-2059-67611F7C945A}"/>
              </a:ext>
            </a:extLst>
          </p:cNvPr>
          <p:cNvSpPr/>
          <p:nvPr/>
        </p:nvSpPr>
        <p:spPr>
          <a:xfrm>
            <a:off x="1203832" y="1151530"/>
            <a:ext cx="15033615" cy="8640170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0"/>
                </a:lnTo>
                <a:lnTo>
                  <a:pt x="0" y="82887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77BDE0AC-CC30-B4CA-FA80-A92BA9F510E1}"/>
              </a:ext>
            </a:extLst>
          </p:cNvPr>
          <p:cNvSpPr txBox="1"/>
          <p:nvPr/>
        </p:nvSpPr>
        <p:spPr>
          <a:xfrm>
            <a:off x="2720238" y="1204656"/>
            <a:ext cx="13357962" cy="14834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652"/>
              </a:lnSpc>
            </a:pPr>
            <a:r>
              <a:rPr lang="en-US" sz="7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Research Design (Mixed Methods)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7FED46E9-8AD4-DEF7-0BFC-4F2FCF5E1ADA}"/>
              </a:ext>
            </a:extLst>
          </p:cNvPr>
          <p:cNvSpPr txBox="1"/>
          <p:nvPr/>
        </p:nvSpPr>
        <p:spPr>
          <a:xfrm>
            <a:off x="1600200" y="4762500"/>
            <a:ext cx="14637247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Approach:</a:t>
            </a: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 Explanatory sequential mixed methods [5].</a:t>
            </a:r>
          </a:p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Step 1 – Quantitative:</a:t>
            </a: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 Collect survey and Moodle data.</a:t>
            </a:r>
          </a:p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Step 2 – Qualitative:</a:t>
            </a: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 Conduct interviews for deeper insight.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Combines numbers with learner experiences for a full picture.</a:t>
            </a:r>
          </a:p>
          <a:p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🧩 </a:t>
            </a:r>
            <a:r>
              <a:rPr lang="en-GB" sz="4000" i="1" dirty="0">
                <a:latin typeface="Cloud Italics" panose="020B0604020202020204" charset="0"/>
                <a:cs typeface="Cloud Italics" panose="020B0604020202020204" charset="0"/>
              </a:rPr>
              <a:t>Supported by Creswell (2021) [5] and Saunders et al. (2019) [11].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614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858000" y="969559"/>
            <a:ext cx="10401300" cy="8288741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1"/>
                </a:lnTo>
                <a:lnTo>
                  <a:pt x="0" y="82887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629400" y="714375"/>
            <a:ext cx="10629900" cy="3690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573"/>
              </a:lnSpc>
            </a:pPr>
            <a:r>
              <a:rPr lang="en-US" sz="8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Literature Review Summery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9173" y="4615339"/>
            <a:ext cx="9813427" cy="41857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GB" sz="3400" b="1" dirty="0"/>
              <a:t>Approach:</a:t>
            </a:r>
            <a:r>
              <a:rPr lang="en-GB" sz="3400" dirty="0"/>
              <a:t> Explanatory sequential mixed methods [5].</a:t>
            </a:r>
          </a:p>
          <a:p>
            <a:pPr lvl="0"/>
            <a:r>
              <a:rPr lang="en-GB" sz="3400" b="1" dirty="0"/>
              <a:t>Step 1 – Quantitative:</a:t>
            </a:r>
            <a:r>
              <a:rPr lang="en-GB" sz="3400" dirty="0"/>
              <a:t> Collect survey and Moodle data.</a:t>
            </a:r>
          </a:p>
          <a:p>
            <a:pPr lvl="0"/>
            <a:r>
              <a:rPr lang="en-GB" sz="3400" b="1" dirty="0"/>
              <a:t>Step 2 – Qualitative:</a:t>
            </a:r>
            <a:r>
              <a:rPr lang="en-GB" sz="3400" dirty="0"/>
              <a:t> Conduct interviews for deeper insight.</a:t>
            </a:r>
          </a:p>
          <a:p>
            <a:pPr lvl="0"/>
            <a:r>
              <a:rPr lang="en-GB" sz="3400" dirty="0"/>
              <a:t>Combines numbers with learner experiences for a full picture.</a:t>
            </a:r>
          </a:p>
          <a:p>
            <a:r>
              <a:rPr lang="en-GB" sz="3400" dirty="0"/>
              <a:t>🧩 </a:t>
            </a:r>
            <a:r>
              <a:rPr lang="en-GB" sz="3400" i="1" dirty="0"/>
              <a:t>Supported by Creswell (2021) [5] and Saunders et al. (2019) [11].</a:t>
            </a:r>
            <a:endParaRPr lang="en-GB" sz="3400" dirty="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3312" y="2676343"/>
            <a:ext cx="5537261" cy="493431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88730" y="1028700"/>
            <a:ext cx="9650670" cy="8288741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1"/>
                </a:lnTo>
                <a:lnTo>
                  <a:pt x="0" y="82887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390230" y="773516"/>
            <a:ext cx="8690613" cy="17134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573"/>
              </a:lnSpc>
            </a:pPr>
            <a:r>
              <a:rPr lang="en-US" sz="9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Data Collection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64931" y="4325978"/>
            <a:ext cx="9498269" cy="41857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GB" sz="3400" b="1" dirty="0">
                <a:latin typeface="Cloud Italics" panose="020B0604020202020204" charset="0"/>
                <a:cs typeface="Cloud Italics" panose="020B0604020202020204" charset="0"/>
              </a:rPr>
              <a:t>Participants:</a:t>
            </a:r>
            <a:r>
              <a:rPr lang="en-GB" sz="3400" dirty="0">
                <a:latin typeface="Cloud Italics" panose="020B0604020202020204" charset="0"/>
                <a:cs typeface="Cloud Italics" panose="020B0604020202020204" charset="0"/>
              </a:rPr>
              <a:t> 50 adult learners and 10 tutors [8].</a:t>
            </a:r>
          </a:p>
          <a:p>
            <a:pPr lvl="0"/>
            <a:r>
              <a:rPr lang="en-GB" sz="3400" b="1" dirty="0">
                <a:latin typeface="Cloud Italics" panose="020B0604020202020204" charset="0"/>
                <a:cs typeface="Cloud Italics" panose="020B0604020202020204" charset="0"/>
              </a:rPr>
              <a:t>Survey:</a:t>
            </a:r>
            <a:r>
              <a:rPr lang="en-GB" sz="3400" dirty="0">
                <a:latin typeface="Cloud Italics" panose="020B0604020202020204" charset="0"/>
                <a:cs typeface="Cloud Italics" panose="020B0604020202020204" charset="0"/>
              </a:rPr>
              <a:t> Online Student Engagement Scale [12].</a:t>
            </a:r>
          </a:p>
          <a:p>
            <a:pPr lvl="0"/>
            <a:r>
              <a:rPr lang="en-GB" sz="3400" b="1" dirty="0">
                <a:latin typeface="Cloud Italics" panose="020B0604020202020204" charset="0"/>
                <a:cs typeface="Cloud Italics" panose="020B0604020202020204" charset="0"/>
              </a:rPr>
              <a:t>Analytics:</a:t>
            </a:r>
            <a:r>
              <a:rPr lang="en-GB" sz="3400" dirty="0">
                <a:latin typeface="Cloud Italics" panose="020B0604020202020204" charset="0"/>
                <a:cs typeface="Cloud Italics" panose="020B0604020202020204" charset="0"/>
              </a:rPr>
              <a:t> Moodle data (log-ins, time spent, completions).</a:t>
            </a:r>
          </a:p>
          <a:p>
            <a:pPr lvl="0"/>
            <a:r>
              <a:rPr lang="en-GB" sz="3400" b="1" dirty="0">
                <a:latin typeface="Cloud Italics" panose="020B0604020202020204" charset="0"/>
                <a:cs typeface="Cloud Italics" panose="020B0604020202020204" charset="0"/>
              </a:rPr>
              <a:t>Interviews:</a:t>
            </a:r>
            <a:r>
              <a:rPr lang="en-GB" sz="3400" dirty="0">
                <a:latin typeface="Cloud Italics" panose="020B0604020202020204" charset="0"/>
                <a:cs typeface="Cloud Italics" panose="020B0604020202020204" charset="0"/>
              </a:rPr>
              <a:t> Explore experiences, motivation, and challenges.</a:t>
            </a:r>
          </a:p>
          <a:p>
            <a:pPr lvl="0"/>
            <a:r>
              <a:rPr lang="en-GB" sz="3400" b="1" dirty="0">
                <a:latin typeface="Cloud Italics" panose="020B0604020202020204" charset="0"/>
                <a:cs typeface="Cloud Italics" panose="020B0604020202020204" charset="0"/>
              </a:rPr>
              <a:t>Tools:</a:t>
            </a:r>
            <a:r>
              <a:rPr lang="en-GB" sz="3400" dirty="0">
                <a:latin typeface="Cloud Italics" panose="020B0604020202020204" charset="0"/>
                <a:cs typeface="Cloud Italics" panose="020B0604020202020204" charset="0"/>
              </a:rPr>
              <a:t> Moodle, Google Forms, Excel, SPSS, NVivo [13].</a:t>
            </a:r>
          </a:p>
        </p:txBody>
      </p:sp>
      <p:pic>
        <p:nvPicPr>
          <p:cNvPr id="7" name="Picture 6" descr="A screen shot of a phone&#10;&#10;AI-generated content may be incorrect.">
            <a:extLst>
              <a:ext uri="{FF2B5EF4-FFF2-40B4-BE49-F238E27FC236}">
                <a16:creationId xmlns:a16="http://schemas.microsoft.com/office/drawing/2014/main" id="{6B34C243-3B6E-FFD2-EEDD-74E6AD681F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1270" y="295361"/>
            <a:ext cx="6858000" cy="90297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54451" y="642721"/>
            <a:ext cx="16301242" cy="9183033"/>
          </a:xfrm>
          <a:custGeom>
            <a:avLst/>
            <a:gdLst/>
            <a:ahLst/>
            <a:cxnLst/>
            <a:rect l="l" t="t" r="r" b="b"/>
            <a:pathLst>
              <a:path w="16301242" h="9183033">
                <a:moveTo>
                  <a:pt x="0" y="0"/>
                </a:moveTo>
                <a:lnTo>
                  <a:pt x="16301242" y="0"/>
                </a:lnTo>
                <a:lnTo>
                  <a:pt x="16301242" y="9183033"/>
                </a:lnTo>
                <a:lnTo>
                  <a:pt x="0" y="9183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783691" y="3314700"/>
            <a:ext cx="12720618" cy="54784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Quantitative: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Descriptive and correlation analysis using SPSS [13].</a:t>
            </a:r>
          </a:p>
          <a:p>
            <a:pPr lvl="1"/>
            <a:endParaRPr lang="en-GB" sz="36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Qualitative: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Thematic Analysis (Braun &amp; Clarke, 2021) [14].</a:t>
            </a:r>
          </a:p>
          <a:p>
            <a:pPr lvl="1"/>
            <a:endParaRPr lang="en-GB" sz="36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Integration: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Themes explain patterns found in data.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Helps ensure accuracy and meaningful conclusions.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70304" y="1769468"/>
            <a:ext cx="8069536" cy="11646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89"/>
              </a:lnSpc>
            </a:pPr>
            <a:r>
              <a:rPr lang="en-US" sz="7349" dirty="0">
                <a:solidFill>
                  <a:srgbClr val="020301"/>
                </a:solidFill>
                <a:latin typeface="Scripter"/>
                <a:ea typeface="Scripter"/>
                <a:cs typeface="Scripter"/>
                <a:sym typeface="Scripter"/>
              </a:rPr>
              <a:t>Data Analysis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4C13EA-F8AB-B310-EEB2-89E5B5EF96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D370E06-91AD-B9DA-AC98-90BC2D674BA2}"/>
              </a:ext>
            </a:extLst>
          </p:cNvPr>
          <p:cNvSpPr/>
          <p:nvPr/>
        </p:nvSpPr>
        <p:spPr>
          <a:xfrm>
            <a:off x="6858000" y="969559"/>
            <a:ext cx="10401300" cy="8288741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1"/>
                </a:lnTo>
                <a:lnTo>
                  <a:pt x="0" y="82887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F588FE0-7987-384D-287D-03B348492104}"/>
              </a:ext>
            </a:extLst>
          </p:cNvPr>
          <p:cNvSpPr txBox="1"/>
          <p:nvPr/>
        </p:nvSpPr>
        <p:spPr>
          <a:xfrm>
            <a:off x="6629400" y="714375"/>
            <a:ext cx="10629900" cy="16898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573"/>
              </a:lnSpc>
            </a:pPr>
            <a:r>
              <a:rPr lang="en-US" sz="8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Ethical Considerations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A5BE6EAD-3511-CF43-4618-6CCA301741C2}"/>
              </a:ext>
            </a:extLst>
          </p:cNvPr>
          <p:cNvSpPr txBox="1"/>
          <p:nvPr/>
        </p:nvSpPr>
        <p:spPr>
          <a:xfrm>
            <a:off x="7215808" y="4330944"/>
            <a:ext cx="9813427" cy="4924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Participants join voluntarily with informed consent [15].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Data is anonymous and stored safely under GDPR (2018).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No harm, bias, or unfair treatment to participants.</a:t>
            </a:r>
          </a:p>
          <a:p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Follows BERA (2024) Ethical Guidelines [15].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0E18230-5D1A-78FF-04B3-873E9789D4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3312" y="2676343"/>
            <a:ext cx="5537261" cy="4934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596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5B936D-90F5-BD40-C93E-F8301743B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9D70BF6A-7114-E88F-784C-76FE449D1C63}"/>
              </a:ext>
            </a:extLst>
          </p:cNvPr>
          <p:cNvSpPr txBox="1"/>
          <p:nvPr/>
        </p:nvSpPr>
        <p:spPr>
          <a:xfrm>
            <a:off x="864932" y="773516"/>
            <a:ext cx="9215912" cy="16424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573"/>
              </a:lnSpc>
            </a:pPr>
            <a:r>
              <a:rPr lang="en-US" sz="6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Project Planning &amp; Timeline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92A14638-1443-600E-DBE9-9F94107AF9C8}"/>
              </a:ext>
            </a:extLst>
          </p:cNvPr>
          <p:cNvSpPr txBox="1"/>
          <p:nvPr/>
        </p:nvSpPr>
        <p:spPr>
          <a:xfrm>
            <a:off x="8243717" y="2619105"/>
            <a:ext cx="9498269" cy="4924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200" b="1" dirty="0"/>
              <a:t>Timeline (Jan–Jul 2026):</a:t>
            </a: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84E4F3-2934-94E5-6A6F-B77FD402E4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199"/>
          <a:stretch>
            <a:fillRect/>
          </a:stretch>
        </p:blipFill>
        <p:spPr bwMode="auto">
          <a:xfrm>
            <a:off x="2362200" y="3314700"/>
            <a:ext cx="11751310" cy="65930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391885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54451" y="642721"/>
            <a:ext cx="16301242" cy="9183033"/>
          </a:xfrm>
          <a:custGeom>
            <a:avLst/>
            <a:gdLst/>
            <a:ahLst/>
            <a:cxnLst/>
            <a:rect l="l" t="t" r="r" b="b"/>
            <a:pathLst>
              <a:path w="16301242" h="9183033">
                <a:moveTo>
                  <a:pt x="0" y="0"/>
                </a:moveTo>
                <a:lnTo>
                  <a:pt x="16301242" y="0"/>
                </a:lnTo>
                <a:lnTo>
                  <a:pt x="16301242" y="9183033"/>
                </a:lnTo>
                <a:lnTo>
                  <a:pt x="0" y="9183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783691" y="3162300"/>
            <a:ext cx="12720618" cy="5539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Moodle and digital tools are expected to improve engagement and success [6].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Strong links between motivation, interaction, and results [7].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Barriers like poor access or digital skills must be addressed [8].</a:t>
            </a:r>
          </a:p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Impact: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Better teaching design and learner support.</a:t>
            </a:r>
          </a:p>
          <a:p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Supports adult education policy and inclusive practice.</a:t>
            </a:r>
            <a:endParaRPr lang="en-US" sz="4000" i="1" dirty="0">
              <a:solidFill>
                <a:srgbClr val="020301"/>
              </a:solidFill>
              <a:latin typeface="Cloud Italics" panose="020B0604020202020204" charset="0"/>
              <a:ea typeface="Cloud Italics"/>
              <a:cs typeface="Cloud Italics" panose="020B0604020202020204" charset="0"/>
              <a:sym typeface="Cloud Italic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76600" y="1769468"/>
            <a:ext cx="13106400" cy="11646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289"/>
              </a:lnSpc>
            </a:pPr>
            <a:r>
              <a:rPr lang="en-US" sz="7349" dirty="0">
                <a:solidFill>
                  <a:srgbClr val="020301"/>
                </a:solidFill>
                <a:latin typeface="Scripter"/>
                <a:ea typeface="Scripter"/>
                <a:cs typeface="Scripter"/>
                <a:sym typeface="Scripter"/>
              </a:rPr>
              <a:t>Expected Outcomes and Impact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359180"/>
            <a:ext cx="7273290" cy="6921748"/>
          </a:xfrm>
          <a:custGeom>
            <a:avLst/>
            <a:gdLst/>
            <a:ahLst/>
            <a:cxnLst/>
            <a:rect l="l" t="t" r="r" b="b"/>
            <a:pathLst>
              <a:path w="7273290" h="6921748">
                <a:moveTo>
                  <a:pt x="0" y="0"/>
                </a:moveTo>
                <a:lnTo>
                  <a:pt x="7273290" y="0"/>
                </a:lnTo>
                <a:lnTo>
                  <a:pt x="7273290" y="6921748"/>
                </a:lnTo>
                <a:lnTo>
                  <a:pt x="0" y="69217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755347" y="1442480"/>
            <a:ext cx="6063869" cy="1153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01"/>
              </a:lnSpc>
            </a:pPr>
            <a:r>
              <a:rPr lang="en-US" sz="7286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Limitations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75760" y="4220511"/>
            <a:ext cx="6579170" cy="3077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Small sample size.</a:t>
            </a: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Limited time and access to Moodle data.</a:t>
            </a: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Possible bias in survey responses.</a:t>
            </a:r>
          </a:p>
        </p:txBody>
      </p:sp>
      <p:sp>
        <p:nvSpPr>
          <p:cNvPr id="5" name="Freeform 5"/>
          <p:cNvSpPr/>
          <p:nvPr/>
        </p:nvSpPr>
        <p:spPr>
          <a:xfrm>
            <a:off x="9144000" y="1359180"/>
            <a:ext cx="7273290" cy="6921748"/>
          </a:xfrm>
          <a:custGeom>
            <a:avLst/>
            <a:gdLst/>
            <a:ahLst/>
            <a:cxnLst/>
            <a:rect l="l" t="t" r="r" b="b"/>
            <a:pathLst>
              <a:path w="7273290" h="6921748">
                <a:moveTo>
                  <a:pt x="0" y="0"/>
                </a:moveTo>
                <a:lnTo>
                  <a:pt x="7273290" y="0"/>
                </a:lnTo>
                <a:lnTo>
                  <a:pt x="7273290" y="6921748"/>
                </a:lnTo>
                <a:lnTo>
                  <a:pt x="0" y="69217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9870647" y="1442480"/>
            <a:ext cx="6063869" cy="1153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01"/>
              </a:lnSpc>
            </a:pPr>
            <a:r>
              <a:rPr lang="en-US" sz="7286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&amp; Conclusion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491060" y="4220511"/>
            <a:ext cx="6579170" cy="369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1"/>
            <a:r>
              <a:rPr lang="en-GB" sz="4000" dirty="0"/>
              <a:t>Moodle can enhance engagement if supported by training and design.</a:t>
            </a:r>
          </a:p>
          <a:p>
            <a:pPr lvl="1"/>
            <a:r>
              <a:rPr lang="en-GB" sz="4000" dirty="0"/>
              <a:t>The research will guide educators to improve digital learning [9].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A97BA0-E378-0810-F4F6-954F4B216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CC8E9F7-D86A-AE87-664D-F403E5968612}"/>
              </a:ext>
            </a:extLst>
          </p:cNvPr>
          <p:cNvSpPr/>
          <p:nvPr/>
        </p:nvSpPr>
        <p:spPr>
          <a:xfrm>
            <a:off x="1154451" y="642721"/>
            <a:ext cx="16301242" cy="9183033"/>
          </a:xfrm>
          <a:custGeom>
            <a:avLst/>
            <a:gdLst/>
            <a:ahLst/>
            <a:cxnLst/>
            <a:rect l="l" t="t" r="r" b="b"/>
            <a:pathLst>
              <a:path w="16301242" h="9183033">
                <a:moveTo>
                  <a:pt x="0" y="0"/>
                </a:moveTo>
                <a:lnTo>
                  <a:pt x="16301242" y="0"/>
                </a:lnTo>
                <a:lnTo>
                  <a:pt x="16301242" y="9183033"/>
                </a:lnTo>
                <a:lnTo>
                  <a:pt x="0" y="9183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4D0CC85B-9894-0FD9-F728-55FE35BAF68A}"/>
              </a:ext>
            </a:extLst>
          </p:cNvPr>
          <p:cNvSpPr txBox="1"/>
          <p:nvPr/>
        </p:nvSpPr>
        <p:spPr>
          <a:xfrm>
            <a:off x="2783691" y="2781300"/>
            <a:ext cx="12720618" cy="5909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1600" b="1" dirty="0"/>
              <a:t>1]</a:t>
            </a:r>
            <a:r>
              <a:rPr lang="en-US" sz="1600" dirty="0"/>
              <a:t> T. Bates, </a:t>
            </a:r>
            <a:r>
              <a:rPr lang="en-US" sz="1600" i="1" dirty="0"/>
              <a:t>Teaching in a Digital Age: Guidelines for Designing Teaching and Learning</a:t>
            </a:r>
            <a:r>
              <a:rPr lang="en-US" sz="1600" dirty="0"/>
              <a:t>, 3rd ed. Vancouver, Canada: </a:t>
            </a:r>
            <a:r>
              <a:rPr lang="en-US" sz="1600" dirty="0" err="1"/>
              <a:t>BCcampus</a:t>
            </a:r>
            <a:r>
              <a:rPr lang="en-US" sz="1600" dirty="0"/>
              <a:t>, 2022. [Online]. Available: </a:t>
            </a:r>
            <a:r>
              <a:rPr lang="en-US" sz="1600" dirty="0">
                <a:hlinkClick r:id="rId4"/>
              </a:rPr>
              <a:t>https://pressbooks.bccampus.ca/teachinginadigitalagev3</a:t>
            </a:r>
            <a:r>
              <a:rPr lang="en-US" sz="1600" dirty="0"/>
              <a:t>. [Accessed: Nov. 2, 2025].</a:t>
            </a:r>
          </a:p>
          <a:p>
            <a:r>
              <a:rPr lang="en-US" sz="1600" b="1" dirty="0"/>
              <a:t>[2]</a:t>
            </a:r>
            <a:r>
              <a:rPr lang="en-US" sz="1600" dirty="0"/>
              <a:t> Chartered Institute of Personnel and Development (CIPD), </a:t>
            </a:r>
            <a:r>
              <a:rPr lang="en-US" sz="1600" i="1" dirty="0"/>
              <a:t>Digital Learning: A Literature Review Report</a:t>
            </a:r>
            <a:r>
              <a:rPr lang="en-US" sz="1600" dirty="0"/>
              <a:t>, 2024. [Online]. Available: </a:t>
            </a:r>
            <a:r>
              <a:rPr lang="en-US" sz="1600" dirty="0">
                <a:hlinkClick r:id="rId5"/>
              </a:rPr>
              <a:t>https://www.cipd.org/globalassets/media/knowledge/knowledge-hub/reports/digital-learning-literature-review-report-2_tcm18-89290.pdf</a:t>
            </a:r>
            <a:r>
              <a:rPr lang="en-US" sz="1600" dirty="0"/>
              <a:t>. [Accessed: Nov. 4, 2025].</a:t>
            </a:r>
          </a:p>
          <a:p>
            <a:r>
              <a:rPr lang="en-US" sz="1600" b="1" dirty="0"/>
              <a:t>[3]</a:t>
            </a:r>
            <a:r>
              <a:rPr lang="en-US" sz="1600" dirty="0"/>
              <a:t> M. N. Al-Nuaimi and M. Al-Emran, “Learning management systems and technology acceptance models: A systematic review,” </a:t>
            </a:r>
            <a:r>
              <a:rPr lang="en-US" sz="1600" i="1" dirty="0"/>
              <a:t>Education and Information Technologies</a:t>
            </a:r>
            <a:r>
              <a:rPr lang="en-US" sz="1600" dirty="0"/>
              <a:t>, vol. 26, pp. 5499–5533, 2021. [Online]. Available: </a:t>
            </a:r>
            <a:r>
              <a:rPr lang="en-US" sz="1600" dirty="0">
                <a:hlinkClick r:id="rId6"/>
              </a:rPr>
              <a:t>https://doi.org/10.1007/s10639-021-10513-3</a:t>
            </a:r>
            <a:r>
              <a:rPr lang="en-US" sz="1600" dirty="0"/>
              <a:t>. [Accessed: Nov. 3, 2025].</a:t>
            </a:r>
          </a:p>
          <a:p>
            <a:r>
              <a:rPr lang="en-US" sz="1600" b="1" dirty="0"/>
              <a:t>[4]</a:t>
            </a:r>
            <a:r>
              <a:rPr lang="en-US" sz="1600" dirty="0"/>
              <a:t> M. S. Knowles, E. F. Holton III, and R. A. Swanson, </a:t>
            </a:r>
            <a:r>
              <a:rPr lang="en-US" sz="1600" i="1" dirty="0"/>
              <a:t>The Adult Learner</a:t>
            </a:r>
            <a:r>
              <a:rPr lang="en-US" sz="1600" dirty="0"/>
              <a:t>, 9th ed. New York, NY, USA: Routledge, 2020.</a:t>
            </a:r>
          </a:p>
          <a:p>
            <a:r>
              <a:rPr lang="en-US" sz="1600" b="1" dirty="0"/>
              <a:t>[5]</a:t>
            </a:r>
            <a:r>
              <a:rPr lang="en-US" sz="1600" dirty="0"/>
              <a:t> J. W. Creswell and J. D. Creswell, </a:t>
            </a:r>
            <a:r>
              <a:rPr lang="en-US" sz="1600" i="1" dirty="0"/>
              <a:t>Research Design: Qualitative, Quantitative, and Mixed Methods Approaches</a:t>
            </a:r>
            <a:r>
              <a:rPr lang="en-US" sz="1600" dirty="0"/>
              <a:t>, 5th ed. Thousand Oaks, CA, USA: Sage, 2017.</a:t>
            </a:r>
          </a:p>
          <a:p>
            <a:r>
              <a:rPr lang="en-US" sz="1600" b="1" dirty="0"/>
              <a:t>[6]</a:t>
            </a:r>
            <a:r>
              <a:rPr lang="en-US" sz="1600" dirty="0"/>
              <a:t> A. H. Brown and T. D. Green, </a:t>
            </a:r>
            <a:r>
              <a:rPr lang="en-US" sz="1600" i="1" dirty="0"/>
              <a:t>The Essentials of Instructional Design</a:t>
            </a:r>
            <a:r>
              <a:rPr lang="en-US" sz="1600" dirty="0"/>
              <a:t>, 5th ed. New York, NY, USA: Routledge, 2024.</a:t>
            </a:r>
          </a:p>
          <a:p>
            <a:r>
              <a:rPr lang="en-US" sz="1600" b="1" dirty="0"/>
              <a:t>[7]</a:t>
            </a:r>
            <a:r>
              <a:rPr lang="en-US" sz="1600" dirty="0"/>
              <a:t> J. Rott, “Transforming adult learning in the digital age,” </a:t>
            </a:r>
            <a:r>
              <a:rPr lang="en-US" sz="1600" i="1" dirty="0"/>
              <a:t>Education + Training</a:t>
            </a:r>
            <a:r>
              <a:rPr lang="en-US" sz="1600" dirty="0"/>
              <a:t>, vol. 66, no. 7, pp. 789–804, 2024.</a:t>
            </a:r>
          </a:p>
          <a:p>
            <a:r>
              <a:rPr lang="en-US" sz="1600" b="1" dirty="0"/>
              <a:t>[8]</a:t>
            </a:r>
            <a:r>
              <a:rPr lang="en-US" sz="1600" dirty="0"/>
              <a:t> K. C. A. Ananga, “Barriers to technical learning among adult learners in online distance education: A review,” </a:t>
            </a:r>
            <a:r>
              <a:rPr lang="en-US" sz="1600" i="1" dirty="0"/>
              <a:t>International Journal of Research in Education and Social Science</a:t>
            </a:r>
            <a:r>
              <a:rPr lang="en-US" sz="1600" dirty="0"/>
              <a:t>, vol. 3, no. 1, pp. 1–12, 2024.</a:t>
            </a:r>
          </a:p>
          <a:p>
            <a:r>
              <a:rPr lang="en-US" sz="1600" b="1" dirty="0"/>
              <a:t>[9]</a:t>
            </a:r>
            <a:r>
              <a:rPr lang="en-US" sz="1600" dirty="0"/>
              <a:t> S. H. P. W. Gamage, E. Ayres, and S. Behrend, “A systematic review on trends in using Moodle for teaching and learning,” </a:t>
            </a:r>
            <a:r>
              <a:rPr lang="en-US" sz="1600" i="1" dirty="0"/>
              <a:t>International Journal of STEM Education</a:t>
            </a:r>
            <a:r>
              <a:rPr lang="en-US" sz="1600" dirty="0"/>
              <a:t>, vol. 9, no. 1, pp. 1–24, 2022.</a:t>
            </a:r>
          </a:p>
          <a:p>
            <a:r>
              <a:rPr lang="en-US" sz="1600" b="1" dirty="0"/>
              <a:t>[10]</a:t>
            </a:r>
            <a:r>
              <a:rPr lang="en-US" sz="1600" dirty="0"/>
              <a:t> N. Dillard, “Expanding experiential learning in contemporary adult and continuing education,” </a:t>
            </a:r>
            <a:r>
              <a:rPr lang="en-US" sz="1600" i="1" dirty="0"/>
              <a:t>New Directions for Adult and Continuing Education</a:t>
            </a:r>
            <a:r>
              <a:rPr lang="en-US" sz="1600" dirty="0"/>
              <a:t>, vol. 2024, no. 181, pp. 33–45, 2024.</a:t>
            </a:r>
          </a:p>
          <a:p>
            <a:r>
              <a:rPr lang="en-US" sz="1600" b="1" dirty="0"/>
              <a:t>[11]</a:t>
            </a:r>
            <a:r>
              <a:rPr lang="en-US" sz="1600" dirty="0"/>
              <a:t> M. N. K. Saunders, P. Lewis, and A. Thornhill, </a:t>
            </a:r>
            <a:r>
              <a:rPr lang="en-US" sz="1600" i="1" dirty="0"/>
              <a:t>Research Methods for Business Students</a:t>
            </a:r>
            <a:r>
              <a:rPr lang="en-US" sz="1600" dirty="0"/>
              <a:t>, 8th ed. Harlow, UK: Pearson, 2019.</a:t>
            </a:r>
          </a:p>
          <a:p>
            <a:r>
              <a:rPr lang="en-US" sz="1600" b="1" dirty="0"/>
              <a:t>[12]</a:t>
            </a:r>
            <a:r>
              <a:rPr lang="en-US" sz="1600" dirty="0"/>
              <a:t> M. D. Dixson, “Measuring student engagement in the online course: The Online Student Engagement Scale (OSE),” </a:t>
            </a:r>
            <a:r>
              <a:rPr lang="en-US" sz="1600" i="1" dirty="0"/>
              <a:t>Online Learning</a:t>
            </a:r>
            <a:r>
              <a:rPr lang="en-US" sz="1600" dirty="0"/>
              <a:t>, vol. 19, no. 4, pp. 1–15, 2015.</a:t>
            </a:r>
          </a:p>
          <a:p>
            <a:r>
              <a:rPr lang="en-US" sz="1600" b="1" dirty="0"/>
              <a:t>[13]</a:t>
            </a:r>
            <a:r>
              <a:rPr lang="en-US" sz="1600" dirty="0"/>
              <a:t> J. Pallant, </a:t>
            </a:r>
            <a:r>
              <a:rPr lang="en-US" sz="1600" i="1" dirty="0"/>
              <a:t>SPSS Survival Manual: A Step-by-Step Guide to Data Analysis Using IBM SPSS</a:t>
            </a:r>
            <a:r>
              <a:rPr lang="en-US" sz="1600" dirty="0"/>
              <a:t>, 7th ed. London, UK: Routledge, 2020.</a:t>
            </a:r>
          </a:p>
          <a:p>
            <a:r>
              <a:rPr lang="en-US" sz="1600" b="1" dirty="0"/>
              <a:t>[14]</a:t>
            </a:r>
            <a:r>
              <a:rPr lang="en-US" sz="1600" dirty="0"/>
              <a:t> V. Braun and V. Clarke, </a:t>
            </a:r>
            <a:r>
              <a:rPr lang="en-US" sz="1600" i="1" dirty="0"/>
              <a:t>Thematic Analysis: A Practical Guide</a:t>
            </a:r>
            <a:r>
              <a:rPr lang="en-US" sz="1600" dirty="0"/>
              <a:t>, London, UK: Sage Publications, 2021.</a:t>
            </a:r>
          </a:p>
          <a:p>
            <a:r>
              <a:rPr lang="en-US" sz="1600" b="1" dirty="0"/>
              <a:t>[15]</a:t>
            </a:r>
            <a:r>
              <a:rPr lang="en-US" sz="1600" dirty="0"/>
              <a:t> British Educational Research Association, </a:t>
            </a:r>
            <a:r>
              <a:rPr lang="en-US" sz="1600" i="1" dirty="0"/>
              <a:t>Ethical Guidelines for Educational Research</a:t>
            </a:r>
            <a:r>
              <a:rPr lang="en-US" sz="1600" dirty="0"/>
              <a:t>, 5th ed. London, UK: BERA, 2024.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CA371E51-6A0E-2B73-2566-08EEDCCBDFCB}"/>
              </a:ext>
            </a:extLst>
          </p:cNvPr>
          <p:cNvSpPr txBox="1"/>
          <p:nvPr/>
        </p:nvSpPr>
        <p:spPr>
          <a:xfrm>
            <a:off x="3276600" y="1638300"/>
            <a:ext cx="13106400" cy="11646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289"/>
              </a:lnSpc>
            </a:pPr>
            <a:r>
              <a:rPr lang="en-US" sz="7349" dirty="0" err="1">
                <a:solidFill>
                  <a:srgbClr val="020301"/>
                </a:solidFill>
                <a:latin typeface="Scripter"/>
                <a:ea typeface="Scripter"/>
                <a:cs typeface="Scripter"/>
                <a:sym typeface="Scripter"/>
              </a:rPr>
              <a:t>Refrences</a:t>
            </a:r>
            <a:endParaRPr lang="en-US" sz="7349" dirty="0">
              <a:solidFill>
                <a:srgbClr val="020301"/>
              </a:solidFill>
              <a:latin typeface="Scripter"/>
              <a:ea typeface="Scripter"/>
              <a:cs typeface="Scripter"/>
              <a:sym typeface="Scripter"/>
            </a:endParaRPr>
          </a:p>
        </p:txBody>
      </p:sp>
    </p:spTree>
    <p:extLst>
      <p:ext uri="{BB962C8B-B14F-4D97-AF65-F5344CB8AC3E}">
        <p14:creationId xmlns:p14="http://schemas.microsoft.com/office/powerpoint/2010/main" val="9480265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9581" y="1028700"/>
            <a:ext cx="7924419" cy="8229600"/>
          </a:xfrm>
          <a:custGeom>
            <a:avLst/>
            <a:gdLst/>
            <a:ahLst/>
            <a:cxnLst/>
            <a:rect l="l" t="t" r="r" b="b"/>
            <a:pathLst>
              <a:path w="7924419" h="8229600">
                <a:moveTo>
                  <a:pt x="0" y="0"/>
                </a:moveTo>
                <a:lnTo>
                  <a:pt x="7924419" y="0"/>
                </a:lnTo>
                <a:lnTo>
                  <a:pt x="792441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705876" y="4219438"/>
            <a:ext cx="1323480" cy="981202"/>
            <a:chOff x="0" y="0"/>
            <a:chExt cx="109633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96334" cy="812800"/>
            </a:xfrm>
            <a:custGeom>
              <a:avLst/>
              <a:gdLst/>
              <a:ahLst/>
              <a:cxnLst/>
              <a:rect l="l" t="t" r="r" b="b"/>
              <a:pathLst>
                <a:path w="1096334" h="812800">
                  <a:moveTo>
                    <a:pt x="548167" y="0"/>
                  </a:moveTo>
                  <a:cubicBezTo>
                    <a:pt x="245423" y="0"/>
                    <a:pt x="0" y="181951"/>
                    <a:pt x="0" y="406400"/>
                  </a:cubicBezTo>
                  <a:cubicBezTo>
                    <a:pt x="0" y="630849"/>
                    <a:pt x="245423" y="812800"/>
                    <a:pt x="548167" y="812800"/>
                  </a:cubicBezTo>
                  <a:cubicBezTo>
                    <a:pt x="850911" y="812800"/>
                    <a:pt x="1096334" y="630849"/>
                    <a:pt x="1096334" y="406400"/>
                  </a:cubicBezTo>
                  <a:cubicBezTo>
                    <a:pt x="1096334" y="181951"/>
                    <a:pt x="850911" y="0"/>
                    <a:pt x="548167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02781" y="28575"/>
              <a:ext cx="890771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582424" y="5200640"/>
            <a:ext cx="1323480" cy="1808759"/>
            <a:chOff x="0" y="0"/>
            <a:chExt cx="1096334" cy="149832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96334" cy="1498325"/>
            </a:xfrm>
            <a:custGeom>
              <a:avLst/>
              <a:gdLst/>
              <a:ahLst/>
              <a:cxnLst/>
              <a:rect l="l" t="t" r="r" b="b"/>
              <a:pathLst>
                <a:path w="1096334" h="1498325">
                  <a:moveTo>
                    <a:pt x="548167" y="0"/>
                  </a:moveTo>
                  <a:cubicBezTo>
                    <a:pt x="245423" y="0"/>
                    <a:pt x="0" y="335412"/>
                    <a:pt x="0" y="749163"/>
                  </a:cubicBezTo>
                  <a:cubicBezTo>
                    <a:pt x="0" y="1162914"/>
                    <a:pt x="245423" y="1498325"/>
                    <a:pt x="548167" y="1498325"/>
                  </a:cubicBezTo>
                  <a:cubicBezTo>
                    <a:pt x="850911" y="1498325"/>
                    <a:pt x="1096334" y="1162914"/>
                    <a:pt x="1096334" y="749163"/>
                  </a:cubicBezTo>
                  <a:cubicBezTo>
                    <a:pt x="1096334" y="335412"/>
                    <a:pt x="850911" y="0"/>
                    <a:pt x="548167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02781" y="92843"/>
              <a:ext cx="890771" cy="12650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962351" y="5671003"/>
            <a:ext cx="1887105" cy="1048853"/>
            <a:chOff x="0" y="0"/>
            <a:chExt cx="1880107" cy="104496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880107" cy="1044964"/>
            </a:xfrm>
            <a:custGeom>
              <a:avLst/>
              <a:gdLst/>
              <a:ahLst/>
              <a:cxnLst/>
              <a:rect l="l" t="t" r="r" b="b"/>
              <a:pathLst>
                <a:path w="1880107" h="1044964">
                  <a:moveTo>
                    <a:pt x="940054" y="0"/>
                  </a:moveTo>
                  <a:cubicBezTo>
                    <a:pt x="420876" y="0"/>
                    <a:pt x="0" y="233923"/>
                    <a:pt x="0" y="522482"/>
                  </a:cubicBezTo>
                  <a:cubicBezTo>
                    <a:pt x="0" y="811041"/>
                    <a:pt x="420876" y="1044964"/>
                    <a:pt x="940054" y="1044964"/>
                  </a:cubicBezTo>
                  <a:cubicBezTo>
                    <a:pt x="1459231" y="1044964"/>
                    <a:pt x="1880107" y="811041"/>
                    <a:pt x="1880107" y="522482"/>
                  </a:cubicBezTo>
                  <a:cubicBezTo>
                    <a:pt x="1880107" y="233923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76260" y="50340"/>
              <a:ext cx="1527587" cy="8966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 rot="-1136497">
            <a:off x="4244164" y="6263968"/>
            <a:ext cx="926051" cy="647517"/>
            <a:chOff x="0" y="0"/>
            <a:chExt cx="1880107" cy="131461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880107" cy="1314616"/>
            </a:xfrm>
            <a:custGeom>
              <a:avLst/>
              <a:gdLst/>
              <a:ahLst/>
              <a:cxnLst/>
              <a:rect l="l" t="t" r="r" b="b"/>
              <a:pathLst>
                <a:path w="1880107" h="1314616">
                  <a:moveTo>
                    <a:pt x="940054" y="0"/>
                  </a:moveTo>
                  <a:cubicBezTo>
                    <a:pt x="420876" y="0"/>
                    <a:pt x="0" y="294287"/>
                    <a:pt x="0" y="657308"/>
                  </a:cubicBezTo>
                  <a:cubicBezTo>
                    <a:pt x="0" y="1020329"/>
                    <a:pt x="420876" y="1314616"/>
                    <a:pt x="940054" y="1314616"/>
                  </a:cubicBezTo>
                  <a:cubicBezTo>
                    <a:pt x="1459231" y="1314616"/>
                    <a:pt x="1880107" y="1020329"/>
                    <a:pt x="1880107" y="657308"/>
                  </a:cubicBezTo>
                  <a:cubicBezTo>
                    <a:pt x="1880107" y="294287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76260" y="75620"/>
              <a:ext cx="1527587" cy="11157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823802" y="4672211"/>
            <a:ext cx="299475" cy="319407"/>
            <a:chOff x="0" y="0"/>
            <a:chExt cx="979756" cy="104496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79756" cy="1044964"/>
            </a:xfrm>
            <a:custGeom>
              <a:avLst/>
              <a:gdLst/>
              <a:ahLst/>
              <a:cxnLst/>
              <a:rect l="l" t="t" r="r" b="b"/>
              <a:pathLst>
                <a:path w="979756" h="1044964">
                  <a:moveTo>
                    <a:pt x="489878" y="0"/>
                  </a:moveTo>
                  <a:cubicBezTo>
                    <a:pt x="219326" y="0"/>
                    <a:pt x="0" y="233923"/>
                    <a:pt x="0" y="522482"/>
                  </a:cubicBezTo>
                  <a:cubicBezTo>
                    <a:pt x="0" y="811041"/>
                    <a:pt x="219326" y="1044964"/>
                    <a:pt x="489878" y="1044964"/>
                  </a:cubicBezTo>
                  <a:cubicBezTo>
                    <a:pt x="760430" y="1044964"/>
                    <a:pt x="979756" y="811041"/>
                    <a:pt x="979756" y="522482"/>
                  </a:cubicBezTo>
                  <a:cubicBezTo>
                    <a:pt x="979756" y="233923"/>
                    <a:pt x="760430" y="0"/>
                    <a:pt x="489878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91852" y="50340"/>
              <a:ext cx="796052" cy="8966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449311" y="4710039"/>
            <a:ext cx="942787" cy="563159"/>
            <a:chOff x="0" y="0"/>
            <a:chExt cx="1880107" cy="1123052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880107" cy="1123052"/>
            </a:xfrm>
            <a:custGeom>
              <a:avLst/>
              <a:gdLst/>
              <a:ahLst/>
              <a:cxnLst/>
              <a:rect l="l" t="t" r="r" b="b"/>
              <a:pathLst>
                <a:path w="1880107" h="1123052">
                  <a:moveTo>
                    <a:pt x="940054" y="0"/>
                  </a:moveTo>
                  <a:cubicBezTo>
                    <a:pt x="420876" y="0"/>
                    <a:pt x="0" y="251404"/>
                    <a:pt x="0" y="561526"/>
                  </a:cubicBezTo>
                  <a:cubicBezTo>
                    <a:pt x="0" y="871648"/>
                    <a:pt x="420876" y="1123052"/>
                    <a:pt x="940054" y="1123052"/>
                  </a:cubicBezTo>
                  <a:cubicBezTo>
                    <a:pt x="1459231" y="1123052"/>
                    <a:pt x="1880107" y="871648"/>
                    <a:pt x="1880107" y="561526"/>
                  </a:cubicBezTo>
                  <a:cubicBezTo>
                    <a:pt x="1880107" y="251404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76260" y="57661"/>
              <a:ext cx="1527587" cy="9601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837958" y="5144250"/>
            <a:ext cx="883386" cy="630560"/>
            <a:chOff x="0" y="0"/>
            <a:chExt cx="1880107" cy="1342018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880107" cy="1342018"/>
            </a:xfrm>
            <a:custGeom>
              <a:avLst/>
              <a:gdLst/>
              <a:ahLst/>
              <a:cxnLst/>
              <a:rect l="l" t="t" r="r" b="b"/>
              <a:pathLst>
                <a:path w="1880107" h="1342018">
                  <a:moveTo>
                    <a:pt x="940054" y="0"/>
                  </a:moveTo>
                  <a:cubicBezTo>
                    <a:pt x="420876" y="0"/>
                    <a:pt x="0" y="300421"/>
                    <a:pt x="0" y="671009"/>
                  </a:cubicBezTo>
                  <a:cubicBezTo>
                    <a:pt x="0" y="1041597"/>
                    <a:pt x="420876" y="1342018"/>
                    <a:pt x="940054" y="1342018"/>
                  </a:cubicBezTo>
                  <a:cubicBezTo>
                    <a:pt x="1459231" y="1342018"/>
                    <a:pt x="1880107" y="1041597"/>
                    <a:pt x="1880107" y="671009"/>
                  </a:cubicBezTo>
                  <a:cubicBezTo>
                    <a:pt x="1880107" y="30042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76260" y="78189"/>
              <a:ext cx="1527587" cy="11380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-622184">
            <a:off x="4883916" y="3925802"/>
            <a:ext cx="1130791" cy="770546"/>
            <a:chOff x="0" y="0"/>
            <a:chExt cx="1880107" cy="1281146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880107" cy="1281146"/>
            </a:xfrm>
            <a:custGeom>
              <a:avLst/>
              <a:gdLst/>
              <a:ahLst/>
              <a:cxnLst/>
              <a:rect l="l" t="t" r="r" b="b"/>
              <a:pathLst>
                <a:path w="1880107" h="1281146">
                  <a:moveTo>
                    <a:pt x="940054" y="0"/>
                  </a:moveTo>
                  <a:cubicBezTo>
                    <a:pt x="420876" y="0"/>
                    <a:pt x="0" y="286794"/>
                    <a:pt x="0" y="640573"/>
                  </a:cubicBezTo>
                  <a:cubicBezTo>
                    <a:pt x="0" y="994352"/>
                    <a:pt x="420876" y="1281146"/>
                    <a:pt x="940054" y="1281146"/>
                  </a:cubicBezTo>
                  <a:cubicBezTo>
                    <a:pt x="1459231" y="1281146"/>
                    <a:pt x="1880107" y="994352"/>
                    <a:pt x="1880107" y="640573"/>
                  </a:cubicBezTo>
                  <a:cubicBezTo>
                    <a:pt x="1880107" y="286794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76260" y="72482"/>
              <a:ext cx="1527587" cy="10885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573789" y="4282377"/>
            <a:ext cx="1002064" cy="1205142"/>
            <a:chOff x="0" y="0"/>
            <a:chExt cx="1880107" cy="226113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880107" cy="2261130"/>
            </a:xfrm>
            <a:custGeom>
              <a:avLst/>
              <a:gdLst/>
              <a:ahLst/>
              <a:cxnLst/>
              <a:rect l="l" t="t" r="r" b="b"/>
              <a:pathLst>
                <a:path w="1880107" h="2261130">
                  <a:moveTo>
                    <a:pt x="940054" y="0"/>
                  </a:moveTo>
                  <a:cubicBezTo>
                    <a:pt x="420876" y="0"/>
                    <a:pt x="0" y="506171"/>
                    <a:pt x="0" y="1130565"/>
                  </a:cubicBezTo>
                  <a:cubicBezTo>
                    <a:pt x="0" y="1754959"/>
                    <a:pt x="420876" y="2261130"/>
                    <a:pt x="940054" y="2261130"/>
                  </a:cubicBezTo>
                  <a:cubicBezTo>
                    <a:pt x="1459231" y="2261130"/>
                    <a:pt x="1880107" y="1754959"/>
                    <a:pt x="1880107" y="1130565"/>
                  </a:cubicBezTo>
                  <a:cubicBezTo>
                    <a:pt x="1880107" y="50617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76260" y="164356"/>
              <a:ext cx="1527587" cy="188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879619" y="4953791"/>
            <a:ext cx="299475" cy="319407"/>
            <a:chOff x="0" y="0"/>
            <a:chExt cx="979756" cy="1044964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979756" cy="1044964"/>
            </a:xfrm>
            <a:custGeom>
              <a:avLst/>
              <a:gdLst/>
              <a:ahLst/>
              <a:cxnLst/>
              <a:rect l="l" t="t" r="r" b="b"/>
              <a:pathLst>
                <a:path w="979756" h="1044964">
                  <a:moveTo>
                    <a:pt x="489878" y="0"/>
                  </a:moveTo>
                  <a:cubicBezTo>
                    <a:pt x="219326" y="0"/>
                    <a:pt x="0" y="233923"/>
                    <a:pt x="0" y="522482"/>
                  </a:cubicBezTo>
                  <a:cubicBezTo>
                    <a:pt x="0" y="811041"/>
                    <a:pt x="219326" y="1044964"/>
                    <a:pt x="489878" y="1044964"/>
                  </a:cubicBezTo>
                  <a:cubicBezTo>
                    <a:pt x="760430" y="1044964"/>
                    <a:pt x="979756" y="811041"/>
                    <a:pt x="979756" y="522482"/>
                  </a:cubicBezTo>
                  <a:cubicBezTo>
                    <a:pt x="979756" y="233923"/>
                    <a:pt x="760430" y="0"/>
                    <a:pt x="489878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1852" y="50340"/>
              <a:ext cx="796052" cy="8966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12520" y="4593586"/>
            <a:ext cx="408185" cy="291362"/>
            <a:chOff x="0" y="0"/>
            <a:chExt cx="1880107" cy="1342018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1880107" cy="1342018"/>
            </a:xfrm>
            <a:custGeom>
              <a:avLst/>
              <a:gdLst/>
              <a:ahLst/>
              <a:cxnLst/>
              <a:rect l="l" t="t" r="r" b="b"/>
              <a:pathLst>
                <a:path w="1880107" h="1342018">
                  <a:moveTo>
                    <a:pt x="940054" y="0"/>
                  </a:moveTo>
                  <a:cubicBezTo>
                    <a:pt x="420876" y="0"/>
                    <a:pt x="0" y="300421"/>
                    <a:pt x="0" y="671009"/>
                  </a:cubicBezTo>
                  <a:cubicBezTo>
                    <a:pt x="0" y="1041597"/>
                    <a:pt x="420876" y="1342018"/>
                    <a:pt x="940054" y="1342018"/>
                  </a:cubicBezTo>
                  <a:cubicBezTo>
                    <a:pt x="1459231" y="1342018"/>
                    <a:pt x="1880107" y="1041597"/>
                    <a:pt x="1880107" y="671009"/>
                  </a:cubicBezTo>
                  <a:cubicBezTo>
                    <a:pt x="1880107" y="30042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76260" y="78189"/>
              <a:ext cx="1527587" cy="11380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5385930" y="4801546"/>
            <a:ext cx="253181" cy="304490"/>
            <a:chOff x="0" y="0"/>
            <a:chExt cx="1880107" cy="226113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880107" cy="2261130"/>
            </a:xfrm>
            <a:custGeom>
              <a:avLst/>
              <a:gdLst/>
              <a:ahLst/>
              <a:cxnLst/>
              <a:rect l="l" t="t" r="r" b="b"/>
              <a:pathLst>
                <a:path w="1880107" h="2261130">
                  <a:moveTo>
                    <a:pt x="940054" y="0"/>
                  </a:moveTo>
                  <a:cubicBezTo>
                    <a:pt x="420876" y="0"/>
                    <a:pt x="0" y="506171"/>
                    <a:pt x="0" y="1130565"/>
                  </a:cubicBezTo>
                  <a:cubicBezTo>
                    <a:pt x="0" y="1754959"/>
                    <a:pt x="420876" y="2261130"/>
                    <a:pt x="940054" y="2261130"/>
                  </a:cubicBezTo>
                  <a:cubicBezTo>
                    <a:pt x="1459231" y="2261130"/>
                    <a:pt x="1880107" y="1754959"/>
                    <a:pt x="1880107" y="1130565"/>
                  </a:cubicBezTo>
                  <a:cubicBezTo>
                    <a:pt x="1880107" y="50617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76260" y="164356"/>
              <a:ext cx="1527587" cy="188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5447198" y="4992005"/>
            <a:ext cx="564580" cy="678998"/>
            <a:chOff x="0" y="0"/>
            <a:chExt cx="1880107" cy="2261130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880107" cy="2261130"/>
            </a:xfrm>
            <a:custGeom>
              <a:avLst/>
              <a:gdLst/>
              <a:ahLst/>
              <a:cxnLst/>
              <a:rect l="l" t="t" r="r" b="b"/>
              <a:pathLst>
                <a:path w="1880107" h="2261130">
                  <a:moveTo>
                    <a:pt x="940054" y="0"/>
                  </a:moveTo>
                  <a:cubicBezTo>
                    <a:pt x="420876" y="0"/>
                    <a:pt x="0" y="506171"/>
                    <a:pt x="0" y="1130565"/>
                  </a:cubicBezTo>
                  <a:cubicBezTo>
                    <a:pt x="0" y="1754959"/>
                    <a:pt x="420876" y="2261130"/>
                    <a:pt x="940054" y="2261130"/>
                  </a:cubicBezTo>
                  <a:cubicBezTo>
                    <a:pt x="1459231" y="2261130"/>
                    <a:pt x="1880107" y="1754959"/>
                    <a:pt x="1880107" y="1130565"/>
                  </a:cubicBezTo>
                  <a:cubicBezTo>
                    <a:pt x="1880107" y="50617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76260" y="164356"/>
              <a:ext cx="1527587" cy="188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492055" y="4752397"/>
            <a:ext cx="81734" cy="98298"/>
            <a:chOff x="0" y="0"/>
            <a:chExt cx="1880107" cy="226113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1880107" cy="2261130"/>
            </a:xfrm>
            <a:custGeom>
              <a:avLst/>
              <a:gdLst/>
              <a:ahLst/>
              <a:cxnLst/>
              <a:rect l="l" t="t" r="r" b="b"/>
              <a:pathLst>
                <a:path w="1880107" h="2261130">
                  <a:moveTo>
                    <a:pt x="940054" y="0"/>
                  </a:moveTo>
                  <a:cubicBezTo>
                    <a:pt x="420876" y="0"/>
                    <a:pt x="0" y="506171"/>
                    <a:pt x="0" y="1130565"/>
                  </a:cubicBezTo>
                  <a:cubicBezTo>
                    <a:pt x="0" y="1754959"/>
                    <a:pt x="420876" y="2261130"/>
                    <a:pt x="940054" y="2261130"/>
                  </a:cubicBezTo>
                  <a:cubicBezTo>
                    <a:pt x="1459231" y="2261130"/>
                    <a:pt x="1880107" y="1754959"/>
                    <a:pt x="1880107" y="1130565"/>
                  </a:cubicBezTo>
                  <a:cubicBezTo>
                    <a:pt x="1880107" y="50617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76260" y="164356"/>
              <a:ext cx="1527587" cy="188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029356" y="4904642"/>
            <a:ext cx="81734" cy="98298"/>
            <a:chOff x="0" y="0"/>
            <a:chExt cx="1880107" cy="2261130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1880107" cy="2261130"/>
            </a:xfrm>
            <a:custGeom>
              <a:avLst/>
              <a:gdLst/>
              <a:ahLst/>
              <a:cxnLst/>
              <a:rect l="l" t="t" r="r" b="b"/>
              <a:pathLst>
                <a:path w="1880107" h="2261130">
                  <a:moveTo>
                    <a:pt x="940054" y="0"/>
                  </a:moveTo>
                  <a:cubicBezTo>
                    <a:pt x="420876" y="0"/>
                    <a:pt x="0" y="506171"/>
                    <a:pt x="0" y="1130565"/>
                  </a:cubicBezTo>
                  <a:cubicBezTo>
                    <a:pt x="0" y="1754959"/>
                    <a:pt x="420876" y="2261130"/>
                    <a:pt x="940054" y="2261130"/>
                  </a:cubicBezTo>
                  <a:cubicBezTo>
                    <a:pt x="1459231" y="2261130"/>
                    <a:pt x="1880107" y="1754959"/>
                    <a:pt x="1880107" y="1130565"/>
                  </a:cubicBezTo>
                  <a:cubicBezTo>
                    <a:pt x="1880107" y="50617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76260" y="164356"/>
              <a:ext cx="1527587" cy="188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8" name="Freeform 48"/>
          <p:cNvSpPr/>
          <p:nvPr/>
        </p:nvSpPr>
        <p:spPr>
          <a:xfrm>
            <a:off x="9144000" y="2740518"/>
            <a:ext cx="7762875" cy="5860971"/>
          </a:xfrm>
          <a:custGeom>
            <a:avLst/>
            <a:gdLst/>
            <a:ahLst/>
            <a:cxnLst/>
            <a:rect l="l" t="t" r="r" b="b"/>
            <a:pathLst>
              <a:path w="7762875" h="5860971">
                <a:moveTo>
                  <a:pt x="0" y="0"/>
                </a:moveTo>
                <a:lnTo>
                  <a:pt x="7762875" y="0"/>
                </a:lnTo>
                <a:lnTo>
                  <a:pt x="7762875" y="5860971"/>
                </a:lnTo>
                <a:lnTo>
                  <a:pt x="0" y="58609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1329</Words>
  <Application>Microsoft Office PowerPoint</Application>
  <PresentationFormat>Custom</PresentationFormat>
  <Paragraphs>99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Cloud Italics</vt:lpstr>
      <vt:lpstr>Scripter</vt:lpstr>
      <vt:lpstr>Cloud Bold Italics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Simple Cute Illustrative Project Presentation</dc:title>
  <cp:lastModifiedBy>Iftekhar Rashid</cp:lastModifiedBy>
  <cp:revision>17</cp:revision>
  <dcterms:created xsi:type="dcterms:W3CDTF">2006-08-16T00:00:00Z</dcterms:created>
  <dcterms:modified xsi:type="dcterms:W3CDTF">2025-11-11T10:53:11Z</dcterms:modified>
  <dc:identifier>DAG31uRlKq0</dc:identifier>
</cp:coreProperties>
</file>