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6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05122C-2A13-4A63-A337-BA1A2F1171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891" b="-2"/>
          <a:stretch/>
        </p:blipFill>
        <p:spPr>
          <a:xfrm>
            <a:off x="4269854" y="-1"/>
            <a:ext cx="7922146" cy="6858001"/>
          </a:xfrm>
          <a:custGeom>
            <a:avLst/>
            <a:gdLst>
              <a:gd name="connsiteX0" fmla="*/ 379987 w 7922146"/>
              <a:gd name="connsiteY0" fmla="*/ 0 h 6858001"/>
              <a:gd name="connsiteX1" fmla="*/ 5304971 w 7922146"/>
              <a:gd name="connsiteY1" fmla="*/ 0 h 6858001"/>
              <a:gd name="connsiteX2" fmla="*/ 7065281 w 7922146"/>
              <a:gd name="connsiteY2" fmla="*/ 0 h 6858001"/>
              <a:gd name="connsiteX3" fmla="*/ 7397540 w 7922146"/>
              <a:gd name="connsiteY3" fmla="*/ 0 h 6858001"/>
              <a:gd name="connsiteX4" fmla="*/ 7397540 w 7922146"/>
              <a:gd name="connsiteY4" fmla="*/ 1 h 6858001"/>
              <a:gd name="connsiteX5" fmla="*/ 7922146 w 7922146"/>
              <a:gd name="connsiteY5" fmla="*/ 1 h 6858001"/>
              <a:gd name="connsiteX6" fmla="*/ 7922146 w 7922146"/>
              <a:gd name="connsiteY6" fmla="*/ 6858001 h 6858001"/>
              <a:gd name="connsiteX7" fmla="*/ 7065281 w 7922146"/>
              <a:gd name="connsiteY7" fmla="*/ 6858001 h 6858001"/>
              <a:gd name="connsiteX8" fmla="*/ 7065281 w 7922146"/>
              <a:gd name="connsiteY8" fmla="*/ 6858000 h 6858001"/>
              <a:gd name="connsiteX9" fmla="*/ 5932989 w 7922146"/>
              <a:gd name="connsiteY9" fmla="*/ 6858000 h 6858001"/>
              <a:gd name="connsiteX10" fmla="*/ 5932989 w 7922146"/>
              <a:gd name="connsiteY10" fmla="*/ 6858001 h 6858001"/>
              <a:gd name="connsiteX11" fmla="*/ 27809 w 7922146"/>
              <a:gd name="connsiteY11" fmla="*/ 6858001 h 6858001"/>
              <a:gd name="connsiteX12" fmla="*/ 1803228 w 7922146"/>
              <a:gd name="connsiteY12" fmla="*/ 4521201 h 6858001"/>
              <a:gd name="connsiteX13" fmla="*/ 0 w 7922146"/>
              <a:gd name="connsiteY13" fmla="*/ 0 h 6858001"/>
              <a:gd name="connsiteX14" fmla="*/ 379987 w 7922146"/>
              <a:gd name="connsiteY14" fmla="*/ 0 h 6858001"/>
              <a:gd name="connsiteX15" fmla="*/ 0 w 7922146"/>
              <a:gd name="connsiteY15" fmla="*/ 407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8867" y="1678666"/>
            <a:ext cx="4088190" cy="2369093"/>
          </a:xfrm>
        </p:spPr>
        <p:txBody>
          <a:bodyPr>
            <a:normAutofit/>
          </a:bodyPr>
          <a:lstStyle/>
          <a:p>
            <a:r>
              <a:rPr lang="en-GB" sz="4800"/>
              <a:t>Project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7335" y="4050831"/>
            <a:ext cx="4079721" cy="1096901"/>
          </a:xfrm>
        </p:spPr>
        <p:txBody>
          <a:bodyPr>
            <a:normAutofit/>
          </a:bodyPr>
          <a:lstStyle/>
          <a:p>
            <a:r>
              <a:rPr lang="en-GB" sz="1600"/>
              <a:t>2019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68664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Timetable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F6C448-AB34-4B75-A642-6B09993ACA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456291"/>
              </p:ext>
            </p:extLst>
          </p:nvPr>
        </p:nvGraphicFramePr>
        <p:xfrm>
          <a:off x="677334" y="1270000"/>
          <a:ext cx="9912912" cy="51225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9547">
                  <a:extLst>
                    <a:ext uri="{9D8B030D-6E8A-4147-A177-3AD203B41FA5}">
                      <a16:colId xmlns:a16="http://schemas.microsoft.com/office/drawing/2014/main" val="3633972430"/>
                    </a:ext>
                  </a:extLst>
                </a:gridCol>
                <a:gridCol w="1017524">
                  <a:extLst>
                    <a:ext uri="{9D8B030D-6E8A-4147-A177-3AD203B41FA5}">
                      <a16:colId xmlns:a16="http://schemas.microsoft.com/office/drawing/2014/main" val="3787768730"/>
                    </a:ext>
                  </a:extLst>
                </a:gridCol>
                <a:gridCol w="1017524">
                  <a:extLst>
                    <a:ext uri="{9D8B030D-6E8A-4147-A177-3AD203B41FA5}">
                      <a16:colId xmlns:a16="http://schemas.microsoft.com/office/drawing/2014/main" val="399658771"/>
                    </a:ext>
                  </a:extLst>
                </a:gridCol>
                <a:gridCol w="1017524">
                  <a:extLst>
                    <a:ext uri="{9D8B030D-6E8A-4147-A177-3AD203B41FA5}">
                      <a16:colId xmlns:a16="http://schemas.microsoft.com/office/drawing/2014/main" val="3957521644"/>
                    </a:ext>
                  </a:extLst>
                </a:gridCol>
                <a:gridCol w="1028124">
                  <a:extLst>
                    <a:ext uri="{9D8B030D-6E8A-4147-A177-3AD203B41FA5}">
                      <a16:colId xmlns:a16="http://schemas.microsoft.com/office/drawing/2014/main" val="4064838040"/>
                    </a:ext>
                  </a:extLst>
                </a:gridCol>
                <a:gridCol w="1009575">
                  <a:extLst>
                    <a:ext uri="{9D8B030D-6E8A-4147-A177-3AD203B41FA5}">
                      <a16:colId xmlns:a16="http://schemas.microsoft.com/office/drawing/2014/main" val="592903877"/>
                    </a:ext>
                  </a:extLst>
                </a:gridCol>
                <a:gridCol w="1028124">
                  <a:extLst>
                    <a:ext uri="{9D8B030D-6E8A-4147-A177-3AD203B41FA5}">
                      <a16:colId xmlns:a16="http://schemas.microsoft.com/office/drawing/2014/main" val="3310005531"/>
                    </a:ext>
                  </a:extLst>
                </a:gridCol>
                <a:gridCol w="1028124">
                  <a:extLst>
                    <a:ext uri="{9D8B030D-6E8A-4147-A177-3AD203B41FA5}">
                      <a16:colId xmlns:a16="http://schemas.microsoft.com/office/drawing/2014/main" val="132116644"/>
                    </a:ext>
                  </a:extLst>
                </a:gridCol>
                <a:gridCol w="1038722">
                  <a:extLst>
                    <a:ext uri="{9D8B030D-6E8A-4147-A177-3AD203B41FA5}">
                      <a16:colId xmlns:a16="http://schemas.microsoft.com/office/drawing/2014/main" val="831086280"/>
                    </a:ext>
                  </a:extLst>
                </a:gridCol>
                <a:gridCol w="1028124">
                  <a:extLst>
                    <a:ext uri="{9D8B030D-6E8A-4147-A177-3AD203B41FA5}">
                      <a16:colId xmlns:a16="http://schemas.microsoft.com/office/drawing/2014/main" val="369178369"/>
                    </a:ext>
                  </a:extLst>
                </a:gridCol>
              </a:tblGrid>
              <a:tr h="25936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PROJECT WEEK PLAN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extLst>
                  <a:ext uri="{0D108BD9-81ED-4DB2-BD59-A6C34878D82A}">
                    <a16:rowId xmlns:a16="http://schemas.microsoft.com/office/drawing/2014/main" val="3098165218"/>
                  </a:ext>
                </a:extLst>
              </a:tr>
              <a:tr h="259367"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b"/>
                </a:tc>
                <a:extLst>
                  <a:ext uri="{0D108BD9-81ED-4DB2-BD59-A6C34878D82A}">
                    <a16:rowId xmlns:a16="http://schemas.microsoft.com/office/drawing/2014/main" val="1232081334"/>
                  </a:ext>
                </a:extLst>
              </a:tr>
              <a:tr h="259367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09:00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10:00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11:00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12:00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13:00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14:00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15:00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16:00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17:00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extLst>
                  <a:ext uri="{0D108BD9-81ED-4DB2-BD59-A6C34878D82A}">
                    <a16:rowId xmlns:a16="http://schemas.microsoft.com/office/drawing/2014/main" val="3566086146"/>
                  </a:ext>
                </a:extLst>
              </a:tr>
              <a:tr h="868881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Monday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u="none" strike="noStrike">
                          <a:effectLst/>
                        </a:rPr>
                        <a:t>10am Project Week Introduction - IQ103 Rich Sutton</a:t>
                      </a:r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extLst>
                  <a:ext uri="{0D108BD9-81ED-4DB2-BD59-A6C34878D82A}">
                    <a16:rowId xmlns:a16="http://schemas.microsoft.com/office/drawing/2014/main" val="1563800889"/>
                  </a:ext>
                </a:extLst>
              </a:tr>
              <a:tr h="868881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Tuesday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700" u="none" strike="noStrike">
                          <a:effectLst/>
                        </a:rPr>
                        <a:t>9-11.00am Project supervision - please email Richard Sutton if appointment needed (room 103 available for group meetings)</a:t>
                      </a:r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700" u="none" strike="noStrike">
                          <a:effectLst/>
                        </a:rPr>
                        <a:t>11am-3pm Workshop appointments with Paul Davies available - please book if needed</a:t>
                      </a:r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extLst>
                  <a:ext uri="{0D108BD9-81ED-4DB2-BD59-A6C34878D82A}">
                    <a16:rowId xmlns:a16="http://schemas.microsoft.com/office/drawing/2014/main" val="540825674"/>
                  </a:ext>
                </a:extLst>
              </a:tr>
              <a:tr h="868881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Wednesday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700" u="none" strike="noStrike">
                          <a:effectLst/>
                        </a:rPr>
                        <a:t>9-11.00am Project supervision - please email Richard Sutton if appointment needed (room 103 available for group meetings)</a:t>
                      </a:r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700" u="none" strike="noStrike">
                          <a:effectLst/>
                        </a:rPr>
                        <a:t>Academic writing lecture - room IQ002</a:t>
                      </a:r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extLst>
                  <a:ext uri="{0D108BD9-81ED-4DB2-BD59-A6C34878D82A}">
                    <a16:rowId xmlns:a16="http://schemas.microsoft.com/office/drawing/2014/main" val="3291709662"/>
                  </a:ext>
                </a:extLst>
              </a:tr>
              <a:tr h="868881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Thursday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700" u="none" strike="noStrike">
                          <a:effectLst/>
                        </a:rPr>
                        <a:t>Room 103 available for group meetings</a:t>
                      </a:r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700" u="none" strike="noStrike">
                          <a:effectLst/>
                        </a:rPr>
                        <a:t>11am-3pm Workshop appointments with Paul Davies available - please book if needed</a:t>
                      </a:r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extLst>
                  <a:ext uri="{0D108BD9-81ED-4DB2-BD59-A6C34878D82A}">
                    <a16:rowId xmlns:a16="http://schemas.microsoft.com/office/drawing/2014/main" val="3354987227"/>
                  </a:ext>
                </a:extLst>
              </a:tr>
              <a:tr h="868881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Friday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Project presentations - IQ103 with Rich Sutton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95" marR="6895" marT="6895" marB="0" anchor="ctr"/>
                </a:tc>
                <a:extLst>
                  <a:ext uri="{0D108BD9-81ED-4DB2-BD59-A6C34878D82A}">
                    <a16:rowId xmlns:a16="http://schemas.microsoft.com/office/drawing/2014/main" val="527485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0946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Friday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 general update on what you have achieved so far</a:t>
            </a:r>
          </a:p>
          <a:p>
            <a:r>
              <a:rPr lang="en-GB" dirty="0"/>
              <a:t>Team roles/dynamics – who is doing what, how you have been communicating</a:t>
            </a:r>
          </a:p>
          <a:p>
            <a:r>
              <a:rPr lang="en-GB" dirty="0"/>
              <a:t>General plan for the project, what do you aim to achieve over the next few weeks and months. Gantt chart?</a:t>
            </a:r>
          </a:p>
          <a:p>
            <a:r>
              <a:rPr lang="en-GB" dirty="0"/>
              <a:t>Designs? What do you see your final product looking like? Any special features? Any initial drawings/brainstorming to show?</a:t>
            </a:r>
          </a:p>
          <a:p>
            <a:r>
              <a:rPr lang="en-GB" dirty="0"/>
              <a:t>How could your group improve on the way it is currently functioning?</a:t>
            </a:r>
          </a:p>
          <a:p>
            <a:r>
              <a:rPr lang="en-GB" dirty="0"/>
              <a:t>Any outstanding problems that you need to sort out? Issues with team members?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5-10 mins, delivered with a </a:t>
            </a:r>
            <a:r>
              <a:rPr lang="en-GB" dirty="0" err="1"/>
              <a:t>Powerpoint</a:t>
            </a:r>
            <a:r>
              <a:rPr lang="en-GB" dirty="0"/>
              <a:t> presentation</a:t>
            </a:r>
          </a:p>
        </p:txBody>
      </p:sp>
    </p:spTree>
    <p:extLst>
      <p:ext uri="{BB962C8B-B14F-4D97-AF65-F5344CB8AC3E}">
        <p14:creationId xmlns:p14="http://schemas.microsoft.com/office/powerpoint/2010/main" val="3833106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7AB3E38-693A-4E7E-ACAB-BDBBBA5581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5533516"/>
              </p:ext>
            </p:extLst>
          </p:nvPr>
        </p:nvGraphicFramePr>
        <p:xfrm>
          <a:off x="743598" y="1488287"/>
          <a:ext cx="8530403" cy="4679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66551">
                  <a:extLst>
                    <a:ext uri="{9D8B030D-6E8A-4147-A177-3AD203B41FA5}">
                      <a16:colId xmlns:a16="http://schemas.microsoft.com/office/drawing/2014/main" val="4087804522"/>
                    </a:ext>
                  </a:extLst>
                </a:gridCol>
                <a:gridCol w="2017160">
                  <a:extLst>
                    <a:ext uri="{9D8B030D-6E8A-4147-A177-3AD203B41FA5}">
                      <a16:colId xmlns:a16="http://schemas.microsoft.com/office/drawing/2014/main" val="410136916"/>
                    </a:ext>
                  </a:extLst>
                </a:gridCol>
                <a:gridCol w="1166551">
                  <a:extLst>
                    <a:ext uri="{9D8B030D-6E8A-4147-A177-3AD203B41FA5}">
                      <a16:colId xmlns:a16="http://schemas.microsoft.com/office/drawing/2014/main" val="3803179443"/>
                    </a:ext>
                  </a:extLst>
                </a:gridCol>
                <a:gridCol w="1166551">
                  <a:extLst>
                    <a:ext uri="{9D8B030D-6E8A-4147-A177-3AD203B41FA5}">
                      <a16:colId xmlns:a16="http://schemas.microsoft.com/office/drawing/2014/main" val="3266904244"/>
                    </a:ext>
                  </a:extLst>
                </a:gridCol>
                <a:gridCol w="1166551">
                  <a:extLst>
                    <a:ext uri="{9D8B030D-6E8A-4147-A177-3AD203B41FA5}">
                      <a16:colId xmlns:a16="http://schemas.microsoft.com/office/drawing/2014/main" val="3409993450"/>
                    </a:ext>
                  </a:extLst>
                </a:gridCol>
                <a:gridCol w="1847039">
                  <a:extLst>
                    <a:ext uri="{9D8B030D-6E8A-4147-A177-3AD203B41FA5}">
                      <a16:colId xmlns:a16="http://schemas.microsoft.com/office/drawing/2014/main" val="3485205488"/>
                    </a:ext>
                  </a:extLst>
                </a:gridCol>
              </a:tblGrid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Group A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Group D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4249676396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Sam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Alvey-Taylor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Alex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Turner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3740147387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Douglas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Paulavicius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Michael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Reeves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3397035291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Arturas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Vitkus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Connor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Lawson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1437518758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Harvey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Bridge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Nye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Evans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1581194988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Ioan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Nicolau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James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Holliman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3851960815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Michael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Curtis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Aryan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Adibmehr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3247341421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3910049490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723397146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Group B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Group E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3342123856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Griffith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Bird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Adrien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Risser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659507189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Ashley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Lane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Kyriacos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Tsingis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3316553767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Daniel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Grelak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Adrian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Galka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1744448189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Leon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Kerswell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Ross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Vince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2497816925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Liam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Roberts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Jessica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Sibley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3206668814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Dora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Boszormenyi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Romylos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Frangos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2997315521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1679591710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3622652261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Group C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Group F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36118340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Scott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Morgan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Angharad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Parker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2412720050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Joe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???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Kiana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Smith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1435346307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Ceran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Sokhi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Kian 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Evans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4197279110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Antony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Wingate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Dominic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Brewster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731111985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Aaron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o'Shaughnessy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Josh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Richards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419393099"/>
                  </a:ext>
                </a:extLst>
              </a:tr>
              <a:tr h="18717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Jason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Stubbs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Joseph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 dirty="0">
                          <a:effectLst/>
                        </a:rPr>
                        <a:t>Gauntlett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63" marR="7763" marT="7763" marB="0" anchor="b"/>
                </a:tc>
                <a:extLst>
                  <a:ext uri="{0D108BD9-81ED-4DB2-BD59-A6C34878D82A}">
                    <a16:rowId xmlns:a16="http://schemas.microsoft.com/office/drawing/2014/main" val="38403352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863561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305</Words>
  <Application>Microsoft Office PowerPoint</Application>
  <PresentationFormat>Widescreen</PresentationFormat>
  <Paragraphs>140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Trebuchet MS</vt:lpstr>
      <vt:lpstr>Wingdings 3</vt:lpstr>
      <vt:lpstr>Facet</vt:lpstr>
      <vt:lpstr>Project Week</vt:lpstr>
      <vt:lpstr>Timetable</vt:lpstr>
      <vt:lpstr>Friday Presentations</vt:lpstr>
      <vt:lpstr>Groups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Week</dc:title>
  <dc:creator>Richard Sutton</dc:creator>
  <cp:lastModifiedBy>Richard Sutton</cp:lastModifiedBy>
  <cp:revision>1</cp:revision>
  <dcterms:created xsi:type="dcterms:W3CDTF">2019-11-03T13:49:34Z</dcterms:created>
  <dcterms:modified xsi:type="dcterms:W3CDTF">2019-11-03T13:50:04Z</dcterms:modified>
</cp:coreProperties>
</file>