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63" r:id="rId4"/>
    <p:sldId id="258" r:id="rId5"/>
    <p:sldId id="262" r:id="rId6"/>
    <p:sldId id="259" r:id="rId7"/>
    <p:sldId id="261" r:id="rId8"/>
    <p:sldId id="260"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78"/>
    <p:restoredTop sz="94681"/>
  </p:normalViewPr>
  <p:slideViewPr>
    <p:cSldViewPr snapToGrid="0" snapToObjects="1">
      <p:cViewPr varScale="1">
        <p:scale>
          <a:sx n="91" d="100"/>
          <a:sy n="91" d="100"/>
        </p:scale>
        <p:origin x="8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CDECC-7FB8-A949-8A82-6243058FDFF8}" type="datetimeFigureOut">
              <a:rPr lang="en-US" smtClean="0"/>
              <a:t>3/16/22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19750E-0272-F64E-B21C-831A857841FA}" type="slidenum">
              <a:rPr lang="en-US" smtClean="0"/>
              <a:t>‹#›</a:t>
            </a:fld>
            <a:endParaRPr lang="en-US"/>
          </a:p>
        </p:txBody>
      </p:sp>
    </p:spTree>
    <p:extLst>
      <p:ext uri="{BB962C8B-B14F-4D97-AF65-F5344CB8AC3E}">
        <p14:creationId xmlns:p14="http://schemas.microsoft.com/office/powerpoint/2010/main" val="114724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19750E-0272-F64E-B21C-831A857841FA}" type="slidenum">
              <a:rPr lang="en-US" smtClean="0"/>
              <a:t>9</a:t>
            </a:fld>
            <a:endParaRPr lang="en-US"/>
          </a:p>
        </p:txBody>
      </p:sp>
    </p:spTree>
    <p:extLst>
      <p:ext uri="{BB962C8B-B14F-4D97-AF65-F5344CB8AC3E}">
        <p14:creationId xmlns:p14="http://schemas.microsoft.com/office/powerpoint/2010/main" val="984449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24A32-CF17-0E48-842C-F8949B557D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4B6BD7E-95A2-4740-B0B0-BD8D319C10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94D7E7D-0C9A-9A44-BA7E-9D53308C3118}"/>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5" name="Footer Placeholder 4">
            <a:extLst>
              <a:ext uri="{FF2B5EF4-FFF2-40B4-BE49-F238E27FC236}">
                <a16:creationId xmlns:a16="http://schemas.microsoft.com/office/drawing/2014/main" id="{5FC137C6-2BCD-DA4A-9B39-0AF63951BA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71DC9C-84A9-2C46-86D6-F67CB0C88535}"/>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3871667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E29C6-6DB9-4D4F-9DC7-900B38A28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95B0A0-1025-3B43-811A-587884B72EE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AA0CE5-CA01-9846-A189-D85434CA282A}"/>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5" name="Footer Placeholder 4">
            <a:extLst>
              <a:ext uri="{FF2B5EF4-FFF2-40B4-BE49-F238E27FC236}">
                <a16:creationId xmlns:a16="http://schemas.microsoft.com/office/drawing/2014/main" id="{8287654C-BEB7-D347-821A-037C96B188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172294-4F8D-BA42-AAC2-3A6773ED5673}"/>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1891289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B0438-7C1A-8F4B-8AC1-5ACA5C7A03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264D4F2-E250-E24A-A1AF-82EC284B08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8D0DD5B-7236-074A-85B3-45C43D3B00BB}"/>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5" name="Footer Placeholder 4">
            <a:extLst>
              <a:ext uri="{FF2B5EF4-FFF2-40B4-BE49-F238E27FC236}">
                <a16:creationId xmlns:a16="http://schemas.microsoft.com/office/drawing/2014/main" id="{0534E3D1-62F2-7744-B17A-371F42DB23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4503AB-C74A-6B45-88EB-0EBC71628CDF}"/>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3913257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ED8F8-AEA7-D748-852C-C77DFF6544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43F939-9459-A041-8FCF-D51D8C1B900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B97933-40D9-0542-85A1-CC1C66BD4BC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F8EFE1-0B59-B646-AB69-74A2C31E3396}"/>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6" name="Footer Placeholder 5">
            <a:extLst>
              <a:ext uri="{FF2B5EF4-FFF2-40B4-BE49-F238E27FC236}">
                <a16:creationId xmlns:a16="http://schemas.microsoft.com/office/drawing/2014/main" id="{79B6D2EF-7889-DF43-82C4-BA90B398AF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76B75B-28A4-8B49-ACFC-BFC2D0D1485F}"/>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921953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974-6B3D-6F49-A8FE-17181882D4F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5074DB0-B265-7348-BFC6-FC2E2E6F87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2198890-9CB0-B043-B0AF-BFA8A3C7375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14DA9D-D9B5-2843-8CE3-2EBF8D264E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69B0604-543B-5B43-8625-D7056288CD9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32A20EE-A735-854A-986C-4C475A6BC1DC}"/>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8" name="Footer Placeholder 7">
            <a:extLst>
              <a:ext uri="{FF2B5EF4-FFF2-40B4-BE49-F238E27FC236}">
                <a16:creationId xmlns:a16="http://schemas.microsoft.com/office/drawing/2014/main" id="{768CEBB6-D455-E042-B401-23A9F83893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F446D1-71BC-B54F-9E6C-D367160564C4}"/>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2553693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147FF-95BB-9649-A703-1077A7007EC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D73F59C-003C-B941-A632-22753AFFEE29}"/>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4" name="Footer Placeholder 3">
            <a:extLst>
              <a:ext uri="{FF2B5EF4-FFF2-40B4-BE49-F238E27FC236}">
                <a16:creationId xmlns:a16="http://schemas.microsoft.com/office/drawing/2014/main" id="{D3D095D8-D46E-CF4E-964F-F3CDDC2E39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9D7EFD-D90E-2E40-84C4-A7DB9E53EECF}"/>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4111452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A0AEBB-2A60-CC43-A0BF-94904B7679BC}"/>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3" name="Footer Placeholder 2">
            <a:extLst>
              <a:ext uri="{FF2B5EF4-FFF2-40B4-BE49-F238E27FC236}">
                <a16:creationId xmlns:a16="http://schemas.microsoft.com/office/drawing/2014/main" id="{4E2A4A0E-6221-E649-9A10-AB168BC35B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DADBF01-F641-0D4D-80F8-3E2EE1C4F969}"/>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2420385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3EFEA-5F0D-C241-B037-E15B877593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FD54EC2-7C4B-614A-BD66-BA15F6A1A1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0D6EE4A-4149-144A-9E3D-E1A43EE4C9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47851C8-3F21-004E-BC3A-4E1D3C80E905}"/>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6" name="Footer Placeholder 5">
            <a:extLst>
              <a:ext uri="{FF2B5EF4-FFF2-40B4-BE49-F238E27FC236}">
                <a16:creationId xmlns:a16="http://schemas.microsoft.com/office/drawing/2014/main" id="{E17FCA69-99EF-7A41-A231-EC6751718F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588977-A17F-3A42-9082-44A50053F1CE}"/>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3710412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D815-D4CB-D94F-974B-E64DEAB7CD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F0006B9-F9A1-0F4F-B28C-B12129C91D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8C2920-5C88-C548-A90A-A8A3C06DBA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13D4A14-82BC-EA47-B98A-2F75AB6E2382}"/>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6" name="Footer Placeholder 5">
            <a:extLst>
              <a:ext uri="{FF2B5EF4-FFF2-40B4-BE49-F238E27FC236}">
                <a16:creationId xmlns:a16="http://schemas.microsoft.com/office/drawing/2014/main" id="{8043A1B4-5F18-9349-A8F1-2B06FD6A929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A503A6-45DB-B24B-8C28-8DA8F056AB7F}"/>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697473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2483C-E449-6745-A45C-3C7FE039FC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EECB0-C8E4-C540-932E-9769821614A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ADD551-A9FC-784F-AB4C-0A63D9C5624E}"/>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5" name="Footer Placeholder 4">
            <a:extLst>
              <a:ext uri="{FF2B5EF4-FFF2-40B4-BE49-F238E27FC236}">
                <a16:creationId xmlns:a16="http://schemas.microsoft.com/office/drawing/2014/main" id="{C8BD65CB-6F93-5140-850A-C5AA0E6E4B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04C40B-45C4-F440-BA11-AC01FF5F2195}"/>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2814820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689D12-95FC-D841-B6B9-347F496A6FD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C939B6-83A1-5D46-B724-9F670D75C56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4FA78C-EBFC-8442-AF89-C9012BB6C5C5}"/>
              </a:ext>
            </a:extLst>
          </p:cNvPr>
          <p:cNvSpPr>
            <a:spLocks noGrp="1"/>
          </p:cNvSpPr>
          <p:nvPr>
            <p:ph type="dt" sz="half" idx="10"/>
          </p:nvPr>
        </p:nvSpPr>
        <p:spPr/>
        <p:txBody>
          <a:bodyPr/>
          <a:lstStyle/>
          <a:p>
            <a:fld id="{61EE7441-7763-AB4D-BDFC-F2A04DD32C9A}" type="datetimeFigureOut">
              <a:rPr lang="en-US" smtClean="0"/>
              <a:t>3/16/22</a:t>
            </a:fld>
            <a:endParaRPr lang="en-US"/>
          </a:p>
        </p:txBody>
      </p:sp>
      <p:sp>
        <p:nvSpPr>
          <p:cNvPr id="5" name="Footer Placeholder 4">
            <a:extLst>
              <a:ext uri="{FF2B5EF4-FFF2-40B4-BE49-F238E27FC236}">
                <a16:creationId xmlns:a16="http://schemas.microsoft.com/office/drawing/2014/main" id="{DAD91C73-61F2-3441-9A21-B3030EA1F1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FAA11C-78EC-D143-ADF3-3C4C4A5447AB}"/>
              </a:ext>
            </a:extLst>
          </p:cNvPr>
          <p:cNvSpPr>
            <a:spLocks noGrp="1"/>
          </p:cNvSpPr>
          <p:nvPr>
            <p:ph type="sldNum" sz="quarter" idx="12"/>
          </p:nvPr>
        </p:nvSpPr>
        <p:spPr/>
        <p:txBody>
          <a:bodyPr/>
          <a:lstStyle/>
          <a:p>
            <a:fld id="{4206763B-E0C7-D64C-ACE0-A876F6234CF5}" type="slidenum">
              <a:rPr lang="en-US" smtClean="0"/>
              <a:t>‹#›</a:t>
            </a:fld>
            <a:endParaRPr lang="en-US"/>
          </a:p>
        </p:txBody>
      </p:sp>
    </p:spTree>
    <p:extLst>
      <p:ext uri="{BB962C8B-B14F-4D97-AF65-F5344CB8AC3E}">
        <p14:creationId xmlns:p14="http://schemas.microsoft.com/office/powerpoint/2010/main" val="2583598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A49608-89C2-DA46-99F1-5EBA70C89E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2CA6C1B-7ACC-4048-889A-1A59ACC6BE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E0889D-E422-D74A-BBF4-30707E7F06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EE7441-7763-AB4D-BDFC-F2A04DD32C9A}" type="datetimeFigureOut">
              <a:rPr lang="en-US" smtClean="0"/>
              <a:t>3/16/22</a:t>
            </a:fld>
            <a:endParaRPr lang="en-US"/>
          </a:p>
        </p:txBody>
      </p:sp>
      <p:sp>
        <p:nvSpPr>
          <p:cNvPr id="5" name="Footer Placeholder 4">
            <a:extLst>
              <a:ext uri="{FF2B5EF4-FFF2-40B4-BE49-F238E27FC236}">
                <a16:creationId xmlns:a16="http://schemas.microsoft.com/office/drawing/2014/main" id="{B27A2844-918A-BF49-9EEE-ABAB25AF65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DE87CB2-8124-E04D-A20B-B4D164D830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06763B-E0C7-D64C-ACE0-A876F6234CF5}" type="slidenum">
              <a:rPr lang="en-US" smtClean="0"/>
              <a:t>‹#›</a:t>
            </a:fld>
            <a:endParaRPr lang="en-US"/>
          </a:p>
        </p:txBody>
      </p:sp>
    </p:spTree>
    <p:extLst>
      <p:ext uri="{BB962C8B-B14F-4D97-AF65-F5344CB8AC3E}">
        <p14:creationId xmlns:p14="http://schemas.microsoft.com/office/powerpoint/2010/main" val="3589952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openaccessgovernment.org/combat-climate-change/66087/"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hyperlink" Target="https://www.interaction-design.org/literature/topics/design-thinkin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12A2A-2D33-6E40-8F4F-2B877F1B3B18}"/>
              </a:ext>
            </a:extLst>
          </p:cNvPr>
          <p:cNvSpPr>
            <a:spLocks noGrp="1"/>
          </p:cNvSpPr>
          <p:nvPr>
            <p:ph type="ctrTitle"/>
          </p:nvPr>
        </p:nvSpPr>
        <p:spPr>
          <a:xfrm>
            <a:off x="0" y="73338"/>
            <a:ext cx="8784212" cy="3230891"/>
          </a:xfrm>
          <a:solidFill>
            <a:schemeClr val="accent2"/>
          </a:solidFill>
        </p:spPr>
        <p:txBody>
          <a:bodyPr>
            <a:normAutofit/>
          </a:bodyPr>
          <a:lstStyle/>
          <a:p>
            <a:r>
              <a:rPr lang="en-US" dirty="0"/>
              <a:t>Contemporary </a:t>
            </a:r>
            <a:br>
              <a:rPr lang="en-US" dirty="0"/>
            </a:br>
            <a:r>
              <a:rPr lang="en-US" dirty="0"/>
              <a:t>Issues</a:t>
            </a:r>
            <a:br>
              <a:rPr lang="en-US" dirty="0"/>
            </a:br>
            <a:r>
              <a:rPr lang="en-US" sz="3600" dirty="0"/>
              <a:t>Most Valuable Aspects</a:t>
            </a:r>
          </a:p>
        </p:txBody>
      </p:sp>
      <p:pic>
        <p:nvPicPr>
          <p:cNvPr id="12" name="Picture 11">
            <a:extLst>
              <a:ext uri="{FF2B5EF4-FFF2-40B4-BE49-F238E27FC236}">
                <a16:creationId xmlns:a16="http://schemas.microsoft.com/office/drawing/2014/main" id="{5525AD27-36E2-5244-9358-C473F23FD860}"/>
              </a:ext>
            </a:extLst>
          </p:cNvPr>
          <p:cNvPicPr>
            <a:picLocks noChangeAspect="1"/>
          </p:cNvPicPr>
          <p:nvPr/>
        </p:nvPicPr>
        <p:blipFill>
          <a:blip r:embed="rId2">
            <a:alphaModFix amt="61000"/>
          </a:blip>
          <a:stretch>
            <a:fillRect/>
          </a:stretch>
        </p:blipFill>
        <p:spPr>
          <a:xfrm>
            <a:off x="9463982" y="2169234"/>
            <a:ext cx="2673297" cy="2915384"/>
          </a:xfrm>
          <a:prstGeom prst="rect">
            <a:avLst/>
          </a:prstGeom>
        </p:spPr>
      </p:pic>
      <p:sp>
        <p:nvSpPr>
          <p:cNvPr id="13" name="TextBox 12">
            <a:extLst>
              <a:ext uri="{FF2B5EF4-FFF2-40B4-BE49-F238E27FC236}">
                <a16:creationId xmlns:a16="http://schemas.microsoft.com/office/drawing/2014/main" id="{D5364B0C-9145-D144-8BE6-37B51FEC432E}"/>
              </a:ext>
            </a:extLst>
          </p:cNvPr>
          <p:cNvSpPr txBox="1"/>
          <p:nvPr/>
        </p:nvSpPr>
        <p:spPr>
          <a:xfrm>
            <a:off x="2323475" y="4122295"/>
            <a:ext cx="184731" cy="369332"/>
          </a:xfrm>
          <a:prstGeom prst="rect">
            <a:avLst/>
          </a:prstGeom>
          <a:noFill/>
        </p:spPr>
        <p:txBody>
          <a:bodyPr wrap="none" rtlCol="0">
            <a:spAutoFit/>
          </a:bodyPr>
          <a:lstStyle/>
          <a:p>
            <a:endParaRPr lang="en-US" dirty="0"/>
          </a:p>
        </p:txBody>
      </p:sp>
      <p:pic>
        <p:nvPicPr>
          <p:cNvPr id="15" name="Picture 14">
            <a:extLst>
              <a:ext uri="{FF2B5EF4-FFF2-40B4-BE49-F238E27FC236}">
                <a16:creationId xmlns:a16="http://schemas.microsoft.com/office/drawing/2014/main" id="{E5DC18A6-B256-C94C-B564-2B3762BCA27A}"/>
              </a:ext>
            </a:extLst>
          </p:cNvPr>
          <p:cNvPicPr>
            <a:picLocks noChangeAspect="1"/>
          </p:cNvPicPr>
          <p:nvPr/>
        </p:nvPicPr>
        <p:blipFill>
          <a:blip r:embed="rId3"/>
          <a:stretch>
            <a:fillRect/>
          </a:stretch>
        </p:blipFill>
        <p:spPr>
          <a:xfrm>
            <a:off x="2323475" y="3261843"/>
            <a:ext cx="4408039" cy="3319296"/>
          </a:xfrm>
          <a:prstGeom prst="rect">
            <a:avLst/>
          </a:prstGeom>
        </p:spPr>
      </p:pic>
      <p:pic>
        <p:nvPicPr>
          <p:cNvPr id="11" name="Picture 10">
            <a:extLst>
              <a:ext uri="{FF2B5EF4-FFF2-40B4-BE49-F238E27FC236}">
                <a16:creationId xmlns:a16="http://schemas.microsoft.com/office/drawing/2014/main" id="{59C54F1A-1857-4E4F-9661-CB1D032C7FF2}"/>
              </a:ext>
            </a:extLst>
          </p:cNvPr>
          <p:cNvPicPr>
            <a:picLocks noChangeAspect="1"/>
          </p:cNvPicPr>
          <p:nvPr/>
        </p:nvPicPr>
        <p:blipFill>
          <a:blip r:embed="rId4"/>
          <a:stretch>
            <a:fillRect/>
          </a:stretch>
        </p:blipFill>
        <p:spPr>
          <a:xfrm>
            <a:off x="-39859" y="2377440"/>
            <a:ext cx="2342998" cy="2114185"/>
          </a:xfrm>
          <a:prstGeom prst="rect">
            <a:avLst/>
          </a:prstGeom>
        </p:spPr>
      </p:pic>
      <p:pic>
        <p:nvPicPr>
          <p:cNvPr id="4" name="Picture 3">
            <a:extLst>
              <a:ext uri="{FF2B5EF4-FFF2-40B4-BE49-F238E27FC236}">
                <a16:creationId xmlns:a16="http://schemas.microsoft.com/office/drawing/2014/main" id="{F4BF0768-E2EE-9B43-94BC-E32A6C29F97F}"/>
              </a:ext>
            </a:extLst>
          </p:cNvPr>
          <p:cNvPicPr>
            <a:picLocks noChangeAspect="1"/>
          </p:cNvPicPr>
          <p:nvPr/>
        </p:nvPicPr>
        <p:blipFill>
          <a:blip r:embed="rId5"/>
          <a:stretch>
            <a:fillRect/>
          </a:stretch>
        </p:blipFill>
        <p:spPr>
          <a:xfrm>
            <a:off x="6731514" y="1344947"/>
            <a:ext cx="2918743" cy="2581406"/>
          </a:xfrm>
          <a:prstGeom prst="rect">
            <a:avLst/>
          </a:prstGeom>
        </p:spPr>
      </p:pic>
      <p:pic>
        <p:nvPicPr>
          <p:cNvPr id="14" name="Picture 13">
            <a:extLst>
              <a:ext uri="{FF2B5EF4-FFF2-40B4-BE49-F238E27FC236}">
                <a16:creationId xmlns:a16="http://schemas.microsoft.com/office/drawing/2014/main" id="{78956CE1-DDCE-1D41-896F-97A98635B9A2}"/>
              </a:ext>
            </a:extLst>
          </p:cNvPr>
          <p:cNvPicPr>
            <a:picLocks noChangeAspect="1"/>
          </p:cNvPicPr>
          <p:nvPr/>
        </p:nvPicPr>
        <p:blipFill>
          <a:blip r:embed="rId3"/>
          <a:stretch>
            <a:fillRect/>
          </a:stretch>
        </p:blipFill>
        <p:spPr>
          <a:xfrm>
            <a:off x="9615221" y="0"/>
            <a:ext cx="2576779" cy="2169234"/>
          </a:xfrm>
          <a:prstGeom prst="rect">
            <a:avLst/>
          </a:prstGeom>
        </p:spPr>
      </p:pic>
      <p:pic>
        <p:nvPicPr>
          <p:cNvPr id="16" name="Picture 15">
            <a:extLst>
              <a:ext uri="{FF2B5EF4-FFF2-40B4-BE49-F238E27FC236}">
                <a16:creationId xmlns:a16="http://schemas.microsoft.com/office/drawing/2014/main" id="{A37C6D26-7627-C946-B067-68F98D8CD769}"/>
              </a:ext>
            </a:extLst>
          </p:cNvPr>
          <p:cNvPicPr>
            <a:picLocks noChangeAspect="1"/>
          </p:cNvPicPr>
          <p:nvPr/>
        </p:nvPicPr>
        <p:blipFill>
          <a:blip r:embed="rId5"/>
          <a:stretch>
            <a:fillRect/>
          </a:stretch>
        </p:blipFill>
        <p:spPr>
          <a:xfrm>
            <a:off x="0" y="4475021"/>
            <a:ext cx="2528543" cy="2106118"/>
          </a:xfrm>
          <a:prstGeom prst="rect">
            <a:avLst/>
          </a:prstGeom>
        </p:spPr>
      </p:pic>
      <p:pic>
        <p:nvPicPr>
          <p:cNvPr id="10" name="Picture 9">
            <a:extLst>
              <a:ext uri="{FF2B5EF4-FFF2-40B4-BE49-F238E27FC236}">
                <a16:creationId xmlns:a16="http://schemas.microsoft.com/office/drawing/2014/main" id="{4F5C16BA-41B5-9B4B-B7A5-6557138DB4DB}"/>
              </a:ext>
            </a:extLst>
          </p:cNvPr>
          <p:cNvPicPr>
            <a:picLocks noChangeAspect="1"/>
          </p:cNvPicPr>
          <p:nvPr/>
        </p:nvPicPr>
        <p:blipFill>
          <a:blip r:embed="rId3"/>
          <a:stretch>
            <a:fillRect/>
          </a:stretch>
        </p:blipFill>
        <p:spPr>
          <a:xfrm>
            <a:off x="9463982" y="5073120"/>
            <a:ext cx="2638938" cy="1508019"/>
          </a:xfrm>
          <a:prstGeom prst="rect">
            <a:avLst/>
          </a:prstGeom>
        </p:spPr>
      </p:pic>
      <p:pic>
        <p:nvPicPr>
          <p:cNvPr id="5" name="Picture 4">
            <a:extLst>
              <a:ext uri="{FF2B5EF4-FFF2-40B4-BE49-F238E27FC236}">
                <a16:creationId xmlns:a16="http://schemas.microsoft.com/office/drawing/2014/main" id="{5D24C262-639A-7E47-96AF-B5DE5C7E8DB9}"/>
              </a:ext>
            </a:extLst>
          </p:cNvPr>
          <p:cNvPicPr>
            <a:picLocks noChangeAspect="1"/>
          </p:cNvPicPr>
          <p:nvPr/>
        </p:nvPicPr>
        <p:blipFill>
          <a:blip r:embed="rId6"/>
          <a:stretch>
            <a:fillRect/>
          </a:stretch>
        </p:blipFill>
        <p:spPr>
          <a:xfrm>
            <a:off x="6731514" y="3926353"/>
            <a:ext cx="2918743" cy="2658824"/>
          </a:xfrm>
          <a:prstGeom prst="rect">
            <a:avLst/>
          </a:prstGeom>
        </p:spPr>
      </p:pic>
      <p:sp>
        <p:nvSpPr>
          <p:cNvPr id="6" name="TextBox 5">
            <a:extLst>
              <a:ext uri="{FF2B5EF4-FFF2-40B4-BE49-F238E27FC236}">
                <a16:creationId xmlns:a16="http://schemas.microsoft.com/office/drawing/2014/main" id="{AB4D9FBE-51B2-C648-B831-7F36EC09E50D}"/>
              </a:ext>
            </a:extLst>
          </p:cNvPr>
          <p:cNvSpPr txBox="1"/>
          <p:nvPr/>
        </p:nvSpPr>
        <p:spPr>
          <a:xfrm>
            <a:off x="225083" y="140677"/>
            <a:ext cx="4403188" cy="369332"/>
          </a:xfrm>
          <a:prstGeom prst="rect">
            <a:avLst/>
          </a:prstGeom>
          <a:noFill/>
        </p:spPr>
        <p:txBody>
          <a:bodyPr wrap="square" rtlCol="0">
            <a:spAutoFit/>
          </a:bodyPr>
          <a:lstStyle/>
          <a:p>
            <a:r>
              <a:rPr lang="en-US" dirty="0"/>
              <a:t>Joy James. 2114452 </a:t>
            </a:r>
          </a:p>
        </p:txBody>
      </p:sp>
    </p:spTree>
    <p:extLst>
      <p:ext uri="{BB962C8B-B14F-4D97-AF65-F5344CB8AC3E}">
        <p14:creationId xmlns:p14="http://schemas.microsoft.com/office/powerpoint/2010/main" val="1543840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695E-A27D-9249-B969-AF8102C3D171}"/>
              </a:ext>
            </a:extLst>
          </p:cNvPr>
          <p:cNvSpPr>
            <a:spLocks noGrp="1"/>
          </p:cNvSpPr>
          <p:nvPr>
            <p:ph type="title"/>
          </p:nvPr>
        </p:nvSpPr>
        <p:spPr>
          <a:xfrm>
            <a:off x="0" y="365125"/>
            <a:ext cx="11353800" cy="575401"/>
          </a:xfrm>
        </p:spPr>
        <p:txBody>
          <a:bodyPr>
            <a:normAutofit/>
          </a:bodyPr>
          <a:lstStyle/>
          <a:p>
            <a:r>
              <a:rPr lang="en-US" sz="2800" i="1" u="sng" dirty="0">
                <a:latin typeface="Arial" panose="020B0604020202020204" pitchFamily="34" charset="0"/>
                <a:cs typeface="Arial" panose="020B0604020202020204" pitchFamily="34" charset="0"/>
              </a:rPr>
              <a:t>Global issues</a:t>
            </a:r>
          </a:p>
        </p:txBody>
      </p:sp>
      <p:pic>
        <p:nvPicPr>
          <p:cNvPr id="4" name="Picture 3">
            <a:extLst>
              <a:ext uri="{FF2B5EF4-FFF2-40B4-BE49-F238E27FC236}">
                <a16:creationId xmlns:a16="http://schemas.microsoft.com/office/drawing/2014/main" id="{572E2422-8EEF-8D4A-A273-87C245FC53FF}"/>
              </a:ext>
            </a:extLst>
          </p:cNvPr>
          <p:cNvPicPr>
            <a:picLocks noChangeAspect="1"/>
          </p:cNvPicPr>
          <p:nvPr/>
        </p:nvPicPr>
        <p:blipFill>
          <a:blip r:embed="rId2"/>
          <a:stretch>
            <a:fillRect/>
          </a:stretch>
        </p:blipFill>
        <p:spPr>
          <a:xfrm>
            <a:off x="10718749" y="82397"/>
            <a:ext cx="1374164" cy="1239966"/>
          </a:xfrm>
          <a:prstGeom prst="rect">
            <a:avLst/>
          </a:prstGeom>
        </p:spPr>
      </p:pic>
      <p:sp>
        <p:nvSpPr>
          <p:cNvPr id="6" name="TextBox 5">
            <a:extLst>
              <a:ext uri="{FF2B5EF4-FFF2-40B4-BE49-F238E27FC236}">
                <a16:creationId xmlns:a16="http://schemas.microsoft.com/office/drawing/2014/main" id="{76A24556-4062-1C4E-9FB5-6EEB261B7556}"/>
              </a:ext>
            </a:extLst>
          </p:cNvPr>
          <p:cNvSpPr txBox="1"/>
          <p:nvPr/>
        </p:nvSpPr>
        <p:spPr>
          <a:xfrm>
            <a:off x="609600" y="1524000"/>
            <a:ext cx="10744200" cy="4825167"/>
          </a:xfrm>
          <a:prstGeom prst="rect">
            <a:avLst/>
          </a:prstGeom>
          <a:noFill/>
        </p:spPr>
        <p:txBody>
          <a:bodyPr wrap="square" rtlCol="0">
            <a:spAutoFit/>
          </a:bodyPr>
          <a:lstStyle/>
          <a:p>
            <a:endParaRPr lang="en-US" sz="2400" u="sng" dirty="0">
              <a:latin typeface="Arial" panose="020B0604020202020204" pitchFamily="34" charset="0"/>
              <a:cs typeface="Arial" panose="020B0604020202020204" pitchFamily="34" charset="0"/>
            </a:endParaRPr>
          </a:p>
          <a:p>
            <a:pPr>
              <a:lnSpc>
                <a:spcPct val="150000"/>
              </a:lnSpc>
            </a:pPr>
            <a:r>
              <a:rPr lang="en-US" sz="2400" dirty="0">
                <a:latin typeface="Arial" panose="020B0604020202020204" pitchFamily="34" charset="0"/>
                <a:cs typeface="Arial" panose="020B0604020202020204" pitchFamily="34" charset="0"/>
              </a:rPr>
              <a:t>’Global Issues’ explores the need of a bio- diverse planet, the need to regain the balance that has been lost and how there is a need to reduce the impact that man has contributed to, in causing this devastating problem for future.</a:t>
            </a:r>
          </a:p>
          <a:p>
            <a:pPr>
              <a:lnSpc>
                <a:spcPct val="150000"/>
              </a:lnSpc>
            </a:pPr>
            <a:endParaRPr lang="en-US" sz="2400" u="sng" dirty="0">
              <a:latin typeface="Arial" panose="020B0604020202020204" pitchFamily="34" charset="0"/>
              <a:cs typeface="Arial" panose="020B0604020202020204" pitchFamily="34" charset="0"/>
            </a:endParaRPr>
          </a:p>
          <a:p>
            <a:pPr>
              <a:lnSpc>
                <a:spcPct val="150000"/>
              </a:lnSpc>
            </a:pPr>
            <a:r>
              <a:rPr lang="en-US" sz="2400" i="1" u="sng" dirty="0">
                <a:latin typeface="Arial" panose="020B0604020202020204" pitchFamily="34" charset="0"/>
                <a:cs typeface="Arial" panose="020B0604020202020204" pitchFamily="34" charset="0"/>
              </a:rPr>
              <a:t>Why?</a:t>
            </a:r>
          </a:p>
          <a:p>
            <a:pPr>
              <a:lnSpc>
                <a:spcPct val="150000"/>
              </a:lnSpc>
            </a:pPr>
            <a:r>
              <a:rPr lang="en-US" sz="2400" dirty="0">
                <a:latin typeface="Arial" panose="020B0604020202020204" pitchFamily="34" charset="0"/>
                <a:cs typeface="Arial" panose="020B0604020202020204" pitchFamily="34" charset="0"/>
              </a:rPr>
              <a:t>I intend to operate a sustainable business and this is why this information is very informative and useful to me. I need to show my support for a sustainable future.</a:t>
            </a:r>
          </a:p>
        </p:txBody>
      </p:sp>
    </p:spTree>
    <p:extLst>
      <p:ext uri="{BB962C8B-B14F-4D97-AF65-F5344CB8AC3E}">
        <p14:creationId xmlns:p14="http://schemas.microsoft.com/office/powerpoint/2010/main" val="1583787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C4F5-56BF-6947-AB82-1958D38688F2}"/>
              </a:ext>
            </a:extLst>
          </p:cNvPr>
          <p:cNvSpPr>
            <a:spLocks noGrp="1"/>
          </p:cNvSpPr>
          <p:nvPr>
            <p:ph type="title"/>
          </p:nvPr>
        </p:nvSpPr>
        <p:spPr>
          <a:xfrm>
            <a:off x="795867" y="415925"/>
            <a:ext cx="9417278" cy="667808"/>
          </a:xfrm>
        </p:spPr>
        <p:txBody>
          <a:bodyPr>
            <a:normAutofit/>
          </a:bodyPr>
          <a:lstStyle/>
          <a:p>
            <a:r>
              <a:rPr lang="en-US" sz="2800" u="sng" dirty="0">
                <a:latin typeface="Arial" panose="020B0604020202020204" pitchFamily="34" charset="0"/>
                <a:cs typeface="Arial" panose="020B0604020202020204" pitchFamily="34" charset="0"/>
              </a:rPr>
              <a:t>How will I use this Knowledge ?</a:t>
            </a:r>
          </a:p>
        </p:txBody>
      </p:sp>
      <p:pic>
        <p:nvPicPr>
          <p:cNvPr id="4" name="Picture 3">
            <a:extLst>
              <a:ext uri="{FF2B5EF4-FFF2-40B4-BE49-F238E27FC236}">
                <a16:creationId xmlns:a16="http://schemas.microsoft.com/office/drawing/2014/main" id="{361061E8-9EF4-C444-98CA-BCD99FA60288}"/>
              </a:ext>
            </a:extLst>
          </p:cNvPr>
          <p:cNvPicPr>
            <a:picLocks noChangeAspect="1"/>
          </p:cNvPicPr>
          <p:nvPr/>
        </p:nvPicPr>
        <p:blipFill>
          <a:blip r:embed="rId2"/>
          <a:stretch>
            <a:fillRect/>
          </a:stretch>
        </p:blipFill>
        <p:spPr>
          <a:xfrm>
            <a:off x="10663311" y="225083"/>
            <a:ext cx="1394714" cy="1258509"/>
          </a:xfrm>
          <a:prstGeom prst="rect">
            <a:avLst/>
          </a:prstGeom>
        </p:spPr>
      </p:pic>
      <p:sp>
        <p:nvSpPr>
          <p:cNvPr id="5" name="TextBox 4">
            <a:extLst>
              <a:ext uri="{FF2B5EF4-FFF2-40B4-BE49-F238E27FC236}">
                <a16:creationId xmlns:a16="http://schemas.microsoft.com/office/drawing/2014/main" id="{549BB27D-F6D5-DE48-9D29-A50778A3DB82}"/>
              </a:ext>
            </a:extLst>
          </p:cNvPr>
          <p:cNvSpPr txBox="1"/>
          <p:nvPr/>
        </p:nvSpPr>
        <p:spPr>
          <a:xfrm>
            <a:off x="795867" y="1083734"/>
            <a:ext cx="9592733" cy="5563831"/>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Ensuring that I use sustainable Heating i.e. Solar heating in my office</a:t>
            </a:r>
          </a:p>
          <a:p>
            <a:pPr marL="457200" indent="-457200">
              <a:lnSpc>
                <a:spcPct val="150000"/>
              </a:lnSpc>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Research suggests that solar energy reduces the carbon footprint by 17%</a:t>
            </a:r>
            <a:r>
              <a:rPr lang="en-GB" sz="2400" dirty="0">
                <a:solidFill>
                  <a:srgbClr val="7030A0"/>
                </a:solidFill>
                <a:latin typeface="Arial" panose="020B0604020202020204" pitchFamily="34" charset="0"/>
                <a:cs typeface="Arial" panose="020B0604020202020204" pitchFamily="34" charset="0"/>
              </a:rPr>
              <a:t>(Yeo,</a:t>
            </a:r>
            <a:r>
              <a:rPr lang="en-GB" sz="2400" dirty="0">
                <a:latin typeface="Arial" panose="020B0604020202020204" pitchFamily="34" charset="0"/>
                <a:cs typeface="Arial" panose="020B0604020202020204" pitchFamily="34" charset="0"/>
              </a:rPr>
              <a:t> 2016)</a:t>
            </a:r>
            <a:endParaRPr lang="en-US" sz="2400"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Using sustainable products in my office i.e. recycled products</a:t>
            </a:r>
          </a:p>
          <a:p>
            <a:pPr marL="457200" indent="-457200">
              <a:lnSpc>
                <a:spcPct val="150000"/>
              </a:lnSpc>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Recycling helps to combat climate change by reducing environmental impact.</a:t>
            </a:r>
            <a:r>
              <a:rPr lang="en-GB" sz="2400" dirty="0">
                <a:latin typeface="Arial" panose="020B0604020202020204" pitchFamily="34" charset="0"/>
                <a:cs typeface="Arial" panose="020B0604020202020204" pitchFamily="34" charset="0"/>
              </a:rPr>
              <a:t> (Nishat, 2019)</a:t>
            </a:r>
            <a:endParaRPr lang="en-US" sz="2400" dirty="0">
              <a:solidFill>
                <a:srgbClr val="7030A0"/>
              </a:solidFill>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Ensuring I use suppliers who sell only sustainable products</a:t>
            </a:r>
          </a:p>
          <a:p>
            <a:pPr marL="457200" indent="-457200">
              <a:lnSpc>
                <a:spcPct val="150000"/>
              </a:lnSpc>
              <a:buFont typeface="Wingdings" pitchFamily="2" charset="2"/>
              <a:buChar char="v"/>
            </a:pPr>
            <a:r>
              <a:rPr lang="en-GB" sz="2400" dirty="0">
                <a:solidFill>
                  <a:srgbClr val="7030A0"/>
                </a:solidFill>
                <a:latin typeface="Arial" panose="020B0604020202020204" pitchFamily="34" charset="0"/>
                <a:cs typeface="Arial" panose="020B0604020202020204" pitchFamily="34" charset="0"/>
              </a:rPr>
              <a:t>Using suppliers who promote sustainable products will ensure the message of sustainability is spread even further. (</a:t>
            </a:r>
            <a:r>
              <a:rPr lang="en-GB" sz="2400" dirty="0" err="1">
                <a:solidFill>
                  <a:srgbClr val="7030A0"/>
                </a:solidFill>
                <a:latin typeface="Arial" panose="020B0604020202020204" pitchFamily="34" charset="0"/>
                <a:cs typeface="Arial" panose="020B0604020202020204" pitchFamily="34" charset="0"/>
              </a:rPr>
              <a:t>Youmatter</a:t>
            </a:r>
            <a:r>
              <a:rPr lang="en-GB" sz="2400" dirty="0">
                <a:solidFill>
                  <a:srgbClr val="7030A0"/>
                </a:solidFill>
                <a:latin typeface="Arial" panose="020B0604020202020204" pitchFamily="34" charset="0"/>
                <a:cs typeface="Arial" panose="020B0604020202020204" pitchFamily="34" charset="0"/>
              </a:rPr>
              <a:t>, </a:t>
            </a:r>
            <a:r>
              <a:rPr lang="en-GB" sz="2400" dirty="0" err="1">
                <a:solidFill>
                  <a:srgbClr val="7030A0"/>
                </a:solidFill>
                <a:latin typeface="Arial" panose="020B0604020202020204" pitchFamily="34" charset="0"/>
                <a:cs typeface="Arial" panose="020B0604020202020204" pitchFamily="34" charset="0"/>
              </a:rPr>
              <a:t>n.d</a:t>
            </a:r>
            <a:r>
              <a:rPr lang="en-GB" sz="2400" dirty="0">
                <a:solidFill>
                  <a:srgbClr val="7030A0"/>
                </a:solidFill>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19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D804C-C438-5D4F-9359-7B7ABE001429}"/>
              </a:ext>
            </a:extLst>
          </p:cNvPr>
          <p:cNvSpPr>
            <a:spLocks noGrp="1"/>
          </p:cNvSpPr>
          <p:nvPr>
            <p:ph type="title"/>
          </p:nvPr>
        </p:nvSpPr>
        <p:spPr/>
        <p:txBody>
          <a:bodyPr>
            <a:normAutofit/>
          </a:bodyPr>
          <a:lstStyle/>
          <a:p>
            <a:r>
              <a:rPr lang="en-US" sz="2800" u="sng" dirty="0">
                <a:latin typeface="Arial" panose="020B0604020202020204" pitchFamily="34" charset="0"/>
                <a:cs typeface="Arial" panose="020B0604020202020204" pitchFamily="34" charset="0"/>
              </a:rPr>
              <a:t>Managing Conflict</a:t>
            </a:r>
          </a:p>
        </p:txBody>
      </p:sp>
      <p:pic>
        <p:nvPicPr>
          <p:cNvPr id="4" name="Content Placeholder 3">
            <a:extLst>
              <a:ext uri="{FF2B5EF4-FFF2-40B4-BE49-F238E27FC236}">
                <a16:creationId xmlns:a16="http://schemas.microsoft.com/office/drawing/2014/main" id="{FC5059CA-411C-5C48-8089-3AECC64624EF}"/>
              </a:ext>
            </a:extLst>
          </p:cNvPr>
          <p:cNvPicPr>
            <a:picLocks noGrp="1" noChangeAspect="1"/>
          </p:cNvPicPr>
          <p:nvPr>
            <p:ph idx="1"/>
          </p:nvPr>
        </p:nvPicPr>
        <p:blipFill>
          <a:blip r:embed="rId2"/>
          <a:stretch>
            <a:fillRect/>
          </a:stretch>
        </p:blipFill>
        <p:spPr>
          <a:xfrm>
            <a:off x="10428244" y="126608"/>
            <a:ext cx="1646433" cy="1363803"/>
          </a:xfrm>
          <a:prstGeom prst="rect">
            <a:avLst/>
          </a:prstGeom>
        </p:spPr>
      </p:pic>
      <p:sp>
        <p:nvSpPr>
          <p:cNvPr id="5" name="TextBox 4">
            <a:extLst>
              <a:ext uri="{FF2B5EF4-FFF2-40B4-BE49-F238E27FC236}">
                <a16:creationId xmlns:a16="http://schemas.microsoft.com/office/drawing/2014/main" id="{5265B7D1-1BD2-6F43-8A72-62F41EE5055E}"/>
              </a:ext>
            </a:extLst>
          </p:cNvPr>
          <p:cNvSpPr txBox="1"/>
          <p:nvPr/>
        </p:nvSpPr>
        <p:spPr>
          <a:xfrm>
            <a:off x="470263" y="1690688"/>
            <a:ext cx="10883537" cy="3901837"/>
          </a:xfrm>
          <a:prstGeom prst="rect">
            <a:avLst/>
          </a:prstGeom>
          <a:noFill/>
        </p:spPr>
        <p:txBody>
          <a:bodyPr wrap="square" rtlCol="0">
            <a:spAutoFit/>
          </a:bodyPr>
          <a:lstStyle/>
          <a:p>
            <a:pPr>
              <a:lnSpc>
                <a:spcPct val="150000"/>
              </a:lnSpc>
            </a:pPr>
            <a:r>
              <a:rPr lang="en-US" sz="2400" dirty="0">
                <a:latin typeface="Arial" panose="020B0604020202020204" pitchFamily="34" charset="0"/>
                <a:cs typeface="Arial" panose="020B0604020202020204" pitchFamily="34" charset="0"/>
              </a:rPr>
              <a:t>Every Business has to combat the idea of conflict in the workplace, be it between colleagues, management or other departments.</a:t>
            </a:r>
            <a:r>
              <a:rPr lang="en-GB" sz="2400" dirty="0">
                <a:latin typeface="Arial" panose="020B0604020202020204" pitchFamily="34" charset="0"/>
                <a:cs typeface="Arial" panose="020B0604020202020204" pitchFamily="34" charset="0"/>
              </a:rPr>
              <a:t> (Myatt, n.d.)</a:t>
            </a:r>
            <a:endParaRPr lang="en-US" sz="2400" dirty="0">
              <a:latin typeface="Arial" panose="020B0604020202020204" pitchFamily="34" charset="0"/>
              <a:cs typeface="Arial" panose="020B0604020202020204" pitchFamily="34" charset="0"/>
            </a:endParaRPr>
          </a:p>
          <a:p>
            <a:pPr>
              <a:lnSpc>
                <a:spcPct val="150000"/>
              </a:lnSpc>
            </a:pPr>
            <a:endParaRPr lang="en-US" sz="2400" dirty="0">
              <a:latin typeface="Arial" panose="020B0604020202020204" pitchFamily="34" charset="0"/>
              <a:cs typeface="Arial" panose="020B0604020202020204" pitchFamily="34" charset="0"/>
            </a:endParaRPr>
          </a:p>
          <a:p>
            <a:pPr>
              <a:lnSpc>
                <a:spcPct val="150000"/>
              </a:lnSpc>
            </a:pPr>
            <a:endParaRPr lang="en-US" sz="2400" dirty="0">
              <a:latin typeface="Arial" panose="020B0604020202020204" pitchFamily="34" charset="0"/>
              <a:cs typeface="Arial" panose="020B0604020202020204" pitchFamily="34" charset="0"/>
            </a:endParaRPr>
          </a:p>
          <a:p>
            <a:pPr>
              <a:lnSpc>
                <a:spcPct val="150000"/>
              </a:lnSpc>
            </a:pPr>
            <a:r>
              <a:rPr lang="en-US" sz="2400" i="1" u="sng" dirty="0">
                <a:latin typeface="Arial" panose="020B0604020202020204" pitchFamily="34" charset="0"/>
                <a:cs typeface="Arial" panose="020B0604020202020204" pitchFamily="34" charset="0"/>
              </a:rPr>
              <a:t>Why?</a:t>
            </a:r>
          </a:p>
          <a:p>
            <a:pPr>
              <a:lnSpc>
                <a:spcPct val="150000"/>
              </a:lnSpc>
            </a:pPr>
            <a:r>
              <a:rPr lang="en-US" sz="2400" dirty="0">
                <a:latin typeface="Arial" panose="020B0604020202020204" pitchFamily="34" charset="0"/>
                <a:cs typeface="Arial" panose="020B0604020202020204" pitchFamily="34" charset="0"/>
              </a:rPr>
              <a:t>Being a manager involves managing not only the procedural aspect of the business but also managing people.</a:t>
            </a:r>
          </a:p>
        </p:txBody>
      </p:sp>
    </p:spTree>
    <p:extLst>
      <p:ext uri="{BB962C8B-B14F-4D97-AF65-F5344CB8AC3E}">
        <p14:creationId xmlns:p14="http://schemas.microsoft.com/office/powerpoint/2010/main" val="3420300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780D856-EC9F-9D4B-8204-33815FEF31A4}"/>
              </a:ext>
            </a:extLst>
          </p:cNvPr>
          <p:cNvSpPr/>
          <p:nvPr/>
        </p:nvSpPr>
        <p:spPr>
          <a:xfrm>
            <a:off x="596900" y="228600"/>
            <a:ext cx="10108614" cy="11233845"/>
          </a:xfrm>
          <a:prstGeom prst="rect">
            <a:avLst/>
          </a:prstGeom>
        </p:spPr>
        <p:txBody>
          <a:bodyPr wrap="square">
            <a:spAutoFit/>
          </a:bodyPr>
          <a:lstStyle/>
          <a:p>
            <a:r>
              <a:rPr lang="en-US" sz="2400" u="sng" dirty="0">
                <a:latin typeface="Arial" panose="020B0604020202020204" pitchFamily="34" charset="0"/>
                <a:cs typeface="Arial" panose="020B0604020202020204" pitchFamily="34" charset="0"/>
              </a:rPr>
              <a:t>How will I use this new Knowledge</a:t>
            </a:r>
          </a:p>
          <a:p>
            <a:pPr marL="342900" indent="-3429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will ensure that I encourage communication</a:t>
            </a:r>
          </a:p>
          <a:p>
            <a:pPr marL="457200" indent="-457200">
              <a:lnSpc>
                <a:spcPct val="150000"/>
              </a:lnSpc>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Research suggests that this is the best way to resolve conflict</a:t>
            </a:r>
          </a:p>
          <a:p>
            <a:pPr marL="457200" indent="-4572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will listen patiently to all sides of the argument</a:t>
            </a:r>
          </a:p>
          <a:p>
            <a:pPr marL="457200" indent="-457200">
              <a:lnSpc>
                <a:spcPct val="150000"/>
              </a:lnSpc>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It is important to hear the opinion of all parties involved</a:t>
            </a:r>
          </a:p>
          <a:p>
            <a:pPr marL="457200" indent="-4572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will attempt to find common ground so a benchmark can be set to encourage future dialogue.</a:t>
            </a:r>
          </a:p>
          <a:p>
            <a:pPr marL="457200" indent="-457200">
              <a:lnSpc>
                <a:spcPct val="150000"/>
              </a:lnSpc>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Research states that it is good to find common ground in order to start repairing any conflict.</a:t>
            </a:r>
          </a:p>
          <a:p>
            <a:pPr marL="457200" indent="-457200">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 will ensure I don’t take sides but remain impartial</a:t>
            </a:r>
          </a:p>
          <a:p>
            <a:pPr marL="457200" indent="-457200">
              <a:lnSpc>
                <a:spcPct val="150000"/>
              </a:lnSpc>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This research shows can be useful to make changes to working practices to prevent conflict in the future                    (Myatt, n.d.)</a:t>
            </a:r>
          </a:p>
          <a:p>
            <a:endParaRPr lang="en-US" sz="2800" u="sng" dirty="0"/>
          </a:p>
          <a:p>
            <a:endParaRPr lang="en-US" sz="2800" u="sng" dirty="0"/>
          </a:p>
          <a:p>
            <a:endParaRPr lang="en-US" sz="2800" u="sng" dirty="0"/>
          </a:p>
          <a:p>
            <a:endParaRPr lang="en-US" sz="2800" u="sng" dirty="0"/>
          </a:p>
          <a:p>
            <a:endParaRPr lang="en-US" sz="2800" u="sng" dirty="0"/>
          </a:p>
          <a:p>
            <a:endParaRPr lang="en-US" sz="2800" u="sng" dirty="0"/>
          </a:p>
          <a:p>
            <a:endParaRPr lang="en-US" sz="2800" u="sng" dirty="0"/>
          </a:p>
          <a:p>
            <a:endParaRPr lang="en-US" sz="2800" u="sng" dirty="0"/>
          </a:p>
          <a:p>
            <a:endParaRPr lang="en-US" sz="2800" u="sng" dirty="0"/>
          </a:p>
          <a:p>
            <a:endParaRPr lang="en-US" sz="2800" u="sng" dirty="0"/>
          </a:p>
        </p:txBody>
      </p:sp>
      <p:pic>
        <p:nvPicPr>
          <p:cNvPr id="4" name="Picture 3">
            <a:extLst>
              <a:ext uri="{FF2B5EF4-FFF2-40B4-BE49-F238E27FC236}">
                <a16:creationId xmlns:a16="http://schemas.microsoft.com/office/drawing/2014/main" id="{D5A1A1FC-96E6-D847-9F33-5D566D90E5CF}"/>
              </a:ext>
            </a:extLst>
          </p:cNvPr>
          <p:cNvPicPr>
            <a:picLocks noChangeAspect="1"/>
          </p:cNvPicPr>
          <p:nvPr/>
        </p:nvPicPr>
        <p:blipFill>
          <a:blip r:embed="rId2"/>
          <a:stretch>
            <a:fillRect/>
          </a:stretch>
        </p:blipFill>
        <p:spPr>
          <a:xfrm>
            <a:off x="10705514" y="108580"/>
            <a:ext cx="1397406" cy="1157524"/>
          </a:xfrm>
          <a:prstGeom prst="rect">
            <a:avLst/>
          </a:prstGeom>
        </p:spPr>
      </p:pic>
    </p:spTree>
    <p:extLst>
      <p:ext uri="{BB962C8B-B14F-4D97-AF65-F5344CB8AC3E}">
        <p14:creationId xmlns:p14="http://schemas.microsoft.com/office/powerpoint/2010/main" val="18535209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D43DC-08DC-C94D-B8D9-22F23F7B37CA}"/>
              </a:ext>
            </a:extLst>
          </p:cNvPr>
          <p:cNvSpPr>
            <a:spLocks noGrp="1"/>
          </p:cNvSpPr>
          <p:nvPr>
            <p:ph type="title"/>
          </p:nvPr>
        </p:nvSpPr>
        <p:spPr>
          <a:xfrm>
            <a:off x="469900" y="365125"/>
            <a:ext cx="12514737" cy="1325563"/>
          </a:xfrm>
        </p:spPr>
        <p:txBody>
          <a:bodyPr>
            <a:normAutofit/>
          </a:bodyPr>
          <a:lstStyle/>
          <a:p>
            <a:r>
              <a:rPr lang="en-US" sz="2800" u="sng" dirty="0">
                <a:latin typeface="Arial" panose="020B0604020202020204" pitchFamily="34" charset="0"/>
                <a:cs typeface="Arial" panose="020B0604020202020204" pitchFamily="34" charset="0"/>
              </a:rPr>
              <a:t>Critical Thinking</a:t>
            </a:r>
          </a:p>
        </p:txBody>
      </p:sp>
      <p:sp>
        <p:nvSpPr>
          <p:cNvPr id="3" name="Content Placeholder 2">
            <a:extLst>
              <a:ext uri="{FF2B5EF4-FFF2-40B4-BE49-F238E27FC236}">
                <a16:creationId xmlns:a16="http://schemas.microsoft.com/office/drawing/2014/main" id="{7A1F295E-FF13-EC4F-BB25-4E56663363B8}"/>
              </a:ext>
            </a:extLst>
          </p:cNvPr>
          <p:cNvSpPr>
            <a:spLocks noGrp="1"/>
          </p:cNvSpPr>
          <p:nvPr>
            <p:ph idx="1"/>
          </p:nvPr>
        </p:nvSpPr>
        <p:spPr>
          <a:xfrm>
            <a:off x="368300" y="1918630"/>
            <a:ext cx="10515600" cy="4731929"/>
          </a:xfrm>
        </p:spPr>
        <p:txBody>
          <a:bodyPr>
            <a:noAutofit/>
          </a:bodyPr>
          <a:lstStyle/>
          <a:p>
            <a:pPr>
              <a:lnSpc>
                <a:spcPct val="150000"/>
              </a:lnSpc>
            </a:pPr>
            <a:r>
              <a:rPr lang="en-US" sz="2400" dirty="0">
                <a:latin typeface="Arial" panose="020B0604020202020204" pitchFamily="34" charset="0"/>
                <a:cs typeface="Arial" panose="020B0604020202020204" pitchFamily="34" charset="0"/>
              </a:rPr>
              <a:t>Critical thinking can be defined as the process of gathering information and evaluating it to produce an informed decision’ </a:t>
            </a:r>
            <a:r>
              <a:rPr lang="en-GB" sz="2400" dirty="0">
                <a:latin typeface="Arial" panose="020B0604020202020204" pitchFamily="34" charset="0"/>
                <a:cs typeface="Arial" panose="020B0604020202020204" pitchFamily="34" charset="0"/>
              </a:rPr>
              <a:t>(Oxford College, 2021).</a:t>
            </a:r>
          </a:p>
          <a:p>
            <a:pPr>
              <a:lnSpc>
                <a:spcPct val="150000"/>
              </a:lnSpc>
            </a:pPr>
            <a:endParaRPr lang="en-GB" sz="2400" dirty="0">
              <a:latin typeface="Arial" panose="020B0604020202020204" pitchFamily="34" charset="0"/>
              <a:cs typeface="Arial" panose="020B0604020202020204" pitchFamily="34" charset="0"/>
            </a:endParaRPr>
          </a:p>
          <a:p>
            <a:pPr marL="0" indent="0">
              <a:lnSpc>
                <a:spcPct val="150000"/>
              </a:lnSpc>
              <a:buNone/>
            </a:pPr>
            <a:r>
              <a:rPr lang="en-GB" sz="2400" i="1" u="sng" dirty="0">
                <a:latin typeface="Arial" panose="020B0604020202020204" pitchFamily="34" charset="0"/>
                <a:cs typeface="Arial" panose="020B0604020202020204" pitchFamily="34" charset="0"/>
              </a:rPr>
              <a:t>Why?</a:t>
            </a:r>
          </a:p>
          <a:p>
            <a:pPr marL="0" indent="0">
              <a:lnSpc>
                <a:spcPct val="150000"/>
              </a:lnSpc>
              <a:buNone/>
            </a:pPr>
            <a:r>
              <a:rPr lang="en-US" sz="2400" dirty="0">
                <a:latin typeface="Arial" panose="020B0604020202020204" pitchFamily="34" charset="0"/>
                <a:cs typeface="Arial" panose="020B0604020202020204" pitchFamily="34" charset="0"/>
              </a:rPr>
              <a:t>Business will almost always have problems that will need to be addressed, critical thinking will enable me to do this in a methodical way and therefore I will be more likely to find a solution to a problem.</a:t>
            </a: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6F737E0-0771-4345-AADE-47428A505B0F}"/>
              </a:ext>
            </a:extLst>
          </p:cNvPr>
          <p:cNvPicPr>
            <a:picLocks noChangeAspect="1"/>
          </p:cNvPicPr>
          <p:nvPr/>
        </p:nvPicPr>
        <p:blipFill>
          <a:blip r:embed="rId2"/>
          <a:stretch>
            <a:fillRect/>
          </a:stretch>
        </p:blipFill>
        <p:spPr>
          <a:xfrm>
            <a:off x="10110305" y="365125"/>
            <a:ext cx="1547190" cy="1271516"/>
          </a:xfrm>
          <a:prstGeom prst="rect">
            <a:avLst/>
          </a:prstGeom>
        </p:spPr>
      </p:pic>
    </p:spTree>
    <p:extLst>
      <p:ext uri="{BB962C8B-B14F-4D97-AF65-F5344CB8AC3E}">
        <p14:creationId xmlns:p14="http://schemas.microsoft.com/office/powerpoint/2010/main" val="46206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34C7E-8A16-3448-B1D5-2BFD93E0BA3A}"/>
              </a:ext>
            </a:extLst>
          </p:cNvPr>
          <p:cNvSpPr>
            <a:spLocks noGrp="1"/>
          </p:cNvSpPr>
          <p:nvPr>
            <p:ph type="title"/>
          </p:nvPr>
        </p:nvSpPr>
        <p:spPr>
          <a:xfrm>
            <a:off x="838200" y="675249"/>
            <a:ext cx="6311900" cy="689317"/>
          </a:xfrm>
        </p:spPr>
        <p:txBody>
          <a:bodyPr>
            <a:normAutofit fontScale="90000"/>
          </a:bodyPr>
          <a:lstStyle/>
          <a:p>
            <a:pPr algn="ctr"/>
            <a:br>
              <a:rPr lang="en-US" sz="2800" u="sng" dirty="0">
                <a:latin typeface="Arial" panose="020B0604020202020204" pitchFamily="34" charset="0"/>
                <a:cs typeface="Arial" panose="020B0604020202020204" pitchFamily="34" charset="0"/>
              </a:rPr>
            </a:br>
            <a:r>
              <a:rPr lang="en-US" sz="3100" u="sng" dirty="0">
                <a:latin typeface="Arial" panose="020B0604020202020204" pitchFamily="34" charset="0"/>
                <a:cs typeface="Arial" panose="020B0604020202020204" pitchFamily="34" charset="0"/>
              </a:rPr>
              <a:t>How will I use this new Knowledge ? </a:t>
            </a:r>
            <a:br>
              <a:rPr lang="en-US" sz="3100" u="sng" dirty="0">
                <a:latin typeface="Arial" panose="020B0604020202020204" pitchFamily="34" charset="0"/>
                <a:cs typeface="Arial" panose="020B0604020202020204" pitchFamily="34" charset="0"/>
              </a:rPr>
            </a:br>
            <a:endParaRPr lang="en-US" sz="3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7CEDDA-DB56-154F-9E13-37145C0BE74A}"/>
              </a:ext>
            </a:extLst>
          </p:cNvPr>
          <p:cNvSpPr>
            <a:spLocks noGrp="1"/>
          </p:cNvSpPr>
          <p:nvPr>
            <p:ph idx="1"/>
          </p:nvPr>
        </p:nvSpPr>
        <p:spPr>
          <a:xfrm>
            <a:off x="838200" y="1252025"/>
            <a:ext cx="10515600" cy="4924938"/>
          </a:xfrm>
        </p:spPr>
        <p:txBody>
          <a:bodyPr>
            <a:normAutofit lnSpcReduction="10000"/>
          </a:bodyPr>
          <a:lstStyle/>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To begin this task I will ask basic questions</a:t>
            </a:r>
          </a:p>
          <a:p>
            <a:pPr marL="0" indent="0">
              <a:buNone/>
            </a:pP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 would have collected all the information on the subject</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Look at the way the task has been done previously</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Evaluate how the task has been done and new ways to complete</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Finally draw a conclusion or solution based on gathered data. </a:t>
            </a:r>
          </a:p>
          <a:p>
            <a:pPr marL="0" indent="0">
              <a:buNone/>
            </a:pPr>
            <a:r>
              <a:rPr lang="en-GB" sz="2400" dirty="0">
                <a:latin typeface="Arial" panose="020B0604020202020204" pitchFamily="34" charset="0"/>
                <a:cs typeface="Arial" panose="020B0604020202020204" pitchFamily="34" charset="0"/>
              </a:rPr>
              <a:t>									(Hurst, 2017)</a:t>
            </a:r>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119F2DB-7939-824A-85D0-8D80BF105F1E}"/>
              </a:ext>
            </a:extLst>
          </p:cNvPr>
          <p:cNvPicPr>
            <a:picLocks noChangeAspect="1"/>
          </p:cNvPicPr>
          <p:nvPr/>
        </p:nvPicPr>
        <p:blipFill>
          <a:blip r:embed="rId2"/>
          <a:stretch>
            <a:fillRect/>
          </a:stretch>
        </p:blipFill>
        <p:spPr>
          <a:xfrm>
            <a:off x="9931791" y="450166"/>
            <a:ext cx="1422009" cy="1168639"/>
          </a:xfrm>
          <a:prstGeom prst="rect">
            <a:avLst/>
          </a:prstGeom>
        </p:spPr>
      </p:pic>
    </p:spTree>
    <p:extLst>
      <p:ext uri="{BB962C8B-B14F-4D97-AF65-F5344CB8AC3E}">
        <p14:creationId xmlns:p14="http://schemas.microsoft.com/office/powerpoint/2010/main" val="1909878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4F64D-14C2-1E4B-8653-425613AE1761}"/>
              </a:ext>
            </a:extLst>
          </p:cNvPr>
          <p:cNvSpPr>
            <a:spLocks noGrp="1"/>
          </p:cNvSpPr>
          <p:nvPr>
            <p:ph type="title"/>
          </p:nvPr>
        </p:nvSpPr>
        <p:spPr>
          <a:xfrm>
            <a:off x="281354" y="196948"/>
            <a:ext cx="11072446" cy="6527409"/>
          </a:xfrm>
        </p:spPr>
        <p:txBody>
          <a:bodyPr>
            <a:normAutofit fontScale="90000"/>
          </a:bodyPr>
          <a:lstStyle/>
          <a:p>
            <a:pPr>
              <a:lnSpc>
                <a:spcPct val="150000"/>
              </a:lnSpc>
            </a:pPr>
            <a:br>
              <a:rPr lang="en-US" u="sng" dirty="0"/>
            </a:br>
            <a:br>
              <a:rPr lang="en-US" u="sng" dirty="0"/>
            </a:br>
            <a:r>
              <a:rPr lang="en-US" sz="3100" u="sng" dirty="0">
                <a:latin typeface="Arial" panose="020B0604020202020204" pitchFamily="34" charset="0"/>
                <a:cs typeface="Arial" panose="020B0604020202020204" pitchFamily="34" charset="0"/>
              </a:rPr>
              <a:t>Design Thinking</a:t>
            </a:r>
            <a:br>
              <a:rPr lang="en-US" u="sng" dirty="0"/>
            </a:br>
            <a:r>
              <a:rPr lang="en-US" sz="2700" dirty="0">
                <a:latin typeface="Arial" panose="020B0604020202020204" pitchFamily="34" charset="0"/>
                <a:cs typeface="Arial" panose="020B0604020202020204" pitchFamily="34" charset="0"/>
              </a:rPr>
              <a:t>Research suggests that design thinking</a:t>
            </a:r>
            <a:r>
              <a:rPr lang="en-GB" sz="2700" dirty="0">
                <a:latin typeface="Arial" panose="020B0604020202020204" pitchFamily="34" charset="0"/>
                <a:cs typeface="Arial" panose="020B0604020202020204" pitchFamily="34" charset="0"/>
              </a:rPr>
              <a:t> is a way in which you use a tried method to help navigate through a series of complex problems that work not only in theory but in practice too</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r>
              <a:rPr lang="en-GB" sz="2700" i="1" u="sng" dirty="0">
                <a:latin typeface="Arial" panose="020B0604020202020204" pitchFamily="34" charset="0"/>
                <a:cs typeface="Arial" panose="020B0604020202020204" pitchFamily="34" charset="0"/>
              </a:rPr>
              <a:t>Why?</a:t>
            </a:r>
            <a:br>
              <a:rPr lang="en-GB" sz="2700" dirty="0">
                <a:latin typeface="Arial" panose="020B0604020202020204" pitchFamily="34" charset="0"/>
                <a:cs typeface="Arial" panose="020B0604020202020204" pitchFamily="34" charset="0"/>
              </a:rPr>
            </a:br>
            <a:r>
              <a:rPr lang="en-GB" sz="2700" dirty="0">
                <a:latin typeface="Arial" panose="020B0604020202020204" pitchFamily="34" charset="0"/>
                <a:cs typeface="Arial" panose="020B0604020202020204" pitchFamily="34" charset="0"/>
              </a:rPr>
              <a:t>In a business setting it is imperative that we have a process which allows us to put our consumer needs first. This will ensure an equilibrium which allows us to attract the best candidates while giving our customers the best service possible. (Tuttle, 2021)</a:t>
            </a: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endParaRPr lang="en-US" sz="27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2B9B542-2CB1-2A49-9519-F604E1183B38}"/>
              </a:ext>
            </a:extLst>
          </p:cNvPr>
          <p:cNvPicPr>
            <a:picLocks noChangeAspect="1"/>
          </p:cNvPicPr>
          <p:nvPr/>
        </p:nvPicPr>
        <p:blipFill>
          <a:blip r:embed="rId2"/>
          <a:stretch>
            <a:fillRect/>
          </a:stretch>
        </p:blipFill>
        <p:spPr>
          <a:xfrm>
            <a:off x="10082710" y="196948"/>
            <a:ext cx="1425834" cy="1065662"/>
          </a:xfrm>
          <a:prstGeom prst="rect">
            <a:avLst/>
          </a:prstGeom>
        </p:spPr>
      </p:pic>
    </p:spTree>
    <p:extLst>
      <p:ext uri="{BB962C8B-B14F-4D97-AF65-F5344CB8AC3E}">
        <p14:creationId xmlns:p14="http://schemas.microsoft.com/office/powerpoint/2010/main" val="1041480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3A9C5-7609-7A45-B666-65EB292AF48D}"/>
              </a:ext>
            </a:extLst>
          </p:cNvPr>
          <p:cNvSpPr>
            <a:spLocks noGrp="1"/>
          </p:cNvSpPr>
          <p:nvPr>
            <p:ph type="title"/>
          </p:nvPr>
        </p:nvSpPr>
        <p:spPr/>
        <p:txBody>
          <a:bodyPr>
            <a:normAutofit/>
          </a:bodyPr>
          <a:lstStyle/>
          <a:p>
            <a:r>
              <a:rPr lang="en-US" sz="2800" u="sng" dirty="0">
                <a:latin typeface="Arial" panose="020B0604020202020204" pitchFamily="34" charset="0"/>
                <a:cs typeface="Arial" panose="020B0604020202020204" pitchFamily="34" charset="0"/>
              </a:rPr>
              <a:t>How will I use this knowledge?</a:t>
            </a:r>
          </a:p>
        </p:txBody>
      </p:sp>
      <p:sp>
        <p:nvSpPr>
          <p:cNvPr id="3" name="Content Placeholder 2">
            <a:extLst>
              <a:ext uri="{FF2B5EF4-FFF2-40B4-BE49-F238E27FC236}">
                <a16:creationId xmlns:a16="http://schemas.microsoft.com/office/drawing/2014/main" id="{1E8130DD-A5CF-174B-9856-007DC9914CF9}"/>
              </a:ext>
            </a:extLst>
          </p:cNvPr>
          <p:cNvSpPr>
            <a:spLocks noGrp="1"/>
          </p:cNvSpPr>
          <p:nvPr>
            <p:ph idx="1"/>
          </p:nvPr>
        </p:nvSpPr>
        <p:spPr>
          <a:xfrm>
            <a:off x="1003300" y="1345520"/>
            <a:ext cx="10515600" cy="5182279"/>
          </a:xfrm>
        </p:spPr>
        <p:txBody>
          <a:bodyPr>
            <a:noAutofit/>
          </a:bodyPr>
          <a:lstStyle/>
          <a:p>
            <a:r>
              <a:rPr lang="en-US" sz="2400" dirty="0" err="1">
                <a:latin typeface="Arial" panose="020B0604020202020204" pitchFamily="34" charset="0"/>
                <a:cs typeface="Arial" panose="020B0604020202020204" pitchFamily="34" charset="0"/>
              </a:rPr>
              <a:t>Empathise</a:t>
            </a:r>
            <a:endParaRPr lang="en-US" sz="2400" dirty="0">
              <a:latin typeface="Arial" panose="020B0604020202020204" pitchFamily="34" charset="0"/>
              <a:cs typeface="Arial" panose="020B0604020202020204" pitchFamily="34" charset="0"/>
            </a:endParaRPr>
          </a:p>
          <a:p>
            <a:pPr>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Need to find our customers needs</a:t>
            </a:r>
          </a:p>
          <a:p>
            <a:r>
              <a:rPr lang="en-US" sz="2400" dirty="0">
                <a:latin typeface="Arial" panose="020B0604020202020204" pitchFamily="34" charset="0"/>
                <a:cs typeface="Arial" panose="020B0604020202020204" pitchFamily="34" charset="0"/>
              </a:rPr>
              <a:t>Define</a:t>
            </a:r>
          </a:p>
          <a:p>
            <a:pPr>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State our customer needs and problems</a:t>
            </a:r>
          </a:p>
          <a:p>
            <a:r>
              <a:rPr lang="en-US" sz="2400" dirty="0">
                <a:latin typeface="Arial" panose="020B0604020202020204" pitchFamily="34" charset="0"/>
                <a:cs typeface="Arial" panose="020B0604020202020204" pitchFamily="34" charset="0"/>
              </a:rPr>
              <a:t>Ideate</a:t>
            </a:r>
          </a:p>
          <a:p>
            <a:pPr>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Challenge any assumptions and proceed to create new ideas</a:t>
            </a:r>
          </a:p>
          <a:p>
            <a:r>
              <a:rPr lang="en-US" sz="2400" dirty="0">
                <a:latin typeface="Arial" panose="020B0604020202020204" pitchFamily="34" charset="0"/>
                <a:cs typeface="Arial" panose="020B0604020202020204" pitchFamily="34" charset="0"/>
              </a:rPr>
              <a:t>Prototype</a:t>
            </a:r>
          </a:p>
          <a:p>
            <a:pPr>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Create these new solutions</a:t>
            </a:r>
          </a:p>
          <a:p>
            <a:r>
              <a:rPr lang="en-US" sz="2400" dirty="0">
                <a:latin typeface="Arial" panose="020B0604020202020204" pitchFamily="34" charset="0"/>
                <a:cs typeface="Arial" panose="020B0604020202020204" pitchFamily="34" charset="0"/>
              </a:rPr>
              <a:t>Test</a:t>
            </a:r>
          </a:p>
          <a:p>
            <a:pPr>
              <a:buFont typeface="Wingdings" pitchFamily="2" charset="2"/>
              <a:buChar char="v"/>
            </a:pPr>
            <a:r>
              <a:rPr lang="en-US" sz="2400" dirty="0">
                <a:solidFill>
                  <a:srgbClr val="7030A0"/>
                </a:solidFill>
                <a:latin typeface="Arial" panose="020B0604020202020204" pitchFamily="34" charset="0"/>
                <a:cs typeface="Arial" panose="020B0604020202020204" pitchFamily="34" charset="0"/>
              </a:rPr>
              <a:t>Test out our new ideas </a:t>
            </a:r>
          </a:p>
          <a:p>
            <a:pPr marL="0" indent="0">
              <a:buNone/>
            </a:pPr>
            <a:r>
              <a:rPr lang="en-US" sz="2400"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(Yu Siang, 2009)</a:t>
            </a:r>
            <a:endParaRPr 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EED71F1-8E17-A34C-AB38-0956DF1A3F29}"/>
              </a:ext>
            </a:extLst>
          </p:cNvPr>
          <p:cNvPicPr>
            <a:picLocks noChangeAspect="1"/>
          </p:cNvPicPr>
          <p:nvPr/>
        </p:nvPicPr>
        <p:blipFill>
          <a:blip r:embed="rId3"/>
          <a:stretch>
            <a:fillRect/>
          </a:stretch>
        </p:blipFill>
        <p:spPr>
          <a:xfrm>
            <a:off x="9854883" y="545191"/>
            <a:ext cx="1291725" cy="965430"/>
          </a:xfrm>
          <a:prstGeom prst="rect">
            <a:avLst/>
          </a:prstGeom>
        </p:spPr>
      </p:pic>
    </p:spTree>
    <p:extLst>
      <p:ext uri="{BB962C8B-B14F-4D97-AF65-F5344CB8AC3E}">
        <p14:creationId xmlns:p14="http://schemas.microsoft.com/office/powerpoint/2010/main" val="1106687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FA734-10CE-2747-96EF-5574FFEF469D}"/>
              </a:ext>
            </a:extLst>
          </p:cNvPr>
          <p:cNvSpPr>
            <a:spLocks noGrp="1"/>
          </p:cNvSpPr>
          <p:nvPr>
            <p:ph type="title"/>
          </p:nvPr>
        </p:nvSpPr>
        <p:spPr>
          <a:xfrm>
            <a:off x="897466" y="336990"/>
            <a:ext cx="10430934" cy="464868"/>
          </a:xfrm>
        </p:spPr>
        <p:txBody>
          <a:bodyPr>
            <a:noAutofit/>
          </a:bodyPr>
          <a:lstStyle/>
          <a:p>
            <a:r>
              <a:rPr lang="en-US" sz="2800" u="sng" dirty="0">
                <a:latin typeface="Arial" panose="020B0604020202020204" pitchFamily="34" charset="0"/>
                <a:cs typeface="Arial" panose="020B0604020202020204" pitchFamily="34" charset="0"/>
              </a:rPr>
              <a:t>References</a:t>
            </a:r>
          </a:p>
        </p:txBody>
      </p:sp>
      <p:sp>
        <p:nvSpPr>
          <p:cNvPr id="5" name="TextBox 4">
            <a:extLst>
              <a:ext uri="{FF2B5EF4-FFF2-40B4-BE49-F238E27FC236}">
                <a16:creationId xmlns:a16="http://schemas.microsoft.com/office/drawing/2014/main" id="{B940F1AD-335D-3546-A727-0E829F90AD25}"/>
              </a:ext>
            </a:extLst>
          </p:cNvPr>
          <p:cNvSpPr txBox="1"/>
          <p:nvPr/>
        </p:nvSpPr>
        <p:spPr>
          <a:xfrm>
            <a:off x="897466" y="1408332"/>
            <a:ext cx="10346267" cy="541686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Hurst, K. (2017). </a:t>
            </a:r>
            <a:r>
              <a:rPr lang="en-GB" sz="2400" i="1" dirty="0">
                <a:latin typeface="Arial" panose="020B0604020202020204" pitchFamily="34" charset="0"/>
                <a:cs typeface="Arial" panose="020B0604020202020204" pitchFamily="34" charset="0"/>
              </a:rPr>
              <a:t>How To Develop Critical Thinking Skills: 5 Strategies</a:t>
            </a:r>
            <a:r>
              <a:rPr lang="en-GB" sz="2400" dirty="0">
                <a:latin typeface="Arial" panose="020B0604020202020204" pitchFamily="34" charset="0"/>
                <a:cs typeface="Arial" panose="020B0604020202020204" pitchFamily="34" charset="0"/>
              </a:rPr>
              <a:t>. [online] The Law Of Attraction. Available at: https://</a:t>
            </a:r>
            <a:r>
              <a:rPr lang="en-GB" sz="2400" dirty="0" err="1">
                <a:latin typeface="Arial" panose="020B0604020202020204" pitchFamily="34" charset="0"/>
                <a:cs typeface="Arial" panose="020B0604020202020204" pitchFamily="34" charset="0"/>
              </a:rPr>
              <a:t>www.thelawofattraction.com</a:t>
            </a:r>
            <a:r>
              <a:rPr lang="en-GB" sz="2400" dirty="0">
                <a:latin typeface="Arial" panose="020B0604020202020204" pitchFamily="34" charset="0"/>
                <a:cs typeface="Arial" panose="020B0604020202020204" pitchFamily="34" charset="0"/>
              </a:rPr>
              <a:t>/develop-critical-thinking-skills/.</a:t>
            </a:r>
          </a:p>
          <a:p>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Myatt, M. (n.d.). </a:t>
            </a:r>
            <a:r>
              <a:rPr lang="en-GB" sz="2400" i="1" dirty="0">
                <a:latin typeface="Arial" panose="020B0604020202020204" pitchFamily="34" charset="0"/>
                <a:cs typeface="Arial" panose="020B0604020202020204" pitchFamily="34" charset="0"/>
              </a:rPr>
              <a:t>5 Keys of Dealing with Workplace Conflict</a:t>
            </a:r>
            <a:r>
              <a:rPr lang="en-GB" sz="2400" dirty="0">
                <a:latin typeface="Arial" panose="020B0604020202020204" pitchFamily="34" charset="0"/>
                <a:cs typeface="Arial" panose="020B0604020202020204" pitchFamily="34" charset="0"/>
              </a:rPr>
              <a:t>. [online] Forbes. Available at: https://</a:t>
            </a:r>
            <a:r>
              <a:rPr lang="en-GB" sz="2400" dirty="0" err="1">
                <a:latin typeface="Arial" panose="020B0604020202020204" pitchFamily="34" charset="0"/>
                <a:cs typeface="Arial" panose="020B0604020202020204" pitchFamily="34" charset="0"/>
              </a:rPr>
              <a:t>www.forbes.com</a:t>
            </a:r>
            <a:r>
              <a:rPr lang="en-GB" sz="2400" dirty="0">
                <a:latin typeface="Arial" panose="020B0604020202020204" pitchFamily="34" charset="0"/>
                <a:cs typeface="Arial" panose="020B0604020202020204" pitchFamily="34" charset="0"/>
              </a:rPr>
              <a:t>/sites/</a:t>
            </a:r>
            <a:r>
              <a:rPr lang="en-GB" sz="2400" dirty="0" err="1">
                <a:latin typeface="Arial" panose="020B0604020202020204" pitchFamily="34" charset="0"/>
                <a:cs typeface="Arial" panose="020B0604020202020204" pitchFamily="34" charset="0"/>
              </a:rPr>
              <a:t>mikemyatt</a:t>
            </a:r>
            <a:r>
              <a:rPr lang="en-GB" sz="2400" dirty="0">
                <a:latin typeface="Arial" panose="020B0604020202020204" pitchFamily="34" charset="0"/>
                <a:cs typeface="Arial" panose="020B0604020202020204" pitchFamily="34" charset="0"/>
              </a:rPr>
              <a:t>/2012/02/22/5-keys-to-dealing-with-workplace-conflict/?</a:t>
            </a:r>
            <a:r>
              <a:rPr lang="en-GB" sz="2400" dirty="0" err="1">
                <a:latin typeface="Arial" panose="020B0604020202020204" pitchFamily="34" charset="0"/>
                <a:cs typeface="Arial" panose="020B0604020202020204" pitchFamily="34" charset="0"/>
              </a:rPr>
              <a:t>sh</a:t>
            </a:r>
            <a:r>
              <a:rPr lang="en-GB" sz="2400" dirty="0">
                <a:latin typeface="Arial" panose="020B0604020202020204" pitchFamily="34" charset="0"/>
                <a:cs typeface="Arial" panose="020B0604020202020204" pitchFamily="34" charset="0"/>
              </a:rPr>
              <a:t>=528c54651e95 [Accessed 16 Mar. 2022].</a:t>
            </a:r>
          </a:p>
          <a:p>
            <a:r>
              <a:rPr lang="en-GB" sz="240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Nishat (2019). </a:t>
            </a:r>
            <a:r>
              <a:rPr lang="en-GB" sz="2400" i="1" dirty="0">
                <a:latin typeface="Arial" panose="020B0604020202020204" pitchFamily="34" charset="0"/>
                <a:cs typeface="Arial" panose="020B0604020202020204" pitchFamily="34" charset="0"/>
              </a:rPr>
              <a:t>Why championing recycling can help to combat climate change</a:t>
            </a:r>
            <a:r>
              <a:rPr lang="en-GB" sz="2400" dirty="0">
                <a:latin typeface="Arial" panose="020B0604020202020204" pitchFamily="34" charset="0"/>
                <a:cs typeface="Arial" panose="020B0604020202020204" pitchFamily="34" charset="0"/>
              </a:rPr>
              <a:t>. [online] Open Access Government. Available at: </a:t>
            </a:r>
            <a:r>
              <a:rPr lang="en-GB" sz="2400" dirty="0">
                <a:latin typeface="Arial" panose="020B0604020202020204" pitchFamily="34" charset="0"/>
                <a:cs typeface="Arial" panose="020B0604020202020204" pitchFamily="34" charset="0"/>
                <a:hlinkClick r:id="rId2"/>
              </a:rPr>
              <a:t>https://www.openaccessgovernment.org/combat-climate-change/66087/</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r>
              <a:rPr lang="en-GB" sz="1600" dirty="0"/>
              <a:t>‌</a:t>
            </a:r>
          </a:p>
          <a:p>
            <a:r>
              <a:rPr lang="en-GB" dirty="0"/>
              <a:t>‌</a:t>
            </a:r>
          </a:p>
        </p:txBody>
      </p:sp>
    </p:spTree>
    <p:extLst>
      <p:ext uri="{BB962C8B-B14F-4D97-AF65-F5344CB8AC3E}">
        <p14:creationId xmlns:p14="http://schemas.microsoft.com/office/powerpoint/2010/main" val="3817082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E1367-C29C-0C49-A0E7-754B48256B9D}"/>
              </a:ext>
            </a:extLst>
          </p:cNvPr>
          <p:cNvSpPr>
            <a:spLocks noGrp="1"/>
          </p:cNvSpPr>
          <p:nvPr>
            <p:ph type="title"/>
          </p:nvPr>
        </p:nvSpPr>
        <p:spPr>
          <a:xfrm>
            <a:off x="838200" y="365125"/>
            <a:ext cx="10515600" cy="5093140"/>
          </a:xfrm>
        </p:spPr>
        <p:txBody>
          <a:bodyPr>
            <a:normAutofit/>
          </a:bodyPr>
          <a:lstStyle/>
          <a:p>
            <a:br>
              <a:rPr lang="en-GB" dirty="0"/>
            </a:br>
            <a:r>
              <a:rPr lang="en-GB" dirty="0"/>
              <a:t>‌</a:t>
            </a:r>
            <a:endParaRPr lang="en-US" dirty="0"/>
          </a:p>
        </p:txBody>
      </p:sp>
      <p:sp>
        <p:nvSpPr>
          <p:cNvPr id="3" name="TextBox 2">
            <a:extLst>
              <a:ext uri="{FF2B5EF4-FFF2-40B4-BE49-F238E27FC236}">
                <a16:creationId xmlns:a16="http://schemas.microsoft.com/office/drawing/2014/main" id="{D4261049-8BF9-7049-A5CD-D69F4BFD9A51}"/>
              </a:ext>
            </a:extLst>
          </p:cNvPr>
          <p:cNvSpPr txBox="1"/>
          <p:nvPr/>
        </p:nvSpPr>
        <p:spPr>
          <a:xfrm rot="10800000" flipV="1">
            <a:off x="838199" y="-2202231"/>
            <a:ext cx="10050193" cy="92640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OECD (n.d.). </a:t>
            </a:r>
            <a:r>
              <a:rPr lang="en-GB" sz="2000" i="1" dirty="0">
                <a:latin typeface="Arial" panose="020B0604020202020204" pitchFamily="34" charset="0"/>
                <a:cs typeface="Arial" panose="020B0604020202020204" pitchFamily="34" charset="0"/>
              </a:rPr>
              <a:t>Policy Brief on Social Impact Measurement for Social Enterprises</a:t>
            </a:r>
            <a:r>
              <a:rPr lang="en-GB" sz="2000" dirty="0">
                <a:latin typeface="Arial" panose="020B0604020202020204" pitchFamily="34" charset="0"/>
                <a:cs typeface="Arial" panose="020B0604020202020204" pitchFamily="34" charset="0"/>
              </a:rPr>
              <a:t>. [online] Available at: https://</a:t>
            </a:r>
            <a:r>
              <a:rPr lang="en-GB" sz="2000" dirty="0" err="1">
                <a:latin typeface="Arial" panose="020B0604020202020204" pitchFamily="34" charset="0"/>
                <a:cs typeface="Arial" panose="020B0604020202020204" pitchFamily="34" charset="0"/>
              </a:rPr>
              <a:t>www.oecd.org</a:t>
            </a:r>
            <a:r>
              <a:rPr lang="en-GB" sz="2000" dirty="0">
                <a:latin typeface="Arial" panose="020B0604020202020204" pitchFamily="34" charset="0"/>
                <a:cs typeface="Arial" panose="020B0604020202020204" pitchFamily="34" charset="0"/>
              </a:rPr>
              <a:t>/social/PB-SIM-</a:t>
            </a:r>
            <a:r>
              <a:rPr lang="en-GB" sz="2000" dirty="0" err="1">
                <a:latin typeface="Arial" panose="020B0604020202020204" pitchFamily="34" charset="0"/>
                <a:cs typeface="Arial" panose="020B0604020202020204" pitchFamily="34" charset="0"/>
              </a:rPr>
              <a:t>Web_FINAL.pdf</a:t>
            </a:r>
            <a:r>
              <a:rPr lang="en-GB" sz="2000" dirty="0">
                <a:latin typeface="Arial" panose="020B0604020202020204" pitchFamily="34" charset="0"/>
                <a:cs typeface="Arial" panose="020B0604020202020204" pitchFamily="34" charset="0"/>
              </a:rPr>
              <a:t> [Accessed 26 Nov. 2021].</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Tuttle, G. (2021). </a:t>
            </a:r>
            <a:r>
              <a:rPr lang="en-GB" sz="2000" i="1" dirty="0">
                <a:latin typeface="Arial" panose="020B0604020202020204" pitchFamily="34" charset="0"/>
                <a:cs typeface="Arial" panose="020B0604020202020204" pitchFamily="34" charset="0"/>
              </a:rPr>
              <a:t>What is design thinking and why is it important?</a:t>
            </a:r>
            <a:r>
              <a:rPr lang="en-GB" sz="2000" dirty="0">
                <a:latin typeface="Arial" panose="020B0604020202020204" pitchFamily="34" charset="0"/>
                <a:cs typeface="Arial" panose="020B0604020202020204" pitchFamily="34" charset="0"/>
              </a:rPr>
              <a:t> [online] Ideas. Available at: https://</a:t>
            </a:r>
            <a:r>
              <a:rPr lang="en-GB" sz="2000" dirty="0" err="1">
                <a:latin typeface="Arial" panose="020B0604020202020204" pitchFamily="34" charset="0"/>
                <a:cs typeface="Arial" panose="020B0604020202020204" pitchFamily="34" charset="0"/>
              </a:rPr>
              <a:t>www.wework.com</a:t>
            </a:r>
            <a:r>
              <a:rPr lang="en-GB" sz="2000" dirty="0">
                <a:latin typeface="Arial" panose="020B0604020202020204" pitchFamily="34" charset="0"/>
                <a:cs typeface="Arial" panose="020B0604020202020204" pitchFamily="34" charset="0"/>
              </a:rPr>
              <a:t>/ideas/professional-development/creativity-culture/what-is-design-thinking.</a:t>
            </a:r>
          </a:p>
          <a:p>
            <a:r>
              <a:rPr lang="en-GB" sz="2000" dirty="0">
                <a:latin typeface="Arial" panose="020B0604020202020204" pitchFamily="34" charset="0"/>
                <a:cs typeface="Arial" panose="020B0604020202020204" pitchFamily="34" charset="0"/>
              </a:rPr>
              <a:t>‌</a:t>
            </a:r>
          </a:p>
          <a:p>
            <a:r>
              <a:rPr lang="en-GB" sz="2000" dirty="0">
                <a:latin typeface="Arial" panose="020B0604020202020204" pitchFamily="34" charset="0"/>
                <a:cs typeface="Arial" panose="020B0604020202020204" pitchFamily="34" charset="0"/>
              </a:rPr>
              <a:t>‌  Yeo, S. (2016). </a:t>
            </a:r>
            <a:r>
              <a:rPr lang="en-GB" sz="2000" i="1" dirty="0">
                <a:latin typeface="Arial" panose="020B0604020202020204" pitchFamily="34" charset="0"/>
                <a:cs typeface="Arial" panose="020B0604020202020204" pitchFamily="34" charset="0"/>
              </a:rPr>
              <a:t>Solar panels have been benefitting the climate “since 2011.”</a:t>
            </a:r>
            <a:r>
              <a:rPr lang="en-GB" sz="2000" dirty="0">
                <a:latin typeface="Arial" panose="020B0604020202020204" pitchFamily="34" charset="0"/>
                <a:cs typeface="Arial" panose="020B0604020202020204" pitchFamily="34" charset="0"/>
              </a:rPr>
              <a:t> [online] Carbon Brief. Available at: https://</a:t>
            </a:r>
            <a:r>
              <a:rPr lang="en-GB" sz="2000" dirty="0" err="1">
                <a:latin typeface="Arial" panose="020B0604020202020204" pitchFamily="34" charset="0"/>
                <a:cs typeface="Arial" panose="020B0604020202020204" pitchFamily="34" charset="0"/>
              </a:rPr>
              <a:t>www.carbonbrief.org</a:t>
            </a:r>
            <a:r>
              <a:rPr lang="en-GB" sz="2000" dirty="0">
                <a:latin typeface="Arial" panose="020B0604020202020204" pitchFamily="34" charset="0"/>
                <a:cs typeface="Arial" panose="020B0604020202020204" pitchFamily="34" charset="0"/>
              </a:rPr>
              <a:t>/solar-panels-have-been-benefitting-climate-since-2011.</a:t>
            </a:r>
          </a:p>
          <a:p>
            <a:endParaRPr lang="en-GB" sz="2000" dirty="0">
              <a:latin typeface="Arial" panose="020B0604020202020204" pitchFamily="34" charset="0"/>
              <a:cs typeface="Arial" panose="020B0604020202020204" pitchFamily="34" charset="0"/>
            </a:endParaRPr>
          </a:p>
          <a:p>
            <a:pPr>
              <a:lnSpc>
                <a:spcPct val="150000"/>
              </a:lnSpc>
            </a:pPr>
            <a:r>
              <a:rPr lang="en-GB" sz="2000" dirty="0" err="1">
                <a:latin typeface="Arial" panose="020B0604020202020204" pitchFamily="34" charset="0"/>
                <a:cs typeface="Arial" panose="020B0604020202020204" pitchFamily="34" charset="0"/>
              </a:rPr>
              <a:t>Youmatter</a:t>
            </a:r>
            <a:r>
              <a:rPr lang="en-GB" sz="2000" dirty="0">
                <a:latin typeface="Arial" panose="020B0604020202020204" pitchFamily="34" charset="0"/>
                <a:cs typeface="Arial" panose="020B0604020202020204" pitchFamily="34" charset="0"/>
              </a:rPr>
              <a:t>. (n.d.). </a:t>
            </a:r>
            <a:r>
              <a:rPr lang="en-GB" sz="2000" i="1" dirty="0">
                <a:latin typeface="Arial" panose="020B0604020202020204" pitchFamily="34" charset="0"/>
                <a:cs typeface="Arial" panose="020B0604020202020204" pitchFamily="34" charset="0"/>
              </a:rPr>
              <a:t>Clément Fournier</a:t>
            </a:r>
            <a:r>
              <a:rPr lang="en-GB" sz="2000" dirty="0">
                <a:latin typeface="Arial" panose="020B0604020202020204" pitchFamily="34" charset="0"/>
                <a:cs typeface="Arial" panose="020B0604020202020204" pitchFamily="34" charset="0"/>
              </a:rPr>
              <a:t>. [online] Available at: https://</a:t>
            </a:r>
            <a:r>
              <a:rPr lang="en-GB" sz="2000" dirty="0" err="1">
                <a:latin typeface="Arial" panose="020B0604020202020204" pitchFamily="34" charset="0"/>
                <a:cs typeface="Arial" panose="020B0604020202020204" pitchFamily="34" charset="0"/>
              </a:rPr>
              <a:t>youmatter.world</a:t>
            </a: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en</a:t>
            </a:r>
            <a:r>
              <a:rPr lang="en-GB" sz="2000" dirty="0">
                <a:latin typeface="Arial" panose="020B0604020202020204" pitchFamily="34" charset="0"/>
                <a:cs typeface="Arial" panose="020B0604020202020204" pitchFamily="34" charset="0"/>
              </a:rPr>
              <a:t>/author/</a:t>
            </a:r>
            <a:r>
              <a:rPr lang="en-GB" sz="2000" dirty="0" err="1">
                <a:latin typeface="Arial" panose="020B0604020202020204" pitchFamily="34" charset="0"/>
                <a:cs typeface="Arial" panose="020B0604020202020204" pitchFamily="34" charset="0"/>
              </a:rPr>
              <a:t>cfournier</a:t>
            </a:r>
            <a:r>
              <a:rPr lang="en-GB" sz="2000" dirty="0">
                <a:latin typeface="Arial" panose="020B0604020202020204" pitchFamily="34" charset="0"/>
                <a:cs typeface="Arial" panose="020B0604020202020204" pitchFamily="34" charset="0"/>
              </a:rPr>
              <a:t>/ [Accessed 16 Mar. 2022].</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Yu Siang, T. (2009). </a:t>
            </a:r>
            <a:r>
              <a:rPr lang="en-GB" sz="2000" i="1" dirty="0">
                <a:latin typeface="Arial" panose="020B0604020202020204" pitchFamily="34" charset="0"/>
                <a:cs typeface="Arial" panose="020B0604020202020204" pitchFamily="34" charset="0"/>
              </a:rPr>
              <a:t>What is Design Thinking?</a:t>
            </a:r>
            <a:r>
              <a:rPr lang="en-GB" sz="2000" dirty="0">
                <a:latin typeface="Arial" panose="020B0604020202020204" pitchFamily="34" charset="0"/>
                <a:cs typeface="Arial" panose="020B0604020202020204" pitchFamily="34" charset="0"/>
              </a:rPr>
              <a:t> [online] The Interaction Design Foundation. Available at: </a:t>
            </a:r>
            <a:r>
              <a:rPr lang="en-GB" sz="2000" dirty="0">
                <a:latin typeface="Arial" panose="020B0604020202020204" pitchFamily="34" charset="0"/>
                <a:cs typeface="Arial" panose="020B0604020202020204" pitchFamily="34" charset="0"/>
                <a:hlinkClick r:id="rId2"/>
              </a:rPr>
              <a:t>https://www.interaction-design.org/literature/topics/design-thinking</a:t>
            </a:r>
            <a:r>
              <a:rPr lang="en-GB" sz="2000" dirty="0">
                <a:latin typeface="Arial" panose="020B0604020202020204" pitchFamily="34" charset="0"/>
                <a:cs typeface="Arial" panose="020B0604020202020204" pitchFamily="34" charset="0"/>
              </a:rPr>
              <a:t>.</a:t>
            </a:r>
          </a:p>
          <a:p>
            <a:endParaRPr lang="en-GB" dirty="0"/>
          </a:p>
          <a:p>
            <a:r>
              <a:rPr lang="en-GB" dirty="0"/>
              <a:t>‌</a:t>
            </a:r>
            <a:endParaRPr lang="en-US" dirty="0"/>
          </a:p>
        </p:txBody>
      </p:sp>
    </p:spTree>
    <p:extLst>
      <p:ext uri="{BB962C8B-B14F-4D97-AF65-F5344CB8AC3E}">
        <p14:creationId xmlns:p14="http://schemas.microsoft.com/office/powerpoint/2010/main" val="2446658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620</TotalTime>
  <Words>1002</Words>
  <Application>Microsoft Macintosh PowerPoint</Application>
  <PresentationFormat>Widescreen</PresentationFormat>
  <Paragraphs>99</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Wingdings</vt:lpstr>
      <vt:lpstr>Office Theme</vt:lpstr>
      <vt:lpstr>Contemporary  Issues Most Valuable Aspects</vt:lpstr>
      <vt:lpstr>Global issues</vt:lpstr>
      <vt:lpstr>How will I use this Knowledge ?</vt:lpstr>
      <vt:lpstr>Managing Conflict</vt:lpstr>
      <vt:lpstr>PowerPoint Presentation</vt:lpstr>
      <vt:lpstr>Critical Thinking</vt:lpstr>
      <vt:lpstr> How will I use this new Knowledge ?  </vt:lpstr>
      <vt:lpstr>  Design Thinking Research suggests that design thinking is a way in which you use a tried method to help navigate through a series of complex problems that work not only in theory but in practice too  Why? In a business setting it is imperative that we have a process which allows us to put our consumer needs first. This will ensure an equilibrium which allows us to attract the best candidates while giving our customers the best service possible. (Tuttle, 2021)   </vt:lpstr>
      <vt:lpstr>How will I use this knowledge?</vt:lpstr>
      <vt:lpstr>References</vt:lpstr>
      <vt:lpstr> ‌</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dc:title>
  <dc:creator>Microsoft Office User</dc:creator>
  <cp:lastModifiedBy>Microsoft Office User</cp:lastModifiedBy>
  <cp:revision>36</cp:revision>
  <dcterms:created xsi:type="dcterms:W3CDTF">2022-03-15T20:41:17Z</dcterms:created>
  <dcterms:modified xsi:type="dcterms:W3CDTF">2022-03-16T21:33:36Z</dcterms:modified>
</cp:coreProperties>
</file>