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9"/>
  </p:notesMasterIdLst>
  <p:sldIdLst>
    <p:sldId id="256" r:id="rId2"/>
    <p:sldId id="257" r:id="rId3"/>
    <p:sldId id="258" r:id="rId4"/>
    <p:sldId id="259" r:id="rId5"/>
    <p:sldId id="264" r:id="rId6"/>
    <p:sldId id="265" r:id="rId7"/>
    <p:sldId id="266" r:id="rId8"/>
    <p:sldId id="260" r:id="rId9"/>
    <p:sldId id="267" r:id="rId10"/>
    <p:sldId id="263" r:id="rId11"/>
    <p:sldId id="268" r:id="rId12"/>
    <p:sldId id="275" r:id="rId13"/>
    <p:sldId id="269" r:id="rId14"/>
    <p:sldId id="270" r:id="rId15"/>
    <p:sldId id="271" r:id="rId16"/>
    <p:sldId id="272" r:id="rId17"/>
    <p:sldId id="273"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C92D076-2273-4CA7-8546-C534BB1B1A96}" v="1" dt="2023-11-30T10:03:02.38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59" d="100"/>
          <a:sy n="59" d="100"/>
        </p:scale>
        <p:origin x="940"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8D6BBB0-4BC5-449B-B183-D1E9CAC11BDA}" type="datetimeFigureOut">
              <a:rPr lang="en-GB" smtClean="0"/>
              <a:t>04/12/2023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F2EF1E5-7123-4EF7-BD2F-8FA2694AF4E5}" type="slidenum">
              <a:rPr lang="en-GB" smtClean="0"/>
              <a:t>‹#›</a:t>
            </a:fld>
            <a:endParaRPr lang="en-GB"/>
          </a:p>
        </p:txBody>
      </p:sp>
    </p:spTree>
    <p:extLst>
      <p:ext uri="{BB962C8B-B14F-4D97-AF65-F5344CB8AC3E}">
        <p14:creationId xmlns:p14="http://schemas.microsoft.com/office/powerpoint/2010/main" val="15545173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F2EF1E5-7123-4EF7-BD2F-8FA2694AF4E5}" type="slidenum">
              <a:rPr lang="en-GB" smtClean="0"/>
              <a:t>5</a:t>
            </a:fld>
            <a:endParaRPr lang="en-GB"/>
          </a:p>
        </p:txBody>
      </p:sp>
    </p:spTree>
    <p:extLst>
      <p:ext uri="{BB962C8B-B14F-4D97-AF65-F5344CB8AC3E}">
        <p14:creationId xmlns:p14="http://schemas.microsoft.com/office/powerpoint/2010/main" val="39534473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F83D70-91AA-429A-BD57-1CB6792B30EE}"/>
              </a:ext>
            </a:extLst>
          </p:cNvPr>
          <p:cNvSpPr>
            <a:spLocks noGrp="1"/>
          </p:cNvSpPr>
          <p:nvPr>
            <p:ph type="ctrTitle"/>
          </p:nvPr>
        </p:nvSpPr>
        <p:spPr>
          <a:xfrm>
            <a:off x="1088136" y="1078030"/>
            <a:ext cx="9288096" cy="2956718"/>
          </a:xfrm>
        </p:spPr>
        <p:txBody>
          <a:bodyPr anchor="t">
            <a:noAutofit/>
          </a:bodyPr>
          <a:lstStyle>
            <a:lvl1pPr algn="l">
              <a:defRPr sz="6600" cap="all" baseline="0"/>
            </a:lvl1pPr>
          </a:lstStyle>
          <a:p>
            <a:r>
              <a:rPr lang="en-US" dirty="0"/>
              <a:t>Click to edit Master title style</a:t>
            </a:r>
          </a:p>
        </p:txBody>
      </p:sp>
      <p:sp>
        <p:nvSpPr>
          <p:cNvPr id="3" name="Subtitle 2">
            <a:extLst>
              <a:ext uri="{FF2B5EF4-FFF2-40B4-BE49-F238E27FC236}">
                <a16:creationId xmlns:a16="http://schemas.microsoft.com/office/drawing/2014/main" id="{F065D245-B564-481D-A323-F73C5BCA8461}"/>
              </a:ext>
            </a:extLst>
          </p:cNvPr>
          <p:cNvSpPr>
            <a:spLocks noGrp="1"/>
          </p:cNvSpPr>
          <p:nvPr>
            <p:ph type="subTitle" idx="1"/>
          </p:nvPr>
        </p:nvSpPr>
        <p:spPr>
          <a:xfrm>
            <a:off x="1088136" y="4455621"/>
            <a:ext cx="9288096" cy="1435331"/>
          </a:xfrm>
        </p:spPr>
        <p:txBody>
          <a:bodyPr>
            <a:normAutofit/>
          </a:bodyPr>
          <a:lstStyle>
            <a:lvl1pPr marL="0" indent="0" algn="l">
              <a:lnSpc>
                <a:spcPct val="120000"/>
              </a:lnSpc>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28E072EE-51B3-4C0C-A460-4684AB079301}"/>
              </a:ext>
            </a:extLst>
          </p:cNvPr>
          <p:cNvSpPr>
            <a:spLocks noGrp="1"/>
          </p:cNvSpPr>
          <p:nvPr>
            <p:ph type="dt" sz="half" idx="10"/>
          </p:nvPr>
        </p:nvSpPr>
        <p:spPr/>
        <p:txBody>
          <a:bodyPr/>
          <a:lstStyle/>
          <a:p>
            <a:fld id="{A1E45834-53BD-4C8F-B791-CD5378F4150E}" type="datetimeFigureOut">
              <a:rPr lang="en-US" smtClean="0"/>
              <a:t>12/4/2023</a:t>
            </a:fld>
            <a:endParaRPr lang="en-US"/>
          </a:p>
        </p:txBody>
      </p:sp>
      <p:sp>
        <p:nvSpPr>
          <p:cNvPr id="5" name="Footer Placeholder 4">
            <a:extLst>
              <a:ext uri="{FF2B5EF4-FFF2-40B4-BE49-F238E27FC236}">
                <a16:creationId xmlns:a16="http://schemas.microsoft.com/office/drawing/2014/main" id="{011422A5-3076-413B-84CB-ED3BA4171CC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5267C68-40D5-477E-9DBC-C28FD4B1142F}"/>
              </a:ext>
            </a:extLst>
          </p:cNvPr>
          <p:cNvSpPr>
            <a:spLocks noGrp="1"/>
          </p:cNvSpPr>
          <p:nvPr>
            <p:ph type="sldNum" sz="quarter" idx="12"/>
          </p:nvPr>
        </p:nvSpPr>
        <p:spPr/>
        <p:txBody>
          <a:bodyPr/>
          <a:lstStyle/>
          <a:p>
            <a:fld id="{719D7796-F675-488F-AC46-C88938C80352}" type="slidenum">
              <a:rPr lang="en-US" smtClean="0"/>
              <a:t>‹#›</a:t>
            </a:fld>
            <a:endParaRPr lang="en-US"/>
          </a:p>
        </p:txBody>
      </p:sp>
    </p:spTree>
    <p:extLst>
      <p:ext uri="{BB962C8B-B14F-4D97-AF65-F5344CB8AC3E}">
        <p14:creationId xmlns:p14="http://schemas.microsoft.com/office/powerpoint/2010/main" val="12089743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3EE2F5-9D3C-4BE7-9AD5-335B31CF2CB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5F98C4F-4BF6-47CF-ABEE-2B12748C470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D539070-70D2-4DD1-A439-155343FE262E}"/>
              </a:ext>
            </a:extLst>
          </p:cNvPr>
          <p:cNvSpPr>
            <a:spLocks noGrp="1"/>
          </p:cNvSpPr>
          <p:nvPr>
            <p:ph type="dt" sz="half" idx="10"/>
          </p:nvPr>
        </p:nvSpPr>
        <p:spPr/>
        <p:txBody>
          <a:bodyPr/>
          <a:lstStyle/>
          <a:p>
            <a:fld id="{A1E45834-53BD-4C8F-B791-CD5378F4150E}" type="datetimeFigureOut">
              <a:rPr lang="en-US" smtClean="0"/>
              <a:t>12/4/2023</a:t>
            </a:fld>
            <a:endParaRPr lang="en-US"/>
          </a:p>
        </p:txBody>
      </p:sp>
      <p:sp>
        <p:nvSpPr>
          <p:cNvPr id="5" name="Footer Placeholder 4">
            <a:extLst>
              <a:ext uri="{FF2B5EF4-FFF2-40B4-BE49-F238E27FC236}">
                <a16:creationId xmlns:a16="http://schemas.microsoft.com/office/drawing/2014/main" id="{6151AB30-CD74-471D-9FA6-ADC0C901E6D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6A137C4-F19E-4521-8DCB-4E0CF9CA3193}"/>
              </a:ext>
            </a:extLst>
          </p:cNvPr>
          <p:cNvSpPr>
            <a:spLocks noGrp="1"/>
          </p:cNvSpPr>
          <p:nvPr>
            <p:ph type="sldNum" sz="quarter" idx="12"/>
          </p:nvPr>
        </p:nvSpPr>
        <p:spPr/>
        <p:txBody>
          <a:bodyPr/>
          <a:lstStyle/>
          <a:p>
            <a:fld id="{719D7796-F675-488F-AC46-C88938C80352}" type="slidenum">
              <a:rPr lang="en-US" smtClean="0"/>
              <a:t>‹#›</a:t>
            </a:fld>
            <a:endParaRPr lang="en-US"/>
          </a:p>
        </p:txBody>
      </p:sp>
    </p:spTree>
    <p:extLst>
      <p:ext uri="{BB962C8B-B14F-4D97-AF65-F5344CB8AC3E}">
        <p14:creationId xmlns:p14="http://schemas.microsoft.com/office/powerpoint/2010/main" val="42439929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48007D-9B1D-4E2C-B38F-29C6820996DF}"/>
              </a:ext>
            </a:extLst>
          </p:cNvPr>
          <p:cNvSpPr>
            <a:spLocks noGrp="1"/>
          </p:cNvSpPr>
          <p:nvPr>
            <p:ph type="title"/>
          </p:nvPr>
        </p:nvSpPr>
        <p:spPr>
          <a:xfrm>
            <a:off x="1090940" y="1099127"/>
            <a:ext cx="9272260" cy="3472874"/>
          </a:xfrm>
        </p:spPr>
        <p:txBody>
          <a:bodyPr anchor="t">
            <a:normAutofit/>
          </a:bodyPr>
          <a:lstStyle>
            <a:lvl1pPr>
              <a:defRPr sz="4000" cap="all" baseline="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5960C51B-B525-4032-9D08-2978D7367BFF}"/>
              </a:ext>
            </a:extLst>
          </p:cNvPr>
          <p:cNvSpPr>
            <a:spLocks noGrp="1"/>
          </p:cNvSpPr>
          <p:nvPr>
            <p:ph type="body" idx="1"/>
          </p:nvPr>
        </p:nvSpPr>
        <p:spPr>
          <a:xfrm>
            <a:off x="1090939" y="4572000"/>
            <a:ext cx="9272262" cy="1320801"/>
          </a:xfrm>
        </p:spPr>
        <p:txBody>
          <a:bodyPr anchor="b">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3408851-4DCC-447C-828A-5F7E66F7623D}"/>
              </a:ext>
            </a:extLst>
          </p:cNvPr>
          <p:cNvSpPr>
            <a:spLocks noGrp="1"/>
          </p:cNvSpPr>
          <p:nvPr>
            <p:ph type="dt" sz="half" idx="10"/>
          </p:nvPr>
        </p:nvSpPr>
        <p:spPr/>
        <p:txBody>
          <a:bodyPr/>
          <a:lstStyle/>
          <a:p>
            <a:fld id="{A1E45834-53BD-4C8F-B791-CD5378F4150E}" type="datetimeFigureOut">
              <a:rPr lang="en-US" smtClean="0"/>
              <a:t>12/4/2023</a:t>
            </a:fld>
            <a:endParaRPr lang="en-US"/>
          </a:p>
        </p:txBody>
      </p:sp>
      <p:sp>
        <p:nvSpPr>
          <p:cNvPr id="5" name="Footer Placeholder 4">
            <a:extLst>
              <a:ext uri="{FF2B5EF4-FFF2-40B4-BE49-F238E27FC236}">
                <a16:creationId xmlns:a16="http://schemas.microsoft.com/office/drawing/2014/main" id="{4C094542-CAEF-4D6C-BE6A-BC100F0590F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C8BDE40-8468-4051-9703-B751608AAF9D}"/>
              </a:ext>
            </a:extLst>
          </p:cNvPr>
          <p:cNvSpPr>
            <a:spLocks noGrp="1"/>
          </p:cNvSpPr>
          <p:nvPr>
            <p:ph type="sldNum" sz="quarter" idx="12"/>
          </p:nvPr>
        </p:nvSpPr>
        <p:spPr/>
        <p:txBody>
          <a:bodyPr/>
          <a:lstStyle/>
          <a:p>
            <a:fld id="{719D7796-F675-488F-AC46-C88938C80352}" type="slidenum">
              <a:rPr lang="en-US" smtClean="0"/>
              <a:t>‹#›</a:t>
            </a:fld>
            <a:endParaRPr lang="en-US"/>
          </a:p>
        </p:txBody>
      </p:sp>
    </p:spTree>
    <p:extLst>
      <p:ext uri="{BB962C8B-B14F-4D97-AF65-F5344CB8AC3E}">
        <p14:creationId xmlns:p14="http://schemas.microsoft.com/office/powerpoint/2010/main" val="42056526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6BF7AE-3892-4896-8C15-7A35A41EFD9C}"/>
              </a:ext>
            </a:extLst>
          </p:cNvPr>
          <p:cNvSpPr>
            <a:spLocks noGrp="1"/>
          </p:cNvSpPr>
          <p:nvPr>
            <p:ph type="title"/>
          </p:nvPr>
        </p:nvSpPr>
        <p:spPr>
          <a:xfrm>
            <a:off x="1088136" y="1088136"/>
            <a:ext cx="9890066" cy="1294228"/>
          </a:xfrm>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F2FD9A26-86F1-4817-B243-4DE63B4F182F}"/>
              </a:ext>
            </a:extLst>
          </p:cNvPr>
          <p:cNvSpPr>
            <a:spLocks noGrp="1"/>
          </p:cNvSpPr>
          <p:nvPr>
            <p:ph sz="half" idx="1"/>
          </p:nvPr>
        </p:nvSpPr>
        <p:spPr>
          <a:xfrm>
            <a:off x="1082185" y="2440568"/>
            <a:ext cx="4841505" cy="3801284"/>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D454BF9B-EA16-48C8-96B9-7A66051BE768}"/>
              </a:ext>
            </a:extLst>
          </p:cNvPr>
          <p:cNvSpPr>
            <a:spLocks noGrp="1"/>
          </p:cNvSpPr>
          <p:nvPr>
            <p:ph sz="half" idx="2"/>
          </p:nvPr>
        </p:nvSpPr>
        <p:spPr>
          <a:xfrm>
            <a:off x="6172200" y="2440568"/>
            <a:ext cx="4806002" cy="38012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D16E2D9F-1FCE-4A1C-996E-DB05777A8994}"/>
              </a:ext>
            </a:extLst>
          </p:cNvPr>
          <p:cNvSpPr>
            <a:spLocks noGrp="1"/>
          </p:cNvSpPr>
          <p:nvPr>
            <p:ph type="dt" sz="half" idx="10"/>
          </p:nvPr>
        </p:nvSpPr>
        <p:spPr/>
        <p:txBody>
          <a:bodyPr/>
          <a:lstStyle/>
          <a:p>
            <a:fld id="{A1E45834-53BD-4C8F-B791-CD5378F4150E}" type="datetimeFigureOut">
              <a:rPr lang="en-US" smtClean="0"/>
              <a:t>12/4/2023</a:t>
            </a:fld>
            <a:endParaRPr lang="en-US"/>
          </a:p>
        </p:txBody>
      </p:sp>
      <p:sp>
        <p:nvSpPr>
          <p:cNvPr id="6" name="Footer Placeholder 5">
            <a:extLst>
              <a:ext uri="{FF2B5EF4-FFF2-40B4-BE49-F238E27FC236}">
                <a16:creationId xmlns:a16="http://schemas.microsoft.com/office/drawing/2014/main" id="{40629E05-3F6C-40BF-9324-118588B6CAE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69BE013-C5C0-4CBD-982E-36F037F7366F}"/>
              </a:ext>
            </a:extLst>
          </p:cNvPr>
          <p:cNvSpPr>
            <a:spLocks noGrp="1"/>
          </p:cNvSpPr>
          <p:nvPr>
            <p:ph type="sldNum" sz="quarter" idx="12"/>
          </p:nvPr>
        </p:nvSpPr>
        <p:spPr/>
        <p:txBody>
          <a:bodyPr/>
          <a:lstStyle/>
          <a:p>
            <a:fld id="{719D7796-F675-488F-AC46-C88938C80352}" type="slidenum">
              <a:rPr lang="en-US" smtClean="0"/>
              <a:t>‹#›</a:t>
            </a:fld>
            <a:endParaRPr lang="en-US"/>
          </a:p>
        </p:txBody>
      </p:sp>
    </p:spTree>
    <p:extLst>
      <p:ext uri="{BB962C8B-B14F-4D97-AF65-F5344CB8AC3E}">
        <p14:creationId xmlns:p14="http://schemas.microsoft.com/office/powerpoint/2010/main" val="34136520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BED885-5FE5-4407-BE4D-FAD01C40A905}"/>
              </a:ext>
            </a:extLst>
          </p:cNvPr>
          <p:cNvSpPr>
            <a:spLocks noGrp="1"/>
          </p:cNvSpPr>
          <p:nvPr>
            <p:ph type="title"/>
          </p:nvPr>
        </p:nvSpPr>
        <p:spPr>
          <a:xfrm>
            <a:off x="1090940" y="1084333"/>
            <a:ext cx="9949455" cy="838856"/>
          </a:xfr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6E322A77-C134-4857-83E5-51217D3C29FB}"/>
              </a:ext>
            </a:extLst>
          </p:cNvPr>
          <p:cNvSpPr>
            <a:spLocks noGrp="1"/>
          </p:cNvSpPr>
          <p:nvPr>
            <p:ph type="body" idx="1"/>
          </p:nvPr>
        </p:nvSpPr>
        <p:spPr>
          <a:xfrm>
            <a:off x="1092088" y="1923190"/>
            <a:ext cx="4816475" cy="838856"/>
          </a:xfrm>
        </p:spPr>
        <p:txBody>
          <a:bodyPr anchor="b">
            <a:normAutofit/>
          </a:bodyPr>
          <a:lstStyle>
            <a:lvl1pPr marL="0" indent="0">
              <a:lnSpc>
                <a:spcPct val="100000"/>
              </a:lnSpc>
              <a:buNone/>
              <a:defRPr sz="2000" b="1" cap="all" spc="1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9A4ECBFE-C62C-471B-BFE4-1272EAC3479D}"/>
              </a:ext>
            </a:extLst>
          </p:cNvPr>
          <p:cNvSpPr>
            <a:spLocks noGrp="1"/>
          </p:cNvSpPr>
          <p:nvPr>
            <p:ph sz="half" idx="2"/>
          </p:nvPr>
        </p:nvSpPr>
        <p:spPr>
          <a:xfrm>
            <a:off x="1092088" y="2825791"/>
            <a:ext cx="4816475" cy="3363871"/>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7710AFC6-F407-4F35-BD37-B32F9B4036D0}"/>
              </a:ext>
            </a:extLst>
          </p:cNvPr>
          <p:cNvSpPr>
            <a:spLocks noGrp="1"/>
          </p:cNvSpPr>
          <p:nvPr>
            <p:ph type="body" sz="quarter" idx="3"/>
          </p:nvPr>
        </p:nvSpPr>
        <p:spPr>
          <a:xfrm>
            <a:off x="6215482" y="1923190"/>
            <a:ext cx="4824913" cy="838856"/>
          </a:xfrm>
        </p:spPr>
        <p:txBody>
          <a:bodyPr anchor="b">
            <a:normAutofit/>
          </a:bodyPr>
          <a:lstStyle>
            <a:lvl1pPr marL="0" indent="0">
              <a:lnSpc>
                <a:spcPct val="100000"/>
              </a:lnSpc>
              <a:buNone/>
              <a:defRPr sz="2000" b="1" cap="all" spc="1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458D60D5-0F83-46CB-92F3-849FC08E6E92}"/>
              </a:ext>
            </a:extLst>
          </p:cNvPr>
          <p:cNvSpPr>
            <a:spLocks noGrp="1"/>
          </p:cNvSpPr>
          <p:nvPr>
            <p:ph sz="quarter" idx="4"/>
          </p:nvPr>
        </p:nvSpPr>
        <p:spPr>
          <a:xfrm>
            <a:off x="6215482" y="2825791"/>
            <a:ext cx="4824913" cy="336387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A5AE694-5CA0-48DA-90D3-EC42BD1D86C1}"/>
              </a:ext>
            </a:extLst>
          </p:cNvPr>
          <p:cNvSpPr>
            <a:spLocks noGrp="1"/>
          </p:cNvSpPr>
          <p:nvPr>
            <p:ph type="dt" sz="half" idx="10"/>
          </p:nvPr>
        </p:nvSpPr>
        <p:spPr/>
        <p:txBody>
          <a:bodyPr/>
          <a:lstStyle/>
          <a:p>
            <a:fld id="{A1E45834-53BD-4C8F-B791-CD5378F4150E}" type="datetimeFigureOut">
              <a:rPr lang="en-US" smtClean="0"/>
              <a:t>12/4/2023</a:t>
            </a:fld>
            <a:endParaRPr lang="en-US"/>
          </a:p>
        </p:txBody>
      </p:sp>
      <p:sp>
        <p:nvSpPr>
          <p:cNvPr id="8" name="Footer Placeholder 7">
            <a:extLst>
              <a:ext uri="{FF2B5EF4-FFF2-40B4-BE49-F238E27FC236}">
                <a16:creationId xmlns:a16="http://schemas.microsoft.com/office/drawing/2014/main" id="{F340A80D-4CCB-4899-9E1D-A5967F4E649A}"/>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4F753A9D-469A-4ED9-99A1-7E4B115F8933}"/>
              </a:ext>
            </a:extLst>
          </p:cNvPr>
          <p:cNvSpPr>
            <a:spLocks noGrp="1"/>
          </p:cNvSpPr>
          <p:nvPr>
            <p:ph type="sldNum" sz="quarter" idx="12"/>
          </p:nvPr>
        </p:nvSpPr>
        <p:spPr/>
        <p:txBody>
          <a:bodyPr/>
          <a:lstStyle/>
          <a:p>
            <a:fld id="{719D7796-F675-488F-AC46-C88938C80352}" type="slidenum">
              <a:rPr lang="en-US" smtClean="0"/>
              <a:t>‹#›</a:t>
            </a:fld>
            <a:endParaRPr lang="en-US"/>
          </a:p>
        </p:txBody>
      </p:sp>
    </p:spTree>
    <p:extLst>
      <p:ext uri="{BB962C8B-B14F-4D97-AF65-F5344CB8AC3E}">
        <p14:creationId xmlns:p14="http://schemas.microsoft.com/office/powerpoint/2010/main" val="1297396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87C91E-0A11-4E5D-9B8D-5316E73A2D58}"/>
              </a:ext>
            </a:extLst>
          </p:cNvPr>
          <p:cNvSpPr>
            <a:spLocks noGrp="1"/>
          </p:cNvSpPr>
          <p:nvPr>
            <p:ph type="title"/>
          </p:nvPr>
        </p:nvSpPr>
        <p:spPr/>
        <p:txBody>
          <a:bodyPr/>
          <a:lstStyle>
            <a:lvl1pPr>
              <a:defRPr cap="all" baseline="0"/>
            </a:lvl1pPr>
          </a:lstStyle>
          <a:p>
            <a:r>
              <a:rPr lang="en-US" dirty="0"/>
              <a:t>Click to edit Master title style</a:t>
            </a:r>
          </a:p>
        </p:txBody>
      </p:sp>
      <p:sp>
        <p:nvSpPr>
          <p:cNvPr id="3" name="Date Placeholder 2">
            <a:extLst>
              <a:ext uri="{FF2B5EF4-FFF2-40B4-BE49-F238E27FC236}">
                <a16:creationId xmlns:a16="http://schemas.microsoft.com/office/drawing/2014/main" id="{A1B8A8D1-71AD-4F9F-B393-9EED83FEF003}"/>
              </a:ext>
            </a:extLst>
          </p:cNvPr>
          <p:cNvSpPr>
            <a:spLocks noGrp="1"/>
          </p:cNvSpPr>
          <p:nvPr>
            <p:ph type="dt" sz="half" idx="10"/>
          </p:nvPr>
        </p:nvSpPr>
        <p:spPr/>
        <p:txBody>
          <a:bodyPr/>
          <a:lstStyle/>
          <a:p>
            <a:fld id="{A1E45834-53BD-4C8F-B791-CD5378F4150E}" type="datetimeFigureOut">
              <a:rPr lang="en-US" smtClean="0"/>
              <a:t>12/4/2023</a:t>
            </a:fld>
            <a:endParaRPr lang="en-US"/>
          </a:p>
        </p:txBody>
      </p:sp>
      <p:sp>
        <p:nvSpPr>
          <p:cNvPr id="4" name="Footer Placeholder 3">
            <a:extLst>
              <a:ext uri="{FF2B5EF4-FFF2-40B4-BE49-F238E27FC236}">
                <a16:creationId xmlns:a16="http://schemas.microsoft.com/office/drawing/2014/main" id="{D7E36922-9A4C-453D-9B70-0C3A70281C03}"/>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EF5AAEF2-65DC-4E28-9AA4-5115ACB074CC}"/>
              </a:ext>
            </a:extLst>
          </p:cNvPr>
          <p:cNvSpPr>
            <a:spLocks noGrp="1"/>
          </p:cNvSpPr>
          <p:nvPr>
            <p:ph type="sldNum" sz="quarter" idx="12"/>
          </p:nvPr>
        </p:nvSpPr>
        <p:spPr/>
        <p:txBody>
          <a:bodyPr/>
          <a:lstStyle/>
          <a:p>
            <a:fld id="{719D7796-F675-488F-AC46-C88938C80352}" type="slidenum">
              <a:rPr lang="en-US" smtClean="0"/>
              <a:t>‹#›</a:t>
            </a:fld>
            <a:endParaRPr lang="en-US"/>
          </a:p>
        </p:txBody>
      </p:sp>
    </p:spTree>
    <p:extLst>
      <p:ext uri="{BB962C8B-B14F-4D97-AF65-F5344CB8AC3E}">
        <p14:creationId xmlns:p14="http://schemas.microsoft.com/office/powerpoint/2010/main" val="37045876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448B02B-A32A-4383-BBC7-0C383390A96F}"/>
              </a:ext>
            </a:extLst>
          </p:cNvPr>
          <p:cNvSpPr>
            <a:spLocks noGrp="1"/>
          </p:cNvSpPr>
          <p:nvPr>
            <p:ph type="dt" sz="half" idx="10"/>
          </p:nvPr>
        </p:nvSpPr>
        <p:spPr/>
        <p:txBody>
          <a:bodyPr/>
          <a:lstStyle/>
          <a:p>
            <a:fld id="{A1E45834-53BD-4C8F-B791-CD5378F4150E}" type="datetimeFigureOut">
              <a:rPr lang="en-US" smtClean="0"/>
              <a:t>12/4/2023</a:t>
            </a:fld>
            <a:endParaRPr lang="en-US"/>
          </a:p>
        </p:txBody>
      </p:sp>
      <p:sp>
        <p:nvSpPr>
          <p:cNvPr id="3" name="Footer Placeholder 2">
            <a:extLst>
              <a:ext uri="{FF2B5EF4-FFF2-40B4-BE49-F238E27FC236}">
                <a16:creationId xmlns:a16="http://schemas.microsoft.com/office/drawing/2014/main" id="{FCFF7E77-47E0-4F9E-9148-8D0C59C0CFCE}"/>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898005A2-ECF0-4759-A17B-FDECE80683F4}"/>
              </a:ext>
            </a:extLst>
          </p:cNvPr>
          <p:cNvSpPr>
            <a:spLocks noGrp="1"/>
          </p:cNvSpPr>
          <p:nvPr>
            <p:ph type="sldNum" sz="quarter" idx="12"/>
          </p:nvPr>
        </p:nvSpPr>
        <p:spPr/>
        <p:txBody>
          <a:bodyPr/>
          <a:lstStyle/>
          <a:p>
            <a:fld id="{719D7796-F675-488F-AC46-C88938C80352}" type="slidenum">
              <a:rPr lang="en-US" smtClean="0"/>
              <a:t>‹#›</a:t>
            </a:fld>
            <a:endParaRPr lang="en-US"/>
          </a:p>
        </p:txBody>
      </p:sp>
    </p:spTree>
    <p:extLst>
      <p:ext uri="{BB962C8B-B14F-4D97-AF65-F5344CB8AC3E}">
        <p14:creationId xmlns:p14="http://schemas.microsoft.com/office/powerpoint/2010/main" val="4036182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A1DD4B-5676-477E-8C52-4C1CF160FCDE}"/>
              </a:ext>
            </a:extLst>
          </p:cNvPr>
          <p:cNvSpPr>
            <a:spLocks noGrp="1"/>
          </p:cNvSpPr>
          <p:nvPr>
            <p:ph type="title"/>
          </p:nvPr>
        </p:nvSpPr>
        <p:spPr>
          <a:xfrm>
            <a:off x="1090940" y="1094448"/>
            <a:ext cx="3785860" cy="1554362"/>
          </a:xfrm>
        </p:spPr>
        <p:txBody>
          <a:bodyPr anchor="t">
            <a:normAutofit/>
          </a:bodyPr>
          <a:lstStyle>
            <a:lvl1pPr>
              <a:defRPr sz="2800" cap="all" baseline="0"/>
            </a:lvl1pPr>
          </a:lstStyle>
          <a:p>
            <a:r>
              <a:rPr lang="en-US" dirty="0"/>
              <a:t>Click to edit Master title style</a:t>
            </a:r>
          </a:p>
        </p:txBody>
      </p:sp>
      <p:sp>
        <p:nvSpPr>
          <p:cNvPr id="3" name="Content Placeholder 2">
            <a:extLst>
              <a:ext uri="{FF2B5EF4-FFF2-40B4-BE49-F238E27FC236}">
                <a16:creationId xmlns:a16="http://schemas.microsoft.com/office/drawing/2014/main" id="{4B5A3E63-EB15-4D82-BF2B-36BB030C430D}"/>
              </a:ext>
            </a:extLst>
          </p:cNvPr>
          <p:cNvSpPr>
            <a:spLocks noGrp="1"/>
          </p:cNvSpPr>
          <p:nvPr>
            <p:ph idx="1"/>
          </p:nvPr>
        </p:nvSpPr>
        <p:spPr>
          <a:xfrm>
            <a:off x="5524500" y="922689"/>
            <a:ext cx="5486002"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7CBE994E-BAB7-43DC-A0E4-C779CF2A33D5}"/>
              </a:ext>
            </a:extLst>
          </p:cNvPr>
          <p:cNvSpPr>
            <a:spLocks noGrp="1"/>
          </p:cNvSpPr>
          <p:nvPr>
            <p:ph type="body" sz="half" idx="2"/>
          </p:nvPr>
        </p:nvSpPr>
        <p:spPr>
          <a:xfrm>
            <a:off x="1090940" y="2701254"/>
            <a:ext cx="3785860" cy="3167733"/>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EDEFAAA-1B70-42AA-ADCC-F49B58132654}"/>
              </a:ext>
            </a:extLst>
          </p:cNvPr>
          <p:cNvSpPr>
            <a:spLocks noGrp="1"/>
          </p:cNvSpPr>
          <p:nvPr>
            <p:ph type="dt" sz="half" idx="10"/>
          </p:nvPr>
        </p:nvSpPr>
        <p:spPr/>
        <p:txBody>
          <a:bodyPr/>
          <a:lstStyle/>
          <a:p>
            <a:fld id="{A1E45834-53BD-4C8F-B791-CD5378F4150E}" type="datetimeFigureOut">
              <a:rPr lang="en-US" smtClean="0"/>
              <a:t>12/4/2023</a:t>
            </a:fld>
            <a:endParaRPr lang="en-US"/>
          </a:p>
        </p:txBody>
      </p:sp>
      <p:sp>
        <p:nvSpPr>
          <p:cNvPr id="6" name="Footer Placeholder 5">
            <a:extLst>
              <a:ext uri="{FF2B5EF4-FFF2-40B4-BE49-F238E27FC236}">
                <a16:creationId xmlns:a16="http://schemas.microsoft.com/office/drawing/2014/main" id="{E4C7B6CC-1C13-4F34-AC86-CCD442C8C3D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9F1B638-9061-41AD-AF47-73A4AF8B781A}"/>
              </a:ext>
            </a:extLst>
          </p:cNvPr>
          <p:cNvSpPr>
            <a:spLocks noGrp="1"/>
          </p:cNvSpPr>
          <p:nvPr>
            <p:ph type="sldNum" sz="quarter" idx="12"/>
          </p:nvPr>
        </p:nvSpPr>
        <p:spPr/>
        <p:txBody>
          <a:bodyPr/>
          <a:lstStyle/>
          <a:p>
            <a:fld id="{719D7796-F675-488F-AC46-C88938C80352}" type="slidenum">
              <a:rPr lang="en-US" smtClean="0"/>
              <a:t>‹#›</a:t>
            </a:fld>
            <a:endParaRPr lang="en-US"/>
          </a:p>
        </p:txBody>
      </p:sp>
    </p:spTree>
    <p:extLst>
      <p:ext uri="{BB962C8B-B14F-4D97-AF65-F5344CB8AC3E}">
        <p14:creationId xmlns:p14="http://schemas.microsoft.com/office/powerpoint/2010/main" val="34339339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CF3C43-1676-4A29-83F9-D788ED2E71E9}"/>
              </a:ext>
            </a:extLst>
          </p:cNvPr>
          <p:cNvSpPr>
            <a:spLocks noGrp="1"/>
          </p:cNvSpPr>
          <p:nvPr>
            <p:ph type="title"/>
          </p:nvPr>
        </p:nvSpPr>
        <p:spPr>
          <a:xfrm>
            <a:off x="1090940" y="1097280"/>
            <a:ext cx="3785860" cy="1559740"/>
          </a:xfrm>
        </p:spPr>
        <p:txBody>
          <a:bodyPr anchor="t">
            <a:normAutofit/>
          </a:bodyPr>
          <a:lstStyle>
            <a:lvl1pPr>
              <a:defRPr sz="2800" cap="all" baseline="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5214A903-97C7-4349-B8CE-1BBED1942E3B}"/>
              </a:ext>
            </a:extLst>
          </p:cNvPr>
          <p:cNvSpPr>
            <a:spLocks noGrp="1"/>
          </p:cNvSpPr>
          <p:nvPr>
            <p:ph type="pic" idx="1"/>
          </p:nvPr>
        </p:nvSpPr>
        <p:spPr>
          <a:xfrm>
            <a:off x="5524500" y="1143000"/>
            <a:ext cx="5486400" cy="45720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a:extLst>
              <a:ext uri="{FF2B5EF4-FFF2-40B4-BE49-F238E27FC236}">
                <a16:creationId xmlns:a16="http://schemas.microsoft.com/office/drawing/2014/main" id="{BF0A9F58-4AEB-4286-98F7-3C77AA913BE8}"/>
              </a:ext>
            </a:extLst>
          </p:cNvPr>
          <p:cNvSpPr>
            <a:spLocks noGrp="1"/>
          </p:cNvSpPr>
          <p:nvPr>
            <p:ph type="body" sz="half" idx="2"/>
          </p:nvPr>
        </p:nvSpPr>
        <p:spPr>
          <a:xfrm>
            <a:off x="1090940" y="2697480"/>
            <a:ext cx="3785860" cy="3093420"/>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4F55A58-F085-4500-AF61-045B12C8F41E}"/>
              </a:ext>
            </a:extLst>
          </p:cNvPr>
          <p:cNvSpPr>
            <a:spLocks noGrp="1"/>
          </p:cNvSpPr>
          <p:nvPr>
            <p:ph type="dt" sz="half" idx="10"/>
          </p:nvPr>
        </p:nvSpPr>
        <p:spPr/>
        <p:txBody>
          <a:bodyPr/>
          <a:lstStyle/>
          <a:p>
            <a:fld id="{A1E45834-53BD-4C8F-B791-CD5378F4150E}" type="datetimeFigureOut">
              <a:rPr lang="en-US" smtClean="0"/>
              <a:t>12/4/2023</a:t>
            </a:fld>
            <a:endParaRPr lang="en-US"/>
          </a:p>
        </p:txBody>
      </p:sp>
      <p:sp>
        <p:nvSpPr>
          <p:cNvPr id="6" name="Footer Placeholder 5">
            <a:extLst>
              <a:ext uri="{FF2B5EF4-FFF2-40B4-BE49-F238E27FC236}">
                <a16:creationId xmlns:a16="http://schemas.microsoft.com/office/drawing/2014/main" id="{E9936470-561D-49AE-AC84-B79D483FDA7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EEF2BE2-DF21-4683-9D5F-849A525FD5C4}"/>
              </a:ext>
            </a:extLst>
          </p:cNvPr>
          <p:cNvSpPr>
            <a:spLocks noGrp="1"/>
          </p:cNvSpPr>
          <p:nvPr>
            <p:ph type="sldNum" sz="quarter" idx="12"/>
          </p:nvPr>
        </p:nvSpPr>
        <p:spPr/>
        <p:txBody>
          <a:bodyPr/>
          <a:lstStyle/>
          <a:p>
            <a:fld id="{719D7796-F675-488F-AC46-C88938C80352}" type="slidenum">
              <a:rPr lang="en-US" smtClean="0"/>
              <a:t>‹#›</a:t>
            </a:fld>
            <a:endParaRPr lang="en-US"/>
          </a:p>
        </p:txBody>
      </p:sp>
    </p:spTree>
    <p:extLst>
      <p:ext uri="{BB962C8B-B14F-4D97-AF65-F5344CB8AC3E}">
        <p14:creationId xmlns:p14="http://schemas.microsoft.com/office/powerpoint/2010/main" val="5572618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D6C900-05BC-4021-B69F-2DAF974B7EF6}"/>
              </a:ext>
            </a:extLst>
          </p:cNvPr>
          <p:cNvSpPr>
            <a:spLocks noGrp="1"/>
          </p:cNvSpPr>
          <p:nvPr>
            <p:ph type="title"/>
          </p:nvPr>
        </p:nvSpPr>
        <p:spPr/>
        <p:txBody>
          <a:bodyPr/>
          <a:lstStyle/>
          <a:p>
            <a:r>
              <a:rPr lang="en-US" dirty="0"/>
              <a:t>Click to edit Master title style</a:t>
            </a:r>
          </a:p>
        </p:txBody>
      </p:sp>
      <p:sp>
        <p:nvSpPr>
          <p:cNvPr id="3" name="Vertical Text Placeholder 2">
            <a:extLst>
              <a:ext uri="{FF2B5EF4-FFF2-40B4-BE49-F238E27FC236}">
                <a16:creationId xmlns:a16="http://schemas.microsoft.com/office/drawing/2014/main" id="{3F26E227-253A-44A0-9404-1CFD8CE419C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AFF5A02-0FC4-41C8-A13C-4C929B28846B}"/>
              </a:ext>
            </a:extLst>
          </p:cNvPr>
          <p:cNvSpPr>
            <a:spLocks noGrp="1"/>
          </p:cNvSpPr>
          <p:nvPr>
            <p:ph type="dt" sz="half" idx="10"/>
          </p:nvPr>
        </p:nvSpPr>
        <p:spPr/>
        <p:txBody>
          <a:bodyPr/>
          <a:lstStyle/>
          <a:p>
            <a:fld id="{A1E45834-53BD-4C8F-B791-CD5378F4150E}" type="datetimeFigureOut">
              <a:rPr lang="en-US" smtClean="0"/>
              <a:t>12/4/2023</a:t>
            </a:fld>
            <a:endParaRPr lang="en-US"/>
          </a:p>
        </p:txBody>
      </p:sp>
      <p:sp>
        <p:nvSpPr>
          <p:cNvPr id="5" name="Footer Placeholder 4">
            <a:extLst>
              <a:ext uri="{FF2B5EF4-FFF2-40B4-BE49-F238E27FC236}">
                <a16:creationId xmlns:a16="http://schemas.microsoft.com/office/drawing/2014/main" id="{80459378-C430-49DB-B2D6-E32FBBCD4A6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7B9D57D-CB8E-4E67-AE2D-2790E2AA60CB}"/>
              </a:ext>
            </a:extLst>
          </p:cNvPr>
          <p:cNvSpPr>
            <a:spLocks noGrp="1"/>
          </p:cNvSpPr>
          <p:nvPr>
            <p:ph type="sldNum" sz="quarter" idx="12"/>
          </p:nvPr>
        </p:nvSpPr>
        <p:spPr/>
        <p:txBody>
          <a:bodyPr/>
          <a:lstStyle/>
          <a:p>
            <a:fld id="{719D7796-F675-488F-AC46-C88938C80352}" type="slidenum">
              <a:rPr lang="en-US" smtClean="0"/>
              <a:t>‹#›</a:t>
            </a:fld>
            <a:endParaRPr lang="en-US"/>
          </a:p>
        </p:txBody>
      </p:sp>
    </p:spTree>
    <p:extLst>
      <p:ext uri="{BB962C8B-B14F-4D97-AF65-F5344CB8AC3E}">
        <p14:creationId xmlns:p14="http://schemas.microsoft.com/office/powerpoint/2010/main" val="13062953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82CF945-D70F-49C1-8CE5-5758C1166014}"/>
              </a:ext>
            </a:extLst>
          </p:cNvPr>
          <p:cNvSpPr>
            <a:spLocks noGrp="1"/>
          </p:cNvSpPr>
          <p:nvPr>
            <p:ph type="title" orient="vert"/>
          </p:nvPr>
        </p:nvSpPr>
        <p:spPr>
          <a:xfrm>
            <a:off x="9182100" y="1091381"/>
            <a:ext cx="2171700" cy="4953369"/>
          </a:xfrm>
        </p:spPr>
        <p:txBody>
          <a:bodyPr vert="eaVert"/>
          <a:lstStyle/>
          <a:p>
            <a:r>
              <a:rPr lang="en-US" dirty="0"/>
              <a:t>Click to edit Master title style</a:t>
            </a:r>
          </a:p>
        </p:txBody>
      </p:sp>
      <p:sp>
        <p:nvSpPr>
          <p:cNvPr id="3" name="Vertical Text Placeholder 2">
            <a:extLst>
              <a:ext uri="{FF2B5EF4-FFF2-40B4-BE49-F238E27FC236}">
                <a16:creationId xmlns:a16="http://schemas.microsoft.com/office/drawing/2014/main" id="{C2FDB721-04AA-4330-8045-3F2D9BB4BC66}"/>
              </a:ext>
            </a:extLst>
          </p:cNvPr>
          <p:cNvSpPr>
            <a:spLocks noGrp="1"/>
          </p:cNvSpPr>
          <p:nvPr>
            <p:ph type="body" orient="vert" idx="1"/>
          </p:nvPr>
        </p:nvSpPr>
        <p:spPr>
          <a:xfrm>
            <a:off x="838200" y="1091381"/>
            <a:ext cx="8265340" cy="4953369"/>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F418C15-991C-4C71-8DCD-DB3B3888831F}"/>
              </a:ext>
            </a:extLst>
          </p:cNvPr>
          <p:cNvSpPr>
            <a:spLocks noGrp="1"/>
          </p:cNvSpPr>
          <p:nvPr>
            <p:ph type="dt" sz="half" idx="10"/>
          </p:nvPr>
        </p:nvSpPr>
        <p:spPr/>
        <p:txBody>
          <a:bodyPr/>
          <a:lstStyle/>
          <a:p>
            <a:fld id="{A1E45834-53BD-4C8F-B791-CD5378F4150E}" type="datetimeFigureOut">
              <a:rPr lang="en-US" smtClean="0"/>
              <a:t>12/4/2023</a:t>
            </a:fld>
            <a:endParaRPr lang="en-US"/>
          </a:p>
        </p:txBody>
      </p:sp>
      <p:sp>
        <p:nvSpPr>
          <p:cNvPr id="5" name="Footer Placeholder 4">
            <a:extLst>
              <a:ext uri="{FF2B5EF4-FFF2-40B4-BE49-F238E27FC236}">
                <a16:creationId xmlns:a16="http://schemas.microsoft.com/office/drawing/2014/main" id="{F7728CC3-5830-4EFA-B28E-1648904DE18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CDA91B6-E419-4483-9B66-3C758788BC48}"/>
              </a:ext>
            </a:extLst>
          </p:cNvPr>
          <p:cNvSpPr>
            <a:spLocks noGrp="1"/>
          </p:cNvSpPr>
          <p:nvPr>
            <p:ph type="sldNum" sz="quarter" idx="12"/>
          </p:nvPr>
        </p:nvSpPr>
        <p:spPr/>
        <p:txBody>
          <a:bodyPr/>
          <a:lstStyle/>
          <a:p>
            <a:fld id="{719D7796-F675-488F-AC46-C88938C80352}" type="slidenum">
              <a:rPr lang="en-US" smtClean="0"/>
              <a:t>‹#›</a:t>
            </a:fld>
            <a:endParaRPr lang="en-US"/>
          </a:p>
        </p:txBody>
      </p:sp>
      <p:cxnSp>
        <p:nvCxnSpPr>
          <p:cNvPr id="7" name="Straight Connector 6">
            <a:extLst>
              <a:ext uri="{FF2B5EF4-FFF2-40B4-BE49-F238E27FC236}">
                <a16:creationId xmlns:a16="http://schemas.microsoft.com/office/drawing/2014/main" id="{DE447C6A-78C3-4687-9A71-A05DBF6700DE}"/>
              </a:ext>
            </a:extLst>
          </p:cNvPr>
          <p:cNvCxnSpPr>
            <a:cxnSpLocks/>
          </p:cNvCxnSpPr>
          <p:nvPr/>
        </p:nvCxnSpPr>
        <p:spPr>
          <a:xfrm>
            <a:off x="11387805" y="1185205"/>
            <a:ext cx="804195" cy="0"/>
          </a:xfrm>
          <a:prstGeom prst="line">
            <a:avLst/>
          </a:prstGeom>
          <a:ln w="85725">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977198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E4438DC-3CEE-4170-9B1C-BAC05CD8C3B5}"/>
              </a:ext>
            </a:extLst>
          </p:cNvPr>
          <p:cNvSpPr>
            <a:spLocks noGrp="1"/>
          </p:cNvSpPr>
          <p:nvPr>
            <p:ph type="title"/>
          </p:nvPr>
        </p:nvSpPr>
        <p:spPr>
          <a:xfrm>
            <a:off x="1088136" y="1090245"/>
            <a:ext cx="9922764" cy="1294228"/>
          </a:xfrm>
          <a:prstGeom prst="rect">
            <a:avLst/>
          </a:prstGeom>
        </p:spPr>
        <p:txBody>
          <a:bodyPr vert="horz" lIns="91440" tIns="45720" rIns="91440" bIns="45720" rtlCol="0" anchor="t">
            <a:normAutofit/>
          </a:bodyPr>
          <a:lstStyle/>
          <a:p>
            <a:r>
              <a:rPr lang="en-US" dirty="0"/>
              <a:t>Click to edit Master title style</a:t>
            </a:r>
          </a:p>
        </p:txBody>
      </p:sp>
      <p:sp>
        <p:nvSpPr>
          <p:cNvPr id="3" name="Text Placeholder 2">
            <a:extLst>
              <a:ext uri="{FF2B5EF4-FFF2-40B4-BE49-F238E27FC236}">
                <a16:creationId xmlns:a16="http://schemas.microsoft.com/office/drawing/2014/main" id="{47C19D24-DCBE-47F9-8B85-8A118B02B3C9}"/>
              </a:ext>
            </a:extLst>
          </p:cNvPr>
          <p:cNvSpPr>
            <a:spLocks noGrp="1"/>
          </p:cNvSpPr>
          <p:nvPr>
            <p:ph type="body" idx="1"/>
          </p:nvPr>
        </p:nvSpPr>
        <p:spPr>
          <a:xfrm>
            <a:off x="1088136" y="2447778"/>
            <a:ext cx="9922764" cy="3838722"/>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334F5788-BDCE-49E2-80AE-31C739C6A0CE}"/>
              </a:ext>
            </a:extLst>
          </p:cNvPr>
          <p:cNvSpPr>
            <a:spLocks noGrp="1"/>
          </p:cNvSpPr>
          <p:nvPr>
            <p:ph type="dt" sz="half" idx="2"/>
          </p:nvPr>
        </p:nvSpPr>
        <p:spPr>
          <a:xfrm>
            <a:off x="7315200" y="6389688"/>
            <a:ext cx="3695302" cy="365125"/>
          </a:xfrm>
          <a:prstGeom prst="rect">
            <a:avLst/>
          </a:prstGeom>
        </p:spPr>
        <p:txBody>
          <a:bodyPr vert="horz" lIns="91440" tIns="45720" rIns="91440" bIns="45720" rtlCol="0" anchor="ctr"/>
          <a:lstStyle>
            <a:lvl1pPr algn="l">
              <a:defRPr sz="900">
                <a:solidFill>
                  <a:schemeClr val="tx1"/>
                </a:solidFill>
              </a:defRPr>
            </a:lvl1pPr>
          </a:lstStyle>
          <a:p>
            <a:fld id="{A1E45834-53BD-4C8F-B791-CD5378F4150E}" type="datetimeFigureOut">
              <a:rPr lang="en-US" smtClean="0"/>
              <a:t>12/4/2023</a:t>
            </a:fld>
            <a:endParaRPr lang="en-US"/>
          </a:p>
        </p:txBody>
      </p:sp>
      <p:sp>
        <p:nvSpPr>
          <p:cNvPr id="5" name="Footer Placeholder 4">
            <a:extLst>
              <a:ext uri="{FF2B5EF4-FFF2-40B4-BE49-F238E27FC236}">
                <a16:creationId xmlns:a16="http://schemas.microsoft.com/office/drawing/2014/main" id="{FD1D5844-8163-4D82-BEFC-BC2D8D511B7E}"/>
              </a:ext>
            </a:extLst>
          </p:cNvPr>
          <p:cNvSpPr>
            <a:spLocks noGrp="1"/>
          </p:cNvSpPr>
          <p:nvPr>
            <p:ph type="ftr" sz="quarter" idx="3"/>
          </p:nvPr>
        </p:nvSpPr>
        <p:spPr>
          <a:xfrm>
            <a:off x="1090940" y="6389688"/>
            <a:ext cx="4433560" cy="365125"/>
          </a:xfrm>
          <a:prstGeom prst="rect">
            <a:avLst/>
          </a:prstGeom>
        </p:spPr>
        <p:txBody>
          <a:bodyPr vert="horz" lIns="91440" tIns="45720" rIns="91440" bIns="45720" rtlCol="0" anchor="ctr"/>
          <a:lstStyle>
            <a:lvl1pPr algn="l">
              <a:defRPr sz="900">
                <a:solidFill>
                  <a:schemeClr val="tx1"/>
                </a:solidFill>
              </a:defRPr>
            </a:lvl1pPr>
          </a:lstStyle>
          <a:p>
            <a:endParaRPr lang="en-US"/>
          </a:p>
        </p:txBody>
      </p:sp>
      <p:sp>
        <p:nvSpPr>
          <p:cNvPr id="6" name="Slide Number Placeholder 5">
            <a:extLst>
              <a:ext uri="{FF2B5EF4-FFF2-40B4-BE49-F238E27FC236}">
                <a16:creationId xmlns:a16="http://schemas.microsoft.com/office/drawing/2014/main" id="{22698A50-C435-4220-82C6-C8D62A7C9EB0}"/>
              </a:ext>
            </a:extLst>
          </p:cNvPr>
          <p:cNvSpPr>
            <a:spLocks noGrp="1"/>
          </p:cNvSpPr>
          <p:nvPr>
            <p:ph type="sldNum" sz="quarter" idx="4"/>
          </p:nvPr>
        </p:nvSpPr>
        <p:spPr>
          <a:xfrm>
            <a:off x="10983190" y="6389688"/>
            <a:ext cx="940296" cy="365125"/>
          </a:xfrm>
          <a:prstGeom prst="rect">
            <a:avLst/>
          </a:prstGeom>
        </p:spPr>
        <p:txBody>
          <a:bodyPr vert="horz" lIns="91440" tIns="45720" rIns="91440" bIns="45720" rtlCol="0" anchor="ctr"/>
          <a:lstStyle>
            <a:lvl1pPr algn="r">
              <a:defRPr sz="900">
                <a:solidFill>
                  <a:schemeClr val="tx1"/>
                </a:solidFill>
              </a:defRPr>
            </a:lvl1pPr>
          </a:lstStyle>
          <a:p>
            <a:fld id="{719D7796-F675-488F-AC46-C88938C80352}" type="slidenum">
              <a:rPr lang="en-US" smtClean="0"/>
              <a:t>‹#›</a:t>
            </a:fld>
            <a:endParaRPr lang="en-US"/>
          </a:p>
        </p:txBody>
      </p:sp>
      <p:cxnSp>
        <p:nvCxnSpPr>
          <p:cNvPr id="28" name="Straight Connector 27">
            <a:extLst>
              <a:ext uri="{FF2B5EF4-FFF2-40B4-BE49-F238E27FC236}">
                <a16:creationId xmlns:a16="http://schemas.microsoft.com/office/drawing/2014/main" id="{D8689CE0-64D2-447C-9C1F-872D111D8AC3}"/>
              </a:ext>
            </a:extLst>
          </p:cNvPr>
          <p:cNvCxnSpPr>
            <a:cxnSpLocks/>
          </p:cNvCxnSpPr>
          <p:nvPr/>
        </p:nvCxnSpPr>
        <p:spPr>
          <a:xfrm>
            <a:off x="0" y="1185205"/>
            <a:ext cx="804195" cy="0"/>
          </a:xfrm>
          <a:prstGeom prst="line">
            <a:avLst/>
          </a:prstGeom>
          <a:ln w="85725">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57250037"/>
      </p:ext>
    </p:extLst>
  </p:cSld>
  <p:clrMap bg1="lt1" tx1="dk1" bg2="lt2" tx2="dk2" accent1="accent1" accent2="accent2" accent3="accent3" accent4="accent4" accent5="accent5" accent6="accent6" hlink="hlink" folHlink="folHlink"/>
  <p:sldLayoutIdLst>
    <p:sldLayoutId id="2147483671" r:id="rId1"/>
    <p:sldLayoutId id="2147483670" r:id="rId2"/>
    <p:sldLayoutId id="2147483669" r:id="rId3"/>
    <p:sldLayoutId id="2147483668" r:id="rId4"/>
    <p:sldLayoutId id="2147483667" r:id="rId5"/>
    <p:sldLayoutId id="2147483666" r:id="rId6"/>
    <p:sldLayoutId id="2147483665" r:id="rId7"/>
    <p:sldLayoutId id="2147483664" r:id="rId8"/>
    <p:sldLayoutId id="2147483663" r:id="rId9"/>
    <p:sldLayoutId id="2147483662" r:id="rId10"/>
    <p:sldLayoutId id="2147483661" r:id="rId11"/>
  </p:sldLayoutIdLst>
  <p:txStyles>
    <p:titleStyle>
      <a:lvl1pPr algn="l" defTabSz="914400" rtl="0" eaLnBrk="1" latinLnBrk="0" hangingPunct="1">
        <a:lnSpc>
          <a:spcPct val="85000"/>
        </a:lnSpc>
        <a:spcBef>
          <a:spcPct val="0"/>
        </a:spcBef>
        <a:buNone/>
        <a:defRPr sz="4400" b="1" kern="1200" cap="none" baseline="0">
          <a:solidFill>
            <a:schemeClr val="tx1"/>
          </a:solidFill>
          <a:latin typeface="+mj-lt"/>
          <a:ea typeface="+mj-ea"/>
          <a:cs typeface="+mj-cs"/>
        </a:defRPr>
      </a:lvl1pPr>
    </p:titleStyle>
    <p:bodyStyle>
      <a:lvl1pPr marL="228600" indent="-228600" algn="l" defTabSz="914400" rtl="0" eaLnBrk="1" latinLnBrk="0" hangingPunct="1">
        <a:lnSpc>
          <a:spcPct val="130000"/>
        </a:lnSpc>
        <a:spcBef>
          <a:spcPts val="1000"/>
        </a:spcBef>
        <a:buFont typeface="Neue Haas Grotesk Text Pro" panose="020B0504020202020204" pitchFamily="34" charset="0"/>
        <a:buChar char="-"/>
        <a:defRPr sz="1800" kern="1200">
          <a:solidFill>
            <a:schemeClr val="tx1"/>
          </a:solidFill>
          <a:latin typeface="+mn-lt"/>
          <a:ea typeface="+mn-ea"/>
          <a:cs typeface="+mn-cs"/>
        </a:defRPr>
      </a:lvl1pPr>
      <a:lvl2pPr marL="502920" indent="-228600" algn="l" defTabSz="914400" rtl="0" eaLnBrk="1" latinLnBrk="0" hangingPunct="1">
        <a:lnSpc>
          <a:spcPct val="130000"/>
        </a:lnSpc>
        <a:spcBef>
          <a:spcPts val="500"/>
        </a:spcBef>
        <a:buFont typeface="Neue Haas Grotesk Text Pro" panose="020B0504020202020204" pitchFamily="34" charset="0"/>
        <a:buChar char="-"/>
        <a:defRPr sz="1800" kern="1200">
          <a:solidFill>
            <a:schemeClr val="tx1"/>
          </a:solidFill>
          <a:latin typeface="+mn-lt"/>
          <a:ea typeface="+mn-ea"/>
          <a:cs typeface="+mn-cs"/>
        </a:defRPr>
      </a:lvl2pPr>
      <a:lvl3pPr marL="731520" indent="-228600" algn="l" defTabSz="914400" rtl="0" eaLnBrk="1" latinLnBrk="0" hangingPunct="1">
        <a:lnSpc>
          <a:spcPct val="130000"/>
        </a:lnSpc>
        <a:spcBef>
          <a:spcPts val="500"/>
        </a:spcBef>
        <a:buFont typeface="Neue Haas Grotesk Text Pro" panose="020B0504020202020204" pitchFamily="34" charset="0"/>
        <a:buChar char="-"/>
        <a:defRPr sz="1600" kern="1200">
          <a:solidFill>
            <a:schemeClr val="tx1"/>
          </a:solidFill>
          <a:latin typeface="+mn-lt"/>
          <a:ea typeface="+mn-ea"/>
          <a:cs typeface="+mn-cs"/>
        </a:defRPr>
      </a:lvl3pPr>
      <a:lvl4pPr marL="1005840" indent="-228600" algn="l" defTabSz="914400" rtl="0" eaLnBrk="1" latinLnBrk="0" hangingPunct="1">
        <a:lnSpc>
          <a:spcPct val="130000"/>
        </a:lnSpc>
        <a:spcBef>
          <a:spcPts val="500"/>
        </a:spcBef>
        <a:buFont typeface="Neue Haas Grotesk Text Pro" panose="020B0504020202020204" pitchFamily="34" charset="0"/>
        <a:buChar char="-"/>
        <a:defRPr sz="1400" kern="1200">
          <a:solidFill>
            <a:schemeClr val="tx1"/>
          </a:solidFill>
          <a:latin typeface="+mn-lt"/>
          <a:ea typeface="+mn-ea"/>
          <a:cs typeface="+mn-cs"/>
        </a:defRPr>
      </a:lvl4pPr>
      <a:lvl5pPr marL="1280160" indent="-228600" algn="l" defTabSz="914400" rtl="0" eaLnBrk="1" latinLnBrk="0" hangingPunct="1">
        <a:lnSpc>
          <a:spcPct val="130000"/>
        </a:lnSpc>
        <a:spcBef>
          <a:spcPts val="500"/>
        </a:spcBef>
        <a:buFont typeface="Neue Haas Grotesk Text Pro" panose="020B05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uk.indeed.com/cmp/Ryanair/reviews/toxic-workplace?id=b011941e10f99b9c" TargetMode="External"/><Relationship Id="rId2" Type="http://schemas.openxmlformats.org/officeDocument/2006/relationships/hyperlink" Target="https://uk.indeed.com/cmp/Ryanair/reviews/keep-clear-and-we-ll-away-from-ryanair?id=e4a9c41827477f98" TargetMode="External"/><Relationship Id="rId1" Type="http://schemas.openxmlformats.org/officeDocument/2006/relationships/slideLayout" Target="../slideLayouts/slideLayout2.xml"/><Relationship Id="rId5" Type="http://schemas.openxmlformats.org/officeDocument/2006/relationships/hyperlink" Target="https://uk.indeed.com/cmp/Ryanair/reviews/amazing-cabin-crewe-staff-shame-that-they-are-not-valued-by-their-employer-and-not-retained?id=5edc867500de3cbe" TargetMode="External"/><Relationship Id="rId4" Type="http://schemas.openxmlformats.org/officeDocument/2006/relationships/hyperlink" Target="https://uk.indeed.com/cmp/Ryanair/reviews/tiring-over-worked-13hr-days?id=e7cfbbbfb47ff818" TargetMode="Externa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s://www.business.com/articles/management-theory-of-charles-handy/" TargetMode="External"/><Relationship Id="rId2" Type="http://schemas.openxmlformats.org/officeDocument/2006/relationships/hyperlink" Target="https://www.theguardian.com/business/2018/aug/09/unions-accuse-ryanair-of-breaching-labour-law-after-crews-go-on-strike" TargetMode="External"/><Relationship Id="rId1" Type="http://schemas.openxmlformats.org/officeDocument/2006/relationships/slideLayout" Target="../slideLayouts/slideLayout7.xml"/><Relationship Id="rId6" Type="http://schemas.openxmlformats.org/officeDocument/2006/relationships/hyperlink" Target="https://www.indeed.com/lead/build-great-organizational-culture" TargetMode="External"/><Relationship Id="rId5" Type="http://schemas.openxmlformats.org/officeDocument/2006/relationships/hyperlink" Target="https://uk.indeed.com/cmp/Ryanair/reviews" TargetMode="External"/><Relationship Id="rId4" Type="http://schemas.openxmlformats.org/officeDocument/2006/relationships/hyperlink" Target="https://www.investopedia.com/terms/c/code-of-ethics.asp" TargetMode="External"/></Relationships>
</file>

<file path=ppt/slides/_rels/slide16.xml.rels><?xml version="1.0" encoding="UTF-8" standalone="yes"?>
<Relationships xmlns="http://schemas.openxmlformats.org/package/2006/relationships"><Relationship Id="rId3" Type="http://schemas.openxmlformats.org/officeDocument/2006/relationships/hyperlink" Target="https://www.alliancembs.manchester.ac.uk/news/what-comes-around-goes-around-ryanair-flight-cancellations-corporate-governance-and-mismanagement/" TargetMode="External"/><Relationship Id="rId2" Type="http://schemas.openxmlformats.org/officeDocument/2006/relationships/hyperlink" Target="https://ticker.tv/news/are-ryanair-employees-happy/157010/" TargetMode="External"/><Relationship Id="rId1" Type="http://schemas.openxmlformats.org/officeDocument/2006/relationships/slideLayout" Target="../slideLayouts/slideLayout7.xml"/><Relationship Id="rId6" Type="http://schemas.openxmlformats.org/officeDocument/2006/relationships/hyperlink" Target="https://corporate.ryanair.com/about-us/our-people/" TargetMode="External"/><Relationship Id="rId5" Type="http://schemas.openxmlformats.org/officeDocument/2006/relationships/hyperlink" Target="https://www.ryanair.com/doc/investor/2013/code_of_ethics_2013.pdf" TargetMode="External"/><Relationship Id="rId4" Type="http://schemas.openxmlformats.org/officeDocument/2006/relationships/hyperlink" Target="https://www.hrmagazine.co.uk/content/news/ryanair-social-media-manager-resigns-over-company-culture/" TargetMode="External"/></Relationships>
</file>

<file path=ppt/slides/_rels/slide17.xml.rels><?xml version="1.0" encoding="UTF-8" standalone="yes"?>
<Relationships xmlns="http://schemas.openxmlformats.org/package/2006/relationships"><Relationship Id="rId3" Type="http://schemas.openxmlformats.org/officeDocument/2006/relationships/hyperlink" Target="https://www.theguardian.com/business/2019/jan/05/strike-hit-ryanair-ranked-worst-airline-for-sixth-year-in-a-row" TargetMode="External"/><Relationship Id="rId2" Type="http://schemas.openxmlformats.org/officeDocument/2006/relationships/hyperlink" Target="https://jakespritzer.wordpress.com/2017/02/03/ryanair/" TargetMode="External"/><Relationship Id="rId1" Type="http://schemas.openxmlformats.org/officeDocument/2006/relationships/slideLayout" Target="../slideLayouts/slideLayout7.xml"/><Relationship Id="rId5" Type="http://schemas.openxmlformats.org/officeDocument/2006/relationships/hyperlink" Target="https://www.achievers.com/blog/organizational-culture-definition/" TargetMode="External"/><Relationship Id="rId4" Type="http://schemas.openxmlformats.org/officeDocument/2006/relationships/hyperlink" Target="https://www.tripadvisor.co.uk/Airline_Review-d8729141-Reviews-Ryanair" TargetMode="Externa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3CE54A2A-DF49-4800-82E7-3AF9353F81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eroplane taking off against dramatic sky">
            <a:extLst>
              <a:ext uri="{FF2B5EF4-FFF2-40B4-BE49-F238E27FC236}">
                <a16:creationId xmlns:a16="http://schemas.microsoft.com/office/drawing/2014/main" id="{00F4DA10-C775-6463-5902-70DA69446934}"/>
              </a:ext>
            </a:extLst>
          </p:cNvPr>
          <p:cNvPicPr>
            <a:picLocks noChangeAspect="1"/>
          </p:cNvPicPr>
          <p:nvPr/>
        </p:nvPicPr>
        <p:blipFill rotWithShape="1">
          <a:blip r:embed="rId2">
            <a:alphaModFix/>
          </a:blip>
          <a:srcRect t="15413"/>
          <a:stretch/>
        </p:blipFill>
        <p:spPr>
          <a:xfrm>
            <a:off x="20" y="10"/>
            <a:ext cx="12191980" cy="6857990"/>
          </a:xfrm>
          <a:prstGeom prst="rect">
            <a:avLst/>
          </a:prstGeom>
        </p:spPr>
      </p:pic>
      <p:sp>
        <p:nvSpPr>
          <p:cNvPr id="20" name="Rectangle 19">
            <a:extLst>
              <a:ext uri="{FF2B5EF4-FFF2-40B4-BE49-F238E27FC236}">
                <a16:creationId xmlns:a16="http://schemas.microsoft.com/office/drawing/2014/main" id="{836D1C3F-3B56-4607-9BE3-5611009C2B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4571999"/>
            <a:ext cx="12192000" cy="2296389"/>
          </a:xfrm>
          <a:prstGeom prst="rect">
            <a:avLst/>
          </a:prstGeom>
          <a:gradFill>
            <a:gsLst>
              <a:gs pos="0">
                <a:srgbClr val="000000">
                  <a:alpha val="50000"/>
                </a:srgbClr>
              </a:gs>
              <a:gs pos="100000">
                <a:srgbClr val="000000">
                  <a:alpha val="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a:extLst>
              <a:ext uri="{FF2B5EF4-FFF2-40B4-BE49-F238E27FC236}">
                <a16:creationId xmlns:a16="http://schemas.microsoft.com/office/drawing/2014/main" id="{49AD6974-D1CC-64DF-2D7A-DC530B141F18}"/>
              </a:ext>
            </a:extLst>
          </p:cNvPr>
          <p:cNvSpPr>
            <a:spLocks noGrp="1"/>
          </p:cNvSpPr>
          <p:nvPr>
            <p:ph type="subTitle" idx="1"/>
          </p:nvPr>
        </p:nvSpPr>
        <p:spPr>
          <a:xfrm>
            <a:off x="1097280" y="4588664"/>
            <a:ext cx="9257512" cy="1245244"/>
          </a:xfrm>
        </p:spPr>
        <p:txBody>
          <a:bodyPr anchor="b">
            <a:normAutofit/>
          </a:bodyPr>
          <a:lstStyle/>
          <a:p>
            <a:pPr>
              <a:lnSpc>
                <a:spcPct val="110000"/>
              </a:lnSpc>
            </a:pPr>
            <a:r>
              <a:rPr lang="en-GB" sz="1700">
                <a:solidFill>
                  <a:srgbClr val="FFFFFF"/>
                </a:solidFill>
              </a:rPr>
              <a:t>By Chrysanthos Bikos</a:t>
            </a:r>
          </a:p>
          <a:p>
            <a:pPr>
              <a:lnSpc>
                <a:spcPct val="110000"/>
              </a:lnSpc>
            </a:pPr>
            <a:r>
              <a:rPr lang="en-GB" sz="1700">
                <a:solidFill>
                  <a:srgbClr val="FFFFFF"/>
                </a:solidFill>
              </a:rPr>
              <a:t>2210947</a:t>
            </a:r>
          </a:p>
          <a:p>
            <a:pPr>
              <a:lnSpc>
                <a:spcPct val="110000"/>
              </a:lnSpc>
            </a:pPr>
            <a:r>
              <a:rPr lang="en-GB" sz="1700">
                <a:solidFill>
                  <a:srgbClr val="FFFFFF"/>
                </a:solidFill>
              </a:rPr>
              <a:t>5</a:t>
            </a:r>
            <a:r>
              <a:rPr lang="en-GB" sz="1700" baseline="30000">
                <a:solidFill>
                  <a:srgbClr val="FFFFFF"/>
                </a:solidFill>
              </a:rPr>
              <a:t>th</a:t>
            </a:r>
            <a:r>
              <a:rPr lang="en-GB" sz="1700">
                <a:solidFill>
                  <a:srgbClr val="FFFFFF"/>
                </a:solidFill>
              </a:rPr>
              <a:t> December 2023</a:t>
            </a:r>
          </a:p>
        </p:txBody>
      </p:sp>
      <p:sp>
        <p:nvSpPr>
          <p:cNvPr id="22" name="Rectangle 21">
            <a:extLst>
              <a:ext uri="{FF2B5EF4-FFF2-40B4-BE49-F238E27FC236}">
                <a16:creationId xmlns:a16="http://schemas.microsoft.com/office/drawing/2014/main" id="{89F20272-3B4F-6A3B-D2BA-5C9FE5E575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3429001"/>
          </a:xfrm>
          <a:prstGeom prst="rect">
            <a:avLst/>
          </a:prstGeom>
          <a:gradFill>
            <a:gsLst>
              <a:gs pos="0">
                <a:srgbClr val="000000">
                  <a:alpha val="36000"/>
                </a:srgbClr>
              </a:gs>
              <a:gs pos="100000">
                <a:srgbClr val="000000">
                  <a:alpha val="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914A23F-B8F6-47BF-0340-DD94D5C7A1EB}"/>
              </a:ext>
            </a:extLst>
          </p:cNvPr>
          <p:cNvSpPr>
            <a:spLocks noGrp="1"/>
          </p:cNvSpPr>
          <p:nvPr>
            <p:ph type="ctrTitle"/>
          </p:nvPr>
        </p:nvSpPr>
        <p:spPr>
          <a:xfrm>
            <a:off x="1052146" y="1077626"/>
            <a:ext cx="9958754" cy="3317443"/>
          </a:xfrm>
        </p:spPr>
        <p:txBody>
          <a:bodyPr anchor="t">
            <a:normAutofit/>
          </a:bodyPr>
          <a:lstStyle/>
          <a:p>
            <a:r>
              <a:rPr lang="en-GB" sz="8000" dirty="0">
                <a:solidFill>
                  <a:srgbClr val="FFFFFF"/>
                </a:solidFill>
              </a:rPr>
              <a:t>Culture Change – Ryan Air</a:t>
            </a:r>
          </a:p>
        </p:txBody>
      </p:sp>
      <p:cxnSp>
        <p:nvCxnSpPr>
          <p:cNvPr id="24" name="Straight Connector 23">
            <a:extLst>
              <a:ext uri="{FF2B5EF4-FFF2-40B4-BE49-F238E27FC236}">
                <a16:creationId xmlns:a16="http://schemas.microsoft.com/office/drawing/2014/main" id="{B0AA360F-DECB-4836-8FB6-22C4BC3FB02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1206934"/>
            <a:ext cx="804195" cy="0"/>
          </a:xfrm>
          <a:prstGeom prst="line">
            <a:avLst/>
          </a:prstGeom>
          <a:ln w="120650">
            <a:solidFill>
              <a:srgbClr val="FFFFF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546708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par>
                                <p:cTn id="8" presetID="10" presetClass="entr" presetSubtype="0" fill="hold" grpId="0" nodeType="withEffect">
                                  <p:stCondLst>
                                    <p:cond delay="2000"/>
                                  </p:stCondLst>
                                  <p:iterate type="lt">
                                    <p:tmPct val="10000"/>
                                  </p:iterate>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4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2000"/>
                                  </p:stCondLst>
                                  <p:iterate type="lt">
                                    <p:tmPct val="10000"/>
                                  </p:iterate>
                                  <p:childTnLst>
                                    <p:set>
                                      <p:cBhvr>
                                        <p:cTn id="14" dur="1" fill="hold">
                                          <p:stCondLst>
                                            <p:cond delay="0"/>
                                          </p:stCondLst>
                                        </p:cTn>
                                        <p:tgtEl>
                                          <p:spTgt spid="3">
                                            <p:txEl>
                                              <p:pRg st="1" end="1"/>
                                            </p:txEl>
                                          </p:spTgt>
                                        </p:tgtEl>
                                        <p:attrNameLst>
                                          <p:attrName>style.visibility</p:attrName>
                                        </p:attrNameLst>
                                      </p:cBhvr>
                                      <p:to>
                                        <p:strVal val="visible"/>
                                      </p:to>
                                    </p:set>
                                    <p:animEffect transition="in" filter="fade">
                                      <p:cBhvr>
                                        <p:cTn id="15" dur="400"/>
                                        <p:tgtEl>
                                          <p:spTgt spid="3">
                                            <p:txEl>
                                              <p:pRg st="1" end="1"/>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2000"/>
                                  </p:stCondLst>
                                  <p:iterate type="lt">
                                    <p:tmPct val="10000"/>
                                  </p:iterate>
                                  <p:childTnLst>
                                    <p:set>
                                      <p:cBhvr>
                                        <p:cTn id="19" dur="1" fill="hold">
                                          <p:stCondLst>
                                            <p:cond delay="0"/>
                                          </p:stCondLst>
                                        </p:cTn>
                                        <p:tgtEl>
                                          <p:spTgt spid="3">
                                            <p:txEl>
                                              <p:pRg st="2" end="2"/>
                                            </p:txEl>
                                          </p:spTgt>
                                        </p:tgtEl>
                                        <p:attrNameLst>
                                          <p:attrName>style.visibility</p:attrName>
                                        </p:attrNameLst>
                                      </p:cBhvr>
                                      <p:to>
                                        <p:strVal val="visible"/>
                                      </p:to>
                                    </p:set>
                                    <p:animEffect transition="in" filter="fade">
                                      <p:cBhvr>
                                        <p:cTn id="20" dur="4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153DB7-A840-288A-003A-91B7FDF20CBF}"/>
              </a:ext>
            </a:extLst>
          </p:cNvPr>
          <p:cNvSpPr>
            <a:spLocks noGrp="1"/>
          </p:cNvSpPr>
          <p:nvPr>
            <p:ph type="title"/>
          </p:nvPr>
        </p:nvSpPr>
        <p:spPr/>
        <p:txBody>
          <a:bodyPr/>
          <a:lstStyle/>
          <a:p>
            <a:r>
              <a:rPr lang="en-GB" dirty="0"/>
              <a:t>Introduction</a:t>
            </a:r>
          </a:p>
        </p:txBody>
      </p:sp>
      <p:sp>
        <p:nvSpPr>
          <p:cNvPr id="3" name="Content Placeholder 2">
            <a:extLst>
              <a:ext uri="{FF2B5EF4-FFF2-40B4-BE49-F238E27FC236}">
                <a16:creationId xmlns:a16="http://schemas.microsoft.com/office/drawing/2014/main" id="{8D56EB62-2553-83B8-BED4-25C7D387D290}"/>
              </a:ext>
            </a:extLst>
          </p:cNvPr>
          <p:cNvSpPr>
            <a:spLocks noGrp="1"/>
          </p:cNvSpPr>
          <p:nvPr>
            <p:ph idx="1"/>
          </p:nvPr>
        </p:nvSpPr>
        <p:spPr/>
        <p:txBody>
          <a:bodyPr>
            <a:normAutofit/>
          </a:bodyPr>
          <a:lstStyle/>
          <a:p>
            <a:r>
              <a:rPr lang="en-GB" dirty="0"/>
              <a:t>The presentation's goal is to offer suitable methods for assessing Ryan Air’s external environment and culture in order to decide on future strategy and plans for cultural change. </a:t>
            </a:r>
          </a:p>
          <a:p>
            <a:r>
              <a:rPr lang="en-GB" dirty="0"/>
              <a:t>Despite controversies over its business practices, the airline maintained its market dominance through the 2010s, offering affordable travel options and continually expanding its extensive network of destinations across Europe and beyond.</a:t>
            </a:r>
          </a:p>
          <a:p>
            <a:r>
              <a:rPr lang="en-GB" dirty="0"/>
              <a:t>It is evident that an effective organisational culture can draw in top talent. It can get you in front of the brightest people in your field and act as a retention tool for your finest workers (Indeed Editorial Team, 2021).</a:t>
            </a:r>
          </a:p>
        </p:txBody>
      </p:sp>
    </p:spTree>
    <p:extLst>
      <p:ext uri="{BB962C8B-B14F-4D97-AF65-F5344CB8AC3E}">
        <p14:creationId xmlns:p14="http://schemas.microsoft.com/office/powerpoint/2010/main" val="337814055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497C8C-2C51-51CB-A6DD-6C452C3B2641}"/>
              </a:ext>
            </a:extLst>
          </p:cNvPr>
          <p:cNvSpPr>
            <a:spLocks noGrp="1"/>
          </p:cNvSpPr>
          <p:nvPr>
            <p:ph type="title"/>
          </p:nvPr>
        </p:nvSpPr>
        <p:spPr/>
        <p:txBody>
          <a:bodyPr/>
          <a:lstStyle/>
          <a:p>
            <a:r>
              <a:rPr lang="en-GB" dirty="0"/>
              <a:t>Models Of Culture</a:t>
            </a:r>
          </a:p>
        </p:txBody>
      </p:sp>
      <p:sp>
        <p:nvSpPr>
          <p:cNvPr id="3" name="Content Placeholder 2">
            <a:extLst>
              <a:ext uri="{FF2B5EF4-FFF2-40B4-BE49-F238E27FC236}">
                <a16:creationId xmlns:a16="http://schemas.microsoft.com/office/drawing/2014/main" id="{BF04C666-849A-A995-9F7D-AC1A94B25D7D}"/>
              </a:ext>
            </a:extLst>
          </p:cNvPr>
          <p:cNvSpPr>
            <a:spLocks noGrp="1"/>
          </p:cNvSpPr>
          <p:nvPr>
            <p:ph idx="1"/>
          </p:nvPr>
        </p:nvSpPr>
        <p:spPr/>
        <p:txBody>
          <a:bodyPr>
            <a:normAutofit fontScale="92500" lnSpcReduction="20000"/>
          </a:bodyPr>
          <a:lstStyle/>
          <a:p>
            <a:pPr marL="0" indent="0">
              <a:buNone/>
            </a:pPr>
            <a:r>
              <a:rPr lang="en-GB" dirty="0"/>
              <a:t>In an effort to explain organisational culture, a number of models and frameworks have been developed, including:</a:t>
            </a:r>
          </a:p>
          <a:p>
            <a:pPr marL="0" indent="0">
              <a:buNone/>
            </a:pPr>
            <a:r>
              <a:rPr lang="en-GB" b="1" dirty="0"/>
              <a:t>Edgar Schein Model:  </a:t>
            </a:r>
            <a:r>
              <a:rPr lang="en-GB" dirty="0"/>
              <a:t>His most well-known work focuses on organisational culture and career development. His invention of the three levels of organisational culture, known as Schein's Model of Organisational Culture, was one of his key accomplishments.</a:t>
            </a:r>
          </a:p>
          <a:p>
            <a:pPr marL="0" indent="0">
              <a:buNone/>
            </a:pPr>
            <a:r>
              <a:rPr lang="en-GB" b="1" dirty="0"/>
              <a:t>Deal and Kennedy's Model:  </a:t>
            </a:r>
            <a:r>
              <a:rPr lang="en-GB" dirty="0"/>
              <a:t>Deal and Kennedy, two organisational theorists, created the Corporate Culture Model. Their early 1980s concept focuses on how organisational culture effects performance and effectiveness.</a:t>
            </a:r>
          </a:p>
          <a:p>
            <a:pPr marL="0" indent="0">
              <a:buNone/>
            </a:pPr>
            <a:r>
              <a:rPr lang="en-GB" b="1" dirty="0"/>
              <a:t>Charles </a:t>
            </a:r>
            <a:r>
              <a:rPr lang="en-GB" b="1" dirty="0" err="1"/>
              <a:t>Handy's</a:t>
            </a:r>
            <a:r>
              <a:rPr lang="en-GB" b="1" dirty="0"/>
              <a:t> Model:</a:t>
            </a:r>
            <a:r>
              <a:rPr lang="en-GB" dirty="0"/>
              <a:t> pioneered several key ideas and concepts in organisational behaviour and management. One of his most noteworthy contributions is the "Four Cultures of Organisations" concept of organisational culture. </a:t>
            </a:r>
          </a:p>
          <a:p>
            <a:pPr marL="0" indent="0">
              <a:buNone/>
            </a:pPr>
            <a:endParaRPr lang="en-GB" dirty="0"/>
          </a:p>
          <a:p>
            <a:pPr marL="0" indent="0">
              <a:buNone/>
            </a:pPr>
            <a:endParaRPr lang="en-GB" dirty="0"/>
          </a:p>
          <a:p>
            <a:pPr marL="0" indent="0">
              <a:buNone/>
            </a:pPr>
            <a:endParaRPr lang="en-GB" dirty="0"/>
          </a:p>
        </p:txBody>
      </p:sp>
    </p:spTree>
    <p:extLst>
      <p:ext uri="{BB962C8B-B14F-4D97-AF65-F5344CB8AC3E}">
        <p14:creationId xmlns:p14="http://schemas.microsoft.com/office/powerpoint/2010/main" val="226814483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2816E9-6FD8-3124-4609-73DC3CB725BD}"/>
              </a:ext>
            </a:extLst>
          </p:cNvPr>
          <p:cNvSpPr>
            <a:spLocks noGrp="1"/>
          </p:cNvSpPr>
          <p:nvPr>
            <p:ph type="title"/>
          </p:nvPr>
        </p:nvSpPr>
        <p:spPr/>
        <p:txBody>
          <a:bodyPr/>
          <a:lstStyle/>
          <a:p>
            <a:r>
              <a:rPr lang="en-GB" dirty="0"/>
              <a:t>Charles </a:t>
            </a:r>
            <a:r>
              <a:rPr lang="en-GB" dirty="0" err="1"/>
              <a:t>Handy's</a:t>
            </a:r>
            <a:r>
              <a:rPr lang="en-GB" dirty="0"/>
              <a:t> model of organizational culture </a:t>
            </a:r>
          </a:p>
        </p:txBody>
      </p:sp>
      <p:sp>
        <p:nvSpPr>
          <p:cNvPr id="3" name="Content Placeholder 2">
            <a:extLst>
              <a:ext uri="{FF2B5EF4-FFF2-40B4-BE49-F238E27FC236}">
                <a16:creationId xmlns:a16="http://schemas.microsoft.com/office/drawing/2014/main" id="{20CA1257-EDB1-219C-A8A5-0E488A721A87}"/>
              </a:ext>
            </a:extLst>
          </p:cNvPr>
          <p:cNvSpPr>
            <a:spLocks noGrp="1"/>
          </p:cNvSpPr>
          <p:nvPr>
            <p:ph idx="1"/>
          </p:nvPr>
        </p:nvSpPr>
        <p:spPr/>
        <p:txBody>
          <a:bodyPr>
            <a:normAutofit/>
          </a:bodyPr>
          <a:lstStyle/>
          <a:p>
            <a:r>
              <a:rPr lang="en-GB" dirty="0"/>
              <a:t>Because of its simplicity and ease of comprehension, I have opted to adopt the Charles Handy Model for my Ryan Air presentation. </a:t>
            </a:r>
          </a:p>
          <a:p>
            <a:r>
              <a:rPr lang="en-GB" dirty="0"/>
              <a:t>Organisational culture, as defined by Wong (2023), is the structures, norms, values, and attitudes that guide and shape employee behaviour inside a company.</a:t>
            </a:r>
          </a:p>
          <a:p>
            <a:r>
              <a:rPr lang="en-GB" dirty="0"/>
              <a:t>It is understandable to a broad audience without requiring in-depth understanding of organisational theory since it divides organisational cultures into four categories.</a:t>
            </a:r>
          </a:p>
          <a:p>
            <a:r>
              <a:rPr lang="en-GB" dirty="0"/>
              <a:t>Renowned philosopher Charles Handy, is an expert in organisational culture. Based on Charles </a:t>
            </a:r>
            <a:r>
              <a:rPr lang="en-GB" dirty="0" err="1"/>
              <a:t>Handy's</a:t>
            </a:r>
            <a:r>
              <a:rPr lang="en-GB" dirty="0"/>
              <a:t> approach, organisations adhere to four distinct sorts of cultures:</a:t>
            </a:r>
          </a:p>
          <a:p>
            <a:pPr marL="0" indent="0" algn="ctr">
              <a:buNone/>
            </a:pPr>
            <a:endParaRPr lang="en-GB" dirty="0"/>
          </a:p>
        </p:txBody>
      </p:sp>
    </p:spTree>
    <p:extLst>
      <p:ext uri="{BB962C8B-B14F-4D97-AF65-F5344CB8AC3E}">
        <p14:creationId xmlns:p14="http://schemas.microsoft.com/office/powerpoint/2010/main" val="273769256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2816E9-6FD8-3124-4609-73DC3CB725BD}"/>
              </a:ext>
            </a:extLst>
          </p:cNvPr>
          <p:cNvSpPr>
            <a:spLocks noGrp="1"/>
          </p:cNvSpPr>
          <p:nvPr>
            <p:ph type="title"/>
          </p:nvPr>
        </p:nvSpPr>
        <p:spPr/>
        <p:txBody>
          <a:bodyPr/>
          <a:lstStyle/>
          <a:p>
            <a:r>
              <a:rPr lang="en-GB" dirty="0"/>
              <a:t>Charles </a:t>
            </a:r>
            <a:r>
              <a:rPr lang="en-GB" dirty="0" err="1"/>
              <a:t>Handy's</a:t>
            </a:r>
            <a:r>
              <a:rPr lang="en-GB" dirty="0"/>
              <a:t> model of organisational culture </a:t>
            </a:r>
          </a:p>
        </p:txBody>
      </p:sp>
      <p:sp>
        <p:nvSpPr>
          <p:cNvPr id="3" name="Content Placeholder 2">
            <a:extLst>
              <a:ext uri="{FF2B5EF4-FFF2-40B4-BE49-F238E27FC236}">
                <a16:creationId xmlns:a16="http://schemas.microsoft.com/office/drawing/2014/main" id="{20CA1257-EDB1-219C-A8A5-0E488A721A87}"/>
              </a:ext>
            </a:extLst>
          </p:cNvPr>
          <p:cNvSpPr>
            <a:spLocks noGrp="1"/>
          </p:cNvSpPr>
          <p:nvPr>
            <p:ph idx="1"/>
          </p:nvPr>
        </p:nvSpPr>
        <p:spPr/>
        <p:txBody>
          <a:bodyPr>
            <a:normAutofit/>
          </a:bodyPr>
          <a:lstStyle/>
          <a:p>
            <a:pPr marL="0" indent="0">
              <a:buNone/>
            </a:pPr>
            <a:r>
              <a:rPr lang="en-GB" b="1" u="sng" dirty="0"/>
              <a:t>Power Culture: </a:t>
            </a:r>
          </a:p>
          <a:p>
            <a:pPr marL="0" indent="0">
              <a:buNone/>
            </a:pPr>
            <a:r>
              <a:rPr lang="en-GB" dirty="0"/>
              <a:t> In a power culture, decisions are centralized, and power is concentrated in the hands of a few individuals or a central figure. </a:t>
            </a:r>
          </a:p>
          <a:p>
            <a:pPr marL="0" indent="0">
              <a:buNone/>
            </a:pPr>
            <a:r>
              <a:rPr lang="en-GB" dirty="0"/>
              <a:t>Ryanair expanded quickly in a short amount of time thanks to CEO Michael O’Leary’s tight and dynamic strategy and low-cost, low-price business model. Michael O’Leary controls and drives the organisation’s agenda.</a:t>
            </a:r>
          </a:p>
          <a:p>
            <a:pPr marL="0" indent="0">
              <a:buNone/>
            </a:pPr>
            <a:r>
              <a:rPr lang="en-GB" dirty="0"/>
              <a:t>Workers should anticipate being "bolloxed" and mistreated for errors while yet receiving substantial rewards for outstanding work.</a:t>
            </a:r>
          </a:p>
        </p:txBody>
      </p:sp>
    </p:spTree>
    <p:extLst>
      <p:ext uri="{BB962C8B-B14F-4D97-AF65-F5344CB8AC3E}">
        <p14:creationId xmlns:p14="http://schemas.microsoft.com/office/powerpoint/2010/main" val="44554350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2816E9-6FD8-3124-4609-73DC3CB725BD}"/>
              </a:ext>
            </a:extLst>
          </p:cNvPr>
          <p:cNvSpPr>
            <a:spLocks noGrp="1"/>
          </p:cNvSpPr>
          <p:nvPr>
            <p:ph type="title"/>
          </p:nvPr>
        </p:nvSpPr>
        <p:spPr>
          <a:xfrm>
            <a:off x="1088136" y="571501"/>
            <a:ext cx="9922764" cy="1322613"/>
          </a:xfrm>
        </p:spPr>
        <p:txBody>
          <a:bodyPr/>
          <a:lstStyle/>
          <a:p>
            <a:r>
              <a:rPr lang="en-GB" dirty="0"/>
              <a:t>How does Ryan Air fit within Charles </a:t>
            </a:r>
            <a:r>
              <a:rPr lang="en-GB" dirty="0" err="1"/>
              <a:t>Handy's</a:t>
            </a:r>
            <a:r>
              <a:rPr lang="en-GB" dirty="0"/>
              <a:t> model?</a:t>
            </a:r>
          </a:p>
        </p:txBody>
      </p:sp>
      <p:sp>
        <p:nvSpPr>
          <p:cNvPr id="3" name="Content Placeholder 2">
            <a:extLst>
              <a:ext uri="{FF2B5EF4-FFF2-40B4-BE49-F238E27FC236}">
                <a16:creationId xmlns:a16="http://schemas.microsoft.com/office/drawing/2014/main" id="{20CA1257-EDB1-219C-A8A5-0E488A721A87}"/>
              </a:ext>
            </a:extLst>
          </p:cNvPr>
          <p:cNvSpPr>
            <a:spLocks noGrp="1"/>
          </p:cNvSpPr>
          <p:nvPr>
            <p:ph idx="1"/>
          </p:nvPr>
        </p:nvSpPr>
        <p:spPr>
          <a:xfrm>
            <a:off x="1088136" y="2447778"/>
            <a:ext cx="9922764" cy="4170736"/>
          </a:xfrm>
        </p:spPr>
        <p:txBody>
          <a:bodyPr>
            <a:normAutofit/>
          </a:bodyPr>
          <a:lstStyle/>
          <a:p>
            <a:pPr marL="0" indent="0">
              <a:buNone/>
            </a:pPr>
            <a:r>
              <a:rPr lang="en-GB" b="1" u="sng" dirty="0"/>
              <a:t>Role Culture</a:t>
            </a:r>
            <a:r>
              <a:rPr lang="en-GB" u="sng" dirty="0"/>
              <a:t>: </a:t>
            </a:r>
          </a:p>
          <a:p>
            <a:pPr marL="0" indent="0">
              <a:buNone/>
            </a:pPr>
            <a:r>
              <a:rPr lang="en-GB" dirty="0"/>
              <a:t>Role cultures emphasize formalized structures, rules, and procedures. </a:t>
            </a:r>
          </a:p>
          <a:p>
            <a:pPr marL="0" indent="0">
              <a:buNone/>
            </a:pPr>
            <a:r>
              <a:rPr lang="en-GB" dirty="0" err="1"/>
              <a:t>Muchall</a:t>
            </a:r>
            <a:r>
              <a:rPr lang="en-GB" dirty="0"/>
              <a:t> (2023) claims that Michael Corcoran, the man responsible for creating Ryanair's sardonic social media brand, resigned from the airline due to his accusations of a poisonous workplace culture.</a:t>
            </a:r>
          </a:p>
          <a:p>
            <a:pPr marL="0" indent="0">
              <a:buNone/>
            </a:pPr>
            <a:r>
              <a:rPr lang="en-GB" dirty="0"/>
              <a:t>Ryanair employees are expected to work in isolation from one another for extended periods of time while being closely supervised by their supervisors. </a:t>
            </a:r>
          </a:p>
          <a:p>
            <a:pPr marL="0" indent="0">
              <a:buNone/>
            </a:pPr>
            <a:r>
              <a:rPr lang="en-GB" dirty="0"/>
              <a:t>The supervisors expect all employees to behave professionally, without sharing personal information or forming personal bonds.</a:t>
            </a:r>
          </a:p>
          <a:p>
            <a:pPr marL="0" indent="0">
              <a:buNone/>
            </a:pPr>
            <a:endParaRPr lang="en-GB" dirty="0"/>
          </a:p>
        </p:txBody>
      </p:sp>
    </p:spTree>
    <p:extLst>
      <p:ext uri="{BB962C8B-B14F-4D97-AF65-F5344CB8AC3E}">
        <p14:creationId xmlns:p14="http://schemas.microsoft.com/office/powerpoint/2010/main" val="156583849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2816E9-6FD8-3124-4609-73DC3CB725BD}"/>
              </a:ext>
            </a:extLst>
          </p:cNvPr>
          <p:cNvSpPr>
            <a:spLocks noGrp="1"/>
          </p:cNvSpPr>
          <p:nvPr>
            <p:ph type="title"/>
          </p:nvPr>
        </p:nvSpPr>
        <p:spPr>
          <a:xfrm>
            <a:off x="1403822" y="807217"/>
            <a:ext cx="9922764" cy="1294228"/>
          </a:xfrm>
        </p:spPr>
        <p:txBody>
          <a:bodyPr/>
          <a:lstStyle/>
          <a:p>
            <a:r>
              <a:rPr lang="en-GB" dirty="0"/>
              <a:t>How does Ryan Air fit within Charles </a:t>
            </a:r>
            <a:r>
              <a:rPr lang="en-GB" dirty="0" err="1"/>
              <a:t>Handy's</a:t>
            </a:r>
            <a:r>
              <a:rPr lang="en-GB" dirty="0"/>
              <a:t> model?</a:t>
            </a:r>
          </a:p>
        </p:txBody>
      </p:sp>
      <p:sp>
        <p:nvSpPr>
          <p:cNvPr id="3" name="Content Placeholder 2">
            <a:extLst>
              <a:ext uri="{FF2B5EF4-FFF2-40B4-BE49-F238E27FC236}">
                <a16:creationId xmlns:a16="http://schemas.microsoft.com/office/drawing/2014/main" id="{20CA1257-EDB1-219C-A8A5-0E488A721A87}"/>
              </a:ext>
            </a:extLst>
          </p:cNvPr>
          <p:cNvSpPr>
            <a:spLocks noGrp="1"/>
          </p:cNvSpPr>
          <p:nvPr>
            <p:ph idx="1"/>
          </p:nvPr>
        </p:nvSpPr>
        <p:spPr/>
        <p:txBody>
          <a:bodyPr>
            <a:normAutofit/>
          </a:bodyPr>
          <a:lstStyle/>
          <a:p>
            <a:pPr marL="0" indent="0">
              <a:buNone/>
            </a:pPr>
            <a:r>
              <a:rPr lang="en-GB" b="1" u="sng" dirty="0"/>
              <a:t>Task Culture</a:t>
            </a:r>
            <a:r>
              <a:rPr lang="en-GB" u="sng" dirty="0"/>
              <a:t>:  </a:t>
            </a:r>
          </a:p>
          <a:p>
            <a:pPr marL="0" indent="0">
              <a:buNone/>
            </a:pPr>
            <a:r>
              <a:rPr lang="en-GB" dirty="0"/>
              <a:t>Focus on getting tasks and projects accomplished, often through teamwork and flexibility.</a:t>
            </a:r>
          </a:p>
          <a:p>
            <a:pPr marL="0" indent="0">
              <a:buNone/>
            </a:pPr>
            <a:r>
              <a:rPr lang="en-GB" dirty="0"/>
              <a:t>After agreeing to recognise pilots' and cabin crew's trade unions in December—something CEO Michael O'Leary had previously stated he would sooner cut off his hands than accede to—Ryanair faced increased pressure from disgruntled employees (Davies, Farrell 2018).</a:t>
            </a:r>
          </a:p>
          <a:p>
            <a:pPr marL="0" indent="0">
              <a:buNone/>
            </a:pPr>
            <a:r>
              <a:rPr lang="en-GB" dirty="0"/>
              <a:t>Numerous cost-cutting initiatives have led to complaints from employees in online forums like Ryanair Don't Care and numerous media pieces denouncing the low-cost carrier's management style (Spritzer, 2023).</a:t>
            </a:r>
          </a:p>
          <a:p>
            <a:pPr marL="0" indent="0">
              <a:buNone/>
            </a:pPr>
            <a:endParaRPr lang="en-GB" dirty="0"/>
          </a:p>
        </p:txBody>
      </p:sp>
    </p:spTree>
    <p:extLst>
      <p:ext uri="{BB962C8B-B14F-4D97-AF65-F5344CB8AC3E}">
        <p14:creationId xmlns:p14="http://schemas.microsoft.com/office/powerpoint/2010/main" val="14814515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F9994C-A07E-A899-583B-D395167E340F}"/>
              </a:ext>
            </a:extLst>
          </p:cNvPr>
          <p:cNvSpPr>
            <a:spLocks noGrp="1"/>
          </p:cNvSpPr>
          <p:nvPr>
            <p:ph type="title"/>
          </p:nvPr>
        </p:nvSpPr>
        <p:spPr/>
        <p:txBody>
          <a:bodyPr/>
          <a:lstStyle/>
          <a:p>
            <a:r>
              <a:rPr lang="en-GB" dirty="0"/>
              <a:t>How does Ryan Air fit within Charles </a:t>
            </a:r>
            <a:r>
              <a:rPr lang="en-GB" dirty="0" err="1"/>
              <a:t>Handy's</a:t>
            </a:r>
            <a:r>
              <a:rPr lang="en-GB" dirty="0"/>
              <a:t> model?</a:t>
            </a:r>
          </a:p>
        </p:txBody>
      </p:sp>
      <p:sp>
        <p:nvSpPr>
          <p:cNvPr id="3" name="Content Placeholder 2">
            <a:extLst>
              <a:ext uri="{FF2B5EF4-FFF2-40B4-BE49-F238E27FC236}">
                <a16:creationId xmlns:a16="http://schemas.microsoft.com/office/drawing/2014/main" id="{78AC0E68-86B7-666A-A23D-24705B8EFF1E}"/>
              </a:ext>
            </a:extLst>
          </p:cNvPr>
          <p:cNvSpPr>
            <a:spLocks noGrp="1"/>
          </p:cNvSpPr>
          <p:nvPr>
            <p:ph idx="1"/>
          </p:nvPr>
        </p:nvSpPr>
        <p:spPr/>
        <p:txBody>
          <a:bodyPr>
            <a:normAutofit/>
          </a:bodyPr>
          <a:lstStyle/>
          <a:p>
            <a:pPr marL="0" indent="0">
              <a:buNone/>
            </a:pPr>
            <a:r>
              <a:rPr lang="en-GB" b="1" u="sng" dirty="0"/>
              <a:t>Person Culture</a:t>
            </a:r>
          </a:p>
          <a:p>
            <a:pPr marL="0" indent="0">
              <a:buNone/>
            </a:pPr>
            <a:r>
              <a:rPr lang="en-GB" dirty="0"/>
              <a:t>This culture prioritises organisations that aim to improve the lives of its people while focusing on the person (</a:t>
            </a:r>
            <a:r>
              <a:rPr lang="en-GB" dirty="0" err="1"/>
              <a:t>Fraraccio</a:t>
            </a:r>
            <a:r>
              <a:rPr lang="en-GB" dirty="0"/>
              <a:t>, 2023).</a:t>
            </a:r>
          </a:p>
          <a:p>
            <a:pPr marL="0" indent="0">
              <a:buNone/>
            </a:pPr>
            <a:r>
              <a:rPr lang="en-GB" dirty="0"/>
              <a:t>“It’s not all work and no play though. Our teams can enjoy our games rooms and giant chess hall — just don’t let the boss catch you there between 8am and 6pm!” (Ryan Air, 2023). Their website features this direct quote that doesn't seem all that inspiring or upbeat.</a:t>
            </a:r>
          </a:p>
          <a:p>
            <a:pPr marL="0" indent="0">
              <a:buNone/>
            </a:pPr>
            <a:r>
              <a:rPr lang="en-GB" dirty="0"/>
              <a:t>Profits are the only metric used to determine success, and management of the business is thought to be difficult due to its high standards and paucity of incentives.</a:t>
            </a:r>
          </a:p>
          <a:p>
            <a:pPr marL="0" indent="0">
              <a:buNone/>
            </a:pPr>
            <a:endParaRPr lang="en-GB" b="1" u="sng" dirty="0"/>
          </a:p>
        </p:txBody>
      </p:sp>
    </p:spTree>
    <p:extLst>
      <p:ext uri="{BB962C8B-B14F-4D97-AF65-F5344CB8AC3E}">
        <p14:creationId xmlns:p14="http://schemas.microsoft.com/office/powerpoint/2010/main" val="102303704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C47763-2DF9-DE61-A11C-F3A13E982225}"/>
              </a:ext>
            </a:extLst>
          </p:cNvPr>
          <p:cNvSpPr>
            <a:spLocks noGrp="1"/>
          </p:cNvSpPr>
          <p:nvPr>
            <p:ph type="title"/>
          </p:nvPr>
        </p:nvSpPr>
        <p:spPr/>
        <p:txBody>
          <a:bodyPr/>
          <a:lstStyle/>
          <a:p>
            <a:r>
              <a:rPr lang="en-GB" dirty="0"/>
              <a:t>Code of Ethics – Ryan Air</a:t>
            </a:r>
          </a:p>
        </p:txBody>
      </p:sp>
      <p:sp>
        <p:nvSpPr>
          <p:cNvPr id="3" name="Content Placeholder 2">
            <a:extLst>
              <a:ext uri="{FF2B5EF4-FFF2-40B4-BE49-F238E27FC236}">
                <a16:creationId xmlns:a16="http://schemas.microsoft.com/office/drawing/2014/main" id="{446F74AB-2714-278B-4C28-3B2C1DB962E4}"/>
              </a:ext>
            </a:extLst>
          </p:cNvPr>
          <p:cNvSpPr>
            <a:spLocks noGrp="1"/>
          </p:cNvSpPr>
          <p:nvPr>
            <p:ph idx="1"/>
          </p:nvPr>
        </p:nvSpPr>
        <p:spPr/>
        <p:txBody>
          <a:bodyPr/>
          <a:lstStyle/>
          <a:p>
            <a:pPr marL="0" indent="0">
              <a:buNone/>
            </a:pPr>
            <a:r>
              <a:rPr lang="en-GB" b="1" u="sng" dirty="0"/>
              <a:t>What Is a Code of Ethics?</a:t>
            </a:r>
          </a:p>
          <a:p>
            <a:pPr marL="0" indent="0">
              <a:buNone/>
            </a:pPr>
            <a:r>
              <a:rPr lang="en-GB" dirty="0"/>
              <a:t>A code of ethics is a set of guidelines intended to support professionals in acting honourably and morally in business ( Hayes, 2023).</a:t>
            </a:r>
          </a:p>
          <a:p>
            <a:pPr marL="0" indent="0">
              <a:buNone/>
            </a:pPr>
            <a:r>
              <a:rPr lang="en-GB" u="sng" dirty="0"/>
              <a:t>Ryan Air Code of Ethics (Ryan Air, 2013) is as follows:</a:t>
            </a:r>
          </a:p>
          <a:p>
            <a:pPr marL="0" indent="0">
              <a:buNone/>
            </a:pPr>
            <a:r>
              <a:rPr lang="en-GB" dirty="0"/>
              <a:t>“Employees and candidates will be judged on the basis of their behaviour and qualifications to perform their jobs, without regard to race, gender, religion, disability, age, marital status, sexual orientation, political beliefs or any other characteristic protected by applicable laws.” </a:t>
            </a:r>
          </a:p>
        </p:txBody>
      </p:sp>
    </p:spTree>
    <p:extLst>
      <p:ext uri="{BB962C8B-B14F-4D97-AF65-F5344CB8AC3E}">
        <p14:creationId xmlns:p14="http://schemas.microsoft.com/office/powerpoint/2010/main" val="185332674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C598D9-A311-51FC-3D05-AF3D6A72B6D8}"/>
              </a:ext>
            </a:extLst>
          </p:cNvPr>
          <p:cNvSpPr>
            <a:spLocks noGrp="1"/>
          </p:cNvSpPr>
          <p:nvPr>
            <p:ph type="title"/>
          </p:nvPr>
        </p:nvSpPr>
        <p:spPr/>
        <p:txBody>
          <a:bodyPr/>
          <a:lstStyle/>
          <a:p>
            <a:r>
              <a:rPr lang="en-GB" dirty="0"/>
              <a:t>Code of Ethics – Ryan Air</a:t>
            </a:r>
          </a:p>
        </p:txBody>
      </p:sp>
      <p:sp>
        <p:nvSpPr>
          <p:cNvPr id="3" name="Content Placeholder 2">
            <a:extLst>
              <a:ext uri="{FF2B5EF4-FFF2-40B4-BE49-F238E27FC236}">
                <a16:creationId xmlns:a16="http://schemas.microsoft.com/office/drawing/2014/main" id="{E8F8DFD6-B57C-6AC3-E7EF-51EC42AFE811}"/>
              </a:ext>
            </a:extLst>
          </p:cNvPr>
          <p:cNvSpPr>
            <a:spLocks noGrp="1"/>
          </p:cNvSpPr>
          <p:nvPr>
            <p:ph idx="1"/>
          </p:nvPr>
        </p:nvSpPr>
        <p:spPr/>
        <p:txBody>
          <a:bodyPr/>
          <a:lstStyle/>
          <a:p>
            <a:r>
              <a:rPr lang="en-GB" dirty="0"/>
              <a:t>It's concerning that Ryan Air's ethics haven't altered or updated since 2013. It is generally accepted as best </a:t>
            </a:r>
            <a:r>
              <a:rPr lang="en-GB" dirty="0" err="1"/>
              <a:t>pactice</a:t>
            </a:r>
            <a:r>
              <a:rPr lang="en-GB" dirty="0"/>
              <a:t> to have planned reviews at least every two years to make sure the code addresses current concerns and operating procedures.</a:t>
            </a:r>
          </a:p>
          <a:p>
            <a:r>
              <a:rPr lang="en-GB" dirty="0"/>
              <a:t>Poor treatment is now widespread and has long been documented at Ryanair.  </a:t>
            </a:r>
          </a:p>
          <a:p>
            <a:r>
              <a:rPr lang="en-GB" dirty="0"/>
              <a:t>Cabin personnel sign on and work for 10 or 12 hours a day but are only compensated for the time spent in the air.</a:t>
            </a:r>
          </a:p>
          <a:p>
            <a:r>
              <a:rPr lang="en-GB" dirty="0"/>
              <a:t> Pilots must pay for their own uniforms, and other staff have been threatened with penalty if they do </a:t>
            </a:r>
            <a:r>
              <a:rPr lang="en-GB" dirty="0" err="1"/>
              <a:t>not'sell</a:t>
            </a:r>
            <a:r>
              <a:rPr lang="en-GB" dirty="0"/>
              <a:t>' enough things in-flight to enhance income (Manchester 1824, 2017).</a:t>
            </a:r>
          </a:p>
        </p:txBody>
      </p:sp>
    </p:spTree>
    <p:extLst>
      <p:ext uri="{BB962C8B-B14F-4D97-AF65-F5344CB8AC3E}">
        <p14:creationId xmlns:p14="http://schemas.microsoft.com/office/powerpoint/2010/main" val="27653728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6F278C-BF76-95BC-F210-20A0403EDF52}"/>
              </a:ext>
            </a:extLst>
          </p:cNvPr>
          <p:cNvSpPr>
            <a:spLocks noGrp="1"/>
          </p:cNvSpPr>
          <p:nvPr>
            <p:ph type="title"/>
          </p:nvPr>
        </p:nvSpPr>
        <p:spPr/>
        <p:txBody>
          <a:bodyPr/>
          <a:lstStyle/>
          <a:p>
            <a:r>
              <a:rPr lang="en-GB" dirty="0"/>
              <a:t>Code of Ethics – Ryan Air</a:t>
            </a:r>
          </a:p>
        </p:txBody>
      </p:sp>
      <p:sp>
        <p:nvSpPr>
          <p:cNvPr id="3" name="Content Placeholder 2">
            <a:extLst>
              <a:ext uri="{FF2B5EF4-FFF2-40B4-BE49-F238E27FC236}">
                <a16:creationId xmlns:a16="http://schemas.microsoft.com/office/drawing/2014/main" id="{7A585074-0FE1-D485-FBA6-F00C37022B3C}"/>
              </a:ext>
            </a:extLst>
          </p:cNvPr>
          <p:cNvSpPr>
            <a:spLocks noGrp="1"/>
          </p:cNvSpPr>
          <p:nvPr>
            <p:ph idx="1"/>
          </p:nvPr>
        </p:nvSpPr>
        <p:spPr/>
        <p:txBody>
          <a:bodyPr>
            <a:normAutofit fontScale="92500"/>
          </a:bodyPr>
          <a:lstStyle/>
          <a:p>
            <a:r>
              <a:rPr lang="en-GB" dirty="0"/>
              <a:t>Which? has named Ryanair the worst airline for the sixth year in a row, claiming the Dublin-based carrier continues to overcharge passengers with hidden fees (</a:t>
            </a:r>
            <a:r>
              <a:rPr lang="en-GB" dirty="0" err="1"/>
              <a:t>Topham</a:t>
            </a:r>
            <a:r>
              <a:rPr lang="en-GB" dirty="0"/>
              <a:t>, 2019).</a:t>
            </a:r>
          </a:p>
          <a:p>
            <a:r>
              <a:rPr lang="en-GB" dirty="0"/>
              <a:t>Workers at Ryanair rate the company's culture, pay, perks, work-life balance, management, and job security with three stars (Indeed, 2023).  Here are some examples:</a:t>
            </a:r>
          </a:p>
          <a:p>
            <a:pPr algn="ctr"/>
            <a:r>
              <a:rPr lang="en-GB" b="1" i="0" u="none" strike="noStrike" dirty="0">
                <a:effectLst/>
                <a:latin typeface="Noto Sans" panose="020B0502040504020204" pitchFamily="34" charset="0"/>
                <a:hlinkClick r:id="rId2">
                  <a:extLst>
                    <a:ext uri="{A12FA001-AC4F-418D-AE19-62706E023703}">
                      <ahyp:hlinkClr xmlns:ahyp="http://schemas.microsoft.com/office/drawing/2018/hyperlinkcolor" val="tx"/>
                    </a:ext>
                  </a:extLst>
                </a:hlinkClick>
              </a:rPr>
              <a:t>“Keep clear and we'll away from Ryanair</a:t>
            </a:r>
            <a:r>
              <a:rPr lang="en-GB" b="1" i="0" u="none" strike="noStrike" dirty="0">
                <a:effectLst/>
                <a:latin typeface="Noto Sans" panose="020B0502040504020204" pitchFamily="34" charset="0"/>
              </a:rPr>
              <a:t>”</a:t>
            </a:r>
          </a:p>
          <a:p>
            <a:r>
              <a:rPr lang="en-GB" b="1" i="0" u="none" strike="noStrike" dirty="0">
                <a:effectLst/>
                <a:latin typeface="Noto Sans" panose="020B0502040504020204" pitchFamily="34" charset="0"/>
                <a:hlinkClick r:id="rId3">
                  <a:extLst>
                    <a:ext uri="{A12FA001-AC4F-418D-AE19-62706E023703}">
                      <ahyp:hlinkClr xmlns:ahyp="http://schemas.microsoft.com/office/drawing/2018/hyperlinkcolor" val="tx"/>
                    </a:ext>
                  </a:extLst>
                </a:hlinkClick>
              </a:rPr>
              <a:t>“Toxic workplace</a:t>
            </a:r>
            <a:r>
              <a:rPr lang="en-GB" b="1" i="0" u="none" strike="noStrike" dirty="0">
                <a:effectLst/>
                <a:latin typeface="Noto Sans" panose="020B0502040504020204" pitchFamily="34" charset="0"/>
              </a:rPr>
              <a:t>”</a:t>
            </a:r>
          </a:p>
          <a:p>
            <a:pPr algn="r"/>
            <a:r>
              <a:rPr lang="en-GB" b="1" i="0" u="none" strike="noStrike" dirty="0">
                <a:effectLst/>
                <a:latin typeface="Noto Sans" panose="020B0502040504020204" pitchFamily="34" charset="0"/>
                <a:hlinkClick r:id="rId4">
                  <a:extLst>
                    <a:ext uri="{A12FA001-AC4F-418D-AE19-62706E023703}">
                      <ahyp:hlinkClr xmlns:ahyp="http://schemas.microsoft.com/office/drawing/2018/hyperlinkcolor" val="tx"/>
                    </a:ext>
                  </a:extLst>
                </a:hlinkClick>
              </a:rPr>
              <a:t>Tiring, over worked 13hr+ days</a:t>
            </a:r>
            <a:endParaRPr lang="en-GB" b="1" i="0" u="none" strike="noStrike" dirty="0">
              <a:effectLst/>
              <a:latin typeface="Noto Sans" panose="020B0502040504020204" pitchFamily="34" charset="0"/>
            </a:endParaRPr>
          </a:p>
          <a:p>
            <a:pPr algn="ctr"/>
            <a:r>
              <a:rPr lang="en-GB" b="1" i="0" u="none" strike="noStrike" dirty="0">
                <a:effectLst/>
                <a:latin typeface="Noto Sans" panose="020B0502040504020204" pitchFamily="34" charset="0"/>
                <a:hlinkClick r:id="rId5">
                  <a:extLst>
                    <a:ext uri="{A12FA001-AC4F-418D-AE19-62706E023703}">
                      <ahyp:hlinkClr xmlns:ahyp="http://schemas.microsoft.com/office/drawing/2018/hyperlinkcolor" val="tx"/>
                    </a:ext>
                  </a:extLst>
                </a:hlinkClick>
              </a:rPr>
              <a:t>Amazing Cabin Crewe staff, shame that they are not valued by their employer and not retained</a:t>
            </a:r>
            <a:endParaRPr lang="en-GB" b="1" i="0" dirty="0">
              <a:effectLst/>
              <a:latin typeface="Noto Sans" panose="020B0502040504020204" pitchFamily="34" charset="0"/>
            </a:endParaRPr>
          </a:p>
          <a:p>
            <a:pPr algn="ctr"/>
            <a:endParaRPr lang="en-GB" b="1" i="0" dirty="0">
              <a:effectLst/>
              <a:latin typeface="Noto Sans" panose="020B0502040504020204" pitchFamily="34" charset="0"/>
            </a:endParaRPr>
          </a:p>
          <a:p>
            <a:pPr algn="r"/>
            <a:endParaRPr lang="en-GB" b="1" i="0" dirty="0">
              <a:solidFill>
                <a:srgbClr val="2D2D2D"/>
              </a:solidFill>
              <a:effectLst/>
              <a:latin typeface="Noto Sans" panose="020B0502040504020204" pitchFamily="34" charset="0"/>
            </a:endParaRPr>
          </a:p>
          <a:p>
            <a:endParaRPr lang="en-GB" b="1" i="0" dirty="0">
              <a:solidFill>
                <a:srgbClr val="2D2D2D"/>
              </a:solidFill>
              <a:effectLst/>
              <a:latin typeface="Noto Sans" panose="020B0502040504020204" pitchFamily="34" charset="0"/>
            </a:endParaRPr>
          </a:p>
          <a:p>
            <a:endParaRPr lang="en-GB" dirty="0"/>
          </a:p>
          <a:p>
            <a:endParaRPr lang="en-GB" dirty="0"/>
          </a:p>
        </p:txBody>
      </p:sp>
    </p:spTree>
    <p:extLst>
      <p:ext uri="{BB962C8B-B14F-4D97-AF65-F5344CB8AC3E}">
        <p14:creationId xmlns:p14="http://schemas.microsoft.com/office/powerpoint/2010/main" val="270904087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D25169-F295-FAAA-52A5-D3EAFAE564AD}"/>
              </a:ext>
            </a:extLst>
          </p:cNvPr>
          <p:cNvSpPr>
            <a:spLocks noGrp="1"/>
          </p:cNvSpPr>
          <p:nvPr>
            <p:ph type="title"/>
          </p:nvPr>
        </p:nvSpPr>
        <p:spPr/>
        <p:txBody>
          <a:bodyPr/>
          <a:lstStyle/>
          <a:p>
            <a:r>
              <a:rPr lang="en-GB" dirty="0"/>
              <a:t>Code of Ethics – Ryan Air</a:t>
            </a:r>
          </a:p>
        </p:txBody>
      </p:sp>
      <p:sp>
        <p:nvSpPr>
          <p:cNvPr id="4" name="Content Placeholder 3">
            <a:extLst>
              <a:ext uri="{FF2B5EF4-FFF2-40B4-BE49-F238E27FC236}">
                <a16:creationId xmlns:a16="http://schemas.microsoft.com/office/drawing/2014/main" id="{A381303D-46C9-120E-B26E-11828A81FBA3}"/>
              </a:ext>
            </a:extLst>
          </p:cNvPr>
          <p:cNvSpPr>
            <a:spLocks noGrp="1"/>
          </p:cNvSpPr>
          <p:nvPr>
            <p:ph sz="half" idx="1"/>
          </p:nvPr>
        </p:nvSpPr>
        <p:spPr/>
        <p:txBody>
          <a:bodyPr/>
          <a:lstStyle/>
          <a:p>
            <a:pPr marL="0" indent="0">
              <a:buNone/>
            </a:pPr>
            <a:r>
              <a:rPr lang="en-GB" dirty="0"/>
              <a:t>As shown on TripAdvisor (2023), the customer experience score is 3.0, which is considered average!</a:t>
            </a:r>
          </a:p>
          <a:p>
            <a:pPr marL="0" indent="0">
              <a:buNone/>
            </a:pPr>
            <a:r>
              <a:rPr lang="en-GB" dirty="0"/>
              <a:t>Ryanair is often associated with providing value for money, primarily due to its low-cost business model.</a:t>
            </a:r>
          </a:p>
          <a:p>
            <a:pPr marL="0" indent="0">
              <a:buNone/>
            </a:pPr>
            <a:r>
              <a:rPr lang="en-GB" dirty="0"/>
              <a:t>Despite concerns with staff and customer service, the primary goal of customers is to obtain cheap tickets.</a:t>
            </a:r>
          </a:p>
          <a:p>
            <a:pPr marL="0" indent="0">
              <a:buNone/>
            </a:pPr>
            <a:endParaRPr lang="en-GB" dirty="0"/>
          </a:p>
        </p:txBody>
      </p:sp>
      <p:pic>
        <p:nvPicPr>
          <p:cNvPr id="6" name="Content Placeholder 7">
            <a:extLst>
              <a:ext uri="{FF2B5EF4-FFF2-40B4-BE49-F238E27FC236}">
                <a16:creationId xmlns:a16="http://schemas.microsoft.com/office/drawing/2014/main" id="{C653F39C-D1EA-964A-56F3-4E0185A0C50A}"/>
              </a:ext>
            </a:extLst>
          </p:cNvPr>
          <p:cNvPicPr>
            <a:picLocks noGrp="1" noChangeAspect="1"/>
          </p:cNvPicPr>
          <p:nvPr>
            <p:ph sz="half" idx="2"/>
          </p:nvPr>
        </p:nvPicPr>
        <p:blipFill>
          <a:blip r:embed="rId2"/>
          <a:stretch>
            <a:fillRect/>
          </a:stretch>
        </p:blipFill>
        <p:spPr>
          <a:xfrm>
            <a:off x="6933322" y="2575628"/>
            <a:ext cx="3283119" cy="3530781"/>
          </a:xfrm>
        </p:spPr>
      </p:pic>
    </p:spTree>
    <p:extLst>
      <p:ext uri="{BB962C8B-B14F-4D97-AF65-F5344CB8AC3E}">
        <p14:creationId xmlns:p14="http://schemas.microsoft.com/office/powerpoint/2010/main" val="21206215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2AD48D-4850-149C-EE7B-BD124B380ED3}"/>
              </a:ext>
            </a:extLst>
          </p:cNvPr>
          <p:cNvSpPr>
            <a:spLocks noGrp="1"/>
          </p:cNvSpPr>
          <p:nvPr>
            <p:ph type="title"/>
          </p:nvPr>
        </p:nvSpPr>
        <p:spPr/>
        <p:txBody>
          <a:bodyPr/>
          <a:lstStyle/>
          <a:p>
            <a:r>
              <a:rPr lang="en-GB" dirty="0"/>
              <a:t>Code of Ethics – Ryan Air</a:t>
            </a:r>
          </a:p>
        </p:txBody>
      </p:sp>
      <p:sp>
        <p:nvSpPr>
          <p:cNvPr id="3" name="Content Placeholder 2">
            <a:extLst>
              <a:ext uri="{FF2B5EF4-FFF2-40B4-BE49-F238E27FC236}">
                <a16:creationId xmlns:a16="http://schemas.microsoft.com/office/drawing/2014/main" id="{6DDA78E3-5950-5C0D-4565-9645704CFE06}"/>
              </a:ext>
            </a:extLst>
          </p:cNvPr>
          <p:cNvSpPr>
            <a:spLocks noGrp="1"/>
          </p:cNvSpPr>
          <p:nvPr>
            <p:ph idx="1"/>
          </p:nvPr>
        </p:nvSpPr>
        <p:spPr/>
        <p:txBody>
          <a:bodyPr/>
          <a:lstStyle/>
          <a:p>
            <a:pPr marL="0" indent="0">
              <a:buNone/>
            </a:pPr>
            <a:r>
              <a:rPr lang="en-GB" dirty="0"/>
              <a:t>To be very honest, I have had a hard time finding any ethically sound practises regarding Ryan Air employees. </a:t>
            </a:r>
          </a:p>
          <a:p>
            <a:pPr marL="0" indent="0">
              <a:buNone/>
            </a:pPr>
            <a:r>
              <a:rPr lang="en-GB" dirty="0"/>
              <a:t>Ryanair's primary focus is on profitability and efficiency, which are important facets of its business plan.</a:t>
            </a:r>
          </a:p>
          <a:p>
            <a:pPr marL="0" indent="0">
              <a:buNone/>
            </a:pPr>
            <a:r>
              <a:rPr lang="en-GB" u="sng" dirty="0"/>
              <a:t>So are all Ryanair workers not happy?</a:t>
            </a:r>
          </a:p>
          <a:p>
            <a:pPr marL="0" indent="0">
              <a:buNone/>
            </a:pPr>
            <a:r>
              <a:rPr lang="en-GB" dirty="0"/>
              <a:t>No, not every employee at Ryanair is dissatisfied. A number of employees have expressed employment satisfaction, highlighting the advantages of flexible work hours and opportunities for travel (King, 2023).</a:t>
            </a:r>
          </a:p>
          <a:p>
            <a:pPr marL="0" indent="0">
              <a:buNone/>
            </a:pPr>
            <a:endParaRPr lang="en-GB" dirty="0"/>
          </a:p>
        </p:txBody>
      </p:sp>
    </p:spTree>
    <p:extLst>
      <p:ext uri="{BB962C8B-B14F-4D97-AF65-F5344CB8AC3E}">
        <p14:creationId xmlns:p14="http://schemas.microsoft.com/office/powerpoint/2010/main" val="61681997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8F348E-66B6-269C-345A-5E64FE349D6C}"/>
              </a:ext>
            </a:extLst>
          </p:cNvPr>
          <p:cNvSpPr>
            <a:spLocks noGrp="1"/>
          </p:cNvSpPr>
          <p:nvPr>
            <p:ph type="title"/>
          </p:nvPr>
        </p:nvSpPr>
        <p:spPr/>
        <p:txBody>
          <a:bodyPr/>
          <a:lstStyle/>
          <a:p>
            <a:r>
              <a:rPr lang="en-GB" dirty="0"/>
              <a:t>Conclusion</a:t>
            </a:r>
          </a:p>
        </p:txBody>
      </p:sp>
      <p:sp>
        <p:nvSpPr>
          <p:cNvPr id="3" name="Content Placeholder 2">
            <a:extLst>
              <a:ext uri="{FF2B5EF4-FFF2-40B4-BE49-F238E27FC236}">
                <a16:creationId xmlns:a16="http://schemas.microsoft.com/office/drawing/2014/main" id="{D13DFA40-358E-76DE-6636-E813DF5579CF}"/>
              </a:ext>
            </a:extLst>
          </p:cNvPr>
          <p:cNvSpPr>
            <a:spLocks noGrp="1"/>
          </p:cNvSpPr>
          <p:nvPr>
            <p:ph idx="1"/>
          </p:nvPr>
        </p:nvSpPr>
        <p:spPr/>
        <p:txBody>
          <a:bodyPr/>
          <a:lstStyle/>
          <a:p>
            <a:r>
              <a:rPr lang="en-GB" dirty="0"/>
              <a:t>In summary, it's difficult to say for sure if Ryanair employees are content. Some workers voice their displeasure with their working environment, yet others find fulfilment in their positions.</a:t>
            </a:r>
          </a:p>
          <a:p>
            <a:r>
              <a:rPr lang="en-GB" dirty="0"/>
              <a:t>Ryanair must pay attention to employee complaints and work towards creating a fair and balanced work environment as it navigates these difficulties moving forward.</a:t>
            </a:r>
          </a:p>
          <a:p>
            <a:r>
              <a:rPr lang="en-GB" dirty="0"/>
              <a:t>Ryan Air's loss of worker productivity and motivation will result in greater demoralisation and uncertainty within the organisation, as well as an increase in workforce turnover. </a:t>
            </a:r>
          </a:p>
          <a:p>
            <a:r>
              <a:rPr lang="en-GB" dirty="0"/>
              <a:t>Hopefully, Ryanair will be able to adapt its culture to match its fist-clenched vow of "always getting better."</a:t>
            </a:r>
          </a:p>
        </p:txBody>
      </p:sp>
    </p:spTree>
    <p:extLst>
      <p:ext uri="{BB962C8B-B14F-4D97-AF65-F5344CB8AC3E}">
        <p14:creationId xmlns:p14="http://schemas.microsoft.com/office/powerpoint/2010/main" val="3647978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B1079680-32EB-E5E9-076B-6C5CD7EF0D86}"/>
              </a:ext>
            </a:extLst>
          </p:cNvPr>
          <p:cNvSpPr txBox="1"/>
          <p:nvPr/>
        </p:nvSpPr>
        <p:spPr>
          <a:xfrm>
            <a:off x="163285" y="370114"/>
            <a:ext cx="11593285" cy="6334747"/>
          </a:xfrm>
          <a:prstGeom prst="rect">
            <a:avLst/>
          </a:prstGeom>
          <a:noFill/>
        </p:spPr>
        <p:txBody>
          <a:bodyPr wrap="square">
            <a:spAutoFit/>
          </a:bodyPr>
          <a:lstStyle/>
          <a:p>
            <a:r>
              <a:rPr lang="en-GB" sz="4000" b="1" kern="100" dirty="0">
                <a:effectLst/>
                <a:latin typeface="Calibri" panose="020F0502020204030204" pitchFamily="34" charset="0"/>
                <a:ea typeface="Calibri" panose="020F0502020204030204" pitchFamily="34" charset="0"/>
                <a:cs typeface="Times New Roman" panose="02020603050405020304" pitchFamily="18" charset="0"/>
              </a:rPr>
              <a:t>Reference List</a:t>
            </a:r>
          </a:p>
          <a:p>
            <a:endParaRPr lang="en-GB" sz="1200" kern="100" dirty="0">
              <a:latin typeface="Calibri" panose="020F0502020204030204" pitchFamily="34" charset="0"/>
              <a:ea typeface="Calibri" panose="020F0502020204030204" pitchFamily="34" charset="0"/>
              <a:cs typeface="Times New Roman" panose="02020603050405020304" pitchFamily="18" charset="0"/>
            </a:endParaRPr>
          </a:p>
          <a:p>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r>
              <a:rPr lang="en-GB" sz="1400" kern="100" dirty="0">
                <a:effectLst/>
                <a:latin typeface="Calibri" panose="020F0502020204030204" pitchFamily="34" charset="0"/>
                <a:ea typeface="Calibri" panose="020F0502020204030204" pitchFamily="34" charset="0"/>
                <a:cs typeface="Times New Roman" panose="02020603050405020304" pitchFamily="18" charset="0"/>
              </a:rPr>
              <a:t>Davies, R and Farrell, S.  (2018)</a:t>
            </a:r>
          </a:p>
          <a:p>
            <a:r>
              <a:rPr lang="en-GB" sz="1400" kern="100" dirty="0">
                <a:effectLst/>
                <a:latin typeface="Calibri" panose="020F0502020204030204" pitchFamily="34" charset="0"/>
                <a:ea typeface="Calibri" panose="020F0502020204030204" pitchFamily="34" charset="0"/>
                <a:cs typeface="Times New Roman" panose="02020603050405020304" pitchFamily="18" charset="0"/>
              </a:rPr>
              <a:t>Ryanair strike: unions accuse airline of breaching labour laws</a:t>
            </a:r>
          </a:p>
          <a:p>
            <a:r>
              <a:rPr lang="en-GB" sz="1400" kern="100" dirty="0">
                <a:effectLst/>
                <a:latin typeface="Calibri" panose="020F0502020204030204" pitchFamily="34" charset="0"/>
                <a:ea typeface="Calibri" panose="020F0502020204030204" pitchFamily="34" charset="0"/>
                <a:cs typeface="Times New Roman" panose="02020603050405020304" pitchFamily="18" charset="0"/>
              </a:rPr>
              <a:t>Available at:  </a:t>
            </a:r>
            <a:r>
              <a:rPr lang="en-GB" sz="1400" u="sng" kern="1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2"/>
              </a:rPr>
              <a:t>https://www.theguardian.com/business/2018/aug/09/unions-accuse-ryanair-of-breaching-labour-law-after-crews-go-on-strike</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r>
              <a:rPr lang="en-GB" sz="1400" kern="100" dirty="0">
                <a:effectLst/>
                <a:latin typeface="Calibri" panose="020F0502020204030204" pitchFamily="34" charset="0"/>
                <a:ea typeface="Calibri" panose="020F0502020204030204" pitchFamily="34" charset="0"/>
                <a:cs typeface="Times New Roman" panose="02020603050405020304" pitchFamily="18" charset="0"/>
              </a:rPr>
              <a:t>Accessed: 24</a:t>
            </a:r>
            <a:r>
              <a:rPr lang="en-GB" sz="1400" kern="100" baseline="30000" dirty="0">
                <a:effectLst/>
                <a:latin typeface="Calibri" panose="020F0502020204030204" pitchFamily="34" charset="0"/>
                <a:ea typeface="Calibri" panose="020F0502020204030204" pitchFamily="34" charset="0"/>
                <a:cs typeface="Times New Roman" panose="02020603050405020304" pitchFamily="18" charset="0"/>
              </a:rPr>
              <a:t>th</a:t>
            </a:r>
            <a:r>
              <a:rPr lang="en-GB" sz="1400" kern="100" dirty="0">
                <a:effectLst/>
                <a:latin typeface="Calibri" panose="020F0502020204030204" pitchFamily="34" charset="0"/>
                <a:ea typeface="Calibri" panose="020F0502020204030204" pitchFamily="34" charset="0"/>
                <a:cs typeface="Times New Roman" panose="02020603050405020304" pitchFamily="18" charset="0"/>
              </a:rPr>
              <a:t> November 2023</a:t>
            </a:r>
          </a:p>
          <a:p>
            <a:r>
              <a:rPr lang="en-GB" sz="1400" kern="100" dirty="0">
                <a:effectLst/>
                <a:latin typeface="Calibri" panose="020F0502020204030204" pitchFamily="34" charset="0"/>
                <a:ea typeface="Calibri" panose="020F0502020204030204" pitchFamily="34" charset="0"/>
                <a:cs typeface="Times New Roman" panose="02020603050405020304" pitchFamily="18" charset="0"/>
              </a:rPr>
              <a:t> </a:t>
            </a:r>
          </a:p>
          <a:p>
            <a:r>
              <a:rPr lang="en-GB" sz="1400" kern="100" dirty="0" err="1">
                <a:effectLst/>
                <a:latin typeface="Calibri" panose="020F0502020204030204" pitchFamily="34" charset="0"/>
                <a:ea typeface="Calibri" panose="020F0502020204030204" pitchFamily="34" charset="0"/>
                <a:cs typeface="Times New Roman" panose="02020603050405020304" pitchFamily="18" charset="0"/>
              </a:rPr>
              <a:t>Fraraccio</a:t>
            </a:r>
            <a:r>
              <a:rPr lang="en-GB" sz="1400" kern="100" dirty="0">
                <a:effectLst/>
                <a:latin typeface="Calibri" panose="020F0502020204030204" pitchFamily="34" charset="0"/>
                <a:ea typeface="Calibri" panose="020F0502020204030204" pitchFamily="34" charset="0"/>
                <a:cs typeface="Times New Roman" panose="02020603050405020304" pitchFamily="18" charset="0"/>
              </a:rPr>
              <a:t>, M.  (2023)</a:t>
            </a:r>
          </a:p>
          <a:p>
            <a:r>
              <a:rPr lang="en-GB" sz="1400" kern="100" dirty="0">
                <a:effectLst/>
                <a:latin typeface="Calibri" panose="020F0502020204030204" pitchFamily="34" charset="0"/>
                <a:ea typeface="Calibri" panose="020F0502020204030204" pitchFamily="34" charset="0"/>
                <a:cs typeface="Times New Roman" panose="02020603050405020304" pitchFamily="18" charset="0"/>
              </a:rPr>
              <a:t>Management Theory of Charles Handy</a:t>
            </a:r>
          </a:p>
          <a:p>
            <a:r>
              <a:rPr lang="en-GB" sz="1400" kern="100" dirty="0">
                <a:effectLst/>
                <a:latin typeface="Calibri" panose="020F0502020204030204" pitchFamily="34" charset="0"/>
                <a:ea typeface="Calibri" panose="020F0502020204030204" pitchFamily="34" charset="0"/>
                <a:cs typeface="Times New Roman" panose="02020603050405020304" pitchFamily="18" charset="0"/>
              </a:rPr>
              <a:t>Available at:  </a:t>
            </a:r>
            <a:r>
              <a:rPr lang="en-GB" sz="1400" u="sng" kern="1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3"/>
              </a:rPr>
              <a:t>https://www.business.com/articles/management-theory-of-charles-handy/</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r>
              <a:rPr lang="en-GB" sz="1400" kern="100" dirty="0">
                <a:effectLst/>
                <a:latin typeface="Calibri" panose="020F0502020204030204" pitchFamily="34" charset="0"/>
                <a:ea typeface="Calibri" panose="020F0502020204030204" pitchFamily="34" charset="0"/>
                <a:cs typeface="Times New Roman" panose="02020603050405020304" pitchFamily="18" charset="0"/>
              </a:rPr>
              <a:t>Accessed:  22</a:t>
            </a:r>
            <a:r>
              <a:rPr lang="en-GB" sz="1400" kern="100" baseline="30000" dirty="0">
                <a:effectLst/>
                <a:latin typeface="Calibri" panose="020F0502020204030204" pitchFamily="34" charset="0"/>
                <a:ea typeface="Calibri" panose="020F0502020204030204" pitchFamily="34" charset="0"/>
                <a:cs typeface="Times New Roman" panose="02020603050405020304" pitchFamily="18" charset="0"/>
              </a:rPr>
              <a:t>rd</a:t>
            </a:r>
            <a:r>
              <a:rPr lang="en-GB" sz="1400" kern="100" dirty="0">
                <a:effectLst/>
                <a:latin typeface="Calibri" panose="020F0502020204030204" pitchFamily="34" charset="0"/>
                <a:ea typeface="Calibri" panose="020F0502020204030204" pitchFamily="34" charset="0"/>
                <a:cs typeface="Times New Roman" panose="02020603050405020304" pitchFamily="18" charset="0"/>
              </a:rPr>
              <a:t> November 2023</a:t>
            </a:r>
          </a:p>
          <a:p>
            <a:pPr>
              <a:lnSpc>
                <a:spcPct val="107000"/>
              </a:lnSpc>
              <a:spcAft>
                <a:spcPts val="800"/>
              </a:spcAft>
            </a:pPr>
            <a:r>
              <a:rPr lang="en-GB" sz="1400" kern="100" dirty="0">
                <a:effectLst/>
                <a:latin typeface="Calibri" panose="020F0502020204030204" pitchFamily="34" charset="0"/>
                <a:ea typeface="Calibri" panose="020F0502020204030204" pitchFamily="34" charset="0"/>
                <a:cs typeface="Times New Roman" panose="02020603050405020304" pitchFamily="18" charset="0"/>
              </a:rPr>
              <a:t> </a:t>
            </a:r>
          </a:p>
          <a:p>
            <a:r>
              <a:rPr lang="en-GB" sz="1400" kern="100" dirty="0">
                <a:effectLst/>
                <a:latin typeface="Calibri" panose="020F0502020204030204" pitchFamily="34" charset="0"/>
                <a:ea typeface="Calibri" panose="020F0502020204030204" pitchFamily="34" charset="0"/>
                <a:cs typeface="Times New Roman" panose="02020603050405020304" pitchFamily="18" charset="0"/>
              </a:rPr>
              <a:t>Hayes, A.  (2023)</a:t>
            </a:r>
          </a:p>
          <a:p>
            <a:r>
              <a:rPr lang="en-GB" sz="1400" kern="100" dirty="0">
                <a:effectLst/>
                <a:latin typeface="Calibri" panose="020F0502020204030204" pitchFamily="34" charset="0"/>
                <a:ea typeface="Calibri" panose="020F0502020204030204" pitchFamily="34" charset="0"/>
                <a:cs typeface="Times New Roman" panose="02020603050405020304" pitchFamily="18" charset="0"/>
              </a:rPr>
              <a:t>Code of Ethics: Understanding Its Types, Uses Through Examples</a:t>
            </a:r>
          </a:p>
          <a:p>
            <a:r>
              <a:rPr lang="en-GB" sz="1400" kern="100" dirty="0">
                <a:effectLst/>
                <a:latin typeface="Calibri" panose="020F0502020204030204" pitchFamily="34" charset="0"/>
                <a:ea typeface="Calibri" panose="020F0502020204030204" pitchFamily="34" charset="0"/>
                <a:cs typeface="Times New Roman" panose="02020603050405020304" pitchFamily="18" charset="0"/>
              </a:rPr>
              <a:t>Available at:  </a:t>
            </a:r>
            <a:r>
              <a:rPr lang="en-GB" sz="1400" u="sng" kern="1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4"/>
              </a:rPr>
              <a:t>https://www.investopedia.com/terms/c/code-of-ethics.asp</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r>
              <a:rPr lang="en-GB" sz="1400" kern="100" dirty="0">
                <a:effectLst/>
                <a:latin typeface="Calibri" panose="020F0502020204030204" pitchFamily="34" charset="0"/>
                <a:ea typeface="Calibri" panose="020F0502020204030204" pitchFamily="34" charset="0"/>
                <a:cs typeface="Times New Roman" panose="02020603050405020304" pitchFamily="18" charset="0"/>
              </a:rPr>
              <a:t>Accessed:  22</a:t>
            </a:r>
            <a:r>
              <a:rPr lang="en-GB" sz="1400" kern="100" baseline="30000" dirty="0">
                <a:effectLst/>
                <a:latin typeface="Calibri" panose="020F0502020204030204" pitchFamily="34" charset="0"/>
                <a:ea typeface="Calibri" panose="020F0502020204030204" pitchFamily="34" charset="0"/>
                <a:cs typeface="Times New Roman" panose="02020603050405020304" pitchFamily="18" charset="0"/>
              </a:rPr>
              <a:t>th</a:t>
            </a:r>
            <a:r>
              <a:rPr lang="en-GB" sz="1400" kern="100" dirty="0">
                <a:effectLst/>
                <a:latin typeface="Calibri" panose="020F0502020204030204" pitchFamily="34" charset="0"/>
                <a:ea typeface="Calibri" panose="020F0502020204030204" pitchFamily="34" charset="0"/>
                <a:cs typeface="Times New Roman" panose="02020603050405020304" pitchFamily="18" charset="0"/>
              </a:rPr>
              <a:t> November 2023</a:t>
            </a:r>
          </a:p>
          <a:p>
            <a:r>
              <a:rPr lang="en-GB" sz="1400" kern="100" dirty="0">
                <a:effectLst/>
                <a:latin typeface="Calibri" panose="020F0502020204030204" pitchFamily="34" charset="0"/>
                <a:ea typeface="Calibri" panose="020F0502020204030204" pitchFamily="34" charset="0"/>
                <a:cs typeface="Times New Roman" panose="02020603050405020304" pitchFamily="18" charset="0"/>
              </a:rPr>
              <a:t> </a:t>
            </a:r>
          </a:p>
          <a:p>
            <a:r>
              <a:rPr lang="en-GB" sz="1400" kern="100" dirty="0">
                <a:effectLst/>
                <a:latin typeface="Calibri" panose="020F0502020204030204" pitchFamily="34" charset="0"/>
                <a:ea typeface="Calibri" panose="020F0502020204030204" pitchFamily="34" charset="0"/>
                <a:cs typeface="Times New Roman" panose="02020603050405020304" pitchFamily="18" charset="0"/>
              </a:rPr>
              <a:t>Indeed (2023)</a:t>
            </a:r>
          </a:p>
          <a:p>
            <a:r>
              <a:rPr lang="en-GB" sz="1400" kern="100" dirty="0">
                <a:effectLst/>
                <a:latin typeface="Calibri" panose="020F0502020204030204" pitchFamily="34" charset="0"/>
                <a:ea typeface="Calibri" panose="020F0502020204030204" pitchFamily="34" charset="0"/>
                <a:cs typeface="Times New Roman" panose="02020603050405020304" pitchFamily="18" charset="0"/>
              </a:rPr>
              <a:t>Reviews</a:t>
            </a:r>
          </a:p>
          <a:p>
            <a:r>
              <a:rPr lang="en-GB" sz="1400" kern="100" dirty="0">
                <a:effectLst/>
                <a:latin typeface="Calibri" panose="020F0502020204030204" pitchFamily="34" charset="0"/>
                <a:ea typeface="Calibri" panose="020F0502020204030204" pitchFamily="34" charset="0"/>
                <a:cs typeface="Times New Roman" panose="02020603050405020304" pitchFamily="18" charset="0"/>
              </a:rPr>
              <a:t>Available at:  </a:t>
            </a:r>
            <a:r>
              <a:rPr lang="en-GB" sz="1400" u="sng" kern="1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5"/>
              </a:rPr>
              <a:t>https://uk.indeed.com/cmp/Ryanair/reviews</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r>
              <a:rPr lang="en-GB" sz="1400" kern="100" dirty="0">
                <a:effectLst/>
                <a:latin typeface="Calibri" panose="020F0502020204030204" pitchFamily="34" charset="0"/>
                <a:ea typeface="Calibri" panose="020F0502020204030204" pitchFamily="34" charset="0"/>
                <a:cs typeface="Times New Roman" panose="02020603050405020304" pitchFamily="18" charset="0"/>
              </a:rPr>
              <a:t>Accessed:  25</a:t>
            </a:r>
            <a:r>
              <a:rPr lang="en-GB" sz="1400" kern="100" baseline="30000" dirty="0">
                <a:effectLst/>
                <a:latin typeface="Calibri" panose="020F0502020204030204" pitchFamily="34" charset="0"/>
                <a:ea typeface="Calibri" panose="020F0502020204030204" pitchFamily="34" charset="0"/>
                <a:cs typeface="Times New Roman" panose="02020603050405020304" pitchFamily="18" charset="0"/>
              </a:rPr>
              <a:t>th</a:t>
            </a:r>
            <a:r>
              <a:rPr lang="en-GB" sz="1400" kern="100" dirty="0">
                <a:effectLst/>
                <a:latin typeface="Calibri" panose="020F0502020204030204" pitchFamily="34" charset="0"/>
                <a:ea typeface="Calibri" panose="020F0502020204030204" pitchFamily="34" charset="0"/>
                <a:cs typeface="Times New Roman" panose="02020603050405020304" pitchFamily="18" charset="0"/>
              </a:rPr>
              <a:t> November 2023</a:t>
            </a:r>
          </a:p>
          <a:p>
            <a:r>
              <a:rPr lang="en-GB" sz="1400" kern="100" dirty="0">
                <a:effectLst/>
                <a:latin typeface="Calibri" panose="020F0502020204030204" pitchFamily="34" charset="0"/>
                <a:ea typeface="Calibri" panose="020F0502020204030204" pitchFamily="34" charset="0"/>
                <a:cs typeface="Times New Roman" panose="02020603050405020304" pitchFamily="18" charset="0"/>
              </a:rPr>
              <a:t> </a:t>
            </a:r>
          </a:p>
          <a:p>
            <a:r>
              <a:rPr lang="en-GB" sz="1400" kern="100" dirty="0">
                <a:effectLst/>
                <a:latin typeface="Calibri" panose="020F0502020204030204" pitchFamily="34" charset="0"/>
                <a:ea typeface="Calibri" panose="020F0502020204030204" pitchFamily="34" charset="0"/>
                <a:cs typeface="Times New Roman" panose="02020603050405020304" pitchFamily="18" charset="0"/>
              </a:rPr>
              <a:t>Indeed Editorial Team. (2021)</a:t>
            </a:r>
          </a:p>
          <a:p>
            <a:r>
              <a:rPr lang="en-GB" sz="1400" kern="100" dirty="0">
                <a:effectLst/>
                <a:latin typeface="Calibri" panose="020F0502020204030204" pitchFamily="34" charset="0"/>
                <a:ea typeface="Calibri" panose="020F0502020204030204" pitchFamily="34" charset="0"/>
                <a:cs typeface="Times New Roman" panose="02020603050405020304" pitchFamily="18" charset="0"/>
              </a:rPr>
              <a:t>Available at:  </a:t>
            </a:r>
            <a:r>
              <a:rPr lang="en-GB" sz="1400" u="sng" kern="1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6"/>
              </a:rPr>
              <a:t>https://www.indeed.com/lead/build-great-organizational-culture</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r>
              <a:rPr lang="en-GB" sz="1400" kern="100" dirty="0">
                <a:effectLst/>
                <a:latin typeface="Calibri" panose="020F0502020204030204" pitchFamily="34" charset="0"/>
                <a:ea typeface="Calibri" panose="020F0502020204030204" pitchFamily="34" charset="0"/>
                <a:cs typeface="Times New Roman" panose="02020603050405020304" pitchFamily="18" charset="0"/>
              </a:rPr>
              <a:t>Accessed:  23</a:t>
            </a:r>
            <a:r>
              <a:rPr lang="en-GB" sz="1400" kern="100" baseline="30000" dirty="0">
                <a:effectLst/>
                <a:latin typeface="Calibri" panose="020F0502020204030204" pitchFamily="34" charset="0"/>
                <a:ea typeface="Calibri" panose="020F0502020204030204" pitchFamily="34" charset="0"/>
                <a:cs typeface="Times New Roman" panose="02020603050405020304" pitchFamily="18" charset="0"/>
              </a:rPr>
              <a:t>rd</a:t>
            </a:r>
            <a:r>
              <a:rPr lang="en-GB" sz="1400" kern="100" dirty="0">
                <a:effectLst/>
                <a:latin typeface="Calibri" panose="020F0502020204030204" pitchFamily="34" charset="0"/>
                <a:ea typeface="Calibri" panose="020F0502020204030204" pitchFamily="34" charset="0"/>
                <a:cs typeface="Times New Roman" panose="02020603050405020304" pitchFamily="18" charset="0"/>
              </a:rPr>
              <a:t> November 2023</a:t>
            </a:r>
          </a:p>
        </p:txBody>
      </p:sp>
    </p:spTree>
    <p:extLst>
      <p:ext uri="{BB962C8B-B14F-4D97-AF65-F5344CB8AC3E}">
        <p14:creationId xmlns:p14="http://schemas.microsoft.com/office/powerpoint/2010/main" val="372444878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6ACAF445-81B6-EBFE-F04A-F3033EF95814}"/>
              </a:ext>
            </a:extLst>
          </p:cNvPr>
          <p:cNvSpPr txBox="1"/>
          <p:nvPr/>
        </p:nvSpPr>
        <p:spPr>
          <a:xfrm>
            <a:off x="250370" y="382012"/>
            <a:ext cx="7336971" cy="6093976"/>
          </a:xfrm>
          <a:prstGeom prst="rect">
            <a:avLst/>
          </a:prstGeom>
          <a:noFill/>
        </p:spPr>
        <p:txBody>
          <a:bodyPr wrap="square">
            <a:spAutoFit/>
          </a:bodyPr>
          <a:lstStyle/>
          <a:p>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r>
              <a:rPr lang="en-GB" sz="1400" kern="100" dirty="0">
                <a:effectLst/>
                <a:latin typeface="Calibri" panose="020F0502020204030204" pitchFamily="34" charset="0"/>
                <a:ea typeface="Calibri" panose="020F0502020204030204" pitchFamily="34" charset="0"/>
                <a:cs typeface="Times New Roman" panose="02020603050405020304" pitchFamily="18" charset="0"/>
              </a:rPr>
              <a:t>King, T.  (2023)</a:t>
            </a:r>
          </a:p>
          <a:p>
            <a:r>
              <a:rPr lang="en-GB" sz="1400" kern="100" dirty="0">
                <a:effectLst/>
                <a:latin typeface="Calibri" panose="020F0502020204030204" pitchFamily="34" charset="0"/>
                <a:ea typeface="Calibri" panose="020F0502020204030204" pitchFamily="34" charset="0"/>
                <a:cs typeface="Times New Roman" panose="02020603050405020304" pitchFamily="18" charset="0"/>
              </a:rPr>
              <a:t>Are Ryanair employees happy?</a:t>
            </a:r>
          </a:p>
          <a:p>
            <a:r>
              <a:rPr lang="en-GB" sz="1400" kern="100" dirty="0">
                <a:effectLst/>
                <a:latin typeface="Calibri" panose="020F0502020204030204" pitchFamily="34" charset="0"/>
                <a:ea typeface="Calibri" panose="020F0502020204030204" pitchFamily="34" charset="0"/>
                <a:cs typeface="Times New Roman" panose="02020603050405020304" pitchFamily="18" charset="0"/>
              </a:rPr>
              <a:t>Available at:  </a:t>
            </a:r>
            <a:r>
              <a:rPr lang="en-GB" sz="1400" u="sng" kern="1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2"/>
              </a:rPr>
              <a:t>https://ticker.tv/news/are-ryanair-employees-happy/157010/</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r>
              <a:rPr lang="en-GB" sz="1400" kern="100" dirty="0">
                <a:effectLst/>
                <a:latin typeface="Calibri" panose="020F0502020204030204" pitchFamily="34" charset="0"/>
                <a:ea typeface="Calibri" panose="020F0502020204030204" pitchFamily="34" charset="0"/>
                <a:cs typeface="Times New Roman" panose="02020603050405020304" pitchFamily="18" charset="0"/>
              </a:rPr>
              <a:t>Accessed:  24</a:t>
            </a:r>
            <a:r>
              <a:rPr lang="en-GB" sz="1400" kern="100" baseline="30000" dirty="0">
                <a:effectLst/>
                <a:latin typeface="Calibri" panose="020F0502020204030204" pitchFamily="34" charset="0"/>
                <a:ea typeface="Calibri" panose="020F0502020204030204" pitchFamily="34" charset="0"/>
                <a:cs typeface="Times New Roman" panose="02020603050405020304" pitchFamily="18" charset="0"/>
              </a:rPr>
              <a:t>th</a:t>
            </a:r>
            <a:r>
              <a:rPr lang="en-GB" sz="1400" kern="100" dirty="0">
                <a:effectLst/>
                <a:latin typeface="Calibri" panose="020F0502020204030204" pitchFamily="34" charset="0"/>
                <a:ea typeface="Calibri" panose="020F0502020204030204" pitchFamily="34" charset="0"/>
                <a:cs typeface="Times New Roman" panose="02020603050405020304" pitchFamily="18" charset="0"/>
              </a:rPr>
              <a:t> November</a:t>
            </a:r>
          </a:p>
          <a:p>
            <a:r>
              <a:rPr lang="en-GB" sz="1400" kern="100" dirty="0">
                <a:effectLst/>
                <a:latin typeface="Calibri" panose="020F0502020204030204" pitchFamily="34" charset="0"/>
                <a:ea typeface="Calibri" panose="020F0502020204030204" pitchFamily="34" charset="0"/>
                <a:cs typeface="Times New Roman" panose="02020603050405020304" pitchFamily="18" charset="0"/>
              </a:rPr>
              <a:t> </a:t>
            </a:r>
          </a:p>
          <a:p>
            <a:r>
              <a:rPr lang="en-GB" sz="1400" kern="100" dirty="0">
                <a:effectLst/>
                <a:latin typeface="Calibri" panose="020F0502020204030204" pitchFamily="34" charset="0"/>
                <a:ea typeface="Calibri" panose="020F0502020204030204" pitchFamily="34" charset="0"/>
                <a:cs typeface="Times New Roman" panose="02020603050405020304" pitchFamily="18" charset="0"/>
              </a:rPr>
              <a:t>Manchester 1824.  (2017)</a:t>
            </a:r>
          </a:p>
          <a:p>
            <a:r>
              <a:rPr lang="en-GB" sz="1400" kern="100" dirty="0">
                <a:effectLst/>
                <a:latin typeface="Calibri" panose="020F0502020204030204" pitchFamily="34" charset="0"/>
                <a:ea typeface="Calibri" panose="020F0502020204030204" pitchFamily="34" charset="0"/>
                <a:cs typeface="Times New Roman" panose="02020603050405020304" pitchFamily="18" charset="0"/>
              </a:rPr>
              <a:t>What comes around goes around: Ryanair flight cancellations, corporate governance and (mis)management</a:t>
            </a:r>
          </a:p>
          <a:p>
            <a:r>
              <a:rPr lang="en-GB" sz="1400" kern="100" dirty="0">
                <a:effectLst/>
                <a:latin typeface="Calibri" panose="020F0502020204030204" pitchFamily="34" charset="0"/>
                <a:ea typeface="Calibri" panose="020F0502020204030204" pitchFamily="34" charset="0"/>
                <a:cs typeface="Times New Roman" panose="02020603050405020304" pitchFamily="18" charset="0"/>
              </a:rPr>
              <a:t>Available at:  </a:t>
            </a:r>
            <a:r>
              <a:rPr lang="en-GB" sz="1400" u="sng" kern="1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3"/>
              </a:rPr>
              <a:t>https://www.alliancembs.manchester.ac.uk/news/what-comes-around-goes-around-ryanair-flight-cancellations-corporate-governance-and-mismanagement/</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r>
              <a:rPr lang="en-GB" sz="1400" kern="100" dirty="0">
                <a:effectLst/>
                <a:latin typeface="Calibri" panose="020F0502020204030204" pitchFamily="34" charset="0"/>
                <a:ea typeface="Calibri" panose="020F0502020204030204" pitchFamily="34" charset="0"/>
                <a:cs typeface="Times New Roman" panose="02020603050405020304" pitchFamily="18" charset="0"/>
              </a:rPr>
              <a:t>Accessed:  25</a:t>
            </a:r>
            <a:r>
              <a:rPr lang="en-GB" sz="1400" kern="100" baseline="30000" dirty="0">
                <a:effectLst/>
                <a:latin typeface="Calibri" panose="020F0502020204030204" pitchFamily="34" charset="0"/>
                <a:ea typeface="Calibri" panose="020F0502020204030204" pitchFamily="34" charset="0"/>
                <a:cs typeface="Times New Roman" panose="02020603050405020304" pitchFamily="18" charset="0"/>
              </a:rPr>
              <a:t>th</a:t>
            </a:r>
            <a:r>
              <a:rPr lang="en-GB" sz="1400" kern="100" dirty="0">
                <a:effectLst/>
                <a:latin typeface="Calibri" panose="020F0502020204030204" pitchFamily="34" charset="0"/>
                <a:ea typeface="Calibri" panose="020F0502020204030204" pitchFamily="34" charset="0"/>
                <a:cs typeface="Times New Roman" panose="02020603050405020304" pitchFamily="18" charset="0"/>
              </a:rPr>
              <a:t> November 2023</a:t>
            </a:r>
          </a:p>
          <a:p>
            <a:r>
              <a:rPr lang="en-GB" sz="1400" kern="100" dirty="0">
                <a:effectLst/>
                <a:latin typeface="Calibri" panose="020F0502020204030204" pitchFamily="34" charset="0"/>
                <a:ea typeface="Calibri" panose="020F0502020204030204" pitchFamily="34" charset="0"/>
                <a:cs typeface="Times New Roman" panose="02020603050405020304" pitchFamily="18" charset="0"/>
              </a:rPr>
              <a:t> </a:t>
            </a:r>
          </a:p>
          <a:p>
            <a:r>
              <a:rPr lang="en-GB" sz="1400" kern="100" dirty="0" err="1">
                <a:effectLst/>
                <a:latin typeface="Calibri" panose="020F0502020204030204" pitchFamily="34" charset="0"/>
                <a:ea typeface="Calibri" panose="020F0502020204030204" pitchFamily="34" charset="0"/>
                <a:cs typeface="Times New Roman" panose="02020603050405020304" pitchFamily="18" charset="0"/>
              </a:rPr>
              <a:t>Muchall</a:t>
            </a:r>
            <a:r>
              <a:rPr lang="en-GB" sz="1400" kern="100" dirty="0">
                <a:effectLst/>
                <a:latin typeface="Calibri" panose="020F0502020204030204" pitchFamily="34" charset="0"/>
                <a:ea typeface="Calibri" panose="020F0502020204030204" pitchFamily="34" charset="0"/>
                <a:cs typeface="Times New Roman" panose="02020603050405020304" pitchFamily="18" charset="0"/>
              </a:rPr>
              <a:t>, M.  (2023)</a:t>
            </a:r>
          </a:p>
          <a:p>
            <a:r>
              <a:rPr lang="en-GB" sz="1400" kern="100" dirty="0">
                <a:effectLst/>
                <a:latin typeface="Calibri" panose="020F0502020204030204" pitchFamily="34" charset="0"/>
                <a:ea typeface="Calibri" panose="020F0502020204030204" pitchFamily="34" charset="0"/>
                <a:cs typeface="Times New Roman" panose="02020603050405020304" pitchFamily="18" charset="0"/>
              </a:rPr>
              <a:t>Ryanair social media manager resigns over company culture</a:t>
            </a:r>
          </a:p>
          <a:p>
            <a:r>
              <a:rPr lang="en-GB" sz="1400" kern="100" dirty="0">
                <a:effectLst/>
                <a:latin typeface="Calibri" panose="020F0502020204030204" pitchFamily="34" charset="0"/>
                <a:ea typeface="Calibri" panose="020F0502020204030204" pitchFamily="34" charset="0"/>
                <a:cs typeface="Times New Roman" panose="02020603050405020304" pitchFamily="18" charset="0"/>
              </a:rPr>
              <a:t>Available at:  </a:t>
            </a:r>
            <a:r>
              <a:rPr lang="en-GB" sz="1400" u="sng" kern="1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4"/>
              </a:rPr>
              <a:t>https://www.hrmagazine.co.uk/content/news/ryanair-social-media-manager-resigns-over-company-culture/</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r>
              <a:rPr lang="en-GB" sz="1400" kern="100" dirty="0">
                <a:effectLst/>
                <a:latin typeface="Calibri" panose="020F0502020204030204" pitchFamily="34" charset="0"/>
                <a:ea typeface="Calibri" panose="020F0502020204030204" pitchFamily="34" charset="0"/>
                <a:cs typeface="Times New Roman" panose="02020603050405020304" pitchFamily="18" charset="0"/>
              </a:rPr>
              <a:t>Accessed:  23</a:t>
            </a:r>
            <a:r>
              <a:rPr lang="en-GB" sz="1400" kern="100" baseline="30000" dirty="0">
                <a:effectLst/>
                <a:latin typeface="Calibri" panose="020F0502020204030204" pitchFamily="34" charset="0"/>
                <a:ea typeface="Calibri" panose="020F0502020204030204" pitchFamily="34" charset="0"/>
                <a:cs typeface="Times New Roman" panose="02020603050405020304" pitchFamily="18" charset="0"/>
              </a:rPr>
              <a:t>rd</a:t>
            </a:r>
            <a:r>
              <a:rPr lang="en-GB" sz="1400" kern="100" dirty="0">
                <a:effectLst/>
                <a:latin typeface="Calibri" panose="020F0502020204030204" pitchFamily="34" charset="0"/>
                <a:ea typeface="Calibri" panose="020F0502020204030204" pitchFamily="34" charset="0"/>
                <a:cs typeface="Times New Roman" panose="02020603050405020304" pitchFamily="18" charset="0"/>
              </a:rPr>
              <a:t> November 2023</a:t>
            </a:r>
          </a:p>
          <a:p>
            <a:r>
              <a:rPr lang="en-GB" sz="1400" kern="100" dirty="0">
                <a:effectLst/>
                <a:latin typeface="Calibri" panose="020F0502020204030204" pitchFamily="34" charset="0"/>
                <a:ea typeface="Calibri" panose="020F0502020204030204" pitchFamily="34" charset="0"/>
                <a:cs typeface="Times New Roman" panose="02020603050405020304" pitchFamily="18" charset="0"/>
              </a:rPr>
              <a:t> </a:t>
            </a:r>
          </a:p>
          <a:p>
            <a:r>
              <a:rPr lang="en-GB" sz="1400" kern="100" dirty="0">
                <a:effectLst/>
                <a:latin typeface="Calibri" panose="020F0502020204030204" pitchFamily="34" charset="0"/>
                <a:ea typeface="Calibri" panose="020F0502020204030204" pitchFamily="34" charset="0"/>
                <a:cs typeface="Times New Roman" panose="02020603050405020304" pitchFamily="18" charset="0"/>
              </a:rPr>
              <a:t>Ryan Air (2013)</a:t>
            </a:r>
          </a:p>
          <a:p>
            <a:r>
              <a:rPr lang="en-GB" sz="1400" kern="100" dirty="0">
                <a:effectLst/>
                <a:latin typeface="Calibri" panose="020F0502020204030204" pitchFamily="34" charset="0"/>
                <a:ea typeface="Calibri" panose="020F0502020204030204" pitchFamily="34" charset="0"/>
                <a:cs typeface="Times New Roman" panose="02020603050405020304" pitchFamily="18" charset="0"/>
              </a:rPr>
              <a:t>Ryanair Holdings PLC, Code of Business Conduct &amp; Ethics 2013</a:t>
            </a:r>
          </a:p>
          <a:p>
            <a:r>
              <a:rPr lang="en-GB" sz="1400" kern="100" dirty="0">
                <a:effectLst/>
                <a:latin typeface="Calibri" panose="020F0502020204030204" pitchFamily="34" charset="0"/>
                <a:ea typeface="Calibri" panose="020F0502020204030204" pitchFamily="34" charset="0"/>
                <a:cs typeface="Times New Roman" panose="02020603050405020304" pitchFamily="18" charset="0"/>
              </a:rPr>
              <a:t>Available at:  </a:t>
            </a:r>
            <a:r>
              <a:rPr lang="en-GB" sz="1400" u="sng" kern="1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5"/>
              </a:rPr>
              <a:t>https://www.ryanair.com/doc/investor/2013/code_of_ethics_2013.pdf</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r>
              <a:rPr lang="en-GB" sz="1400" kern="100" dirty="0">
                <a:effectLst/>
                <a:latin typeface="Calibri" panose="020F0502020204030204" pitchFamily="34" charset="0"/>
                <a:ea typeface="Calibri" panose="020F0502020204030204" pitchFamily="34" charset="0"/>
                <a:cs typeface="Times New Roman" panose="02020603050405020304" pitchFamily="18" charset="0"/>
              </a:rPr>
              <a:t>Accessed:  24</a:t>
            </a:r>
            <a:r>
              <a:rPr lang="en-GB" sz="1400" kern="100" baseline="30000" dirty="0">
                <a:effectLst/>
                <a:latin typeface="Calibri" panose="020F0502020204030204" pitchFamily="34" charset="0"/>
                <a:ea typeface="Calibri" panose="020F0502020204030204" pitchFamily="34" charset="0"/>
                <a:cs typeface="Times New Roman" panose="02020603050405020304" pitchFamily="18" charset="0"/>
              </a:rPr>
              <a:t>th</a:t>
            </a:r>
            <a:r>
              <a:rPr lang="en-GB" sz="1400" kern="100" dirty="0">
                <a:effectLst/>
                <a:latin typeface="Calibri" panose="020F0502020204030204" pitchFamily="34" charset="0"/>
                <a:ea typeface="Calibri" panose="020F0502020204030204" pitchFamily="34" charset="0"/>
                <a:cs typeface="Times New Roman" panose="02020603050405020304" pitchFamily="18" charset="0"/>
              </a:rPr>
              <a:t> November 2023</a:t>
            </a:r>
          </a:p>
          <a:p>
            <a:r>
              <a:rPr lang="en-GB" sz="1400" kern="100" dirty="0">
                <a:effectLst/>
                <a:latin typeface="Calibri" panose="020F0502020204030204" pitchFamily="34" charset="0"/>
                <a:ea typeface="Calibri" panose="020F0502020204030204" pitchFamily="34" charset="0"/>
                <a:cs typeface="Times New Roman" panose="02020603050405020304" pitchFamily="18" charset="0"/>
              </a:rPr>
              <a:t> </a:t>
            </a:r>
          </a:p>
          <a:p>
            <a:r>
              <a:rPr lang="en-GB" sz="1400" kern="100" dirty="0">
                <a:effectLst/>
                <a:latin typeface="Calibri" panose="020F0502020204030204" pitchFamily="34" charset="0"/>
                <a:ea typeface="Calibri" panose="020F0502020204030204" pitchFamily="34" charset="0"/>
                <a:cs typeface="Times New Roman" panose="02020603050405020304" pitchFamily="18" charset="0"/>
              </a:rPr>
              <a:t>Ryan Air (2023)</a:t>
            </a:r>
          </a:p>
          <a:p>
            <a:r>
              <a:rPr lang="en-GB" sz="1400" kern="100" dirty="0">
                <a:effectLst/>
                <a:latin typeface="Calibri" panose="020F0502020204030204" pitchFamily="34" charset="0"/>
                <a:ea typeface="Calibri" panose="020F0502020204030204" pitchFamily="34" charset="0"/>
                <a:cs typeface="Times New Roman" panose="02020603050405020304" pitchFamily="18" charset="0"/>
              </a:rPr>
              <a:t>Our People</a:t>
            </a:r>
          </a:p>
          <a:p>
            <a:r>
              <a:rPr lang="en-GB" sz="1400" kern="100" dirty="0">
                <a:effectLst/>
                <a:latin typeface="Calibri" panose="020F0502020204030204" pitchFamily="34" charset="0"/>
                <a:ea typeface="Calibri" panose="020F0502020204030204" pitchFamily="34" charset="0"/>
                <a:cs typeface="Times New Roman" panose="02020603050405020304" pitchFamily="18" charset="0"/>
              </a:rPr>
              <a:t>Available at:  </a:t>
            </a:r>
            <a:r>
              <a:rPr lang="en-GB" sz="1400" u="sng" kern="1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6"/>
              </a:rPr>
              <a:t>https://corporate.ryanair.com/about-us/our-people/</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r>
              <a:rPr lang="en-GB" sz="1400" kern="100" dirty="0">
                <a:effectLst/>
                <a:latin typeface="Calibri" panose="020F0502020204030204" pitchFamily="34" charset="0"/>
                <a:ea typeface="Calibri" panose="020F0502020204030204" pitchFamily="34" charset="0"/>
                <a:cs typeface="Times New Roman" panose="02020603050405020304" pitchFamily="18" charset="0"/>
              </a:rPr>
              <a:t>Accessed: 22</a:t>
            </a:r>
            <a:r>
              <a:rPr lang="en-GB" sz="1400" kern="100" baseline="30000" dirty="0">
                <a:effectLst/>
                <a:latin typeface="Calibri" panose="020F0502020204030204" pitchFamily="34" charset="0"/>
                <a:ea typeface="Calibri" panose="020F0502020204030204" pitchFamily="34" charset="0"/>
                <a:cs typeface="Times New Roman" panose="02020603050405020304" pitchFamily="18" charset="0"/>
              </a:rPr>
              <a:t>rd</a:t>
            </a:r>
            <a:r>
              <a:rPr lang="en-GB" sz="1400" kern="100" dirty="0">
                <a:effectLst/>
                <a:latin typeface="Calibri" panose="020F0502020204030204" pitchFamily="34" charset="0"/>
                <a:ea typeface="Calibri" panose="020F0502020204030204" pitchFamily="34" charset="0"/>
                <a:cs typeface="Times New Roman" panose="02020603050405020304" pitchFamily="18" charset="0"/>
              </a:rPr>
              <a:t> November</a:t>
            </a:r>
          </a:p>
        </p:txBody>
      </p:sp>
    </p:spTree>
    <p:extLst>
      <p:ext uri="{BB962C8B-B14F-4D97-AF65-F5344CB8AC3E}">
        <p14:creationId xmlns:p14="http://schemas.microsoft.com/office/powerpoint/2010/main" val="357246837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EBB2012-0179-FE28-C947-961A403154DC}"/>
              </a:ext>
            </a:extLst>
          </p:cNvPr>
          <p:cNvSpPr txBox="1"/>
          <p:nvPr/>
        </p:nvSpPr>
        <p:spPr>
          <a:xfrm>
            <a:off x="250371" y="696686"/>
            <a:ext cx="7173685" cy="4832092"/>
          </a:xfrm>
          <a:prstGeom prst="rect">
            <a:avLst/>
          </a:prstGeom>
          <a:noFill/>
        </p:spPr>
        <p:txBody>
          <a:bodyPr wrap="square">
            <a:spAutoFit/>
          </a:bodyPr>
          <a:lstStyle/>
          <a:p>
            <a:r>
              <a:rPr lang="en-GB" sz="1400" kern="100" dirty="0">
                <a:effectLst/>
                <a:latin typeface="Calibri" panose="020F0502020204030204" pitchFamily="34" charset="0"/>
                <a:ea typeface="Calibri" panose="020F0502020204030204" pitchFamily="34" charset="0"/>
                <a:cs typeface="Times New Roman" panose="02020603050405020304" pitchFamily="18" charset="0"/>
              </a:rPr>
              <a:t>Spritzer, J.  (2023)</a:t>
            </a:r>
          </a:p>
          <a:p>
            <a:r>
              <a:rPr lang="en-GB" sz="1400" kern="100" dirty="0" err="1">
                <a:effectLst/>
                <a:latin typeface="Calibri" panose="020F0502020204030204" pitchFamily="34" charset="0"/>
                <a:ea typeface="Calibri" panose="020F0502020204030204" pitchFamily="34" charset="0"/>
                <a:cs typeface="Times New Roman" panose="02020603050405020304" pitchFamily="18" charset="0"/>
              </a:rPr>
              <a:t>RyanAir</a:t>
            </a:r>
            <a:r>
              <a:rPr lang="en-GB" sz="1400" kern="100" dirty="0">
                <a:effectLst/>
                <a:latin typeface="Calibri" panose="020F0502020204030204" pitchFamily="34" charset="0"/>
                <a:ea typeface="Calibri" panose="020F0502020204030204" pitchFamily="34" charset="0"/>
                <a:cs typeface="Times New Roman" panose="02020603050405020304" pitchFamily="18" charset="0"/>
              </a:rPr>
              <a:t>: An Investigation into Organisational Culture and Management Strategy</a:t>
            </a:r>
          </a:p>
          <a:p>
            <a:r>
              <a:rPr lang="en-GB" sz="1400" kern="100" dirty="0">
                <a:effectLst/>
                <a:latin typeface="Calibri" panose="020F0502020204030204" pitchFamily="34" charset="0"/>
                <a:ea typeface="Calibri" panose="020F0502020204030204" pitchFamily="34" charset="0"/>
                <a:cs typeface="Times New Roman" panose="02020603050405020304" pitchFamily="18" charset="0"/>
              </a:rPr>
              <a:t>Available at:  </a:t>
            </a:r>
            <a:r>
              <a:rPr lang="en-GB" sz="1400" u="sng" kern="1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2"/>
              </a:rPr>
              <a:t>https://jakespritzer.wordpress.com/2017/02/03/ryanair/</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r>
              <a:rPr lang="en-GB" sz="1400" kern="100" dirty="0">
                <a:effectLst/>
                <a:latin typeface="Calibri" panose="020F0502020204030204" pitchFamily="34" charset="0"/>
                <a:ea typeface="Calibri" panose="020F0502020204030204" pitchFamily="34" charset="0"/>
                <a:cs typeface="Times New Roman" panose="02020603050405020304" pitchFamily="18" charset="0"/>
              </a:rPr>
              <a:t>Accessed:  23</a:t>
            </a:r>
            <a:r>
              <a:rPr lang="en-GB" sz="1400" kern="100" baseline="30000" dirty="0">
                <a:effectLst/>
                <a:latin typeface="Calibri" panose="020F0502020204030204" pitchFamily="34" charset="0"/>
                <a:ea typeface="Calibri" panose="020F0502020204030204" pitchFamily="34" charset="0"/>
                <a:cs typeface="Times New Roman" panose="02020603050405020304" pitchFamily="18" charset="0"/>
              </a:rPr>
              <a:t>rd</a:t>
            </a:r>
            <a:r>
              <a:rPr lang="en-GB" sz="1400" kern="100" dirty="0">
                <a:effectLst/>
                <a:latin typeface="Calibri" panose="020F0502020204030204" pitchFamily="34" charset="0"/>
                <a:ea typeface="Calibri" panose="020F0502020204030204" pitchFamily="34" charset="0"/>
                <a:cs typeface="Times New Roman" panose="02020603050405020304" pitchFamily="18" charset="0"/>
              </a:rPr>
              <a:t> November 2023</a:t>
            </a:r>
          </a:p>
          <a:p>
            <a:r>
              <a:rPr lang="en-GB" sz="1400" kern="100" dirty="0">
                <a:effectLst/>
                <a:latin typeface="Calibri" panose="020F0502020204030204" pitchFamily="34" charset="0"/>
                <a:ea typeface="Calibri" panose="020F0502020204030204" pitchFamily="34" charset="0"/>
                <a:cs typeface="Times New Roman" panose="02020603050405020304" pitchFamily="18" charset="0"/>
              </a:rPr>
              <a:t> </a:t>
            </a:r>
          </a:p>
          <a:p>
            <a:r>
              <a:rPr lang="en-GB" sz="1400" kern="100" dirty="0">
                <a:effectLst/>
                <a:latin typeface="Calibri" panose="020F0502020204030204" pitchFamily="34" charset="0"/>
                <a:ea typeface="Calibri" panose="020F0502020204030204" pitchFamily="34" charset="0"/>
                <a:cs typeface="Times New Roman" panose="02020603050405020304" pitchFamily="18" charset="0"/>
              </a:rPr>
              <a:t> </a:t>
            </a:r>
          </a:p>
          <a:p>
            <a:r>
              <a:rPr lang="en-GB" sz="1400" kern="100" dirty="0" err="1">
                <a:effectLst/>
                <a:latin typeface="Calibri" panose="020F0502020204030204" pitchFamily="34" charset="0"/>
                <a:ea typeface="Calibri" panose="020F0502020204030204" pitchFamily="34" charset="0"/>
                <a:cs typeface="Times New Roman" panose="02020603050405020304" pitchFamily="18" charset="0"/>
              </a:rPr>
              <a:t>Topham</a:t>
            </a:r>
            <a:r>
              <a:rPr lang="en-GB" sz="1400" kern="100" dirty="0">
                <a:effectLst/>
                <a:latin typeface="Calibri" panose="020F0502020204030204" pitchFamily="34" charset="0"/>
                <a:ea typeface="Calibri" panose="020F0502020204030204" pitchFamily="34" charset="0"/>
                <a:cs typeface="Times New Roman" panose="02020603050405020304" pitchFamily="18" charset="0"/>
              </a:rPr>
              <a:t>, G.  (2019)</a:t>
            </a:r>
          </a:p>
          <a:p>
            <a:r>
              <a:rPr lang="en-GB" sz="1400" kern="100" dirty="0">
                <a:effectLst/>
                <a:latin typeface="Calibri" panose="020F0502020204030204" pitchFamily="34" charset="0"/>
                <a:ea typeface="Calibri" panose="020F0502020204030204" pitchFamily="34" charset="0"/>
                <a:cs typeface="Times New Roman" panose="02020603050405020304" pitchFamily="18" charset="0"/>
              </a:rPr>
              <a:t>Ryanair ranked 'worst airline' for sixth year in a row</a:t>
            </a:r>
          </a:p>
          <a:p>
            <a:r>
              <a:rPr lang="en-GB" sz="1400" kern="100" dirty="0">
                <a:effectLst/>
                <a:latin typeface="Calibri" panose="020F0502020204030204" pitchFamily="34" charset="0"/>
                <a:ea typeface="Calibri" panose="020F0502020204030204" pitchFamily="34" charset="0"/>
                <a:cs typeface="Times New Roman" panose="02020603050405020304" pitchFamily="18" charset="0"/>
              </a:rPr>
              <a:t>Available at:  </a:t>
            </a:r>
            <a:r>
              <a:rPr lang="en-GB" sz="1400" u="sng" kern="1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3"/>
              </a:rPr>
              <a:t>https://www.theguardian.com/business/2019/jan/05/strike-hit-ryanair-ranked-worst-airline-for-sixth-year-in-a-row</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r>
              <a:rPr lang="en-GB" sz="1400" kern="100" dirty="0">
                <a:effectLst/>
                <a:latin typeface="Calibri" panose="020F0502020204030204" pitchFamily="34" charset="0"/>
                <a:ea typeface="Calibri" panose="020F0502020204030204" pitchFamily="34" charset="0"/>
                <a:cs typeface="Times New Roman" panose="02020603050405020304" pitchFamily="18" charset="0"/>
              </a:rPr>
              <a:t>Accessed:  25</a:t>
            </a:r>
            <a:r>
              <a:rPr lang="en-GB" sz="1400" kern="100" baseline="30000" dirty="0">
                <a:effectLst/>
                <a:latin typeface="Calibri" panose="020F0502020204030204" pitchFamily="34" charset="0"/>
                <a:ea typeface="Calibri" panose="020F0502020204030204" pitchFamily="34" charset="0"/>
                <a:cs typeface="Times New Roman" panose="02020603050405020304" pitchFamily="18" charset="0"/>
              </a:rPr>
              <a:t>th</a:t>
            </a:r>
            <a:r>
              <a:rPr lang="en-GB" sz="1400" kern="100" dirty="0">
                <a:effectLst/>
                <a:latin typeface="Calibri" panose="020F0502020204030204" pitchFamily="34" charset="0"/>
                <a:ea typeface="Calibri" panose="020F0502020204030204" pitchFamily="34" charset="0"/>
                <a:cs typeface="Times New Roman" panose="02020603050405020304" pitchFamily="18" charset="0"/>
              </a:rPr>
              <a:t> November 2023</a:t>
            </a:r>
          </a:p>
          <a:p>
            <a:endParaRPr lang="en-GB" sz="1400" kern="100" dirty="0">
              <a:latin typeface="Calibri" panose="020F0502020204030204" pitchFamily="34" charset="0"/>
              <a:ea typeface="Calibri" panose="020F0502020204030204" pitchFamily="34" charset="0"/>
              <a:cs typeface="Times New Roman" panose="02020603050405020304" pitchFamily="18" charset="0"/>
            </a:endParaRPr>
          </a:p>
          <a:p>
            <a:r>
              <a:rPr lang="en-GB" sz="1400" kern="100" dirty="0" err="1">
                <a:latin typeface="Calibri" panose="020F0502020204030204" pitchFamily="34" charset="0"/>
                <a:ea typeface="Calibri" panose="020F0502020204030204" pitchFamily="34" charset="0"/>
                <a:cs typeface="Times New Roman" panose="02020603050405020304" pitchFamily="18" charset="0"/>
              </a:rPr>
              <a:t>Tripadvisor</a:t>
            </a:r>
            <a:r>
              <a:rPr lang="en-GB" sz="1400" kern="100" dirty="0">
                <a:latin typeface="Calibri" panose="020F0502020204030204" pitchFamily="34" charset="0"/>
                <a:ea typeface="Calibri" panose="020F0502020204030204" pitchFamily="34" charset="0"/>
                <a:cs typeface="Times New Roman" panose="02020603050405020304" pitchFamily="18" charset="0"/>
              </a:rPr>
              <a:t> (2023)</a:t>
            </a:r>
          </a:p>
          <a:p>
            <a:r>
              <a:rPr lang="en-GB" sz="1400" kern="100" dirty="0">
                <a:effectLst/>
                <a:latin typeface="Calibri" panose="020F0502020204030204" pitchFamily="34" charset="0"/>
                <a:ea typeface="Calibri" panose="020F0502020204030204" pitchFamily="34" charset="0"/>
                <a:cs typeface="Times New Roman" panose="02020603050405020304" pitchFamily="18" charset="0"/>
              </a:rPr>
              <a:t>Overv</a:t>
            </a:r>
            <a:r>
              <a:rPr lang="en-GB" sz="1400" kern="100" dirty="0">
                <a:latin typeface="Calibri" panose="020F0502020204030204" pitchFamily="34" charset="0"/>
                <a:ea typeface="Calibri" panose="020F0502020204030204" pitchFamily="34" charset="0"/>
                <a:cs typeface="Times New Roman" panose="02020603050405020304" pitchFamily="18" charset="0"/>
              </a:rPr>
              <a:t>iew Customer Reviews</a:t>
            </a:r>
          </a:p>
          <a:p>
            <a:r>
              <a:rPr lang="en-GB" sz="1400" kern="100" dirty="0">
                <a:effectLst/>
                <a:latin typeface="Calibri" panose="020F0502020204030204" pitchFamily="34" charset="0"/>
                <a:ea typeface="Calibri" panose="020F0502020204030204" pitchFamily="34" charset="0"/>
                <a:cs typeface="Times New Roman" panose="02020603050405020304" pitchFamily="18" charset="0"/>
              </a:rPr>
              <a:t>Available at:  </a:t>
            </a:r>
            <a:r>
              <a:rPr lang="en-GB" sz="1400" kern="100" dirty="0">
                <a:effectLst/>
                <a:latin typeface="Calibri" panose="020F0502020204030204" pitchFamily="34" charset="0"/>
                <a:ea typeface="Calibri" panose="020F0502020204030204" pitchFamily="34" charset="0"/>
                <a:cs typeface="Times New Roman" panose="02020603050405020304" pitchFamily="18" charset="0"/>
                <a:hlinkClick r:id="rId4"/>
              </a:rPr>
              <a:t>https://www.tripadvisor.co.uk/Airline_Review-d8729141-Reviews-Ryanair</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r>
              <a:rPr lang="en-GB" sz="1400" kern="100" dirty="0">
                <a:latin typeface="Calibri" panose="020F0502020204030204" pitchFamily="34" charset="0"/>
                <a:ea typeface="Calibri" panose="020F0502020204030204" pitchFamily="34" charset="0"/>
                <a:cs typeface="Times New Roman" panose="02020603050405020304" pitchFamily="18" charset="0"/>
              </a:rPr>
              <a:t>Accessed:  30</a:t>
            </a:r>
            <a:r>
              <a:rPr lang="en-GB" sz="1400" kern="100" baseline="30000" dirty="0">
                <a:latin typeface="Calibri" panose="020F0502020204030204" pitchFamily="34" charset="0"/>
                <a:ea typeface="Calibri" panose="020F0502020204030204" pitchFamily="34" charset="0"/>
                <a:cs typeface="Times New Roman" panose="02020603050405020304" pitchFamily="18" charset="0"/>
              </a:rPr>
              <a:t>th</a:t>
            </a:r>
            <a:r>
              <a:rPr lang="en-GB" sz="1400" kern="100" dirty="0">
                <a:latin typeface="Calibri" panose="020F0502020204030204" pitchFamily="34" charset="0"/>
                <a:ea typeface="Calibri" panose="020F0502020204030204" pitchFamily="34" charset="0"/>
                <a:cs typeface="Times New Roman" panose="02020603050405020304" pitchFamily="18" charset="0"/>
              </a:rPr>
              <a:t> November</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r>
              <a:rPr lang="en-GB" sz="1400" kern="100" dirty="0">
                <a:effectLst/>
                <a:latin typeface="Calibri" panose="020F0502020204030204" pitchFamily="34" charset="0"/>
                <a:ea typeface="Calibri" panose="020F0502020204030204" pitchFamily="34" charset="0"/>
                <a:cs typeface="Times New Roman" panose="02020603050405020304" pitchFamily="18" charset="0"/>
              </a:rPr>
              <a:t> </a:t>
            </a:r>
          </a:p>
          <a:p>
            <a:r>
              <a:rPr lang="en-GB" sz="1400" kern="100" dirty="0">
                <a:effectLst/>
                <a:latin typeface="Calibri" panose="020F0502020204030204" pitchFamily="34" charset="0"/>
                <a:ea typeface="Calibri" panose="020F0502020204030204" pitchFamily="34" charset="0"/>
                <a:cs typeface="Times New Roman" panose="02020603050405020304" pitchFamily="18" charset="0"/>
              </a:rPr>
              <a:t>Wong, K. (2023)</a:t>
            </a:r>
          </a:p>
          <a:p>
            <a:r>
              <a:rPr lang="en-GB" sz="1400" kern="100" dirty="0">
                <a:effectLst/>
                <a:latin typeface="Calibri" panose="020F0502020204030204" pitchFamily="34" charset="0"/>
                <a:ea typeface="Calibri" panose="020F0502020204030204" pitchFamily="34" charset="0"/>
                <a:cs typeface="Times New Roman" panose="02020603050405020304" pitchFamily="18" charset="0"/>
              </a:rPr>
              <a:t>Organizational Culture: Definition, Importance, and Development</a:t>
            </a:r>
          </a:p>
          <a:p>
            <a:r>
              <a:rPr lang="en-GB" sz="1400" kern="100" dirty="0">
                <a:effectLst/>
                <a:latin typeface="Calibri" panose="020F0502020204030204" pitchFamily="34" charset="0"/>
                <a:ea typeface="Calibri" panose="020F0502020204030204" pitchFamily="34" charset="0"/>
                <a:cs typeface="Times New Roman" panose="02020603050405020304" pitchFamily="18" charset="0"/>
              </a:rPr>
              <a:t>Available at:  </a:t>
            </a:r>
            <a:r>
              <a:rPr lang="en-GB" sz="1400" u="sng" kern="1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5"/>
              </a:rPr>
              <a:t>https://www.achievers.com/blog/organizational-culture-definition/</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r>
              <a:rPr lang="en-GB" sz="1400" kern="100" dirty="0">
                <a:effectLst/>
                <a:latin typeface="Calibri" panose="020F0502020204030204" pitchFamily="34" charset="0"/>
                <a:ea typeface="Calibri" panose="020F0502020204030204" pitchFamily="34" charset="0"/>
                <a:cs typeface="Times New Roman" panose="02020603050405020304" pitchFamily="18" charset="0"/>
              </a:rPr>
              <a:t>Accessed:  23</a:t>
            </a:r>
            <a:r>
              <a:rPr lang="en-GB" sz="1400" kern="100" baseline="30000" dirty="0">
                <a:effectLst/>
                <a:latin typeface="Calibri" panose="020F0502020204030204" pitchFamily="34" charset="0"/>
                <a:ea typeface="Calibri" panose="020F0502020204030204" pitchFamily="34" charset="0"/>
                <a:cs typeface="Times New Roman" panose="02020603050405020304" pitchFamily="18" charset="0"/>
              </a:rPr>
              <a:t>rd</a:t>
            </a:r>
            <a:r>
              <a:rPr lang="en-GB" sz="1400" kern="100" dirty="0">
                <a:effectLst/>
                <a:latin typeface="Calibri" panose="020F0502020204030204" pitchFamily="34" charset="0"/>
                <a:ea typeface="Calibri" panose="020F0502020204030204" pitchFamily="34" charset="0"/>
                <a:cs typeface="Times New Roman" panose="02020603050405020304" pitchFamily="18" charset="0"/>
              </a:rPr>
              <a:t> November 2023</a:t>
            </a:r>
          </a:p>
          <a:p>
            <a:r>
              <a:rPr lang="en-GB" sz="1400" kern="100" dirty="0">
                <a:effectLst/>
                <a:latin typeface="Calibri" panose="020F0502020204030204" pitchFamily="34" charset="0"/>
                <a:ea typeface="Calibri" panose="020F0502020204030204" pitchFamily="34" charset="0"/>
                <a:cs typeface="Times New Roman" panose="02020603050405020304" pitchFamily="18" charset="0"/>
              </a:rPr>
              <a:t> </a:t>
            </a:r>
          </a:p>
        </p:txBody>
      </p:sp>
    </p:spTree>
    <p:extLst>
      <p:ext uri="{BB962C8B-B14F-4D97-AF65-F5344CB8AC3E}">
        <p14:creationId xmlns:p14="http://schemas.microsoft.com/office/powerpoint/2010/main" val="596425328"/>
      </p:ext>
    </p:extLst>
  </p:cSld>
  <p:clrMapOvr>
    <a:masterClrMapping/>
  </p:clrMapOvr>
</p:sld>
</file>

<file path=ppt/theme/theme1.xml><?xml version="1.0" encoding="utf-8"?>
<a:theme xmlns:a="http://schemas.openxmlformats.org/drawingml/2006/main" name="BjornVTI">
  <a:themeElements>
    <a:clrScheme name="AnalogousFromLightSeed_2SEEDS">
      <a:dk1>
        <a:srgbClr val="000000"/>
      </a:dk1>
      <a:lt1>
        <a:srgbClr val="FFFFFF"/>
      </a:lt1>
      <a:dk2>
        <a:srgbClr val="412D24"/>
      </a:dk2>
      <a:lt2>
        <a:srgbClr val="E8E4E2"/>
      </a:lt2>
      <a:accent1>
        <a:srgbClr val="7CA9B8"/>
      </a:accent1>
      <a:accent2>
        <a:srgbClr val="80A9A3"/>
      </a:accent2>
      <a:accent3>
        <a:srgbClr val="91A1C3"/>
      </a:accent3>
      <a:accent4>
        <a:srgbClr val="BA7F86"/>
      </a:accent4>
      <a:accent5>
        <a:srgbClr val="C0998A"/>
      </a:accent5>
      <a:accent6>
        <a:srgbClr val="B09F78"/>
      </a:accent6>
      <a:hlink>
        <a:srgbClr val="AA7562"/>
      </a:hlink>
      <a:folHlink>
        <a:srgbClr val="7F7F7F"/>
      </a:folHlink>
    </a:clrScheme>
    <a:fontScheme name="Neue Haas">
      <a:majorFont>
        <a:latin typeface="Neue Haas Grotesk Text Pro"/>
        <a:ea typeface=""/>
        <a:cs typeface=""/>
      </a:majorFont>
      <a:minorFont>
        <a:latin typeface="Neue Haas Grotesk Tex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jornVTI" id="{D01443FD-65CF-4AEF-9B9D-4466C96F9785}" vid="{36EF4262-385E-40E6-B073-FB18FD98BF4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779</TotalTime>
  <Words>1882</Words>
  <Application>Microsoft Office PowerPoint</Application>
  <PresentationFormat>Widescreen</PresentationFormat>
  <Paragraphs>147</Paragraphs>
  <Slides>17</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17</vt:i4>
      </vt:variant>
    </vt:vector>
  </HeadingPairs>
  <TitlesOfParts>
    <vt:vector size="22" baseType="lpstr">
      <vt:lpstr>Arial</vt:lpstr>
      <vt:lpstr>Calibri</vt:lpstr>
      <vt:lpstr>Neue Haas Grotesk Text Pro</vt:lpstr>
      <vt:lpstr>Noto Sans</vt:lpstr>
      <vt:lpstr>BjornVTI</vt:lpstr>
      <vt:lpstr>Culture Change – Ryan Air</vt:lpstr>
      <vt:lpstr>Introduction</vt:lpstr>
      <vt:lpstr>Models Of Culture</vt:lpstr>
      <vt:lpstr>Charles Handy's model of organizational culture </vt:lpstr>
      <vt:lpstr>Charles Handy's model of organisational culture </vt:lpstr>
      <vt:lpstr>How does Ryan Air fit within Charles Handy's model?</vt:lpstr>
      <vt:lpstr>How does Ryan Air fit within Charles Handy's model?</vt:lpstr>
      <vt:lpstr>How does Ryan Air fit within Charles Handy's model?</vt:lpstr>
      <vt:lpstr>Code of Ethics – Ryan Air</vt:lpstr>
      <vt:lpstr>Code of Ethics – Ryan Air</vt:lpstr>
      <vt:lpstr>Code of Ethics – Ryan Air</vt:lpstr>
      <vt:lpstr>Code of Ethics – Ryan Air</vt:lpstr>
      <vt:lpstr>Code of Ethics – Ryan Air</vt:lpstr>
      <vt:lpstr>Conclusion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Culture Change – Ryan Air</dc:title>
  <dc:creator>Office365</dc:creator>
  <cp:lastModifiedBy>Office365</cp:lastModifiedBy>
  <cp:revision>8</cp:revision>
  <dcterms:created xsi:type="dcterms:W3CDTF">2023-11-23T08:25:50Z</dcterms:created>
  <dcterms:modified xsi:type="dcterms:W3CDTF">2023-12-04T12:50:59Z</dcterms:modified>
</cp:coreProperties>
</file>