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76" r:id="rId4"/>
    <p:sldId id="270" r:id="rId5"/>
    <p:sldId id="258" r:id="rId6"/>
    <p:sldId id="259" r:id="rId7"/>
    <p:sldId id="271" r:id="rId8"/>
    <p:sldId id="260" r:id="rId9"/>
    <p:sldId id="261" r:id="rId10"/>
    <p:sldId id="266" r:id="rId11"/>
    <p:sldId id="263" r:id="rId12"/>
    <p:sldId id="264" r:id="rId13"/>
    <p:sldId id="265" r:id="rId14"/>
    <p:sldId id="267" r:id="rId15"/>
    <p:sldId id="275" r:id="rId16"/>
    <p:sldId id="269" r:id="rId17"/>
    <p:sldId id="262" r:id="rId18"/>
    <p:sldId id="272" r:id="rId19"/>
    <p:sldId id="273"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ECC0F0-F9F7-4845-9F0F-7F4C6AF1D53D}" v="1" dt="2026-04-16T10:09:23.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1" autoAdjust="0"/>
    <p:restoredTop sz="95535" autoAdjust="0"/>
  </p:normalViewPr>
  <p:slideViewPr>
    <p:cSldViewPr snapToGrid="0">
      <p:cViewPr>
        <p:scale>
          <a:sx n="75" d="100"/>
          <a:sy n="75" d="100"/>
        </p:scale>
        <p:origin x="1061" y="4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it kachhadiya" userId="540ad6fb58a9cd11" providerId="LiveId" clId="{997F1285-8F60-4F9E-8296-EBF23DCCB3AF}"/>
    <pc:docChg chg="custSel addSld modSld sldOrd">
      <pc:chgData name="smit kachhadiya" userId="540ad6fb58a9cd11" providerId="LiveId" clId="{997F1285-8F60-4F9E-8296-EBF23DCCB3AF}" dt="2026-04-16T10:10:57.993" v="46" actId="1076"/>
      <pc:docMkLst>
        <pc:docMk/>
      </pc:docMkLst>
      <pc:sldChg chg="addSp delSp modSp new mod ord">
        <pc:chgData name="smit kachhadiya" userId="540ad6fb58a9cd11" providerId="LiveId" clId="{997F1285-8F60-4F9E-8296-EBF23DCCB3AF}" dt="2026-04-16T10:10:57.993" v="46" actId="1076"/>
        <pc:sldMkLst>
          <pc:docMk/>
          <pc:sldMk cId="429089108" sldId="277"/>
        </pc:sldMkLst>
        <pc:spChg chg="add mod">
          <ac:chgData name="smit kachhadiya" userId="540ad6fb58a9cd11" providerId="LiveId" clId="{997F1285-8F60-4F9E-8296-EBF23DCCB3AF}" dt="2026-04-16T10:10:57.993" v="46" actId="1076"/>
          <ac:spMkLst>
            <pc:docMk/>
            <pc:sldMk cId="429089108" sldId="277"/>
            <ac:spMk id="6" creationId="{2A011598-AFEA-481A-4FC5-662ACCFA8AD2}"/>
          </ac:spMkLst>
        </pc:spChg>
        <pc:picChg chg="add del mod">
          <ac:chgData name="smit kachhadiya" userId="540ad6fb58a9cd11" providerId="LiveId" clId="{997F1285-8F60-4F9E-8296-EBF23DCCB3AF}" dt="2026-04-16T10:08:52.437" v="5" actId="478"/>
          <ac:picMkLst>
            <pc:docMk/>
            <pc:sldMk cId="429089108" sldId="277"/>
            <ac:picMk id="3" creationId="{EFD60DD5-FB3B-8D2C-7146-86FC07DB0F19}"/>
          </ac:picMkLst>
        </pc:picChg>
        <pc:picChg chg="add mod modCrop">
          <ac:chgData name="smit kachhadiya" userId="540ad6fb58a9cd11" providerId="LiveId" clId="{997F1285-8F60-4F9E-8296-EBF23DCCB3AF}" dt="2026-04-16T10:09:16.354" v="11" actId="1076"/>
          <ac:picMkLst>
            <pc:docMk/>
            <pc:sldMk cId="429089108" sldId="277"/>
            <ac:picMk id="5" creationId="{2A7F7DE5-70B1-7910-4E1F-71084AD5ECF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91A745-0CF6-4562-9F2B-4D275ED8BC64}" type="datetimeFigureOut">
              <a:rPr lang="en-IN" smtClean="0"/>
              <a:t>15-04-2026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E81DA2-41B2-4890-B31D-42A996D738D9}"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AILD can be defined as a diverse range of chronic inflammatory disorders characterized by autoimmune attack against the tissues of the liver that results in progressive damage. They encompass autoimmune hepatitis, primary biliary cholangitis, and primary sclerosing cholangitis, which could occur simultaneously (overlap syndromes) (Filipovic et al., 2025; Wang and Tsai, 2022). While AIH involves immune-mediated hepatocellular injury, PBC and PSC target the bile ducts (Yang et al., 2023). Symptoms associated with the disorder include malaise, jaundice, itching, and pain in the abdomen, although some individuals may lack apparent manifestations early on (Mercado et al., 2024). Despite extensive research, the exact causes of AILD remain unclear but seem to stem from a combination of genetics, environment, and immune regulation, especially regarding T-cell-mediated reactions (Park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EE81DA2-41B2-4890-B31D-42A996D738D9}"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latest information provided by the NHS and HRA about autoimmune liver disease still considers it a rare yet significant category of diseases. AIH occurs in 16-18 per 100,000 of the population in Europe, and it is seen in women more often, and its sex ration is 4:1 (NHS, 2020; NHS, 2022). The incidence of PBC is usually quoted between 20-35 per 100,000 of the population, affecting women significantly more frequently, 10:1. As for PSC, its incidence rate is much lower, around 1.6 per 10,000 of the EU population, being observed in men more frequently (</a:t>
            </a:r>
            <a:r>
              <a:rPr lang="en-IN" sz="1200" kern="1200" dirty="0">
                <a:solidFill>
                  <a:schemeClr val="tx1"/>
                </a:solidFill>
                <a:effectLst/>
                <a:latin typeface="+mn-lt"/>
                <a:ea typeface="+mn-ea"/>
                <a:cs typeface="+mn-cs"/>
              </a:rPr>
              <a:t>NHS, 2020b)</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AILD is one of several chronic liver diseases that have a considerable social and economic burden on the health care system of the United Kingdom. A large amount of National Health Service funding goes towards pharmacological treatments, frequent monitoring, and expensive procedures like liver transplants. Statistics from the government show an increase in the number of admissions due to liver diseases to above 85,000 per year in England (2023) (Office for Health Improvement &amp; Disparities, 2024). </a:t>
            </a:r>
          </a:p>
          <a:p>
            <a:r>
              <a:rPr lang="en-IN" sz="1200" kern="1200" dirty="0">
                <a:solidFill>
                  <a:schemeClr val="tx1"/>
                </a:solidFill>
                <a:effectLst/>
                <a:latin typeface="+mn-lt"/>
                <a:ea typeface="+mn-ea"/>
                <a:cs typeface="+mn-cs"/>
              </a:rPr>
              <a:t>Indirect costs are considerable since liver diseases are among the major causes of death and loss of productive years in the UK (Public Health England, 2020). On a social level, there is low quality of life as a result of exhaustion and other consequences, as well as an elevated prevalence of anxiety and depression. There is also a burden on the patient’s family and caregivers, while health inequities play a role in the form of higher death rates among poorer communities (GOV.UK, 2024). </a:t>
            </a:r>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Initial assessment and diagnosis of autoimmune liver disease (AILD) comprise a range of biochemical, immunological, and imaging studies. Laboratory tests are essential, especially liver function tests (LFTs) that identify the elevation of enzymes signifying inflammation or cholestasis of the liver. The search for autoantibodies, ANA, SMA, and AMA is crucial in differentiating between subgroups of AILD, such as AIH and PBC (Linzay, Sharma and Pandit, 2021).</a:t>
            </a:r>
          </a:p>
          <a:p>
            <a:r>
              <a:rPr lang="en-IN" sz="1200" kern="1200" dirty="0">
                <a:solidFill>
                  <a:schemeClr val="tx1"/>
                </a:solidFill>
                <a:effectLst/>
                <a:latin typeface="+mn-lt"/>
                <a:ea typeface="+mn-ea"/>
                <a:cs typeface="+mn-cs"/>
              </a:rPr>
              <a:t>Imaging studies, like an ultrasound scan and MRI, are performed to evaluate structural changes of the liver, the presence of biliary obstruction, and potential complications (</a:t>
            </a:r>
            <a:r>
              <a:rPr lang="en-GB" sz="1200" kern="1200" dirty="0">
                <a:solidFill>
                  <a:schemeClr val="tx1"/>
                </a:solidFill>
                <a:effectLst/>
                <a:latin typeface="+mn-lt"/>
                <a:ea typeface="+mn-ea"/>
                <a:cs typeface="+mn-cs"/>
              </a:rPr>
              <a:t>Gupta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Histological analysis following liver biopsy is currently considered the gold standard for AIH diagnostics and staging of the condition (</a:t>
            </a:r>
            <a:r>
              <a:rPr lang="en-GB" sz="1200" kern="1200" dirty="0">
                <a:solidFill>
                  <a:schemeClr val="tx1"/>
                </a:solidFill>
                <a:effectLst/>
                <a:latin typeface="+mn-lt"/>
                <a:ea typeface="+mn-ea"/>
                <a:cs typeface="+mn-cs"/>
              </a:rPr>
              <a:t>Özaslan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a:p>
            <a:r>
              <a:rPr lang="en-IN" sz="1200" kern="1200" dirty="0">
                <a:solidFill>
                  <a:schemeClr val="tx1"/>
                </a:solidFill>
                <a:effectLst/>
                <a:latin typeface="+mn-lt"/>
                <a:ea typeface="+mn-ea"/>
                <a:cs typeface="+mn-cs"/>
              </a:rPr>
              <a:t>Additional diagnostic procedures include disease stage evaluation, identification of any co-existing diseases (such as other autoimmune diseases) and taking into account patients' medical and personal history.</a:t>
            </a:r>
          </a:p>
        </p:txBody>
      </p:sp>
      <p:sp>
        <p:nvSpPr>
          <p:cNvPr id="4" name="Slide Number Placeholder 3"/>
          <p:cNvSpPr>
            <a:spLocks noGrp="1"/>
          </p:cNvSpPr>
          <p:nvPr>
            <p:ph type="sldNum" sz="quarter" idx="5"/>
          </p:nvPr>
        </p:nvSpPr>
        <p:spPr/>
        <p:txBody>
          <a:bodyPr/>
          <a:lstStyle/>
          <a:p>
            <a:fld id="{7EE81DA2-41B2-4890-B31D-42A996D738D9}" type="slidenum">
              <a:rPr lang="en-IN" smtClean="0"/>
              <a:t>8</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management of AILD in the UK is guided by guidelines developed based on evidence provided by the National Institute for Health and Care Excellence (NICE) and the British Society of Gastroenterology (BSG). According to the guidelines issued by the BSG, the key aim of managing AILD includes control of inflammation of the liver, inducing remission, and prevention of the progression of cirrhosis or liver failure (Gleeson et al., 2025).</a:t>
            </a:r>
          </a:p>
          <a:p>
            <a:r>
              <a:rPr lang="en-IN" sz="1200" kern="1200" dirty="0">
                <a:solidFill>
                  <a:schemeClr val="tx1"/>
                </a:solidFill>
                <a:effectLst/>
                <a:latin typeface="+mn-lt"/>
                <a:ea typeface="+mn-ea"/>
                <a:cs typeface="+mn-cs"/>
              </a:rPr>
              <a:t>The use of a multidisciplinary approach is integral to the management of the condition, incorporating experts such as hepatologists, specialist nurses, and dietitians. Regular monitoring of the patient is crucial and should be done in conjunction with individualised approaches depending on the condition's severity </a:t>
            </a:r>
            <a:r>
              <a:rPr lang="en-US" dirty="0"/>
              <a:t>(</a:t>
            </a:r>
            <a:r>
              <a:rPr lang="en-GB" dirty="0" err="1"/>
              <a:t>Zoncapè</a:t>
            </a:r>
            <a:r>
              <a:rPr lang="en-GB" dirty="0"/>
              <a:t>, Liguori, and </a:t>
            </a:r>
            <a:r>
              <a:rPr lang="en-GB" dirty="0" err="1"/>
              <a:t>Tsochatzis</a:t>
            </a:r>
            <a:r>
              <a:rPr lang="en-GB" dirty="0"/>
              <a:t>, 2022)</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According to recent studies, proper management of the condition leads to improved prognosis and reduced risk of recurrence (</a:t>
            </a:r>
            <a:r>
              <a:rPr lang="en-GB" sz="1200" kern="1200" dirty="0">
                <a:solidFill>
                  <a:schemeClr val="tx1"/>
                </a:solidFill>
                <a:effectLst/>
                <a:latin typeface="+mn-lt"/>
                <a:ea typeface="+mn-ea"/>
                <a:cs typeface="+mn-cs"/>
              </a:rPr>
              <a:t>Gleeson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9</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addition, management of AILD is facilitated by the presence of care models and frameworks in the United Kingdom that provide a basis for coordinated care (Joshi et al., 2024). CCM stresses preventive measures and the role of patients in the management process where they make informed decisions and work with clinicians in providing care (Bokhari et al., 2024). PCCM, on the other hand, stresses the importance of considering the person's needs and preferences, which are central in managing chronic diseases such as AILD.</a:t>
            </a:r>
          </a:p>
          <a:p>
            <a:r>
              <a:rPr lang="en-IN" sz="1200" kern="1200" dirty="0">
                <a:solidFill>
                  <a:schemeClr val="tx1"/>
                </a:solidFill>
                <a:effectLst/>
                <a:latin typeface="+mn-lt"/>
                <a:ea typeface="+mn-ea"/>
                <a:cs typeface="+mn-cs"/>
              </a:rPr>
              <a:t>The NHS Long Term Plan emphasizes integration, partnership, and the provision of quality services for patients with long-term conditions. It is facilitated through ICSs, which are responsible for coordinating and integrating health and social care systems (Khatri et al., 2023).</a:t>
            </a:r>
          </a:p>
          <a:p>
            <a:r>
              <a:rPr lang="en-IN" sz="1200" kern="1200" dirty="0">
                <a:solidFill>
                  <a:schemeClr val="tx1"/>
                </a:solidFill>
                <a:effectLst/>
                <a:latin typeface="+mn-lt"/>
                <a:ea typeface="+mn-ea"/>
                <a:cs typeface="+mn-cs"/>
              </a:rPr>
              <a:t>Overall, these care models and frameworks contribute positively to the treatment of AILD in several ways, including providing early intervention, coordinating services, and enhancing the ability of individuals to take control of their condition.</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10</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AILD treatment in the United Kingdom relies heavily on the most current evidence-based literature. The management of autoimmune hepatitis involves the use of corticosteroids like prednisolone, the primary induction medications. Azathioprine is also commonly used in combination with prednisolone to suppress its effect (Gleeson et al., 2025).</a:t>
            </a:r>
          </a:p>
          <a:p>
            <a:r>
              <a:rPr lang="en-IN" sz="1200" kern="1200" dirty="0">
                <a:solidFill>
                  <a:schemeClr val="tx1"/>
                </a:solidFill>
                <a:effectLst/>
                <a:latin typeface="+mn-lt"/>
                <a:ea typeface="+mn-ea"/>
                <a:cs typeface="+mn-cs"/>
              </a:rPr>
              <a:t>The first-line management of PBC is ursodeoxycholic acid (UDCA), which not only helps to improve the patient's life expectancy but also slows down the progression of the disease to the end-stage of cirrhosis (Carbone et al., 2018). Patients with advanced cases may require second-line treatments, including </a:t>
            </a:r>
            <a:r>
              <a:rPr lang="en-IN" sz="1200" kern="1200" dirty="0" err="1">
                <a:solidFill>
                  <a:schemeClr val="tx1"/>
                </a:solidFill>
                <a:effectLst/>
                <a:latin typeface="+mn-lt"/>
                <a:ea typeface="+mn-ea"/>
                <a:cs typeface="+mn-cs"/>
              </a:rPr>
              <a:t>obeticholic</a:t>
            </a:r>
            <a:r>
              <a:rPr lang="en-IN" sz="1200" kern="1200" dirty="0">
                <a:solidFill>
                  <a:schemeClr val="tx1"/>
                </a:solidFill>
                <a:effectLst/>
                <a:latin typeface="+mn-lt"/>
                <a:ea typeface="+mn-ea"/>
                <a:cs typeface="+mn-cs"/>
              </a:rPr>
              <a:t> acid.</a:t>
            </a:r>
          </a:p>
          <a:p>
            <a:r>
              <a:rPr lang="en-IN" sz="1200" kern="1200" dirty="0">
                <a:solidFill>
                  <a:schemeClr val="tx1"/>
                </a:solidFill>
                <a:effectLst/>
                <a:latin typeface="+mn-lt"/>
                <a:ea typeface="+mn-ea"/>
                <a:cs typeface="+mn-cs"/>
              </a:rPr>
              <a:t>Liver transplantation is considered the definitive treatment for severe liver diseases, providing a chance of saving the patient's life (</a:t>
            </a:r>
            <a:r>
              <a:rPr lang="en-GB" sz="1200" kern="1200" dirty="0">
                <a:solidFill>
                  <a:schemeClr val="tx1"/>
                </a:solidFill>
                <a:effectLst/>
                <a:latin typeface="+mn-lt"/>
                <a:ea typeface="+mn-ea"/>
                <a:cs typeface="+mn-cs"/>
              </a:rPr>
              <a:t>Khalil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Pruritus and fatigue are common symptoms associated with AILD that negatively impact the patient's quality of life.</a:t>
            </a:r>
          </a:p>
        </p:txBody>
      </p:sp>
      <p:sp>
        <p:nvSpPr>
          <p:cNvPr id="4" name="Slide Number Placeholder 3"/>
          <p:cNvSpPr>
            <a:spLocks noGrp="1"/>
          </p:cNvSpPr>
          <p:nvPr>
            <p:ph type="sldNum" sz="quarter" idx="5"/>
          </p:nvPr>
        </p:nvSpPr>
        <p:spPr/>
        <p:txBody>
          <a:bodyPr/>
          <a:lstStyle/>
          <a:p>
            <a:fld id="{7EE81DA2-41B2-4890-B31D-42A996D738D9}" type="slidenum">
              <a:rPr lang="en-IN" smtClean="0"/>
              <a:t>11</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Comorbidities are commonly seen in patients with autoimmune liver disease (AILD), thus causing difficulties in their management and making their prognosis even worse. Among other problems, patients tend to suffer from some other diseases of autoimmune nature, such as thyroid disease and rheumatoid arthritis (</a:t>
            </a:r>
            <a:r>
              <a:rPr lang="en-IN" sz="1200" kern="1200" dirty="0" err="1">
                <a:solidFill>
                  <a:schemeClr val="tx1"/>
                </a:solidFill>
                <a:effectLst/>
                <a:latin typeface="+mn-lt"/>
                <a:ea typeface="+mn-ea"/>
                <a:cs typeface="+mn-cs"/>
              </a:rPr>
              <a:t>Corpechot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Osteoporosis can be observed among these patients since many patients have to take corticosteroids for a prolonged period of time. Moreover, chronic fatigue syndrome appears quite common but may not be recognized as such, making patients' lives very difficult (Laurent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a:t>
            </a:r>
          </a:p>
          <a:p>
            <a:r>
              <a:rPr lang="en-IN" sz="1200" kern="1200" dirty="0">
                <a:solidFill>
                  <a:schemeClr val="tx1"/>
                </a:solidFill>
                <a:effectLst/>
                <a:latin typeface="+mn-lt"/>
                <a:ea typeface="+mn-ea"/>
                <a:cs typeface="+mn-cs"/>
              </a:rPr>
              <a:t>Furthermore, AILD can cause a series of complications related to the progression of the liver (Nandi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 chronic inflammation causes liver damage and develops into liver fibrosis and finally leads to cirrhosis. Such liver diseases contribute significantly to increased morbidity and mortality rates. Moreover, autoimmune liver disease can cause the development of hepatocellular carcinoma, especially during the stage of cirrhosis (Ganesan and Kulik, 2023).</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12</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Preventive measures for autoimmune liver disease (AILD) pose a challenge, considering the nature of the disease being autoimmune; nevertheless, the use of preventive measures in such instances is vital in minimizing the extent of progression and complications of the condition. Early diagnosis is possible through the use of liver function tests and seeking medical intervention promptly, as early detection will facilitate early treatment. Alcohol use and hepatotoxic drugs should be avoided as they may lead to further destruction of the liver cells (Tanaka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2026).</a:t>
            </a:r>
          </a:p>
          <a:p>
            <a:r>
              <a:rPr lang="en-IN" sz="1200" kern="1200" dirty="0">
                <a:solidFill>
                  <a:schemeClr val="tx1"/>
                </a:solidFill>
                <a:effectLst/>
                <a:latin typeface="+mn-lt"/>
                <a:ea typeface="+mn-ea"/>
                <a:cs typeface="+mn-cs"/>
              </a:rPr>
              <a:t>Immunization against hepatitis A and B helps prevent other viral infections of the liver that might cause further impairment of liver functions. Education of patients is important since it enables patients to identify any signs, follow the course of treatment, and perform regular checks on their liver function (Van Damme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Adopting a healthy lifestyle, such as having a balanced diet and maintaining a healthy body weight, contributes to a healthy liver.</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13</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Proper management of autoimmune liver disease requires a blend of excellent clinical skills, professional values and attitudes, as well as the appropriate patient-centred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Effective AILD management requires competent clinicians that are skilled in clinical assessment to monitor the progress of the illness and evaluate any treatment provided, as well as communicating and educating their clients about their condition (Marcus et al., 2024).</a:t>
            </a:r>
          </a:p>
          <a:p>
            <a:r>
              <a:rPr lang="en-IN" sz="1200" kern="1200" dirty="0">
                <a:solidFill>
                  <a:schemeClr val="tx1"/>
                </a:solidFill>
                <a:effectLst/>
                <a:latin typeface="+mn-lt"/>
                <a:ea typeface="+mn-ea"/>
                <a:cs typeface="+mn-cs"/>
              </a:rPr>
              <a:t>Professional values like empathy, respect, and cultural competence, among others, are crucial since this illness is chronic and unpredictable, and hence necessitates building trust between patients and healthcare professionals. Important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for proper management of autoimmune liver disease include empowering the patient to have control over their illness, as well as involving the client actively in the process.</a:t>
            </a:r>
          </a:p>
          <a:p>
            <a:r>
              <a:rPr lang="en-IN" sz="1200" kern="1200" dirty="0">
                <a:solidFill>
                  <a:schemeClr val="tx1"/>
                </a:solidFill>
                <a:effectLst/>
                <a:latin typeface="+mn-lt"/>
                <a:ea typeface="+mn-ea"/>
                <a:cs typeface="+mn-cs"/>
              </a:rPr>
              <a:t>It is important to note that purely clinical interventions cannot solve all challenges associated with managing AILDs. The clients usually suffer from fatigue, anxiety and lower levels of quality life (Saleh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Therefore, a combination of different aspects of care including </a:t>
            </a:r>
            <a:r>
              <a:rPr lang="en-IN" sz="1200" kern="1200" dirty="0" err="1">
                <a:solidFill>
                  <a:schemeClr val="tx1"/>
                </a:solidFill>
                <a:effectLst/>
                <a:latin typeface="+mn-lt"/>
                <a:ea typeface="+mn-ea"/>
                <a:cs typeface="+mn-cs"/>
              </a:rPr>
              <a:t>behavioral</a:t>
            </a:r>
            <a:r>
              <a:rPr lang="en-IN" sz="1200" kern="1200" dirty="0">
                <a:solidFill>
                  <a:schemeClr val="tx1"/>
                </a:solidFill>
                <a:effectLst/>
                <a:latin typeface="+mn-lt"/>
                <a:ea typeface="+mn-ea"/>
                <a:cs typeface="+mn-cs"/>
              </a:rPr>
              <a:t>, social and psychological components is required to achieve better health outcomes.</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14</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care and self-management are crucial for better results in AILD cases, being in line with the NHS England’s care pathway model. Each of six evidenced-based components represents the holistic approach to providing personalized 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care </a:t>
            </a:r>
            <a:r>
              <a:rPr lang="en-IN" altLang="en-US" dirty="0">
                <a:sym typeface="+mn-ea"/>
              </a:rPr>
              <a:t>(</a:t>
            </a:r>
            <a:r>
              <a:rPr lang="en-GB" dirty="0">
                <a:sym typeface="+mn-ea"/>
              </a:rPr>
              <a:t>Nandi</a:t>
            </a:r>
            <a:r>
              <a:rPr lang="en-IN" altLang="en-GB" dirty="0">
                <a:sym typeface="+mn-ea"/>
              </a:rPr>
              <a:t> </a:t>
            </a:r>
            <a:r>
              <a:rPr lang="en-IN" altLang="en-GB" i="1" dirty="0">
                <a:sym typeface="+mn-ea"/>
              </a:rPr>
              <a:t>et al., </a:t>
            </a:r>
            <a:r>
              <a:rPr lang="en-IN" altLang="en-GB" dirty="0">
                <a:sym typeface="+mn-ea"/>
              </a:rPr>
              <a:t>2025)</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Decision-making involves the patient in selecting proper care strategies to increase adherence and improve the process of treatment. The personalized care planning is about making plans of intervention according to the patient’s clinical needs, lifestyle and preferences. Social prescriptions help the patients to achieve better well-being and address the problems related to living with the illness in psychological terms. Supported self-management allows patients to develop necessary skills and abilities to deal with their illness.</a:t>
            </a:r>
          </a:p>
          <a:p>
            <a:r>
              <a:rPr lang="en-IN" sz="1200" kern="1200" dirty="0">
                <a:solidFill>
                  <a:schemeClr val="tx1"/>
                </a:solidFill>
                <a:effectLst/>
                <a:latin typeface="+mn-lt"/>
                <a:ea typeface="+mn-ea"/>
                <a:cs typeface="+mn-cs"/>
              </a:rPr>
              <a:t>Moreover, personal health budgets and enabling choice give the patients an opportunity to choose the needed care and treatment options. Thus, in terms of AILD cases, the use of these components can be extremely effective, empowering the patients to engage in their treatment process, increasing their knowledge about disease and enhancing adherence to lifestyle modifications.</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15</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Autoimmune liver disorders (AILD) are complicated, long-lasting illnesses that have a big effect on people's health, social life, and finances in the UK and throughout the world. Early diagnosis, evidence-based therapy, and care from a team of professionals that follows NICE and BSG recommendations are all important for good management. Therapies may help, but there are still problems because of comorbidities, disease progression, and a worse quality of life. To improve adherence and long-term results, it is important to combine personalised treatment, patient education, and self-management measures. In general, a comprehensive, 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strategy that includes clinical, psychological, and social care is essential for improving prognosis and quality of life in patients with AILD. </a:t>
            </a:r>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16</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17</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D4206F00-E5C7-48D3-BE4D-6DA0D1F88444}"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B91903-48C7-4581-B0A5-DCCCFADBC8E1}"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B91903-48C7-4581-B0A5-DCCCFADBC8E1}"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4206F00-E5C7-48D3-BE4D-6DA0D1F88444}"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B91903-48C7-4581-B0A5-DCCCFADBC8E1}"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B91903-48C7-4581-B0A5-DCCCFADBC8E1}"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EB91903-48C7-4581-B0A5-DCCCFADBC8E1}" type="datetimeFigureOut">
              <a:rPr lang="en-IN" smtClean="0"/>
              <a:t>15-04-2026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4206F00-E5C7-48D3-BE4D-6DA0D1F88444}"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gut.bmj.com/content/gutjnl/74/9/1364.full.pdf" TargetMode="External"/><Relationship Id="rId13" Type="http://schemas.openxmlformats.org/officeDocument/2006/relationships/hyperlink" Target="https://link.springer.com/content/pdf/10.1186/s12913-023-09718-8.pdf" TargetMode="External"/><Relationship Id="rId3" Type="http://schemas.openxmlformats.org/officeDocument/2006/relationships/hyperlink" Target="https://www.diabeticstudies.org/index.php/RDS/article/view/720/598" TargetMode="External"/><Relationship Id="rId7" Type="http://schemas.openxmlformats.org/officeDocument/2006/relationships/hyperlink" Target="https://www.binasss.sa.cr/ene23/18.pdf" TargetMode="External"/><Relationship Id="rId12" Type="http://schemas.openxmlformats.org/officeDocument/2006/relationships/hyperlink" Target="https://www.mdpi.com/2077-0383/12/17/5586"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mdpi.com/1422-0067/26/5/1863" TargetMode="External"/><Relationship Id="rId11" Type="http://schemas.openxmlformats.org/officeDocument/2006/relationships/hyperlink" Target="https://www.bsg.org.uk/getmedia/4f8f3249-f3f4-4f59-ab58-82eb592f331b/Aliment-Pharmacol-Ther-2024-Joshi-UK-guideline-on-the-transition-and-management-of-childhood-liver-diseases-in.pdf" TargetMode="External"/><Relationship Id="rId5" Type="http://schemas.openxmlformats.org/officeDocument/2006/relationships/hyperlink" Target="https://www.sciencedirect.com/science/article/pii/S2589555925002253" TargetMode="External"/><Relationship Id="rId15" Type="http://schemas.openxmlformats.org/officeDocument/2006/relationships/hyperlink" Target="https://www.ncbi.nlm.nih.gov/books/NBK459186/" TargetMode="External"/><Relationship Id="rId10" Type="http://schemas.openxmlformats.org/officeDocument/2006/relationships/hyperlink" Target="https://pmc.ncbi.nlm.nih.gov/articles/PMC6592076/pdf/bjr.20180890.pdf" TargetMode="External"/><Relationship Id="rId4" Type="http://schemas.openxmlformats.org/officeDocument/2006/relationships/hyperlink" Target="https://www.thelancet.com/pdfs/journals/langas/PIIS2468-1253(18)30163-8.pdf" TargetMode="External"/><Relationship Id="rId9" Type="http://schemas.openxmlformats.org/officeDocument/2006/relationships/hyperlink" Target="https://www.gov.uk/government/statistics/liver-disease-profile-december-2024-update/liver-disease-profile-december-2024-update" TargetMode="External"/><Relationship Id="rId14" Type="http://schemas.openxmlformats.org/officeDocument/2006/relationships/hyperlink" Target="https://www.frontiersin.org/journals/endocrinology/articles/10.3389/fendo.2022.908727/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personalisedcare/supported-self-management/" TargetMode="External"/><Relationship Id="rId3" Type="http://schemas.openxmlformats.org/officeDocument/2006/relationships/hyperlink" Target="https://www.mdpi.com/2075-4418/14/4/382" TargetMode="External"/><Relationship Id="rId7" Type="http://schemas.openxmlformats.org/officeDocument/2006/relationships/hyperlink" Target="https://www.nhs.uk/conditions/hepatitis/" TargetMode="External"/><Relationship Id="rId2" Type="http://schemas.openxmlformats.org/officeDocument/2006/relationships/hyperlink" Target="https://www.nature.com/articles/s41591-023-02732-7.pdf" TargetMode="External"/><Relationship Id="rId1" Type="http://schemas.openxmlformats.org/officeDocument/2006/relationships/slideLayout" Target="../slideLayouts/slideLayout7.xml"/><Relationship Id="rId6" Type="http://schemas.openxmlformats.org/officeDocument/2006/relationships/hyperlink" Target="https://www.hra.nhs.uk/planning-and-improving-research/application-summaries/research-summaries/phase-3-of-gs-9674-in-subjects-with-primary-sclerosing-cholangitis/" TargetMode="External"/><Relationship Id="rId11" Type="http://schemas.openxmlformats.org/officeDocument/2006/relationships/hyperlink" Target="https://www.mdpi.com/2227-9059/10/6/1288" TargetMode="External"/><Relationship Id="rId5" Type="http://schemas.openxmlformats.org/officeDocument/2006/relationships/hyperlink" Target="https://www.hra.nhs.uk/planning-and-improving-research/application-summaries/research-summaries/effect-of-ro7049665-on-patients-with-autoimmune-hepatitis-no-longer-taking-steroids/" TargetMode="External"/><Relationship Id="rId10" Type="http://schemas.openxmlformats.org/officeDocument/2006/relationships/hyperlink" Target="https://pmc.ncbi.nlm.nih.gov/articles/PMC12380081/" TargetMode="External"/><Relationship Id="rId4" Type="http://schemas.openxmlformats.org/officeDocument/2006/relationships/hyperlink" Target="https://onlinelibrary.wiley.com/doi/pdf/10.1111/liv.70206" TargetMode="External"/><Relationship Id="rId9" Type="http://schemas.openxmlformats.org/officeDocument/2006/relationships/hyperlink" Target="https://www.gov.uk/government/statistics/liver-disease-profile-april-2024-update/liver-disease-profile-april-2024-updat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mc.ncbi.nlm.nih.gov/articles/PMC9396080/pdf/hbsn-11-04-586.pdf" TargetMode="External"/><Relationship Id="rId3" Type="http://schemas.openxmlformats.org/officeDocument/2006/relationships/hyperlink" Target="https://www.sciencedirect.com/science/article/pii/S2214139124001471" TargetMode="External"/><Relationship Id="rId7" Type="http://schemas.openxmlformats.org/officeDocument/2006/relationships/hyperlink" Target="https://www.frontiersin.org/journals/immunology/articles/10.3389/fimmu.2023.1184252/pdf" TargetMode="External"/><Relationship Id="rId2" Type="http://schemas.openxmlformats.org/officeDocument/2006/relationships/hyperlink" Target="https://www.gov.uk/government/publications/liver-disease-applying-all-our-health/liver-disease-applying-all-our-health" TargetMode="External"/><Relationship Id="rId1" Type="http://schemas.openxmlformats.org/officeDocument/2006/relationships/slideLayout" Target="../slideLayouts/slideLayout7.xml"/><Relationship Id="rId6" Type="http://schemas.openxmlformats.org/officeDocument/2006/relationships/hyperlink" Target="https://pmc.ncbi.nlm.nih.gov/articles/PMC9254143/pdf/WJG-28-2527.pdf" TargetMode="External"/><Relationship Id="rId5" Type="http://schemas.openxmlformats.org/officeDocument/2006/relationships/hyperlink" Target="https://www.researchgate.net/profile/Fuqiang-Cui/publication/374272258_Hepatitis_A_virus_infection/links/674f9669876bd177783b024b/Hepatitis-A-virus-infection.pdf" TargetMode="External"/><Relationship Id="rId4" Type="http://schemas.openxmlformats.org/officeDocument/2006/relationships/hyperlink" Target="https://link.springer.com/article/10.1007/s12072-025-10965-6"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3200" y="182880"/>
            <a:ext cx="9083040" cy="5303520"/>
          </a:xfrm>
        </p:spPr>
        <p:style>
          <a:lnRef idx="2">
            <a:schemeClr val="accent2"/>
          </a:lnRef>
          <a:fillRef idx="1">
            <a:schemeClr val="lt1"/>
          </a:fillRef>
          <a:effectRef idx="0">
            <a:schemeClr val="accent2"/>
          </a:effectRef>
          <a:fontRef idx="minor">
            <a:schemeClr val="dk1"/>
          </a:fontRef>
        </p:style>
        <p:txBody>
          <a:bodyPr>
            <a:noAutofit/>
          </a:bodyPr>
          <a:lstStyle/>
          <a:p>
            <a:r>
              <a:rPr lang="en-US" sz="3600" b="1" dirty="0"/>
              <a:t>MSc Public Health and Social Care in Practice</a:t>
            </a:r>
            <a:br>
              <a:rPr lang="en-US" sz="3600" b="1" dirty="0"/>
            </a:br>
            <a:r>
              <a:rPr lang="en-US" sz="3600" b="1" dirty="0"/>
              <a:t>Community Care and Management of Longer-term Conditions</a:t>
            </a:r>
            <a:br>
              <a:rPr lang="en-US" sz="3600" dirty="0"/>
            </a:br>
            <a:r>
              <a:rPr lang="en-US" sz="3600" dirty="0"/>
              <a:t>LCHS7003</a:t>
            </a:r>
            <a:br>
              <a:rPr lang="en-US" sz="3600" dirty="0"/>
            </a:br>
            <a:r>
              <a:rPr lang="en-US" sz="3600" dirty="0"/>
              <a:t>Lecturer Name- Muhammed Khan</a:t>
            </a:r>
            <a:br>
              <a:rPr lang="en-US" sz="3600" dirty="0"/>
            </a:br>
            <a:r>
              <a:rPr lang="en-US" sz="3600" dirty="0"/>
              <a:t>Component 2</a:t>
            </a:r>
            <a:br>
              <a:rPr lang="en-US" sz="3600" dirty="0"/>
            </a:br>
            <a:r>
              <a:rPr lang="en-US" sz="3600" dirty="0"/>
              <a:t>Individual Presentation</a:t>
            </a:r>
            <a:br>
              <a:rPr lang="en-US" sz="3600" dirty="0"/>
            </a:br>
            <a:r>
              <a:rPr lang="en-US" sz="3600" b="1" dirty="0"/>
              <a:t>Autoimmune liver disease (AILD)</a:t>
            </a:r>
            <a:endParaRPr lang="en-IN" sz="3600" b="1" dirty="0"/>
          </a:p>
        </p:txBody>
      </p:sp>
      <p:sp>
        <p:nvSpPr>
          <p:cNvPr id="3" name="Subtitle 2"/>
          <p:cNvSpPr>
            <a:spLocks noGrp="1"/>
          </p:cNvSpPr>
          <p:nvPr>
            <p:ph type="subTitle" idx="1"/>
          </p:nvPr>
        </p:nvSpPr>
        <p:spPr>
          <a:xfrm>
            <a:off x="2322021" y="5581390"/>
            <a:ext cx="7547957" cy="895147"/>
          </a:xfrm>
        </p:spPr>
        <p:txBody>
          <a:bodyPr/>
          <a:lstStyle/>
          <a:p>
            <a:r>
              <a:rPr lang="en-IN" dirty="0"/>
              <a:t>SMITKUMAR BHARATBHAI KACHHADIYA</a:t>
            </a:r>
          </a:p>
          <a:p>
            <a:r>
              <a:rPr lang="en-IN" dirty="0"/>
              <a:t>STUDENT ID- 2520164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1760" y="749883"/>
            <a:ext cx="6888480" cy="600602"/>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200" b="1" dirty="0"/>
              <a:t>AUTOIMMUNE LIVER DISEASE (AILD)</a:t>
            </a:r>
            <a:endParaRPr lang="en-IN" sz="3200" dirty="0"/>
          </a:p>
        </p:txBody>
      </p:sp>
      <p:sp>
        <p:nvSpPr>
          <p:cNvPr id="3" name="Content Placeholder 2"/>
          <p:cNvSpPr>
            <a:spLocks noGrp="1"/>
          </p:cNvSpPr>
          <p:nvPr>
            <p:ph idx="1"/>
          </p:nvPr>
        </p:nvSpPr>
        <p:spPr>
          <a:xfrm>
            <a:off x="824346" y="1350485"/>
            <a:ext cx="5418973" cy="4757632"/>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lnSpc>
                <a:spcPct val="170000"/>
              </a:lnSpc>
            </a:pPr>
            <a:endParaRPr lang="en-IN" sz="1600" b="1" dirty="0"/>
          </a:p>
          <a:p>
            <a:pPr>
              <a:lnSpc>
                <a:spcPct val="170000"/>
              </a:lnSpc>
            </a:pPr>
            <a:r>
              <a:rPr lang="en-IN" sz="1600" b="1" dirty="0"/>
              <a:t>Our targeted would be nurses, community health workers and social care supporters.</a:t>
            </a:r>
          </a:p>
          <a:p>
            <a:pPr>
              <a:lnSpc>
                <a:spcPct val="170000"/>
              </a:lnSpc>
            </a:pPr>
            <a:r>
              <a:rPr lang="en-IN" sz="1600" b="1" dirty="0"/>
              <a:t>Definition:</a:t>
            </a:r>
            <a:r>
              <a:rPr lang="en-IN" sz="1600" dirty="0"/>
              <a:t> AILD (Autoimmune Liver Diseases) is defined as chronic inflammatory disorders like autoimmune hepatitis (AIH), primary biliary cholangitis (PBC), and primary sclerosing cholangitis (PSC), which may occur together as overlap syndromes (Filipovic et al., 2025).</a:t>
            </a:r>
          </a:p>
          <a:p>
            <a:pPr>
              <a:lnSpc>
                <a:spcPct val="170000"/>
              </a:lnSpc>
            </a:pPr>
            <a:r>
              <a:rPr lang="en-IN" sz="1600" dirty="0"/>
              <a:t>AIH primarily causes immune-mediated damage to liver cells, while PBC and PSC specifically affect the bile ducts (Yang et al., 2023).</a:t>
            </a:r>
          </a:p>
          <a:p>
            <a:pPr>
              <a:lnSpc>
                <a:spcPct val="170000"/>
              </a:lnSpc>
            </a:pPr>
            <a:endParaRPr lang="en-IN" sz="1600" dirty="0"/>
          </a:p>
        </p:txBody>
      </p:sp>
      <p:pic>
        <p:nvPicPr>
          <p:cNvPr id="4" name="Picture 3">
            <a:extLst>
              <a:ext uri="{FF2B5EF4-FFF2-40B4-BE49-F238E27FC236}">
                <a16:creationId xmlns:a16="http://schemas.microsoft.com/office/drawing/2014/main" id="{394422DD-2E1C-F7E5-C365-D82E2A87A51B}"/>
              </a:ext>
            </a:extLst>
          </p:cNvPr>
          <p:cNvPicPr>
            <a:picLocks noChangeAspect="1"/>
          </p:cNvPicPr>
          <p:nvPr/>
        </p:nvPicPr>
        <p:blipFill>
          <a:blip r:embed="rId3"/>
          <a:stretch>
            <a:fillRect/>
          </a:stretch>
        </p:blipFill>
        <p:spPr>
          <a:xfrm>
            <a:off x="6581774" y="1515376"/>
            <a:ext cx="4624705" cy="3827248"/>
          </a:xfrm>
          <a:prstGeom prst="rect">
            <a:avLst/>
          </a:prstGeom>
        </p:spPr>
      </p:pic>
      <p:sp>
        <p:nvSpPr>
          <p:cNvPr id="8" name="TextBox 7">
            <a:extLst>
              <a:ext uri="{FF2B5EF4-FFF2-40B4-BE49-F238E27FC236}">
                <a16:creationId xmlns:a16="http://schemas.microsoft.com/office/drawing/2014/main" id="{FFC329AC-FC53-AE2E-04F1-E16E079D3676}"/>
              </a:ext>
            </a:extLst>
          </p:cNvPr>
          <p:cNvSpPr txBox="1"/>
          <p:nvPr/>
        </p:nvSpPr>
        <p:spPr>
          <a:xfrm>
            <a:off x="6243319" y="5319920"/>
            <a:ext cx="5301613" cy="646331"/>
          </a:xfrm>
          <a:prstGeom prst="rect">
            <a:avLst/>
          </a:prstGeom>
          <a:noFill/>
        </p:spPr>
        <p:txBody>
          <a:bodyPr wrap="square">
            <a:spAutoFit/>
          </a:bodyPr>
          <a:lstStyle/>
          <a:p>
            <a:pPr algn="ctr"/>
            <a:r>
              <a:rPr lang="en-GB" sz="1800" kern="0" dirty="0">
                <a:solidFill>
                  <a:srgbClr val="000000"/>
                </a:solidFill>
                <a:effectLst/>
                <a:latin typeface="+mj-lt"/>
                <a:ea typeface="Calibri" panose="020F0502020204030204" pitchFamily="34" charset="0"/>
              </a:rPr>
              <a:t>Figure 1: </a:t>
            </a:r>
            <a:r>
              <a:rPr lang="en-IN" dirty="0">
                <a:latin typeface="+mj-lt"/>
              </a:rPr>
              <a:t>Normal vs AILD</a:t>
            </a:r>
            <a:endParaRPr lang="en-GB" sz="1800" kern="0" dirty="0">
              <a:solidFill>
                <a:srgbClr val="000000"/>
              </a:solidFill>
              <a:effectLst/>
              <a:latin typeface="+mj-lt"/>
              <a:ea typeface="Calibri" panose="020F0502020204030204" pitchFamily="34" charset="0"/>
            </a:endParaRPr>
          </a:p>
          <a:p>
            <a:pPr algn="ctr"/>
            <a:r>
              <a:rPr lang="en-GB" sz="1800" kern="0" dirty="0">
                <a:solidFill>
                  <a:srgbClr val="000000"/>
                </a:solidFill>
                <a:effectLst/>
                <a:latin typeface="+mj-lt"/>
                <a:ea typeface="Calibri" panose="020F0502020204030204" pitchFamily="34" charset="0"/>
              </a:rPr>
              <a:t>(Filipovic </a:t>
            </a:r>
            <a:r>
              <a:rPr lang="en-GB" sz="1800" i="1" kern="0" dirty="0">
                <a:solidFill>
                  <a:srgbClr val="000000"/>
                </a:solidFill>
                <a:effectLst/>
                <a:latin typeface="+mj-lt"/>
                <a:ea typeface="Calibri" panose="020F0502020204030204" pitchFamily="34" charset="0"/>
              </a:rPr>
              <a:t>et al</a:t>
            </a:r>
            <a:r>
              <a:rPr lang="en-GB" sz="1800" kern="0" dirty="0">
                <a:solidFill>
                  <a:srgbClr val="000000"/>
                </a:solidFill>
                <a:effectLst/>
                <a:latin typeface="+mj-lt"/>
                <a:ea typeface="Calibri" panose="020F0502020204030204" pitchFamily="34" charset="0"/>
              </a:rPr>
              <a:t>., 20225)</a:t>
            </a:r>
            <a:endParaRPr lang="en-IN"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AED6E7-D5F5-B4EC-66C6-9A56E48BC58C}"/>
              </a:ext>
            </a:extLst>
          </p:cNvPr>
          <p:cNvSpPr txBox="1"/>
          <p:nvPr/>
        </p:nvSpPr>
        <p:spPr>
          <a:xfrm>
            <a:off x="995680" y="920444"/>
            <a:ext cx="6461760" cy="5207066"/>
          </a:xfrm>
          <a:prstGeom prst="rect">
            <a:avLst/>
          </a:prstGeom>
          <a:noFill/>
        </p:spPr>
        <p:txBody>
          <a:bodyPr wrap="square">
            <a:spAutoFit/>
          </a:bodyPr>
          <a:lstStyle/>
          <a:p>
            <a:pPr>
              <a:lnSpc>
                <a:spcPct val="170000"/>
              </a:lnSpc>
            </a:pPr>
            <a:r>
              <a:rPr lang="en-IN" sz="1800" b="1" dirty="0"/>
              <a:t>Symptoms:</a:t>
            </a:r>
            <a:r>
              <a:rPr lang="en-IN" sz="1800" dirty="0"/>
              <a:t> Common symptoms of AILD include malaise, jaundice, Epistaxis, nausea, vomiting, </a:t>
            </a:r>
          </a:p>
          <a:p>
            <a:pPr>
              <a:lnSpc>
                <a:spcPct val="170000"/>
              </a:lnSpc>
            </a:pPr>
            <a:r>
              <a:rPr lang="en-IN" dirty="0" err="1"/>
              <a:t>Unexpexted</a:t>
            </a:r>
            <a:r>
              <a:rPr lang="en-IN" dirty="0"/>
              <a:t> weight loss,</a:t>
            </a:r>
            <a:endParaRPr lang="en-IN" sz="1800" dirty="0"/>
          </a:p>
          <a:p>
            <a:pPr>
              <a:lnSpc>
                <a:spcPct val="170000"/>
              </a:lnSpc>
            </a:pPr>
            <a:r>
              <a:rPr lang="en-IN" sz="1800" dirty="0"/>
              <a:t>itching, and abdominal pain,</a:t>
            </a:r>
          </a:p>
          <a:p>
            <a:pPr>
              <a:lnSpc>
                <a:spcPct val="170000"/>
              </a:lnSpc>
            </a:pPr>
            <a:r>
              <a:rPr lang="en-IN" sz="1800" dirty="0"/>
              <a:t> though some patients may not exhibit noticeable symptoms initially (Mercado et al., 2024).</a:t>
            </a:r>
          </a:p>
          <a:p>
            <a:pPr>
              <a:lnSpc>
                <a:spcPct val="170000"/>
              </a:lnSpc>
            </a:pPr>
            <a:r>
              <a:rPr lang="en-IN" sz="1800" b="1" dirty="0"/>
              <a:t>Causes</a:t>
            </a:r>
            <a:r>
              <a:rPr lang="en-IN" sz="1800" dirty="0"/>
              <a:t>: The precise causes of AILD are not fully understood, but they likely involve </a:t>
            </a:r>
          </a:p>
          <a:p>
            <a:pPr>
              <a:lnSpc>
                <a:spcPct val="170000"/>
              </a:lnSpc>
            </a:pPr>
            <a:r>
              <a:rPr lang="en-IN" sz="1800" dirty="0"/>
              <a:t>a mix of genetic factors, </a:t>
            </a:r>
          </a:p>
          <a:p>
            <a:pPr>
              <a:lnSpc>
                <a:spcPct val="170000"/>
              </a:lnSpc>
            </a:pPr>
            <a:r>
              <a:rPr lang="en-IN" sz="1800" dirty="0"/>
              <a:t>environmental influences, and immune system dysregulation, particularly T-cell responses (Park et al., 2022)</a:t>
            </a:r>
          </a:p>
        </p:txBody>
      </p:sp>
      <p:pic>
        <p:nvPicPr>
          <p:cNvPr id="4" name="Picture 3">
            <a:extLst>
              <a:ext uri="{FF2B5EF4-FFF2-40B4-BE49-F238E27FC236}">
                <a16:creationId xmlns:a16="http://schemas.microsoft.com/office/drawing/2014/main" id="{09A5ECB9-6747-F258-A4A9-2124646F3B6C}"/>
              </a:ext>
            </a:extLst>
          </p:cNvPr>
          <p:cNvPicPr/>
          <p:nvPr/>
        </p:nvPicPr>
        <p:blipFill>
          <a:blip r:embed="rId2"/>
          <a:stretch>
            <a:fillRect/>
          </a:stretch>
        </p:blipFill>
        <p:spPr>
          <a:xfrm>
            <a:off x="7284720" y="1155064"/>
            <a:ext cx="4013200" cy="4782491"/>
          </a:xfrm>
          <a:prstGeom prst="rect">
            <a:avLst/>
          </a:prstGeom>
        </p:spPr>
      </p:pic>
    </p:spTree>
    <p:extLst>
      <p:ext uri="{BB962C8B-B14F-4D97-AF65-F5344CB8AC3E}">
        <p14:creationId xmlns:p14="http://schemas.microsoft.com/office/powerpoint/2010/main" val="4244967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2591A3-19C2-D0C6-594A-E90C60A2062B}"/>
              </a:ext>
            </a:extLst>
          </p:cNvPr>
          <p:cNvPicPr>
            <a:picLocks noChangeAspect="1"/>
          </p:cNvPicPr>
          <p:nvPr/>
        </p:nvPicPr>
        <p:blipFill>
          <a:blip r:embed="rId2"/>
          <a:stretch>
            <a:fillRect/>
          </a:stretch>
        </p:blipFill>
        <p:spPr>
          <a:xfrm>
            <a:off x="1981200" y="924097"/>
            <a:ext cx="8229600" cy="5327073"/>
          </a:xfrm>
          <a:prstGeom prst="rect">
            <a:avLst/>
          </a:prstGeom>
        </p:spPr>
      </p:pic>
      <p:sp>
        <p:nvSpPr>
          <p:cNvPr id="5" name="TextBox 4">
            <a:extLst>
              <a:ext uri="{FF2B5EF4-FFF2-40B4-BE49-F238E27FC236}">
                <a16:creationId xmlns:a16="http://schemas.microsoft.com/office/drawing/2014/main" id="{4B62674A-6DB2-7640-03B4-1C69B363FC82}"/>
              </a:ext>
            </a:extLst>
          </p:cNvPr>
          <p:cNvSpPr txBox="1"/>
          <p:nvPr/>
        </p:nvSpPr>
        <p:spPr>
          <a:xfrm>
            <a:off x="3038995" y="5513399"/>
            <a:ext cx="6114010" cy="646331"/>
          </a:xfrm>
          <a:prstGeom prst="rect">
            <a:avLst/>
          </a:prstGeom>
          <a:noFill/>
        </p:spPr>
        <p:txBody>
          <a:bodyPr wrap="square">
            <a:spAutoFit/>
          </a:bodyPr>
          <a:lstStyle/>
          <a:p>
            <a:pPr algn="ctr"/>
            <a:r>
              <a:rPr lang="en-GB" sz="1800" kern="0" dirty="0">
                <a:solidFill>
                  <a:srgbClr val="000000"/>
                </a:solidFill>
                <a:effectLst/>
                <a:latin typeface="+mj-lt"/>
                <a:ea typeface="Calibri" panose="020F0502020204030204" pitchFamily="34" charset="0"/>
              </a:rPr>
              <a:t>Figure 3: </a:t>
            </a:r>
            <a:r>
              <a:rPr lang="en-IN" dirty="0">
                <a:latin typeface="+mj-lt"/>
              </a:rPr>
              <a:t>Pathogenesis of AIH</a:t>
            </a:r>
            <a:endParaRPr lang="en-GB" sz="1800" kern="0" dirty="0">
              <a:solidFill>
                <a:srgbClr val="000000"/>
              </a:solidFill>
              <a:effectLst/>
              <a:latin typeface="+mj-lt"/>
              <a:ea typeface="Calibri" panose="020F0502020204030204" pitchFamily="34" charset="0"/>
            </a:endParaRPr>
          </a:p>
          <a:p>
            <a:pPr algn="ctr"/>
            <a:r>
              <a:rPr lang="en-GB" sz="1800" kern="0" dirty="0">
                <a:solidFill>
                  <a:srgbClr val="000000"/>
                </a:solidFill>
                <a:effectLst/>
                <a:latin typeface="+mj-lt"/>
                <a:ea typeface="Calibri" panose="020F0502020204030204" pitchFamily="34" charset="0"/>
              </a:rPr>
              <a:t>(Filipovic </a:t>
            </a:r>
            <a:r>
              <a:rPr lang="en-GB" sz="1800" i="1" kern="0" dirty="0">
                <a:solidFill>
                  <a:srgbClr val="000000"/>
                </a:solidFill>
                <a:effectLst/>
                <a:latin typeface="+mj-lt"/>
                <a:ea typeface="Calibri" panose="020F0502020204030204" pitchFamily="34" charset="0"/>
              </a:rPr>
              <a:t>et al</a:t>
            </a:r>
            <a:r>
              <a:rPr lang="en-GB" sz="1800" kern="0" dirty="0">
                <a:solidFill>
                  <a:srgbClr val="000000"/>
                </a:solidFill>
                <a:effectLst/>
                <a:latin typeface="+mj-lt"/>
                <a:ea typeface="Calibri" panose="020F0502020204030204" pitchFamily="34" charset="0"/>
              </a:rPr>
              <a:t>., 20225)</a:t>
            </a:r>
            <a:endParaRPr lang="en-IN" dirty="0">
              <a:latin typeface="+mj-lt"/>
            </a:endParaRPr>
          </a:p>
        </p:txBody>
      </p:sp>
    </p:spTree>
    <p:extLst>
      <p:ext uri="{BB962C8B-B14F-4D97-AF65-F5344CB8AC3E}">
        <p14:creationId xmlns:p14="http://schemas.microsoft.com/office/powerpoint/2010/main" val="3906262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480" y="982133"/>
            <a:ext cx="9342118" cy="780166"/>
          </a:xfrm>
        </p:spPr>
        <p:style>
          <a:lnRef idx="3">
            <a:schemeClr val="lt1"/>
          </a:lnRef>
          <a:fillRef idx="1">
            <a:schemeClr val="accent5"/>
          </a:fillRef>
          <a:effectRef idx="1">
            <a:schemeClr val="accent5"/>
          </a:effectRef>
          <a:fontRef idx="minor">
            <a:schemeClr val="lt1"/>
          </a:fontRef>
        </p:style>
        <p:txBody>
          <a:bodyPr>
            <a:normAutofit/>
          </a:bodyPr>
          <a:lstStyle/>
          <a:p>
            <a:pPr algn="ctr"/>
            <a:r>
              <a:rPr lang="en-GB" sz="3600" b="1" dirty="0"/>
              <a:t>Prevalence (UK &amp; Global)</a:t>
            </a:r>
            <a:endParaRPr lang="en-IN" sz="3600" dirty="0"/>
          </a:p>
        </p:txBody>
      </p:sp>
      <p:sp>
        <p:nvSpPr>
          <p:cNvPr id="3" name="Content Placeholder 2"/>
          <p:cNvSpPr>
            <a:spLocks noGrp="1"/>
          </p:cNvSpPr>
          <p:nvPr>
            <p:ph idx="1"/>
          </p:nvPr>
        </p:nvSpPr>
        <p:spPr>
          <a:xfrm>
            <a:off x="1153886" y="2471056"/>
            <a:ext cx="10286999" cy="3646715"/>
          </a:xfrm>
        </p:spPr>
        <p:txBody>
          <a:bodyPr>
            <a:normAutofit/>
          </a:bodyPr>
          <a:lstStyle/>
          <a:p>
            <a:r>
              <a:rPr lang="en-US" sz="2000" dirty="0"/>
              <a:t>Autoimmune liver disease is classified as a rare but significant group of diseases by the NHS and HRA.</a:t>
            </a:r>
          </a:p>
          <a:p>
            <a:r>
              <a:rPr lang="en-US" sz="2000" dirty="0"/>
              <a:t>The incidence of Autoimmune Hepatitis (AIH) in Europe is approximately 16-18 per 100,000, predominantly affecting women with a sex ratio of 4:1 (NHS, 2020; NHS, 2022).</a:t>
            </a:r>
          </a:p>
          <a:p>
            <a:r>
              <a:rPr lang="en-US" sz="2000" dirty="0"/>
              <a:t>Primary Biliary Cholangitis (PBC) has an incidence rate of 20-35 per 100,000, also significantly affecting women with a ratio of 10:1. </a:t>
            </a:r>
            <a:r>
              <a:rPr lang="en-GB" sz="2000" dirty="0">
                <a:solidFill>
                  <a:schemeClr val="tx1"/>
                </a:solidFill>
              </a:rPr>
              <a:t>As for PSC,</a:t>
            </a:r>
            <a:endParaRPr lang="en-US" sz="2000" dirty="0"/>
          </a:p>
          <a:p>
            <a:r>
              <a:rPr lang="en-US" sz="2000" dirty="0"/>
              <a:t>Primary Sclerosing Cholangitis (PSC) is less common, with an incidence of about 1.6 per </a:t>
            </a:r>
            <a:r>
              <a:rPr lang="en-GB" sz="2000" dirty="0">
                <a:solidFill>
                  <a:schemeClr val="tx1"/>
                </a:solidFill>
              </a:rPr>
              <a:t>10,000 of the EU population, being observed in men more frequently (</a:t>
            </a:r>
            <a:r>
              <a:rPr lang="en-IN" sz="2000" dirty="0">
                <a:solidFill>
                  <a:schemeClr val="tx1"/>
                </a:solidFill>
              </a:rPr>
              <a:t>NHS, 2020b)</a:t>
            </a:r>
            <a:r>
              <a:rPr lang="en-GB" sz="2000" dirty="0">
                <a:solidFill>
                  <a:schemeClr val="tx1"/>
                </a:solidFill>
              </a:rPr>
              <a:t>. </a:t>
            </a:r>
            <a:endParaRPr lang="en-IN" sz="2000" dirty="0">
              <a:solidFill>
                <a:schemeClr val="tx1"/>
              </a:solidFill>
            </a:endParaRPr>
          </a:p>
          <a:p>
            <a:endParaRPr lang="en-IN"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977" y="743582"/>
            <a:ext cx="8330045" cy="719458"/>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600" b="1" dirty="0"/>
              <a:t>Economic and Social Burden</a:t>
            </a:r>
            <a:endParaRPr lang="en-IN" sz="3600" dirty="0"/>
          </a:p>
        </p:txBody>
      </p:sp>
      <p:sp>
        <p:nvSpPr>
          <p:cNvPr id="3" name="Content Placeholder 2"/>
          <p:cNvSpPr>
            <a:spLocks noGrp="1"/>
          </p:cNvSpPr>
          <p:nvPr>
            <p:ph idx="1"/>
          </p:nvPr>
        </p:nvSpPr>
        <p:spPr>
          <a:xfrm>
            <a:off x="1006071" y="1604303"/>
            <a:ext cx="10027689" cy="4510115"/>
          </a:xfrm>
          <a:solidFill>
            <a:schemeClr val="accent1">
              <a:lumMod val="60000"/>
              <a:lumOff val="40000"/>
            </a:schemeClr>
          </a:solidFill>
        </p:spPr>
        <p:txBody>
          <a:bodyPr>
            <a:normAutofit fontScale="92500" lnSpcReduction="20000"/>
          </a:bodyPr>
          <a:lstStyle/>
          <a:p>
            <a:r>
              <a:rPr lang="en-US" dirty="0"/>
              <a:t>AILD contributes significantly( 55 to 60) to the social and economic burden on the UK's health care system, with substantial National Health Service funding allocated for treatments and procedures (Office for Health Improvement &amp; Disparities, 2024).</a:t>
            </a:r>
          </a:p>
          <a:p>
            <a:r>
              <a:rPr lang="en-US" dirty="0"/>
              <a:t>Liver disease admissions in England have risen to over 85,000 annually as of 2023 (Office for Health Improvement &amp; Disparities, 2024).</a:t>
            </a:r>
          </a:p>
          <a:p>
            <a:r>
              <a:rPr lang="en-US" dirty="0"/>
              <a:t>Indirect costs are high, as liver diseases are major contributors to mortality and loss of productive years in the UK (Public Health England, 2020).</a:t>
            </a:r>
          </a:p>
          <a:p>
            <a:r>
              <a:rPr lang="en-US" dirty="0"/>
              <a:t>Patients experience low quality of life due to exhaustion and mental health issues, including anxiety and depression, impacting their families and caregivers (GOV.UK, 2024).</a:t>
            </a:r>
          </a:p>
          <a:p>
            <a:r>
              <a:rPr lang="en-US" dirty="0"/>
              <a:t>Health inequities are evident, with higher death rates from liver diseases in poorer communities (GOV.UK, 2024).</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342F35-A221-0EA8-409F-AFEE1B332285}"/>
              </a:ext>
            </a:extLst>
          </p:cNvPr>
          <p:cNvPicPr>
            <a:picLocks noChangeAspect="1"/>
          </p:cNvPicPr>
          <p:nvPr/>
        </p:nvPicPr>
        <p:blipFill>
          <a:blip r:embed="rId2"/>
          <a:stretch>
            <a:fillRect/>
          </a:stretch>
        </p:blipFill>
        <p:spPr>
          <a:xfrm>
            <a:off x="975360" y="776025"/>
            <a:ext cx="10444480" cy="5493174"/>
          </a:xfrm>
          <a:prstGeom prst="rect">
            <a:avLst/>
          </a:prstGeom>
        </p:spPr>
      </p:pic>
      <p:sp>
        <p:nvSpPr>
          <p:cNvPr id="3" name="Rectangle 1">
            <a:extLst>
              <a:ext uri="{FF2B5EF4-FFF2-40B4-BE49-F238E27FC236}">
                <a16:creationId xmlns:a16="http://schemas.microsoft.com/office/drawing/2014/main" id="{09BFB0DE-EA5D-D66E-C06D-E7E86A92AC6B}"/>
              </a:ext>
            </a:extLst>
          </p:cNvPr>
          <p:cNvSpPr>
            <a:spLocks noChangeArrowheads="1"/>
          </p:cNvSpPr>
          <p:nvPr/>
        </p:nvSpPr>
        <p:spPr bwMode="auto">
          <a:xfrm>
            <a:off x="5331624" y="5912698"/>
            <a:ext cx="1528752"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(Gov.uk, 2024)</a:t>
            </a:r>
            <a:endParaRPr kumimoji="0" lang="en-US" altLang="en-US" sz="24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208962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26269"/>
            <a:ext cx="9941558" cy="626612"/>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pPr algn="ctr"/>
            <a:r>
              <a:rPr lang="en-GB" sz="3200" b="1" dirty="0"/>
              <a:t>Diagnosis and Initial Assessment</a:t>
            </a:r>
            <a:endParaRPr lang="en-IN" sz="3200" dirty="0"/>
          </a:p>
        </p:txBody>
      </p:sp>
      <p:sp>
        <p:nvSpPr>
          <p:cNvPr id="3" name="Content Placeholder 2"/>
          <p:cNvSpPr>
            <a:spLocks noGrp="1"/>
          </p:cNvSpPr>
          <p:nvPr>
            <p:ph idx="1"/>
          </p:nvPr>
        </p:nvSpPr>
        <p:spPr>
          <a:xfrm>
            <a:off x="624840" y="1564640"/>
            <a:ext cx="7889240" cy="4561840"/>
          </a:xfrm>
          <a:solidFill>
            <a:schemeClr val="accent3">
              <a:lumMod val="40000"/>
              <a:lumOff val="60000"/>
            </a:schemeClr>
          </a:solidFill>
        </p:spPr>
        <p:txBody>
          <a:bodyPr>
            <a:normAutofit fontScale="85000" lnSpcReduction="10000"/>
          </a:bodyPr>
          <a:lstStyle/>
          <a:p>
            <a:r>
              <a:rPr lang="en-US" dirty="0"/>
              <a:t>Initial assessment and diagnosis of autoimmune liver disease (AILD) involve biochemical, immunological, and imaging studies.</a:t>
            </a:r>
          </a:p>
          <a:p>
            <a:r>
              <a:rPr lang="en-US" dirty="0"/>
              <a:t>Liver function tests (LFTs) are crucial for identifying enzyme elevations that indicate liver inflammation or cholestasis.</a:t>
            </a:r>
          </a:p>
          <a:p>
            <a:r>
              <a:rPr lang="en-US" dirty="0"/>
              <a:t>Autoantibody testing, including ANA, SMA, and AMA, helps differentiate between AILD subgroups like autoimmune hepatitis (AIH) and primary biliary cholangitis (PBC) </a:t>
            </a:r>
            <a:r>
              <a:rPr lang="en-IN" dirty="0"/>
              <a:t>(Linzay, Sharma and Pandit, 2021)</a:t>
            </a:r>
            <a:r>
              <a:rPr lang="en-US" dirty="0"/>
              <a:t>.</a:t>
            </a:r>
          </a:p>
          <a:p>
            <a:r>
              <a:rPr lang="en-US" dirty="0"/>
              <a:t>Imaging studies, such as ultrasound and MRI, assess liver structure, biliary obstruction, and complications </a:t>
            </a:r>
            <a:r>
              <a:rPr lang="en-IN" dirty="0"/>
              <a:t>(</a:t>
            </a:r>
            <a:r>
              <a:rPr lang="en-GB" dirty="0"/>
              <a:t>Gupta </a:t>
            </a:r>
            <a:r>
              <a:rPr lang="en-GB" i="1" dirty="0"/>
              <a:t>et al</a:t>
            </a:r>
            <a:r>
              <a:rPr lang="en-IN" dirty="0"/>
              <a:t>., 2019</a:t>
            </a:r>
            <a:r>
              <a:rPr lang="en-US" dirty="0"/>
              <a:t>).</a:t>
            </a:r>
          </a:p>
          <a:p>
            <a:r>
              <a:rPr lang="en-US" dirty="0"/>
              <a:t>Histological analysis from liver biopsy is the gold standard for diagnosing and staging AIH, alongside evaluating disease stage and co-existing conditions.</a:t>
            </a:r>
            <a:endParaRPr lang="en-IN" dirty="0"/>
          </a:p>
        </p:txBody>
      </p:sp>
      <p:pic>
        <p:nvPicPr>
          <p:cNvPr id="5" name="Picture 4"/>
          <p:cNvPicPr>
            <a:picLocks noChangeAspect="1"/>
          </p:cNvPicPr>
          <p:nvPr/>
        </p:nvPicPr>
        <p:blipFill>
          <a:blip r:embed="rId3"/>
          <a:stretch>
            <a:fillRect/>
          </a:stretch>
        </p:blipFill>
        <p:spPr>
          <a:xfrm>
            <a:off x="8605520" y="1696720"/>
            <a:ext cx="3505200" cy="44297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33949" y="2644096"/>
            <a:ext cx="4858051" cy="3197904"/>
          </a:xfrm>
          <a:prstGeom prst="rect">
            <a:avLst/>
          </a:prstGeom>
        </p:spPr>
      </p:pic>
      <p:sp>
        <p:nvSpPr>
          <p:cNvPr id="2" name="Title 1"/>
          <p:cNvSpPr>
            <a:spLocks noGrp="1"/>
          </p:cNvSpPr>
          <p:nvPr>
            <p:ph type="title"/>
          </p:nvPr>
        </p:nvSpPr>
        <p:spPr>
          <a:xfrm>
            <a:off x="1469967" y="864855"/>
            <a:ext cx="8638309" cy="1325563"/>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b="1" dirty="0"/>
              <a:t>UK Guidelines &amp; Management Framework</a:t>
            </a:r>
            <a:endParaRPr lang="en-IN" dirty="0"/>
          </a:p>
        </p:txBody>
      </p:sp>
      <p:sp>
        <p:nvSpPr>
          <p:cNvPr id="3" name="Content Placeholder 2"/>
          <p:cNvSpPr>
            <a:spLocks noGrp="1"/>
          </p:cNvSpPr>
          <p:nvPr>
            <p:ph idx="1"/>
          </p:nvPr>
        </p:nvSpPr>
        <p:spPr>
          <a:xfrm>
            <a:off x="603250" y="2416153"/>
            <a:ext cx="7691755" cy="3877310"/>
          </a:xfrm>
          <a:ln w="19050">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r>
              <a:rPr lang="en-US" dirty="0"/>
              <a:t>Management of Autoimmune Liver Disease (AILD) in the UK follows guidelines from the National Institute for Health and Care Excellence (NICE) and the British Society of Gastroenterology (BSG) (Gleeson et al., 2025).</a:t>
            </a:r>
          </a:p>
          <a:p>
            <a:r>
              <a:rPr lang="en-US" dirty="0"/>
              <a:t>Key aims include controlling liver inflammation, inducing remission, and preventing progression to cirrhosis or liver failure.</a:t>
            </a:r>
          </a:p>
          <a:p>
            <a:r>
              <a:rPr lang="en-US" dirty="0"/>
              <a:t>A multidisciplinary approach is essential, involving hepatologists, specialist nurses, and dietitians for comprehensive care (</a:t>
            </a:r>
            <a:r>
              <a:rPr lang="en-GB" dirty="0" err="1"/>
              <a:t>Zoncapè</a:t>
            </a:r>
            <a:r>
              <a:rPr lang="en-GB" dirty="0"/>
              <a:t>, Liguori, and </a:t>
            </a:r>
            <a:r>
              <a:rPr lang="en-GB" dirty="0" err="1"/>
              <a:t>Tsochatzis</a:t>
            </a:r>
            <a:r>
              <a:rPr lang="en-GB" dirty="0"/>
              <a:t>, 2022)</a:t>
            </a:r>
            <a:r>
              <a:rPr lang="en-US" dirty="0"/>
              <a:t>.</a:t>
            </a:r>
          </a:p>
          <a:p>
            <a:r>
              <a:rPr lang="en-US" dirty="0"/>
              <a:t>Regular patient monitoring is crucial and should be tailored based on the severity of the condition.</a:t>
            </a:r>
          </a:p>
          <a:p>
            <a:r>
              <a:rPr lang="en-US" dirty="0"/>
              <a:t>Effective management improves prognosis and reduces the risk of recurrence.</a:t>
            </a:r>
            <a:endParaRPr lang="en-IN" dirty="0"/>
          </a:p>
        </p:txBody>
      </p:sp>
      <p:pic>
        <p:nvPicPr>
          <p:cNvPr id="7170" name="Picture 2" descr="Guidelines Icon Design 14393273 Vector Art at Vecteez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59563" y="280988"/>
            <a:ext cx="1581150" cy="1409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358" y="599440"/>
            <a:ext cx="9529523" cy="984827"/>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600" b="1" dirty="0"/>
              <a:t>Models &amp; Frameworks for Care</a:t>
            </a:r>
            <a:br>
              <a:rPr lang="en-IN" dirty="0"/>
            </a:br>
            <a:endParaRPr lang="en-IN" dirty="0"/>
          </a:p>
        </p:txBody>
      </p:sp>
      <p:sp>
        <p:nvSpPr>
          <p:cNvPr id="3" name="Content Placeholder 2"/>
          <p:cNvSpPr>
            <a:spLocks noGrp="1"/>
          </p:cNvSpPr>
          <p:nvPr>
            <p:ph idx="1"/>
          </p:nvPr>
        </p:nvSpPr>
        <p:spPr>
          <a:xfrm>
            <a:off x="828041" y="1764982"/>
            <a:ext cx="7137400" cy="4351338"/>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US" dirty="0"/>
              <a:t>Management of Autoimmune Liver Disease (AILD) in the UK is supported by care models and frameworks that promote coordinated care (Joshi et al., 2024).</a:t>
            </a:r>
          </a:p>
          <a:p>
            <a:r>
              <a:rPr lang="en-US" dirty="0"/>
              <a:t>The Chronic Care Model (CCM) emphasizes preventive measures and patient involvement in decision-making alongside clinicians (Bokhari et al., 2024).</a:t>
            </a:r>
          </a:p>
          <a:p>
            <a:r>
              <a:rPr lang="en-US" dirty="0"/>
              <a:t>The Patient-Centered Care Model (PCCM) focuses on addressing individual needs and preferences, crucial for managing chronic diseases like AILD.</a:t>
            </a:r>
          </a:p>
          <a:p>
            <a:r>
              <a:rPr lang="en-US" dirty="0"/>
              <a:t>The NHS Long Term Plan advocates for integration and partnership in delivering quality services for patients with long-term conditions, facilitated by Integrated Care Systems (ICSs) (Khatri et al., 2023).</a:t>
            </a:r>
          </a:p>
          <a:p>
            <a:r>
              <a:rPr lang="en-US" dirty="0"/>
              <a:t>These frameworks enhance AILD treatment by enabling early intervention, service coordination, and empowering patients to manage their condition effectively.</a:t>
            </a:r>
            <a:endParaRPr lang="en-IN" dirty="0"/>
          </a:p>
        </p:txBody>
      </p:sp>
      <p:pic>
        <p:nvPicPr>
          <p:cNvPr id="5" name="Picture 4"/>
          <p:cNvPicPr>
            <a:picLocks noChangeAspect="1"/>
          </p:cNvPicPr>
          <p:nvPr/>
        </p:nvPicPr>
        <p:blipFill>
          <a:blip r:embed="rId3"/>
          <a:stretch>
            <a:fillRect/>
          </a:stretch>
        </p:blipFill>
        <p:spPr>
          <a:xfrm>
            <a:off x="7965441" y="1584267"/>
            <a:ext cx="4226559" cy="435133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246" y="194310"/>
            <a:ext cx="8294456" cy="819843"/>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200" b="1" dirty="0"/>
              <a:t>Treatment Options in the UK</a:t>
            </a:r>
            <a:endParaRPr lang="en-IN" sz="3200" dirty="0"/>
          </a:p>
        </p:txBody>
      </p:sp>
      <p:sp>
        <p:nvSpPr>
          <p:cNvPr id="3" name="Content Placeholder 2"/>
          <p:cNvSpPr>
            <a:spLocks noGrp="1"/>
          </p:cNvSpPr>
          <p:nvPr>
            <p:ph idx="1"/>
          </p:nvPr>
        </p:nvSpPr>
        <p:spPr>
          <a:xfrm>
            <a:off x="623628" y="1149921"/>
            <a:ext cx="8029921" cy="4943308"/>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US" dirty="0"/>
              <a:t>AILD treatment in the UK is based on current evidence-based literature, focusing on effective management strategies (Gleeson et al., 2025).</a:t>
            </a:r>
          </a:p>
          <a:p>
            <a:r>
              <a:rPr lang="en-US" dirty="0"/>
              <a:t>Autoimmune hepatitis is primarily treated with corticosteroids like prednisolone, often in combination with azathioprine to enhance treatment efficacy (Gleeson et al., 2025).</a:t>
            </a:r>
          </a:p>
          <a:p>
            <a:r>
              <a:rPr lang="en-US" dirty="0"/>
              <a:t>The first-line treatment for Primary Biliary Cholangitis (PBC) is ursodeoxycholic acid (UDCA), which improves life expectancy and slows disease progression (Carbone et al., 2018).</a:t>
            </a:r>
          </a:p>
          <a:p>
            <a:r>
              <a:rPr lang="en-US" dirty="0"/>
              <a:t>Advanced PBC cases may necessitate second-line treatments, such as </a:t>
            </a:r>
            <a:r>
              <a:rPr lang="en-US" dirty="0" err="1"/>
              <a:t>obeticholic</a:t>
            </a:r>
            <a:r>
              <a:rPr lang="en-US" dirty="0"/>
              <a:t> acid, to manage the disease effectively.</a:t>
            </a:r>
          </a:p>
          <a:p>
            <a:r>
              <a:rPr lang="en-US" dirty="0"/>
              <a:t>Liver transplantation is regarded as the definitive treatment for severe liver diseases, offering a potential life-saving option for patients </a:t>
            </a:r>
            <a:r>
              <a:rPr lang="en-IN" dirty="0"/>
              <a:t>(</a:t>
            </a:r>
            <a:r>
              <a:rPr lang="en-GB" dirty="0"/>
              <a:t>Khalil </a:t>
            </a:r>
            <a:r>
              <a:rPr lang="en-GB" i="1" dirty="0"/>
              <a:t>et al</a:t>
            </a:r>
            <a:r>
              <a:rPr lang="en-IN" dirty="0"/>
              <a:t>., 2023)</a:t>
            </a:r>
            <a:r>
              <a:rPr lang="en-US" dirty="0"/>
              <a:t>.</a:t>
            </a:r>
          </a:p>
          <a:p>
            <a:r>
              <a:rPr lang="en-US" dirty="0"/>
              <a:t>Common symptoms of AILD, including pruritus and fatigue, significantly affect patients' quality of life.</a:t>
            </a:r>
            <a:endParaRPr lang="en-IN" dirty="0"/>
          </a:p>
        </p:txBody>
      </p:sp>
      <p:pic>
        <p:nvPicPr>
          <p:cNvPr id="6149" name="Picture 5" descr="Treatment Icon Vector Art, Icons, and ..."/>
          <p:cNvPicPr>
            <a:picLocks noChangeAspect="1" noChangeArrowheads="1"/>
          </p:cNvPicPr>
          <p:nvPr/>
        </p:nvPicPr>
        <p:blipFill rotWithShape="1">
          <a:blip r:embed="rId3">
            <a:extLst>
              <a:ext uri="{28A0092B-C50C-407E-A947-70E740481C1C}">
                <a14:useLocalDpi xmlns:a14="http://schemas.microsoft.com/office/drawing/2010/main" val="0"/>
              </a:ext>
            </a:extLst>
          </a:blip>
          <a:srcRect b="19939"/>
          <a:stretch>
            <a:fillRect/>
          </a:stretch>
        </p:blipFill>
        <p:spPr bwMode="auto">
          <a:xfrm>
            <a:off x="9762907" y="0"/>
            <a:ext cx="2616519" cy="20948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2EE841D-63A1-E364-94D4-F3AF61B07A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3522" y="2181851"/>
            <a:ext cx="3468478" cy="391137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666249"/>
            <a:ext cx="9976657" cy="871606"/>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600" b="1" dirty="0"/>
              <a:t>Comorbidities</a:t>
            </a:r>
            <a:endParaRPr lang="en-IN" sz="3600" dirty="0"/>
          </a:p>
        </p:txBody>
      </p:sp>
      <p:sp>
        <p:nvSpPr>
          <p:cNvPr id="3" name="Content Placeholder 2"/>
          <p:cNvSpPr>
            <a:spLocks noGrp="1"/>
          </p:cNvSpPr>
          <p:nvPr>
            <p:ph idx="1"/>
          </p:nvPr>
        </p:nvSpPr>
        <p:spPr>
          <a:xfrm>
            <a:off x="1022465" y="1620982"/>
            <a:ext cx="10249591" cy="4570769"/>
          </a:xfrm>
          <a:solidFill>
            <a:schemeClr val="accent2">
              <a:lumMod val="40000"/>
              <a:lumOff val="60000"/>
            </a:schemeClr>
          </a:solidFill>
        </p:spPr>
        <p:txBody>
          <a:bodyPr>
            <a:normAutofit fontScale="92500"/>
          </a:bodyPr>
          <a:lstStyle/>
          <a:p>
            <a:r>
              <a:rPr lang="en-IN" dirty="0"/>
              <a:t>Patients with autoimmune liver disease (AILD) often experience comorbidities, complicating management and worsening prognosis (</a:t>
            </a:r>
            <a:r>
              <a:rPr lang="en-IN" dirty="0" err="1"/>
              <a:t>Corpechot</a:t>
            </a:r>
            <a:r>
              <a:rPr lang="en-IN" dirty="0"/>
              <a:t> et al.,2025).</a:t>
            </a:r>
          </a:p>
          <a:p>
            <a:r>
              <a:rPr lang="en-IN" dirty="0"/>
              <a:t>Common autoimmune-related conditions in AILD patients include thyroid disease and rheumatoid arthritis, alongside osteoporosis due to prolonged corticosteroid use.</a:t>
            </a:r>
          </a:p>
          <a:p>
            <a:r>
              <a:rPr lang="en-IN" dirty="0"/>
              <a:t>Chronic fatigue syndrome is prevalent among AILD patients but may go unrecognised, significantly impacting their quality of life (Laurent et al., 2022).</a:t>
            </a:r>
          </a:p>
          <a:p>
            <a:r>
              <a:rPr lang="en-IN" dirty="0"/>
              <a:t>AILD leads to liver complications such as chronic inflammation, liver fibrosis, and cirrhosis, which increase morbidity and mortality rates (Nandi et al.,2025).</a:t>
            </a:r>
          </a:p>
          <a:p>
            <a:r>
              <a:rPr lang="en-IN" dirty="0"/>
              <a:t>The progression of AILD can result in hepatocellular carcinoma, particularly in patients with cirrhosis (Ganesan and Kulik,2023).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256" y="640079"/>
            <a:ext cx="9026929" cy="473826"/>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pPr algn="ctr"/>
            <a:r>
              <a:rPr lang="en-GB" sz="3600" b="1" dirty="0"/>
              <a:t>Prevention Strategies</a:t>
            </a:r>
            <a:endParaRPr lang="en-IN" sz="3600" dirty="0"/>
          </a:p>
        </p:txBody>
      </p:sp>
      <p:sp>
        <p:nvSpPr>
          <p:cNvPr id="3" name="Content Placeholder 2"/>
          <p:cNvSpPr>
            <a:spLocks noGrp="1"/>
          </p:cNvSpPr>
          <p:nvPr>
            <p:ph idx="1"/>
          </p:nvPr>
        </p:nvSpPr>
        <p:spPr>
          <a:xfrm>
            <a:off x="662941" y="1338349"/>
            <a:ext cx="7922259" cy="487957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US" sz="2000" dirty="0"/>
              <a:t>Preventive measures for autoimmune liver disease (AILD) are crucial for minimizing progression and complications, despite the challenges posed by its autoimmune nature.</a:t>
            </a:r>
          </a:p>
          <a:p>
            <a:r>
              <a:rPr lang="en-US" sz="2000" dirty="0"/>
              <a:t>Early diagnosis through liver function tests and prompt medical intervention is essential for effective treatment (Tanaka et al., 2026).</a:t>
            </a:r>
          </a:p>
          <a:p>
            <a:r>
              <a:rPr lang="en-US" sz="2000" dirty="0"/>
              <a:t>Avoiding alcohol and hepatotoxic drugs is important to prevent further liver cell destruction.</a:t>
            </a:r>
          </a:p>
          <a:p>
            <a:r>
              <a:rPr lang="en-US" sz="2000" dirty="0"/>
              <a:t>Immunization against hepatitis A and B can help prevent additional viral infections that may impair liver function (Van Damme et al., 2023).</a:t>
            </a:r>
          </a:p>
          <a:p>
            <a:r>
              <a:rPr lang="en-US" sz="2000" dirty="0"/>
              <a:t>Educating patients on recognizing symptoms, adhering to treatment, and maintaining regular liver function checks is vital, along with adopting a healthy lifestyle and balanced diet.</a:t>
            </a:r>
            <a:endParaRPr lang="en-IN" sz="2000" dirty="0"/>
          </a:p>
        </p:txBody>
      </p:sp>
      <p:pic>
        <p:nvPicPr>
          <p:cNvPr id="4099" name="Picture 3" descr="Preventive care Icons in PNG &amp; 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47680" y="1"/>
            <a:ext cx="1544320" cy="15443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F0BDA21-3C0C-780E-B9A7-5CAA24AAC0F1}"/>
              </a:ext>
            </a:extLst>
          </p:cNvPr>
          <p:cNvPicPr>
            <a:picLocks noChangeAspect="1"/>
          </p:cNvPicPr>
          <p:nvPr/>
        </p:nvPicPr>
        <p:blipFill>
          <a:blip r:embed="rId4"/>
          <a:stretch>
            <a:fillRect/>
          </a:stretch>
        </p:blipFill>
        <p:spPr>
          <a:xfrm>
            <a:off x="8402967" y="2075412"/>
            <a:ext cx="3262835" cy="368807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1593" y="573578"/>
            <a:ext cx="5727469" cy="972589"/>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600" b="1" dirty="0"/>
              <a:t>Skills, Values &amp; Behaviours</a:t>
            </a:r>
            <a:br>
              <a:rPr lang="en-IN" dirty="0"/>
            </a:br>
            <a:endParaRPr lang="en-IN" dirty="0"/>
          </a:p>
        </p:txBody>
      </p:sp>
      <p:sp>
        <p:nvSpPr>
          <p:cNvPr id="3" name="Content Placeholder 2"/>
          <p:cNvSpPr>
            <a:spLocks noGrp="1"/>
          </p:cNvSpPr>
          <p:nvPr>
            <p:ph idx="1"/>
          </p:nvPr>
        </p:nvSpPr>
        <p:spPr>
          <a:xfrm>
            <a:off x="889462" y="1113904"/>
            <a:ext cx="10257905" cy="5094471"/>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US" sz="1400" b="1" dirty="0"/>
              <a:t>Skills</a:t>
            </a:r>
          </a:p>
          <a:p>
            <a:r>
              <a:rPr lang="en-US" sz="1600" dirty="0"/>
              <a:t>Clinical assessment to monitor disease progression </a:t>
            </a:r>
          </a:p>
          <a:p>
            <a:r>
              <a:rPr lang="en-US" sz="1600" dirty="0"/>
              <a:t>Ability to evaluate treatment effectiveness </a:t>
            </a:r>
          </a:p>
          <a:p>
            <a:r>
              <a:rPr lang="en-US" sz="1600" dirty="0"/>
              <a:t>Effective communication with patients </a:t>
            </a:r>
          </a:p>
          <a:p>
            <a:r>
              <a:rPr lang="en-US" sz="1600" dirty="0"/>
              <a:t>Patient education about the condition and management </a:t>
            </a:r>
          </a:p>
          <a:p>
            <a:pPr marL="0" indent="0">
              <a:buNone/>
            </a:pPr>
            <a:r>
              <a:rPr lang="en-US" sz="1600" b="1" dirty="0"/>
              <a:t>Values</a:t>
            </a:r>
          </a:p>
          <a:p>
            <a:r>
              <a:rPr lang="en-US" sz="1600" dirty="0"/>
              <a:t>Empathy towards patients with chronic illness </a:t>
            </a:r>
            <a:r>
              <a:rPr lang="en-IN" sz="1600" dirty="0">
                <a:solidFill>
                  <a:schemeClr val="tx1"/>
                </a:solidFill>
              </a:rPr>
              <a:t>(Marcus et al., 2024).  </a:t>
            </a:r>
            <a:endParaRPr lang="en-US" sz="1600" dirty="0"/>
          </a:p>
          <a:p>
            <a:r>
              <a:rPr lang="en-US" sz="1600" dirty="0"/>
              <a:t>Respect for patient needs and experiences </a:t>
            </a:r>
          </a:p>
          <a:p>
            <a:r>
              <a:rPr lang="en-US" sz="1600" dirty="0"/>
              <a:t>Cultural competence in care delivery </a:t>
            </a:r>
          </a:p>
          <a:p>
            <a:r>
              <a:rPr lang="en-US" sz="1600" dirty="0"/>
              <a:t>Building trust between patient and healthcare professional </a:t>
            </a:r>
          </a:p>
          <a:p>
            <a:pPr marL="0" indent="0">
              <a:buNone/>
            </a:pPr>
            <a:r>
              <a:rPr lang="en-US" sz="1400" b="1" dirty="0" err="1"/>
              <a:t>Behaviours</a:t>
            </a:r>
            <a:endParaRPr lang="en-US" sz="1400" b="1" dirty="0"/>
          </a:p>
          <a:p>
            <a:r>
              <a:rPr lang="en-US" sz="1600" dirty="0"/>
              <a:t>Empowering patients to take control of their condition </a:t>
            </a:r>
            <a:r>
              <a:rPr lang="en-IN" sz="1600" dirty="0">
                <a:solidFill>
                  <a:schemeClr val="tx1"/>
                </a:solidFill>
              </a:rPr>
              <a:t>(Saleh </a:t>
            </a:r>
            <a:r>
              <a:rPr lang="en-IN" sz="1600" i="1" dirty="0">
                <a:solidFill>
                  <a:schemeClr val="tx1"/>
                </a:solidFill>
              </a:rPr>
              <a:t>et al</a:t>
            </a:r>
            <a:r>
              <a:rPr lang="en-IN" sz="1600" dirty="0">
                <a:solidFill>
                  <a:schemeClr val="tx1"/>
                </a:solidFill>
              </a:rPr>
              <a:t>., 2024). </a:t>
            </a:r>
            <a:endParaRPr lang="en-US" sz="1600" dirty="0"/>
          </a:p>
          <a:p>
            <a:r>
              <a:rPr lang="en-US" sz="1600" dirty="0"/>
              <a:t>Encouraging active patient involvement (co-production) </a:t>
            </a:r>
          </a:p>
          <a:p>
            <a:r>
              <a:rPr lang="en-US" sz="1600" dirty="0"/>
              <a:t>Adopting a holistic care approach (addressing psychological, social, and </a:t>
            </a:r>
            <a:r>
              <a:rPr lang="en-US" sz="1600" dirty="0" err="1"/>
              <a:t>behavioural</a:t>
            </a:r>
            <a:r>
              <a:rPr lang="en-US" sz="1600" dirty="0"/>
              <a:t> needs)</a:t>
            </a:r>
          </a:p>
          <a:p>
            <a:endParaRPr lang="en-IN"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3086" y="238124"/>
            <a:ext cx="4577633" cy="879476"/>
          </a:xfrm>
        </p:spPr>
        <p:style>
          <a:lnRef idx="3">
            <a:schemeClr val="lt1"/>
          </a:lnRef>
          <a:fillRef idx="1">
            <a:schemeClr val="accent5"/>
          </a:fillRef>
          <a:effectRef idx="1">
            <a:schemeClr val="accent5"/>
          </a:effectRef>
          <a:fontRef idx="minor">
            <a:schemeClr val="lt1"/>
          </a:fontRef>
        </p:style>
        <p:txBody>
          <a:bodyPr>
            <a:noAutofit/>
          </a:bodyPr>
          <a:lstStyle/>
          <a:p>
            <a:pPr algn="ctr"/>
            <a:r>
              <a:rPr lang="en-GB" sz="2000" b="1" dirty="0"/>
              <a:t>Personalised Care &amp; Self-Management </a:t>
            </a:r>
            <a:endParaRPr lang="en-IN" sz="2000" dirty="0"/>
          </a:p>
        </p:txBody>
      </p:sp>
      <p:sp>
        <p:nvSpPr>
          <p:cNvPr id="3" name="Content Placeholder 2"/>
          <p:cNvSpPr>
            <a:spLocks noGrp="1"/>
          </p:cNvSpPr>
          <p:nvPr>
            <p:ph idx="1"/>
          </p:nvPr>
        </p:nvSpPr>
        <p:spPr>
          <a:xfrm>
            <a:off x="813904" y="1240570"/>
            <a:ext cx="10071347" cy="4907311"/>
          </a:xfrm>
          <a:ln w="19050"/>
        </p:spPr>
        <p:style>
          <a:lnRef idx="2">
            <a:schemeClr val="accent4"/>
          </a:lnRef>
          <a:fillRef idx="1">
            <a:schemeClr val="lt1"/>
          </a:fillRef>
          <a:effectRef idx="0">
            <a:schemeClr val="accent4"/>
          </a:effectRef>
          <a:fontRef idx="minor">
            <a:schemeClr val="dk1"/>
          </a:fontRef>
        </p:style>
        <p:txBody>
          <a:bodyPr>
            <a:noAutofit/>
          </a:bodyPr>
          <a:lstStyle/>
          <a:p>
            <a:pPr>
              <a:lnSpc>
                <a:spcPct val="90000"/>
              </a:lnSpc>
            </a:pPr>
            <a:r>
              <a:rPr lang="en-US" sz="1600" dirty="0"/>
              <a:t>Patient-centered care and self-management are essential for improving outcomes in AILD cases, aligning with NHS England’s care pathway model.</a:t>
            </a:r>
          </a:p>
          <a:p>
            <a:pPr>
              <a:lnSpc>
                <a:spcPct val="90000"/>
              </a:lnSpc>
            </a:pPr>
            <a:r>
              <a:rPr lang="en-US" sz="1600" dirty="0"/>
              <a:t>The six evidence-based components of care focus on a holistic approach to personalized patient-centered care, </a:t>
            </a:r>
          </a:p>
          <a:p>
            <a:pPr>
              <a:lnSpc>
                <a:spcPct val="90000"/>
              </a:lnSpc>
            </a:pPr>
            <a:r>
              <a:rPr lang="en-US" sz="1600" dirty="0"/>
              <a:t>involving patients in decision-making for better adherence and treatment processes</a:t>
            </a:r>
            <a:r>
              <a:rPr lang="en-IN" altLang="en-US" sz="1600" dirty="0"/>
              <a:t> (</a:t>
            </a:r>
            <a:r>
              <a:rPr lang="en-GB" sz="1600" dirty="0">
                <a:sym typeface="+mn-ea"/>
              </a:rPr>
              <a:t>Nandi</a:t>
            </a:r>
            <a:r>
              <a:rPr lang="en-IN" altLang="en-GB" sz="1600" dirty="0">
                <a:sym typeface="+mn-ea"/>
              </a:rPr>
              <a:t> </a:t>
            </a:r>
            <a:r>
              <a:rPr lang="en-IN" altLang="en-GB" sz="1600" i="1" dirty="0">
                <a:sym typeface="+mn-ea"/>
              </a:rPr>
              <a:t>et al., </a:t>
            </a:r>
            <a:r>
              <a:rPr lang="en-IN" altLang="en-GB" sz="1600" dirty="0">
                <a:sym typeface="+mn-ea"/>
              </a:rPr>
              <a:t>2025)</a:t>
            </a:r>
            <a:r>
              <a:rPr lang="en-US" sz="1600" dirty="0"/>
              <a:t>.</a:t>
            </a:r>
          </a:p>
          <a:p>
            <a:pPr>
              <a:lnSpc>
                <a:spcPct val="90000"/>
              </a:lnSpc>
            </a:pPr>
            <a:r>
              <a:rPr lang="en-IN" altLang="en-US" sz="1600" dirty="0"/>
              <a:t>Six evidence based components are a</a:t>
            </a:r>
            <a:r>
              <a:rPr lang="en-US" altLang="en-US" sz="1600" dirty="0"/>
              <a:t>ccurate diagnosis and risk assessment</a:t>
            </a:r>
            <a:r>
              <a:rPr lang="en-IN" altLang="en-US" sz="1600" dirty="0"/>
              <a:t>, </a:t>
            </a:r>
          </a:p>
          <a:p>
            <a:pPr>
              <a:lnSpc>
                <a:spcPct val="90000"/>
              </a:lnSpc>
            </a:pPr>
            <a:r>
              <a:rPr lang="en-IN" altLang="en-US" sz="1600" dirty="0" err="1"/>
              <a:t>i</a:t>
            </a:r>
            <a:r>
              <a:rPr lang="en-US" altLang="en-US" sz="1600" dirty="0"/>
              <a:t>mmunosuppressive and disease-specific treatment</a:t>
            </a:r>
            <a:r>
              <a:rPr lang="en-IN" altLang="en-US" sz="1600" dirty="0"/>
              <a:t>, </a:t>
            </a:r>
          </a:p>
          <a:p>
            <a:pPr>
              <a:lnSpc>
                <a:spcPct val="90000"/>
              </a:lnSpc>
            </a:pPr>
            <a:r>
              <a:rPr lang="en-IN" altLang="en-US" sz="1600" dirty="0"/>
              <a:t>r</a:t>
            </a:r>
            <a:r>
              <a:rPr lang="en-US" altLang="en-US" sz="1600" dirty="0"/>
              <a:t>egular monitoring and follow-up</a:t>
            </a:r>
            <a:r>
              <a:rPr lang="en-IN" altLang="en-US" sz="1600" dirty="0"/>
              <a:t>,</a:t>
            </a:r>
          </a:p>
          <a:p>
            <a:pPr>
              <a:lnSpc>
                <a:spcPct val="90000"/>
              </a:lnSpc>
            </a:pPr>
            <a:r>
              <a:rPr lang="en-IN" altLang="en-US" sz="1600" dirty="0"/>
              <a:t> m</a:t>
            </a:r>
            <a:r>
              <a:rPr lang="en-US" altLang="en-US" sz="1600" dirty="0"/>
              <a:t>anagement of symptoms and complications</a:t>
            </a:r>
            <a:r>
              <a:rPr lang="en-IN" altLang="en-US" sz="1600" dirty="0"/>
              <a:t>, p</a:t>
            </a:r>
            <a:r>
              <a:rPr lang="en-US" altLang="en-US" sz="1600" dirty="0"/>
              <a:t>sychosocial and lifestyle support</a:t>
            </a:r>
            <a:r>
              <a:rPr lang="en-IN" altLang="en-US" sz="1600" dirty="0"/>
              <a:t>, s</a:t>
            </a:r>
            <a:r>
              <a:rPr lang="en-US" altLang="en-US" sz="1600" dirty="0"/>
              <a:t>hared decision-making and patient involvement</a:t>
            </a:r>
            <a:r>
              <a:rPr lang="en-IN" altLang="en-US" sz="1600" dirty="0"/>
              <a:t> </a:t>
            </a:r>
            <a:r>
              <a:rPr lang="en-IN" altLang="en-US" sz="1600" dirty="0">
                <a:sym typeface="+mn-ea"/>
              </a:rPr>
              <a:t>(</a:t>
            </a:r>
            <a:r>
              <a:rPr lang="en-GB" sz="1600" dirty="0">
                <a:sym typeface="+mn-ea"/>
              </a:rPr>
              <a:t>Nandi</a:t>
            </a:r>
            <a:r>
              <a:rPr lang="en-IN" altLang="en-GB" sz="1600" dirty="0">
                <a:sym typeface="+mn-ea"/>
              </a:rPr>
              <a:t> </a:t>
            </a:r>
            <a:r>
              <a:rPr lang="en-IN" altLang="en-GB" sz="1600" i="1" dirty="0">
                <a:sym typeface="+mn-ea"/>
              </a:rPr>
              <a:t>et al., </a:t>
            </a:r>
            <a:r>
              <a:rPr lang="en-IN" altLang="en-GB" sz="1600" dirty="0">
                <a:sym typeface="+mn-ea"/>
              </a:rPr>
              <a:t>2025).</a:t>
            </a:r>
            <a:endParaRPr lang="en-US" altLang="en-US" sz="1600" dirty="0"/>
          </a:p>
          <a:p>
            <a:pPr>
              <a:lnSpc>
                <a:spcPct val="80000"/>
              </a:lnSpc>
            </a:pPr>
            <a:r>
              <a:rPr lang="en-US" sz="1600" dirty="0"/>
              <a:t>Personalized care planning tailors  interventions to individual clinical needs, lifestyles, and preferences, while social prescriptions enhance well-being and address psychological challenges.</a:t>
            </a:r>
          </a:p>
          <a:p>
            <a:r>
              <a:rPr lang="en-US" sz="1600" dirty="0"/>
              <a:t>Supported self-management equips patients with skills to manage their illness effectively, and personal health budgets empower them to choose appropriate care and treatment options</a:t>
            </a:r>
            <a:r>
              <a:rPr lang="en-IN" altLang="en-US" sz="1600" dirty="0"/>
              <a:t> (</a:t>
            </a:r>
            <a:r>
              <a:rPr lang="en-GB" sz="1600" dirty="0" err="1">
                <a:sym typeface="+mn-ea"/>
              </a:rPr>
              <a:t>Zoncapè</a:t>
            </a:r>
            <a:r>
              <a:rPr lang="en-IN" altLang="en-GB" sz="1600" dirty="0" err="1">
                <a:sym typeface="+mn-ea"/>
              </a:rPr>
              <a:t> </a:t>
            </a:r>
            <a:r>
              <a:rPr lang="en-IN" altLang="en-GB" sz="1600" i="1" dirty="0" err="1">
                <a:sym typeface="+mn-ea"/>
              </a:rPr>
              <a:t>et al., </a:t>
            </a:r>
            <a:r>
              <a:rPr lang="en-IN" altLang="en-GB" sz="1600" dirty="0" err="1">
                <a:sym typeface="+mn-ea"/>
              </a:rPr>
              <a:t>2022).</a:t>
            </a:r>
          </a:p>
          <a:p>
            <a:r>
              <a:rPr lang="en-US" sz="1600" dirty="0"/>
              <a:t>Implementing these components in AILD cases can significantly enhance patient engagement, knowledge about their condition, and adherence to necessary lifestyle changes.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77500" lnSpcReduction="20000"/>
          </a:bodyPr>
          <a:lstStyle/>
          <a:p>
            <a:r>
              <a:rPr lang="en-US" dirty="0"/>
              <a:t>Autoimmune liver disorders (AILD) are complex, chronic diseases impacting health, social life, and finances globally.</a:t>
            </a:r>
          </a:p>
          <a:p>
            <a:r>
              <a:rPr lang="en-US" dirty="0"/>
              <a:t>Early diagnosis and evidence-based treatment are crucial for effective management.</a:t>
            </a:r>
          </a:p>
          <a:p>
            <a:r>
              <a:rPr lang="en-US" dirty="0"/>
              <a:t>Adhering to NICE and BSG guidelines is essential, alongside a multidisciplinary care approach.</a:t>
            </a:r>
          </a:p>
          <a:p>
            <a:r>
              <a:rPr lang="en-US" dirty="0"/>
              <a:t>Treatment challenges persist due to comorbidities, disease progression, and impaired quality of life.</a:t>
            </a:r>
          </a:p>
          <a:p>
            <a:r>
              <a:rPr lang="en-US" dirty="0"/>
              <a:t>Combining personalized treatment, patient education, and self-management is vital for enhancing adherence and long-term outcomes.</a:t>
            </a:r>
          </a:p>
          <a:p>
            <a:r>
              <a:rPr lang="en-US" dirty="0"/>
              <a:t>A holistic, patient-centered strategy is necessary to improve prognosis and quality of life for individuals with AILD.</a:t>
            </a:r>
            <a:endParaRPr lang="en-IN" dirty="0"/>
          </a:p>
        </p:txBody>
      </p:sp>
      <p:sp>
        <p:nvSpPr>
          <p:cNvPr id="4" name="Title 1"/>
          <p:cNvSpPr txBox="1"/>
          <p:nvPr/>
        </p:nvSpPr>
        <p:spPr>
          <a:xfrm>
            <a:off x="1295401" y="982132"/>
            <a:ext cx="9601196" cy="1303867"/>
          </a:xfrm>
          <a:prstGeom prst="rect">
            <a:avLst/>
          </a:prstGeom>
        </p:spPr>
        <p:style>
          <a:lnRef idx="3">
            <a:schemeClr val="lt1"/>
          </a:lnRef>
          <a:fillRef idx="1">
            <a:schemeClr val="accent5"/>
          </a:fillRef>
          <a:effectRef idx="1">
            <a:schemeClr val="accent5"/>
          </a:effectRef>
          <a:fontRef idx="minor">
            <a:schemeClr val="lt1"/>
          </a:fontRef>
        </p:style>
        <p:txBody>
          <a:bodyPr vert="horz" lIns="91440" tIns="45720" rIns="91440" bIns="45720" rtlCol="0" anchor="ctr">
            <a:normAutofit fontScale="97500"/>
          </a:bodyPr>
          <a:lstStyle>
            <a:lvl1pPr algn="ctr" defTabSz="457200" rtl="0" eaLnBrk="1" latinLnBrk="0" hangingPunct="1">
              <a:spcBef>
                <a:spcPct val="0"/>
              </a:spcBef>
              <a:buNone/>
              <a:defRPr sz="4400" kern="1200" cap="none">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IN" b="1" dirty="0"/>
              <a:t>Conclusion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880"/>
            <a:ext cx="10515600" cy="681037"/>
          </a:xfrm>
        </p:spPr>
        <p:txBody>
          <a:bodyPr>
            <a:normAutofit fontScale="90000"/>
          </a:bodyPr>
          <a:lstStyle/>
          <a:p>
            <a:pPr algn="ctr"/>
            <a:r>
              <a:rPr lang="en-IN" b="1" dirty="0"/>
              <a:t>References</a:t>
            </a:r>
          </a:p>
        </p:txBody>
      </p:sp>
      <p:sp>
        <p:nvSpPr>
          <p:cNvPr id="3" name="Content Placeholder 2"/>
          <p:cNvSpPr>
            <a:spLocks noGrp="1"/>
          </p:cNvSpPr>
          <p:nvPr>
            <p:ph idx="1"/>
          </p:nvPr>
        </p:nvSpPr>
        <p:spPr>
          <a:xfrm>
            <a:off x="213995" y="498157"/>
            <a:ext cx="11764010" cy="6359843"/>
          </a:xfrm>
          <a:ln w="28575"/>
        </p:spPr>
        <p:style>
          <a:lnRef idx="2">
            <a:schemeClr val="accent1"/>
          </a:lnRef>
          <a:fillRef idx="1">
            <a:schemeClr val="lt1"/>
          </a:fillRef>
          <a:effectRef idx="0">
            <a:schemeClr val="accent1"/>
          </a:effectRef>
          <a:fontRef idx="minor">
            <a:schemeClr val="dk1"/>
          </a:fontRef>
        </p:style>
        <p:txBody>
          <a:bodyPr>
            <a:noAutofit/>
          </a:bodyPr>
          <a:lstStyle/>
          <a:p>
            <a:pPr>
              <a:lnSpc>
                <a:spcPct val="70000"/>
              </a:lnSpc>
            </a:pPr>
            <a:r>
              <a:rPr lang="en-GB" sz="1200" dirty="0"/>
              <a:t>Bokhari, N.S., Saleh, S.F., Alhazmi, Z.E., Alhazmi, M.H., </a:t>
            </a:r>
            <a:r>
              <a:rPr lang="en-GB" sz="1200" dirty="0" err="1"/>
              <a:t>Filfilan</a:t>
            </a:r>
            <a:r>
              <a:rPr lang="en-GB" sz="1200" dirty="0"/>
              <a:t>, O.R., Alsharif, A.S., </a:t>
            </a:r>
            <a:r>
              <a:rPr lang="en-GB" sz="1200" dirty="0" err="1"/>
              <a:t>Alsulaimani</a:t>
            </a:r>
            <a:r>
              <a:rPr lang="en-GB" sz="1200" dirty="0"/>
              <a:t>, B.M. and </a:t>
            </a:r>
            <a:r>
              <a:rPr lang="en-GB" sz="1200" dirty="0" err="1"/>
              <a:t>Alhujuri</a:t>
            </a:r>
            <a:r>
              <a:rPr lang="en-GB" sz="1200" dirty="0"/>
              <a:t>, M.Y., 2024. Interprofessional Collaboration Between Medical And Nursing Teams To Enhance Quality Of Care For Patients With Chronic Diseases. </a:t>
            </a:r>
            <a:r>
              <a:rPr lang="en-GB" sz="1200" i="1" dirty="0"/>
              <a:t>The Review of Diabetic Studies</a:t>
            </a:r>
            <a:r>
              <a:rPr lang="en-GB" sz="1200" dirty="0"/>
              <a:t>, pp.104-124. </a:t>
            </a:r>
            <a:r>
              <a:rPr lang="en-GB" sz="1200" u="sng" dirty="0">
                <a:hlinkClick r:id="rId3"/>
              </a:rPr>
              <a:t>https://www.diabeticstudies.org/index.php/RDS/article/view/720/598</a:t>
            </a:r>
            <a:r>
              <a:rPr lang="en-GB" sz="1200" dirty="0"/>
              <a:t> </a:t>
            </a:r>
            <a:endParaRPr lang="en-IN" sz="1200" dirty="0"/>
          </a:p>
          <a:p>
            <a:pPr>
              <a:lnSpc>
                <a:spcPct val="70000"/>
              </a:lnSpc>
            </a:pPr>
            <a:r>
              <a:rPr lang="en-GB" sz="1200" dirty="0"/>
              <a:t>Carbone, M., Nardi, A., Flack, S., Carpino, G., </a:t>
            </a:r>
            <a:r>
              <a:rPr lang="en-GB" sz="1200" dirty="0" err="1"/>
              <a:t>Varvaropoulou</a:t>
            </a:r>
            <a:r>
              <a:rPr lang="en-GB" sz="1200" dirty="0"/>
              <a:t>, N., Gavrila, C., Spicer, A., Badrock, J., </a:t>
            </a:r>
            <a:r>
              <a:rPr lang="en-GB" sz="1200" dirty="0" err="1"/>
              <a:t>Bernuzzi</a:t>
            </a:r>
            <a:r>
              <a:rPr lang="en-GB" sz="1200" dirty="0"/>
              <a:t>, F., Cardinale, V. and Ainsworth, H.F., 2018. Pretreatment prediction of response to ursodeoxycholic acid in primary biliary cholangitis: development and validation of the UDCA Response Score. </a:t>
            </a:r>
            <a:r>
              <a:rPr lang="en-GB" sz="1200" i="1" dirty="0"/>
              <a:t>The Lancet Gastroenterology &amp; Hepatology</a:t>
            </a:r>
            <a:r>
              <a:rPr lang="en-GB" sz="1200" dirty="0"/>
              <a:t>, </a:t>
            </a:r>
            <a:r>
              <a:rPr lang="en-GB" sz="1200" i="1" dirty="0"/>
              <a:t>3</a:t>
            </a:r>
            <a:r>
              <a:rPr lang="en-GB" sz="1200" dirty="0"/>
              <a:t>(9), pp.626-634. </a:t>
            </a:r>
            <a:r>
              <a:rPr lang="en-GB" sz="1200" u="sng" dirty="0">
                <a:hlinkClick r:id="rId4"/>
              </a:rPr>
              <a:t>https://www.thelancet.com/pdfs/journals/langas/PIIS2468-1253(18)30163-8.pdf</a:t>
            </a:r>
            <a:r>
              <a:rPr lang="en-GB" sz="1200" dirty="0"/>
              <a:t> </a:t>
            </a:r>
            <a:endParaRPr lang="en-IN" sz="1200" dirty="0"/>
          </a:p>
          <a:p>
            <a:pPr>
              <a:lnSpc>
                <a:spcPct val="70000"/>
              </a:lnSpc>
            </a:pPr>
            <a:r>
              <a:rPr lang="en-GB" sz="1200" dirty="0" err="1"/>
              <a:t>Corpechot</a:t>
            </a:r>
            <a:r>
              <a:rPr lang="en-GB" sz="1200" dirty="0"/>
              <a:t>, C., </a:t>
            </a:r>
            <a:r>
              <a:rPr lang="en-GB" sz="1200" dirty="0" err="1"/>
              <a:t>Hornus</a:t>
            </a:r>
            <a:r>
              <a:rPr lang="en-GB" sz="1200" dirty="0"/>
              <a:t>, P., Cals, M., Rinder, P., Marcille, T., Malek, A., Belkacem, K.B., </a:t>
            </a:r>
            <a:r>
              <a:rPr lang="en-GB" sz="1200" dirty="0" err="1"/>
              <a:t>Gaouar</a:t>
            </a:r>
            <a:r>
              <a:rPr lang="en-GB" sz="1200" dirty="0"/>
              <a:t>, F., Chabane, Y., </a:t>
            </a:r>
            <a:r>
              <a:rPr lang="en-GB" sz="1200" dirty="0" err="1"/>
              <a:t>Corret</a:t>
            </a:r>
            <a:r>
              <a:rPr lang="en-GB" sz="1200" dirty="0"/>
              <a:t>, P.A. and </a:t>
            </a:r>
            <a:r>
              <a:rPr lang="en-GB" sz="1200" dirty="0" err="1"/>
              <a:t>Squarzoni</a:t>
            </a:r>
            <a:r>
              <a:rPr lang="en-GB" sz="1200" dirty="0"/>
              <a:t>, P., 2025. Epidemiology, Comorbidity, Treatment and Outcome of Autoimmune Liver Diseases: A French Nationwide Study. </a:t>
            </a:r>
            <a:r>
              <a:rPr lang="en-GB" sz="1200" i="1" dirty="0"/>
              <a:t>JHEP Reports</a:t>
            </a:r>
            <a:r>
              <a:rPr lang="en-GB" sz="1200" dirty="0"/>
              <a:t>, p.101546. </a:t>
            </a:r>
            <a:r>
              <a:rPr lang="en-GB" sz="1200" u="sng" dirty="0">
                <a:hlinkClick r:id="rId5"/>
              </a:rPr>
              <a:t>https://www.sciencedirect.com/science/article/pii/S2589555925002253</a:t>
            </a:r>
            <a:r>
              <a:rPr lang="en-GB" sz="1200" dirty="0"/>
              <a:t> </a:t>
            </a:r>
            <a:endParaRPr lang="en-IN" sz="1200" dirty="0"/>
          </a:p>
          <a:p>
            <a:pPr>
              <a:lnSpc>
                <a:spcPct val="70000"/>
              </a:lnSpc>
            </a:pPr>
            <a:r>
              <a:rPr lang="en-GB" sz="1200" dirty="0"/>
              <a:t>Filipovic, B., Marjanovic-</a:t>
            </a:r>
            <a:r>
              <a:rPr lang="en-GB" sz="1200" dirty="0" err="1"/>
              <a:t>Haljilji</a:t>
            </a:r>
            <a:r>
              <a:rPr lang="en-GB" sz="1200" dirty="0"/>
              <a:t>, M., Blagojevic, D., Dragovic, M., </a:t>
            </a:r>
            <a:r>
              <a:rPr lang="en-GB" sz="1200" dirty="0" err="1"/>
              <a:t>Krsmanovic</a:t>
            </a:r>
            <a:r>
              <a:rPr lang="en-GB" sz="1200" dirty="0"/>
              <a:t>, E., Matovic, A., Panic, N., </a:t>
            </a:r>
            <a:r>
              <a:rPr lang="en-GB" sz="1200" dirty="0" err="1"/>
              <a:t>Kiurski</a:t>
            </a:r>
            <a:r>
              <a:rPr lang="en-GB" sz="1200" dirty="0"/>
              <a:t>, S., Zagorac, Z., Milanovic, M. and Markovic, O., 2025. A Closer Look into Autoimmune Liver Diseases. </a:t>
            </a:r>
            <a:r>
              <a:rPr lang="en-GB" sz="1200" i="1" dirty="0"/>
              <a:t>International Journal of Molecular Sciences</a:t>
            </a:r>
            <a:r>
              <a:rPr lang="en-GB" sz="1200" dirty="0"/>
              <a:t>, </a:t>
            </a:r>
            <a:r>
              <a:rPr lang="en-GB" sz="1200" i="1" dirty="0"/>
              <a:t>26</a:t>
            </a:r>
            <a:r>
              <a:rPr lang="en-GB" sz="1200" dirty="0"/>
              <a:t>(5), p.1863. </a:t>
            </a:r>
            <a:r>
              <a:rPr lang="en-GB" sz="1200" u="sng" dirty="0">
                <a:hlinkClick r:id="rId6"/>
              </a:rPr>
              <a:t>https://www.mdpi.com/1422-0067/26/5/1863</a:t>
            </a:r>
            <a:r>
              <a:rPr lang="en-GB" sz="1200" dirty="0"/>
              <a:t> </a:t>
            </a:r>
            <a:endParaRPr lang="en-IN" sz="1200" dirty="0"/>
          </a:p>
          <a:p>
            <a:pPr>
              <a:lnSpc>
                <a:spcPct val="70000"/>
              </a:lnSpc>
            </a:pPr>
            <a:r>
              <a:rPr lang="en-GB" sz="1200" dirty="0"/>
              <a:t>Ganesan, P. and Kulik, L.M., 2023. Hepatocellular carcinoma: new developments. </a:t>
            </a:r>
            <a:r>
              <a:rPr lang="en-GB" sz="1200" i="1" dirty="0"/>
              <a:t>Clinics in liver disease</a:t>
            </a:r>
            <a:r>
              <a:rPr lang="en-GB" sz="1200" dirty="0"/>
              <a:t>, </a:t>
            </a:r>
            <a:r>
              <a:rPr lang="en-GB" sz="1200" i="1" dirty="0"/>
              <a:t>27</a:t>
            </a:r>
            <a:r>
              <a:rPr lang="en-GB" sz="1200" dirty="0"/>
              <a:t>(1), pp.85-102. </a:t>
            </a:r>
            <a:r>
              <a:rPr lang="en-GB" sz="1200" u="sng" dirty="0">
                <a:hlinkClick r:id="rId7"/>
              </a:rPr>
              <a:t>https://www.binasss.sa.cr/ene23/18.pdf</a:t>
            </a:r>
            <a:r>
              <a:rPr lang="en-GB" sz="1200" dirty="0"/>
              <a:t> </a:t>
            </a:r>
            <a:endParaRPr lang="en-IN" sz="1200" dirty="0"/>
          </a:p>
          <a:p>
            <a:pPr>
              <a:lnSpc>
                <a:spcPct val="70000"/>
              </a:lnSpc>
            </a:pPr>
            <a:r>
              <a:rPr lang="en-GB" sz="1200" dirty="0"/>
              <a:t>Gleeson, D., </a:t>
            </a:r>
            <a:r>
              <a:rPr lang="en-GB" sz="1200" dirty="0" err="1"/>
              <a:t>Bornand</a:t>
            </a:r>
            <a:r>
              <a:rPr lang="en-GB" sz="1200" dirty="0"/>
              <a:t>, R., Brownlee, A., Dhaliwal, H., Dyson, J.K., Hails, J., Henderson, P., Kelly, D., Mells, G.F., Miquel, R. and Oo, Y.H., 2025. British Society of Gastroenterology guidelines for diagnosis and management of autoimmune hepatitis. </a:t>
            </a:r>
            <a:r>
              <a:rPr lang="en-GB" sz="1200" i="1" dirty="0"/>
              <a:t>Gut</a:t>
            </a:r>
            <a:r>
              <a:rPr lang="en-GB" sz="1200" dirty="0"/>
              <a:t>, </a:t>
            </a:r>
            <a:r>
              <a:rPr lang="en-GB" sz="1200" i="1" dirty="0"/>
              <a:t>74</a:t>
            </a:r>
            <a:r>
              <a:rPr lang="en-GB" sz="1200" dirty="0"/>
              <a:t>(9), pp.1364-1409. </a:t>
            </a:r>
            <a:r>
              <a:rPr lang="en-GB" sz="1200" u="sng" dirty="0">
                <a:hlinkClick r:id="rId8"/>
              </a:rPr>
              <a:t>https://gut.bmj.com/content/gutjnl/74/9/1364.full.pdf</a:t>
            </a:r>
            <a:r>
              <a:rPr lang="en-GB" sz="1200" dirty="0"/>
              <a:t> </a:t>
            </a:r>
            <a:endParaRPr lang="en-IN" sz="1200" dirty="0"/>
          </a:p>
          <a:p>
            <a:pPr>
              <a:lnSpc>
                <a:spcPct val="70000"/>
              </a:lnSpc>
            </a:pPr>
            <a:r>
              <a:rPr lang="en-IN" sz="1200" dirty="0"/>
              <a:t>GOV.UK (2024). </a:t>
            </a:r>
            <a:r>
              <a:rPr lang="en-IN" sz="1200" i="1" dirty="0"/>
              <a:t>Liver disease profile, December 2024 update</a:t>
            </a:r>
            <a:r>
              <a:rPr lang="en-IN" sz="1200" dirty="0"/>
              <a:t>. [online] GOV.UK. Available at: </a:t>
            </a:r>
            <a:r>
              <a:rPr lang="en-IN" sz="1200" u="sng" dirty="0">
                <a:hlinkClick r:id="rId9"/>
              </a:rPr>
              <a:t>https://www.gov.uk/government/statistics/liver-disease-profile-december-2024-update/liver-disease-profile-december-2024-update</a:t>
            </a:r>
            <a:r>
              <a:rPr lang="en-GB" sz="1200" dirty="0"/>
              <a:t> </a:t>
            </a:r>
            <a:endParaRPr lang="en-IN" sz="1200" dirty="0"/>
          </a:p>
          <a:p>
            <a:pPr>
              <a:lnSpc>
                <a:spcPct val="70000"/>
              </a:lnSpc>
            </a:pPr>
            <a:r>
              <a:rPr lang="en-GB" sz="1200" dirty="0"/>
              <a:t>Gupta, P., Kalra, N., Gulati, A., Chandel, K., Priyaranjan, P., Dahal, P., Sinha, S.K., Duseja, A., Dhiman, R.K. and Sandhu, M.S., 2019. Changes in liver morphology in patients with extrahepatic portal venous obstruction: a retrospective magnetic resonance imaging study. </a:t>
            </a:r>
            <a:r>
              <a:rPr lang="en-GB" sz="1200" i="1" dirty="0"/>
              <a:t>The British Journal of Radiology</a:t>
            </a:r>
            <a:r>
              <a:rPr lang="en-GB" sz="1200" dirty="0"/>
              <a:t>, </a:t>
            </a:r>
            <a:r>
              <a:rPr lang="en-GB" sz="1200" i="1" dirty="0"/>
              <a:t>92</a:t>
            </a:r>
            <a:r>
              <a:rPr lang="en-GB" sz="1200" dirty="0"/>
              <a:t>(1098), p.20180890. </a:t>
            </a:r>
            <a:r>
              <a:rPr lang="en-GB" sz="1200" u="sng" dirty="0">
                <a:hlinkClick r:id="rId10"/>
              </a:rPr>
              <a:t>https://pmc.ncbi.nlm.nih.gov/articles/PMC6592076/pdf/bjr.20180890.pdf</a:t>
            </a:r>
            <a:r>
              <a:rPr lang="en-GB" sz="1200" dirty="0"/>
              <a:t> </a:t>
            </a:r>
            <a:endParaRPr lang="en-IN" sz="1200" dirty="0"/>
          </a:p>
          <a:p>
            <a:pPr>
              <a:lnSpc>
                <a:spcPct val="70000"/>
              </a:lnSpc>
            </a:pPr>
            <a:r>
              <a:rPr lang="en-GB" sz="1200" dirty="0"/>
              <a:t>Joshi, D., </a:t>
            </a:r>
            <a:r>
              <a:rPr lang="en-GB" sz="1200" dirty="0" err="1"/>
              <a:t>Nayagam</a:t>
            </a:r>
            <a:r>
              <a:rPr lang="en-GB" sz="1200" dirty="0"/>
              <a:t>, J., Clay, L., </a:t>
            </a:r>
            <a:r>
              <a:rPr lang="en-GB" sz="1200" dirty="0" err="1"/>
              <a:t>Yerlett</a:t>
            </a:r>
            <a:r>
              <a:rPr lang="en-GB" sz="1200" dirty="0"/>
              <a:t>, J., Claridge, L., Day, J., Ferguson, J., </a:t>
            </a:r>
            <a:r>
              <a:rPr lang="en-GB" sz="1200" dirty="0" err="1"/>
              <a:t>Mckie</a:t>
            </a:r>
            <a:r>
              <a:rPr lang="en-GB" sz="1200" dirty="0"/>
              <a:t>, P., Vara, R., Pargeter, H. and Lockyer, R., 2024. UK guideline on the transition and management of childhood liver diseases in adulthood. </a:t>
            </a:r>
            <a:r>
              <a:rPr lang="en-GB" sz="1200" i="1" dirty="0"/>
              <a:t>Alimentary Pharmacology &amp; Therapeutics</a:t>
            </a:r>
            <a:r>
              <a:rPr lang="en-GB" sz="1200" dirty="0"/>
              <a:t>, </a:t>
            </a:r>
            <a:r>
              <a:rPr lang="en-GB" sz="1200" i="1" dirty="0"/>
              <a:t>59</a:t>
            </a:r>
            <a:r>
              <a:rPr lang="en-GB" sz="1200" dirty="0"/>
              <a:t>(7), pp.812-842. </a:t>
            </a:r>
            <a:r>
              <a:rPr lang="en-GB" sz="1200" u="sng" dirty="0">
                <a:hlinkClick r:id="rId11"/>
              </a:rPr>
              <a:t>https://www.bsg.org.uk/getmedia/4f8f3249-f3f4-4f59-ab58-82eb592f331b/Aliment-Pharmacol-Ther-2024-Joshi-UK-guideline-on-the-transition-and-management-of-childhood-liver-diseases-in.pdf</a:t>
            </a:r>
            <a:r>
              <a:rPr lang="en-GB" sz="1200" dirty="0"/>
              <a:t> </a:t>
            </a:r>
            <a:endParaRPr lang="en-IN" sz="1200" dirty="0"/>
          </a:p>
          <a:p>
            <a:pPr>
              <a:lnSpc>
                <a:spcPct val="70000"/>
              </a:lnSpc>
            </a:pPr>
            <a:r>
              <a:rPr lang="en-GB" sz="1200" dirty="0"/>
              <a:t>Khalil, A., Quaglia, A., </a:t>
            </a:r>
            <a:r>
              <a:rPr lang="en-GB" sz="1200" dirty="0" err="1"/>
              <a:t>Gélat</a:t>
            </a:r>
            <a:r>
              <a:rPr lang="en-GB" sz="1200" dirty="0"/>
              <a:t>, P., Saffari, N., Rashidi, H. and Davidson, B., 2023. New developments and challenges in liver transplantation. </a:t>
            </a:r>
            <a:r>
              <a:rPr lang="en-GB" sz="1200" i="1" dirty="0"/>
              <a:t>Journal of Clinical Medicine</a:t>
            </a:r>
            <a:r>
              <a:rPr lang="en-GB" sz="1200" dirty="0"/>
              <a:t>, </a:t>
            </a:r>
            <a:r>
              <a:rPr lang="en-GB" sz="1200" i="1" dirty="0"/>
              <a:t>12</a:t>
            </a:r>
            <a:r>
              <a:rPr lang="en-GB" sz="1200" dirty="0"/>
              <a:t>(17), p.5586. </a:t>
            </a:r>
            <a:r>
              <a:rPr lang="en-GB" sz="1200" u="sng" dirty="0">
                <a:hlinkClick r:id="rId12"/>
              </a:rPr>
              <a:t>https://www.mdpi.com/2077-0383/12/17/5586</a:t>
            </a:r>
            <a:r>
              <a:rPr lang="en-GB" sz="1200" dirty="0"/>
              <a:t> </a:t>
            </a:r>
          </a:p>
          <a:p>
            <a:pPr>
              <a:lnSpc>
                <a:spcPct val="70000"/>
              </a:lnSpc>
            </a:pPr>
            <a:endParaRPr lang="en-IN" sz="1200" dirty="0"/>
          </a:p>
          <a:p>
            <a:pPr>
              <a:lnSpc>
                <a:spcPct val="70000"/>
              </a:lnSpc>
            </a:pPr>
            <a:r>
              <a:rPr lang="en-GB" sz="1200" dirty="0"/>
              <a:t>Khatri, R., </a:t>
            </a:r>
            <a:r>
              <a:rPr lang="en-GB" sz="1200" dirty="0" err="1"/>
              <a:t>Endalamaw</a:t>
            </a:r>
            <a:r>
              <a:rPr lang="en-GB" sz="1200" dirty="0"/>
              <a:t>, A., </a:t>
            </a:r>
            <a:r>
              <a:rPr lang="en-GB" sz="1200" dirty="0" err="1"/>
              <a:t>Erku</a:t>
            </a:r>
            <a:r>
              <a:rPr lang="en-GB" sz="1200" dirty="0"/>
              <a:t>, D., </a:t>
            </a:r>
            <a:r>
              <a:rPr lang="en-GB" sz="1200" dirty="0" err="1"/>
              <a:t>Wolka</a:t>
            </a:r>
            <a:r>
              <a:rPr lang="en-GB" sz="1200" dirty="0"/>
              <a:t>, E., Nigatu, F., Zewdie, A. and Assefa, Y., 2023. Continuity and care coordination of primary health care: a scoping review. </a:t>
            </a:r>
            <a:r>
              <a:rPr lang="en-GB" sz="1200" i="1" dirty="0"/>
              <a:t>BMC Health Services Research</a:t>
            </a:r>
            <a:r>
              <a:rPr lang="en-GB" sz="1200" dirty="0"/>
              <a:t>, </a:t>
            </a:r>
            <a:r>
              <a:rPr lang="en-GB" sz="1200" i="1" dirty="0"/>
              <a:t>23</a:t>
            </a:r>
            <a:r>
              <a:rPr lang="en-GB" sz="1200" dirty="0"/>
              <a:t>(1), p.750. </a:t>
            </a:r>
            <a:r>
              <a:rPr lang="en-GB" sz="1200" u="sng" dirty="0">
                <a:hlinkClick r:id="rId13"/>
              </a:rPr>
              <a:t>https://link.springer.com/content/pdf/10.1186/s12913-023-09718-8.pdf</a:t>
            </a:r>
            <a:r>
              <a:rPr lang="en-GB" sz="1200" dirty="0"/>
              <a:t> </a:t>
            </a:r>
          </a:p>
          <a:p>
            <a:pPr>
              <a:lnSpc>
                <a:spcPct val="70000"/>
              </a:lnSpc>
            </a:pPr>
            <a:endParaRPr lang="en-IN" sz="1200" dirty="0"/>
          </a:p>
          <a:p>
            <a:pPr>
              <a:lnSpc>
                <a:spcPct val="70000"/>
              </a:lnSpc>
            </a:pPr>
            <a:r>
              <a:rPr lang="en-GB" sz="1200" dirty="0"/>
              <a:t>Laurent, M.R., </a:t>
            </a:r>
            <a:r>
              <a:rPr lang="en-GB" sz="1200" dirty="0" err="1"/>
              <a:t>Goemaere</a:t>
            </a:r>
            <a:r>
              <a:rPr lang="en-GB" sz="1200" dirty="0"/>
              <a:t>, S., </a:t>
            </a:r>
            <a:r>
              <a:rPr lang="en-GB" sz="1200" dirty="0" err="1"/>
              <a:t>Verroken</a:t>
            </a:r>
            <a:r>
              <a:rPr lang="en-GB" sz="1200" dirty="0"/>
              <a:t>, C., Bergmann, P., Body, J.J., Bruyère, O., Cavalier, E., Rozenberg, S., </a:t>
            </a:r>
            <a:r>
              <a:rPr lang="en-GB" sz="1200" dirty="0" err="1"/>
              <a:t>Lapauw</a:t>
            </a:r>
            <a:r>
              <a:rPr lang="en-GB" sz="1200" dirty="0"/>
              <a:t>, B. and Gielen, E., 2022. Prevention and treatment of glucocorticoid-induced osteoporosis in adults: consensus recommendations from the Belgian bone club. </a:t>
            </a:r>
            <a:r>
              <a:rPr lang="en-GB" sz="1200" i="1" dirty="0"/>
              <a:t>Frontiers in endocrinology</a:t>
            </a:r>
            <a:r>
              <a:rPr lang="en-GB" sz="1200" dirty="0"/>
              <a:t>, </a:t>
            </a:r>
            <a:r>
              <a:rPr lang="en-GB" sz="1200" i="1" dirty="0"/>
              <a:t>13</a:t>
            </a:r>
            <a:r>
              <a:rPr lang="en-GB" sz="1200" dirty="0"/>
              <a:t>, p.908727. </a:t>
            </a:r>
            <a:r>
              <a:rPr lang="en-GB" sz="1200" u="sng" dirty="0">
                <a:hlinkClick r:id="rId14"/>
              </a:rPr>
              <a:t>https://www.frontiersin.org/journals/endocrinology/articles/10.3389/fendo.2022.908727/pdf</a:t>
            </a:r>
            <a:r>
              <a:rPr lang="en-GB" sz="1200" dirty="0"/>
              <a:t> </a:t>
            </a:r>
          </a:p>
          <a:p>
            <a:pPr>
              <a:lnSpc>
                <a:spcPct val="70000"/>
              </a:lnSpc>
            </a:pPr>
            <a:endParaRPr lang="en-IN" sz="1200" dirty="0"/>
          </a:p>
          <a:p>
            <a:pPr>
              <a:lnSpc>
                <a:spcPct val="70000"/>
              </a:lnSpc>
            </a:pPr>
            <a:r>
              <a:rPr lang="en-IN" sz="1200" dirty="0"/>
              <a:t>Linzay, C.D., Sharma, B. and Pandit, S. (2021). </a:t>
            </a:r>
            <a:r>
              <a:rPr lang="en-IN" sz="1200" i="1" dirty="0"/>
              <a:t>Autoimmune Hepatitis</a:t>
            </a:r>
            <a:r>
              <a:rPr lang="en-IN" sz="1200" dirty="0"/>
              <a:t>. [online] PubMed. Available at: </a:t>
            </a:r>
            <a:r>
              <a:rPr lang="en-IN" sz="1200" u="sng" dirty="0">
                <a:hlinkClick r:id="rId15"/>
              </a:rPr>
              <a:t>https://www.ncbi.nlm.nih.gov/books/NBK459186/</a:t>
            </a:r>
            <a:r>
              <a:rPr lang="en-GB" sz="1200" dirty="0"/>
              <a:t> </a:t>
            </a:r>
            <a:endParaRPr lang="en-IN"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93E57C-FC86-37D6-1B0C-8B6871A20306}"/>
              </a:ext>
            </a:extLst>
          </p:cNvPr>
          <p:cNvSpPr txBox="1"/>
          <p:nvPr/>
        </p:nvSpPr>
        <p:spPr>
          <a:xfrm>
            <a:off x="782320" y="702510"/>
            <a:ext cx="10698480" cy="547907"/>
          </a:xfrm>
          <a:prstGeom prst="rect">
            <a:avLst/>
          </a:prstGeom>
          <a:noFill/>
        </p:spPr>
        <p:txBody>
          <a:bodyPr wrap="square">
            <a:spAutoFit/>
          </a:bodyPr>
          <a:lstStyle/>
          <a:p>
            <a:pPr>
              <a:lnSpc>
                <a:spcPct val="70000"/>
              </a:lnSpc>
            </a:pPr>
            <a:r>
              <a:rPr lang="en-GB" sz="1400" dirty="0"/>
              <a:t>Marcus, H.J., Ramirez, P.T., Khan, D.Z., Layard Horsfall, H., Hanrahan, J.G., Williams, S.C., Beard, D.J., Bhat, R., Catchpole, K., Cook, A. and Hutchison, K., 2024. The IDEAL framework for surgical robotics: development, comparative evaluation and long-term monitoring. </a:t>
            </a:r>
            <a:r>
              <a:rPr lang="en-GB" sz="1400" i="1" dirty="0"/>
              <a:t>Nature medicine</a:t>
            </a:r>
            <a:r>
              <a:rPr lang="en-GB" sz="1400" dirty="0"/>
              <a:t>, </a:t>
            </a:r>
            <a:r>
              <a:rPr lang="en-GB" sz="1400" i="1" dirty="0"/>
              <a:t>30</a:t>
            </a:r>
            <a:r>
              <a:rPr lang="en-GB" sz="1400" dirty="0"/>
              <a:t>(1), pp.61-75. </a:t>
            </a:r>
            <a:r>
              <a:rPr lang="en-GB" sz="1400" u="sng" dirty="0">
                <a:hlinkClick r:id="rId2"/>
              </a:rPr>
              <a:t>https://www.nature.com/articles/s41591-023-02732-7.pdf</a:t>
            </a:r>
            <a:r>
              <a:rPr lang="en-GB" sz="1400" dirty="0"/>
              <a:t> </a:t>
            </a:r>
            <a:endParaRPr lang="en-IN" sz="1400" dirty="0"/>
          </a:p>
        </p:txBody>
      </p:sp>
      <p:sp>
        <p:nvSpPr>
          <p:cNvPr id="7" name="TextBox 6">
            <a:extLst>
              <a:ext uri="{FF2B5EF4-FFF2-40B4-BE49-F238E27FC236}">
                <a16:creationId xmlns:a16="http://schemas.microsoft.com/office/drawing/2014/main" id="{38316FFB-92F5-DA20-4D07-8E9314035CFF}"/>
              </a:ext>
            </a:extLst>
          </p:cNvPr>
          <p:cNvSpPr txBox="1"/>
          <p:nvPr/>
        </p:nvSpPr>
        <p:spPr>
          <a:xfrm>
            <a:off x="782320" y="1387703"/>
            <a:ext cx="10698480" cy="397096"/>
          </a:xfrm>
          <a:prstGeom prst="rect">
            <a:avLst/>
          </a:prstGeom>
          <a:noFill/>
        </p:spPr>
        <p:txBody>
          <a:bodyPr wrap="square">
            <a:spAutoFit/>
          </a:bodyPr>
          <a:lstStyle/>
          <a:p>
            <a:pPr>
              <a:lnSpc>
                <a:spcPct val="70000"/>
              </a:lnSpc>
            </a:pPr>
            <a:r>
              <a:rPr lang="en-GB" sz="1400" dirty="0"/>
              <a:t>Mercado, L.A., Gil-Lopez, F., Chirila, R.M. and Harnois, D.M., 2024. Autoimmune hepatitis: a diagnostic and therapeutic overview. </a:t>
            </a:r>
            <a:r>
              <a:rPr lang="en-GB" sz="1400" i="1" dirty="0"/>
              <a:t>Diagnostics</a:t>
            </a:r>
            <a:r>
              <a:rPr lang="en-GB" sz="1400" dirty="0"/>
              <a:t>, </a:t>
            </a:r>
            <a:r>
              <a:rPr lang="en-GB" sz="1400" i="1" dirty="0"/>
              <a:t>14</a:t>
            </a:r>
            <a:r>
              <a:rPr lang="en-GB" sz="1400" dirty="0"/>
              <a:t>(4), p.382. </a:t>
            </a:r>
            <a:r>
              <a:rPr lang="en-GB" sz="1400" u="sng" dirty="0">
                <a:hlinkClick r:id="rId3"/>
              </a:rPr>
              <a:t>https://www.mdpi.com/2075-4418/14/4/382</a:t>
            </a:r>
            <a:r>
              <a:rPr lang="en-GB" sz="1400" dirty="0"/>
              <a:t> </a:t>
            </a:r>
            <a:endParaRPr lang="en-IN" sz="1400" dirty="0"/>
          </a:p>
        </p:txBody>
      </p:sp>
      <p:sp>
        <p:nvSpPr>
          <p:cNvPr id="9" name="TextBox 8">
            <a:extLst>
              <a:ext uri="{FF2B5EF4-FFF2-40B4-BE49-F238E27FC236}">
                <a16:creationId xmlns:a16="http://schemas.microsoft.com/office/drawing/2014/main" id="{E4539B39-DB30-0272-C8C8-6B57438D92F3}"/>
              </a:ext>
            </a:extLst>
          </p:cNvPr>
          <p:cNvSpPr txBox="1"/>
          <p:nvPr/>
        </p:nvSpPr>
        <p:spPr>
          <a:xfrm>
            <a:off x="782320" y="1852810"/>
            <a:ext cx="10698480" cy="547907"/>
          </a:xfrm>
          <a:prstGeom prst="rect">
            <a:avLst/>
          </a:prstGeom>
          <a:noFill/>
        </p:spPr>
        <p:txBody>
          <a:bodyPr wrap="square">
            <a:spAutoFit/>
          </a:bodyPr>
          <a:lstStyle/>
          <a:p>
            <a:pPr>
              <a:lnSpc>
                <a:spcPct val="70000"/>
              </a:lnSpc>
            </a:pPr>
            <a:r>
              <a:rPr lang="en-GB" sz="1400" dirty="0"/>
              <a:t>Nandi, N., Verdu, E.F., Schuppan, D., Gomez‐Aldana, A.J., Pinto‐Sanchez, M.I., Conforti, F.S., Maggioni, M., Caprioli, F. and Elli, L., 2025. Liver Involvement in Celiac Disease and Immune‐Mediated Diseases of the Small Bowel. </a:t>
            </a:r>
            <a:r>
              <a:rPr lang="en-GB" sz="1400" i="1" dirty="0"/>
              <a:t>Liver International</a:t>
            </a:r>
            <a:r>
              <a:rPr lang="en-GB" sz="1400" dirty="0"/>
              <a:t>, </a:t>
            </a:r>
            <a:r>
              <a:rPr lang="en-GB" sz="1400" i="1" dirty="0"/>
              <a:t>45</a:t>
            </a:r>
            <a:r>
              <a:rPr lang="en-GB" sz="1400" dirty="0"/>
              <a:t>(8), p.e70206. </a:t>
            </a:r>
            <a:r>
              <a:rPr lang="en-GB" sz="1400" u="sng" dirty="0">
                <a:hlinkClick r:id="rId4"/>
              </a:rPr>
              <a:t>https://onlinelibrary.wiley.com/doi/pdf/10.1111/liv.70206</a:t>
            </a:r>
            <a:r>
              <a:rPr lang="en-GB" sz="1400" dirty="0"/>
              <a:t> </a:t>
            </a:r>
            <a:endParaRPr lang="en-IN" sz="1400" dirty="0"/>
          </a:p>
        </p:txBody>
      </p:sp>
      <p:sp>
        <p:nvSpPr>
          <p:cNvPr id="11" name="TextBox 10">
            <a:extLst>
              <a:ext uri="{FF2B5EF4-FFF2-40B4-BE49-F238E27FC236}">
                <a16:creationId xmlns:a16="http://schemas.microsoft.com/office/drawing/2014/main" id="{C463458B-F2B4-72F3-D063-14BE233A96D9}"/>
              </a:ext>
            </a:extLst>
          </p:cNvPr>
          <p:cNvSpPr txBox="1"/>
          <p:nvPr/>
        </p:nvSpPr>
        <p:spPr>
          <a:xfrm>
            <a:off x="782320" y="2545526"/>
            <a:ext cx="10698480" cy="738664"/>
          </a:xfrm>
          <a:prstGeom prst="rect">
            <a:avLst/>
          </a:prstGeom>
          <a:noFill/>
        </p:spPr>
        <p:txBody>
          <a:bodyPr wrap="square">
            <a:spAutoFit/>
          </a:bodyPr>
          <a:lstStyle/>
          <a:p>
            <a:r>
              <a:rPr lang="en-IN" sz="1400" dirty="0"/>
              <a:t>NHS (2020). </a:t>
            </a:r>
            <a:r>
              <a:rPr lang="en-IN" sz="1400" i="1" dirty="0"/>
              <a:t>Effect of RO7049665 on Patients with Autoimmune Hepatitis no longer taking steroids</a:t>
            </a:r>
            <a:r>
              <a:rPr lang="en-IN" sz="1400" dirty="0"/>
              <a:t>. [online] Health Research Authority. Available at: </a:t>
            </a:r>
            <a:r>
              <a:rPr lang="en-IN" sz="1400" u="sng" dirty="0">
                <a:hlinkClick r:id="rId5"/>
              </a:rPr>
              <a:t>https://www.hra.nhs.uk/planning-and-improving-research/application-summaries/research-summaries/effect-of-ro7049665-on-patients-with-autoimmune-hepatitis-no-longer-taking-steroids/</a:t>
            </a:r>
            <a:r>
              <a:rPr lang="en-GB" sz="1400" dirty="0"/>
              <a:t> </a:t>
            </a:r>
            <a:r>
              <a:rPr lang="en-IN" sz="1400" dirty="0"/>
              <a:t>[Accessed 10 Apr. 2026]</a:t>
            </a:r>
          </a:p>
        </p:txBody>
      </p:sp>
      <p:sp>
        <p:nvSpPr>
          <p:cNvPr id="13" name="TextBox 12">
            <a:extLst>
              <a:ext uri="{FF2B5EF4-FFF2-40B4-BE49-F238E27FC236}">
                <a16:creationId xmlns:a16="http://schemas.microsoft.com/office/drawing/2014/main" id="{4310FF7E-E207-F98C-56E1-D304A097BEF3}"/>
              </a:ext>
            </a:extLst>
          </p:cNvPr>
          <p:cNvSpPr txBox="1"/>
          <p:nvPr/>
        </p:nvSpPr>
        <p:spPr>
          <a:xfrm>
            <a:off x="782320" y="3429000"/>
            <a:ext cx="10698480" cy="1301959"/>
          </a:xfrm>
          <a:prstGeom prst="rect">
            <a:avLst/>
          </a:prstGeom>
          <a:noFill/>
        </p:spPr>
        <p:txBody>
          <a:bodyPr wrap="square">
            <a:spAutoFit/>
          </a:bodyPr>
          <a:lstStyle/>
          <a:p>
            <a:pPr>
              <a:lnSpc>
                <a:spcPct val="70000"/>
              </a:lnSpc>
            </a:pPr>
            <a:r>
              <a:rPr lang="en-IN" sz="1400" dirty="0"/>
              <a:t>NHS (2020b). </a:t>
            </a:r>
            <a:r>
              <a:rPr lang="en-IN" sz="1400" i="1" dirty="0"/>
              <a:t>Phase 3 of GS-9674 in Subjects with Primary Sclerosing Cholangitis</a:t>
            </a:r>
            <a:r>
              <a:rPr lang="en-IN" sz="1400" dirty="0"/>
              <a:t>. [online] Health Research Authority. Available at: </a:t>
            </a:r>
            <a:r>
              <a:rPr lang="en-IN" sz="1400" u="sng" dirty="0">
                <a:hlinkClick r:id="rId6"/>
              </a:rPr>
              <a:t>https://www.hra.nhs.uk/planning-and-improving-research/application-summaries/research-summaries/phase-3-of-gs-9674-in-subjects-with-primary-sclerosing-cholangitis/</a:t>
            </a:r>
            <a:r>
              <a:rPr lang="en-GB" sz="1400" dirty="0"/>
              <a:t> </a:t>
            </a:r>
            <a:r>
              <a:rPr lang="en-IN" sz="1400" dirty="0"/>
              <a:t>[Accessed 10 Apr. 2026].</a:t>
            </a:r>
          </a:p>
          <a:p>
            <a:pPr>
              <a:lnSpc>
                <a:spcPct val="70000"/>
              </a:lnSpc>
            </a:pPr>
            <a:r>
              <a:rPr lang="en-IN" sz="1400" dirty="0"/>
              <a:t>NHS (2022). </a:t>
            </a:r>
            <a:r>
              <a:rPr lang="en-IN" sz="1400" i="1" dirty="0"/>
              <a:t>Hepatitis</a:t>
            </a:r>
            <a:r>
              <a:rPr lang="en-IN" sz="1400" dirty="0"/>
              <a:t>. [online] </a:t>
            </a:r>
            <a:r>
              <a:rPr lang="en-IN" sz="1400" dirty="0" err="1"/>
              <a:t>nhs</a:t>
            </a:r>
            <a:r>
              <a:rPr lang="en-IN" sz="1400" dirty="0"/>
              <a:t>. Available at: </a:t>
            </a:r>
            <a:r>
              <a:rPr lang="en-IN" sz="1400" u="sng" dirty="0">
                <a:hlinkClick r:id="rId7"/>
              </a:rPr>
              <a:t>https://www.nhs.uk/conditions/hepatitis/</a:t>
            </a:r>
            <a:r>
              <a:rPr lang="en-GB" sz="1400" dirty="0"/>
              <a:t> </a:t>
            </a:r>
            <a:endParaRPr lang="en-IN" sz="1400" dirty="0"/>
          </a:p>
          <a:p>
            <a:pPr>
              <a:lnSpc>
                <a:spcPct val="70000"/>
              </a:lnSpc>
            </a:pPr>
            <a:r>
              <a:rPr lang="en-IN" sz="1400" dirty="0"/>
              <a:t>NHS England (2020). </a:t>
            </a:r>
            <a:r>
              <a:rPr lang="en-IN" sz="1400" i="1" dirty="0"/>
              <a:t>Supported Self-Management</a:t>
            </a:r>
            <a:r>
              <a:rPr lang="en-IN" sz="1400" dirty="0"/>
              <a:t>. [online] NHS England. Available at: </a:t>
            </a:r>
            <a:r>
              <a:rPr lang="en-IN" sz="1400" u="sng" dirty="0">
                <a:hlinkClick r:id="rId8"/>
              </a:rPr>
              <a:t>https://www.england.nhs.uk/personalisedcare/supported-self-management/</a:t>
            </a:r>
            <a:r>
              <a:rPr lang="en-IN" sz="1400" dirty="0"/>
              <a:t> </a:t>
            </a:r>
          </a:p>
          <a:p>
            <a:pPr>
              <a:lnSpc>
                <a:spcPct val="70000"/>
              </a:lnSpc>
            </a:pPr>
            <a:r>
              <a:rPr lang="en-IN" sz="1400" dirty="0"/>
              <a:t>Office for Health Improvement &amp; Disparities (2024). </a:t>
            </a:r>
            <a:r>
              <a:rPr lang="en-IN" sz="1400" i="1" dirty="0"/>
              <a:t>Liver disease profile, April 2024 update</a:t>
            </a:r>
            <a:r>
              <a:rPr lang="en-IN" sz="1400" dirty="0"/>
              <a:t>. [online] GOV.UK. Available at: </a:t>
            </a:r>
            <a:r>
              <a:rPr lang="en-IN" sz="1400" u="sng" dirty="0">
                <a:hlinkClick r:id="rId9"/>
              </a:rPr>
              <a:t>https://www.gov.uk/government/statistics/liver-disease-profile-april-2024-update/liver-disease-profile-april-2024-update</a:t>
            </a:r>
            <a:r>
              <a:rPr lang="en-GB" sz="1400" dirty="0"/>
              <a:t> </a:t>
            </a:r>
            <a:endParaRPr lang="en-IN" sz="1400" dirty="0"/>
          </a:p>
        </p:txBody>
      </p:sp>
      <p:sp>
        <p:nvSpPr>
          <p:cNvPr id="15" name="TextBox 14">
            <a:extLst>
              <a:ext uri="{FF2B5EF4-FFF2-40B4-BE49-F238E27FC236}">
                <a16:creationId xmlns:a16="http://schemas.microsoft.com/office/drawing/2014/main" id="{2F78A8AF-98BF-1322-CFE5-391EBC53D736}"/>
              </a:ext>
            </a:extLst>
          </p:cNvPr>
          <p:cNvSpPr txBox="1"/>
          <p:nvPr/>
        </p:nvSpPr>
        <p:spPr>
          <a:xfrm>
            <a:off x="782320" y="4934804"/>
            <a:ext cx="10698480" cy="1301959"/>
          </a:xfrm>
          <a:prstGeom prst="rect">
            <a:avLst/>
          </a:prstGeom>
          <a:noFill/>
        </p:spPr>
        <p:txBody>
          <a:bodyPr wrap="square">
            <a:spAutoFit/>
          </a:bodyPr>
          <a:lstStyle/>
          <a:p>
            <a:pPr>
              <a:lnSpc>
                <a:spcPct val="70000"/>
              </a:lnSpc>
            </a:pPr>
            <a:r>
              <a:rPr lang="en-GB" sz="1400" dirty="0"/>
              <a:t>Özaslan, E., </a:t>
            </a:r>
            <a:r>
              <a:rPr lang="en-GB" sz="1400" dirty="0" err="1"/>
              <a:t>Günşar</a:t>
            </a:r>
            <a:r>
              <a:rPr lang="en-GB" sz="1400" dirty="0"/>
              <a:t>, F., </a:t>
            </a:r>
            <a:r>
              <a:rPr lang="en-GB" sz="1400" dirty="0" err="1"/>
              <a:t>Örmeci</a:t>
            </a:r>
            <a:r>
              <a:rPr lang="en-GB" sz="1400" dirty="0"/>
              <a:t>, A.Ç., Hatemi, İ., Efe, C., Akyol, G., Turhan, N., Barbet, F.Y., </a:t>
            </a:r>
            <a:r>
              <a:rPr lang="en-GB" sz="1400" dirty="0" err="1"/>
              <a:t>Sağol</a:t>
            </a:r>
            <a:r>
              <a:rPr lang="en-GB" sz="1400" dirty="0"/>
              <a:t>, Ö., </a:t>
            </a:r>
            <a:r>
              <a:rPr lang="en-GB" sz="1400" dirty="0" err="1"/>
              <a:t>Çelikel</a:t>
            </a:r>
            <a:r>
              <a:rPr lang="en-GB" sz="1400" dirty="0"/>
              <a:t>, Ç.A. and </a:t>
            </a:r>
            <a:r>
              <a:rPr lang="en-GB" sz="1400" dirty="0" err="1"/>
              <a:t>Güllüoğlu</a:t>
            </a:r>
            <a:r>
              <a:rPr lang="en-GB" sz="1400" dirty="0"/>
              <a:t>, M., 2023. Diagnosis and treatment of autoimmune hepatitis: questions, answers, and illustrative cases: endorsed by autoimmune liver diseases Special Interest Group, Turkish association for the study of liver. </a:t>
            </a:r>
            <a:r>
              <a:rPr lang="en-GB" sz="1400" i="1" dirty="0"/>
              <a:t>The Turkish Journal of Gastroenterology</a:t>
            </a:r>
            <a:r>
              <a:rPr lang="en-GB" sz="1400" dirty="0"/>
              <a:t>, </a:t>
            </a:r>
            <a:r>
              <a:rPr lang="en-GB" sz="1400" i="1" dirty="0"/>
              <a:t>34</a:t>
            </a:r>
            <a:r>
              <a:rPr lang="en-GB" sz="1400" dirty="0"/>
              <a:t>(Suppl3), p.S1. </a:t>
            </a:r>
            <a:r>
              <a:rPr lang="en-GB" sz="1400" u="sng" dirty="0">
                <a:hlinkClick r:id="rId10"/>
              </a:rPr>
              <a:t>https://pmc.ncbi.nlm.nih.gov/articles/PMC12380081/</a:t>
            </a:r>
            <a:r>
              <a:rPr lang="en-GB" sz="1400" dirty="0"/>
              <a:t> </a:t>
            </a:r>
          </a:p>
          <a:p>
            <a:pPr>
              <a:lnSpc>
                <a:spcPct val="70000"/>
              </a:lnSpc>
            </a:pPr>
            <a:endParaRPr lang="en-IN" sz="1400" dirty="0"/>
          </a:p>
          <a:p>
            <a:pPr>
              <a:lnSpc>
                <a:spcPct val="70000"/>
              </a:lnSpc>
            </a:pPr>
            <a:r>
              <a:rPr lang="en-GB" sz="1400" dirty="0"/>
              <a:t>Park, J.W., Kim, J.H., Kim, S.E., Jung, J.H., Jang, M.K., Park, S.H., Lee, M.S., Kim, H.S., Suk, K.T. and Kim, D.J., 2022. Primary biliary cholangitis and primary sclerosing cholangitis: current knowledge of pathogenesis and therapeutics. </a:t>
            </a:r>
            <a:r>
              <a:rPr lang="en-GB" sz="1400" i="1" dirty="0"/>
              <a:t>Biomedicines</a:t>
            </a:r>
            <a:r>
              <a:rPr lang="en-GB" sz="1400" dirty="0"/>
              <a:t>, </a:t>
            </a:r>
            <a:r>
              <a:rPr lang="en-GB" sz="1400" i="1" dirty="0"/>
              <a:t>10</a:t>
            </a:r>
            <a:r>
              <a:rPr lang="en-GB" sz="1400" dirty="0"/>
              <a:t>(6), p.1288. </a:t>
            </a:r>
            <a:r>
              <a:rPr lang="en-GB" sz="1400" u="sng" dirty="0">
                <a:hlinkClick r:id="rId11"/>
              </a:rPr>
              <a:t>https://www.mdpi.com/2227-9059/10/6/1288</a:t>
            </a:r>
            <a:endParaRPr lang="en-IN" sz="1400" dirty="0"/>
          </a:p>
        </p:txBody>
      </p:sp>
    </p:spTree>
    <p:extLst>
      <p:ext uri="{BB962C8B-B14F-4D97-AF65-F5344CB8AC3E}">
        <p14:creationId xmlns:p14="http://schemas.microsoft.com/office/powerpoint/2010/main" val="728527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F6100-94AD-8273-58CC-88A0AD6CD31E}"/>
              </a:ext>
            </a:extLst>
          </p:cNvPr>
          <p:cNvSpPr txBox="1"/>
          <p:nvPr/>
        </p:nvSpPr>
        <p:spPr>
          <a:xfrm>
            <a:off x="878840" y="842666"/>
            <a:ext cx="10774680" cy="1603581"/>
          </a:xfrm>
          <a:prstGeom prst="rect">
            <a:avLst/>
          </a:prstGeom>
          <a:noFill/>
        </p:spPr>
        <p:txBody>
          <a:bodyPr wrap="square">
            <a:spAutoFit/>
          </a:bodyPr>
          <a:lstStyle/>
          <a:p>
            <a:pPr>
              <a:lnSpc>
                <a:spcPct val="70000"/>
              </a:lnSpc>
            </a:pPr>
            <a:r>
              <a:rPr lang="en-IN" sz="1400" dirty="0"/>
              <a:t>Public Health England (2020). </a:t>
            </a:r>
            <a:r>
              <a:rPr lang="en-IN" sz="1400" i="1" dirty="0"/>
              <a:t>Liver disease: applying All Our Health</a:t>
            </a:r>
            <a:r>
              <a:rPr lang="en-IN" sz="1400" dirty="0"/>
              <a:t>. [online] GOV.UK. Available at: </a:t>
            </a:r>
            <a:r>
              <a:rPr lang="en-IN" sz="1400" u="sng" dirty="0">
                <a:hlinkClick r:id="rId2"/>
              </a:rPr>
              <a:t>https://www.gov.uk/government/publications/liver-disease-applying-all-our-health/liver-disease-applying-all-our-health</a:t>
            </a:r>
            <a:r>
              <a:rPr lang="en-GB" sz="1400" dirty="0"/>
              <a:t> </a:t>
            </a:r>
          </a:p>
          <a:p>
            <a:pPr>
              <a:lnSpc>
                <a:spcPct val="70000"/>
              </a:lnSpc>
            </a:pPr>
            <a:endParaRPr lang="en-IN" sz="1400" dirty="0"/>
          </a:p>
          <a:p>
            <a:pPr>
              <a:lnSpc>
                <a:spcPct val="70000"/>
              </a:lnSpc>
            </a:pPr>
            <a:r>
              <a:rPr lang="en-GB" sz="1400" dirty="0"/>
              <a:t>Saleh, A.M., Mohammed, T. and Abdel-Aziz, H.R., 2024. A holistic intervention for alleviating anxiety, depression, and fatigue in cervical cancer. </a:t>
            </a:r>
            <a:r>
              <a:rPr lang="en-GB" sz="1400" i="1" dirty="0"/>
              <a:t>International Journal of Africa Nursing Sciences</a:t>
            </a:r>
            <a:r>
              <a:rPr lang="en-GB" sz="1400" dirty="0"/>
              <a:t>, </a:t>
            </a:r>
            <a:r>
              <a:rPr lang="en-GB" sz="1400" i="1" dirty="0"/>
              <a:t>21</a:t>
            </a:r>
            <a:r>
              <a:rPr lang="en-GB" sz="1400" dirty="0"/>
              <a:t>, p.100801. </a:t>
            </a:r>
            <a:r>
              <a:rPr lang="en-GB" sz="1400" u="sng" dirty="0">
                <a:hlinkClick r:id="rId3"/>
              </a:rPr>
              <a:t>https://www.sciencedirect.com/science/article/pii/S2214139124001471</a:t>
            </a:r>
            <a:endParaRPr lang="en-GB" sz="1400" u="sng" dirty="0"/>
          </a:p>
          <a:p>
            <a:pPr>
              <a:lnSpc>
                <a:spcPct val="70000"/>
              </a:lnSpc>
            </a:pPr>
            <a:r>
              <a:rPr lang="en-GB" sz="1400" dirty="0"/>
              <a:t> </a:t>
            </a:r>
            <a:endParaRPr lang="en-IN" sz="1400" dirty="0"/>
          </a:p>
          <a:p>
            <a:pPr>
              <a:lnSpc>
                <a:spcPct val="70000"/>
              </a:lnSpc>
            </a:pPr>
            <a:r>
              <a:rPr lang="en-GB" sz="1400" dirty="0"/>
              <a:t>Tanaka, A., </a:t>
            </a:r>
            <a:r>
              <a:rPr lang="en-GB" sz="1400" dirty="0" err="1"/>
              <a:t>Treeprasertsuk</a:t>
            </a:r>
            <a:r>
              <a:rPr lang="en-GB" sz="1400" dirty="0"/>
              <a:t>, S., Chang, M.L., Tan, S.S., Efe, C., Jeong, S.H., Ma, X., Weltman, M., Isayama, H. and Jia, J., 2026. Autoimmune liver diseases in the Asia Pacific region: proceedings of the autoimmune liver disease course at APASL 2025. </a:t>
            </a:r>
            <a:r>
              <a:rPr lang="en-GB" sz="1400" i="1" dirty="0"/>
              <a:t>Hepatology International</a:t>
            </a:r>
            <a:r>
              <a:rPr lang="en-GB" sz="1400" dirty="0"/>
              <a:t>, </a:t>
            </a:r>
            <a:r>
              <a:rPr lang="en-GB" sz="1400" i="1" dirty="0"/>
              <a:t>20</a:t>
            </a:r>
            <a:r>
              <a:rPr lang="en-GB" sz="1400" dirty="0"/>
              <a:t>(1), pp.19-30. </a:t>
            </a:r>
            <a:r>
              <a:rPr lang="en-GB" sz="1400" u="sng" dirty="0">
                <a:hlinkClick r:id="rId4"/>
              </a:rPr>
              <a:t>https://link.springer.com/article/10.1007/s12072-025-10965-6</a:t>
            </a:r>
            <a:r>
              <a:rPr lang="en-GB" sz="1400" dirty="0"/>
              <a:t> </a:t>
            </a:r>
            <a:endParaRPr lang="en-IN" sz="1400" dirty="0"/>
          </a:p>
        </p:txBody>
      </p:sp>
      <p:sp>
        <p:nvSpPr>
          <p:cNvPr id="5" name="TextBox 4">
            <a:extLst>
              <a:ext uri="{FF2B5EF4-FFF2-40B4-BE49-F238E27FC236}">
                <a16:creationId xmlns:a16="http://schemas.microsoft.com/office/drawing/2014/main" id="{6E21985F-F222-638A-E93F-13C0846F35CC}"/>
              </a:ext>
            </a:extLst>
          </p:cNvPr>
          <p:cNvSpPr txBox="1"/>
          <p:nvPr/>
        </p:nvSpPr>
        <p:spPr>
          <a:xfrm>
            <a:off x="797560" y="2722765"/>
            <a:ext cx="10596880" cy="2206823"/>
          </a:xfrm>
          <a:prstGeom prst="rect">
            <a:avLst/>
          </a:prstGeom>
          <a:noFill/>
        </p:spPr>
        <p:txBody>
          <a:bodyPr wrap="square">
            <a:spAutoFit/>
          </a:bodyPr>
          <a:lstStyle/>
          <a:p>
            <a:pPr>
              <a:lnSpc>
                <a:spcPct val="70000"/>
              </a:lnSpc>
            </a:pPr>
            <a:r>
              <a:rPr lang="en-GB" sz="1400" dirty="0"/>
              <a:t>Van Damme, P., </a:t>
            </a:r>
            <a:r>
              <a:rPr lang="en-GB" sz="1400" dirty="0" err="1"/>
              <a:t>Pintó</a:t>
            </a:r>
            <a:r>
              <a:rPr lang="en-GB" sz="1400" dirty="0"/>
              <a:t>, R.M., Feng, Z., Cui, F., Gentile, A. and </a:t>
            </a:r>
            <a:r>
              <a:rPr lang="en-GB" sz="1400" dirty="0" err="1"/>
              <a:t>Shouval</a:t>
            </a:r>
            <a:r>
              <a:rPr lang="en-GB" sz="1400" dirty="0"/>
              <a:t>, D., 2023. Hepatitis A virus infection. </a:t>
            </a:r>
            <a:r>
              <a:rPr lang="en-GB" sz="1400" i="1" dirty="0"/>
              <a:t>Nature Reviews Disease Primers</a:t>
            </a:r>
            <a:r>
              <a:rPr lang="en-GB" sz="1400" dirty="0"/>
              <a:t>, </a:t>
            </a:r>
            <a:r>
              <a:rPr lang="en-GB" sz="1400" i="1" dirty="0"/>
              <a:t>9</a:t>
            </a:r>
            <a:r>
              <a:rPr lang="en-GB" sz="1400" dirty="0"/>
              <a:t>(1), p.51. </a:t>
            </a:r>
            <a:r>
              <a:rPr lang="en-GB" sz="1400" u="sng" dirty="0">
                <a:hlinkClick r:id="rId5"/>
              </a:rPr>
              <a:t>https://www.researchgate.net/profile/Fuqiang-Cui/publication/374272258_Hepatitis_A_virus_infection/links/674f9669876bd177783b024b/Hepatitis-A-virus-infection.pdf</a:t>
            </a:r>
            <a:r>
              <a:rPr lang="en-GB" sz="1400" dirty="0"/>
              <a:t> </a:t>
            </a:r>
          </a:p>
          <a:p>
            <a:pPr>
              <a:lnSpc>
                <a:spcPct val="70000"/>
              </a:lnSpc>
            </a:pPr>
            <a:endParaRPr lang="en-IN" sz="1400" dirty="0"/>
          </a:p>
          <a:p>
            <a:pPr>
              <a:lnSpc>
                <a:spcPct val="70000"/>
              </a:lnSpc>
            </a:pPr>
            <a:r>
              <a:rPr lang="en-GB" sz="1400" dirty="0"/>
              <a:t>Wang, C.R. and Tsai, H.W., 2022. Autoimmune liver diseases in systemic rheumatic diseases. </a:t>
            </a:r>
            <a:r>
              <a:rPr lang="en-GB" sz="1400" i="1" dirty="0"/>
              <a:t>World journal of gastroenterology</a:t>
            </a:r>
            <a:r>
              <a:rPr lang="en-GB" sz="1400" dirty="0"/>
              <a:t>, </a:t>
            </a:r>
            <a:r>
              <a:rPr lang="en-GB" sz="1400" i="1" dirty="0"/>
              <a:t>28</a:t>
            </a:r>
            <a:r>
              <a:rPr lang="en-GB" sz="1400" dirty="0"/>
              <a:t>(23), p.2527. </a:t>
            </a:r>
            <a:r>
              <a:rPr lang="en-GB" sz="1400" u="sng" dirty="0">
                <a:hlinkClick r:id="rId6"/>
              </a:rPr>
              <a:t>https://pmc.ncbi.nlm.nih.gov/articles/PMC9254143/pdf/WJG-28-2527.pdf</a:t>
            </a:r>
            <a:endParaRPr lang="en-GB" sz="1400" u="sng" dirty="0"/>
          </a:p>
          <a:p>
            <a:pPr>
              <a:lnSpc>
                <a:spcPct val="70000"/>
              </a:lnSpc>
            </a:pPr>
            <a:r>
              <a:rPr lang="en-GB" sz="1400" dirty="0"/>
              <a:t> </a:t>
            </a:r>
            <a:endParaRPr lang="en-IN" sz="1400" dirty="0"/>
          </a:p>
          <a:p>
            <a:pPr>
              <a:lnSpc>
                <a:spcPct val="70000"/>
              </a:lnSpc>
            </a:pPr>
            <a:r>
              <a:rPr lang="en-GB" sz="1400" dirty="0"/>
              <a:t>Yang, Y., He, X., Rojas, M., Leung, P.S. and Gao, L., 2023. Mechanism-based target therapy in primary biliary cholangitis: opportunities before liver cirrhosis?. </a:t>
            </a:r>
            <a:r>
              <a:rPr lang="en-GB" sz="1400" i="1" dirty="0"/>
              <a:t>Frontiers in immunology</a:t>
            </a:r>
            <a:r>
              <a:rPr lang="en-GB" sz="1400" dirty="0"/>
              <a:t>, </a:t>
            </a:r>
            <a:r>
              <a:rPr lang="en-GB" sz="1400" i="1" dirty="0"/>
              <a:t>14</a:t>
            </a:r>
            <a:r>
              <a:rPr lang="en-GB" sz="1400" dirty="0"/>
              <a:t>, p.1184252. </a:t>
            </a:r>
            <a:r>
              <a:rPr lang="en-GB" sz="1400" u="sng" dirty="0">
                <a:hlinkClick r:id="rId7"/>
              </a:rPr>
              <a:t>https://www.frontiersin.org/journals/immunology/articles/10.3389/fimmu.2023.1184252/pdf</a:t>
            </a:r>
            <a:r>
              <a:rPr lang="en-GB" sz="1400" dirty="0"/>
              <a:t> </a:t>
            </a:r>
          </a:p>
          <a:p>
            <a:pPr>
              <a:lnSpc>
                <a:spcPct val="70000"/>
              </a:lnSpc>
            </a:pPr>
            <a:endParaRPr lang="en-IN" sz="1400" dirty="0"/>
          </a:p>
          <a:p>
            <a:pPr>
              <a:lnSpc>
                <a:spcPct val="70000"/>
              </a:lnSpc>
            </a:pPr>
            <a:r>
              <a:rPr lang="en-GB" sz="1400" dirty="0" err="1"/>
              <a:t>Zoncapè</a:t>
            </a:r>
            <a:r>
              <a:rPr lang="en-GB" sz="1400" dirty="0"/>
              <a:t>, M., Liguori, A. and </a:t>
            </a:r>
            <a:r>
              <a:rPr lang="en-GB" sz="1400" dirty="0" err="1"/>
              <a:t>Tsochatzis</a:t>
            </a:r>
            <a:r>
              <a:rPr lang="en-GB" sz="1400" dirty="0"/>
              <a:t>, E.A., 2022. Multi-disciplinary clinic models for the management of non-alcoholic fatty liver disease. </a:t>
            </a:r>
            <a:r>
              <a:rPr lang="en-GB" sz="1400" i="1" dirty="0"/>
              <a:t>Hepatobiliary Surgery and Nutrition</a:t>
            </a:r>
            <a:r>
              <a:rPr lang="en-GB" sz="1400" dirty="0"/>
              <a:t>, </a:t>
            </a:r>
            <a:r>
              <a:rPr lang="en-GB" sz="1400" i="1" dirty="0"/>
              <a:t>11</a:t>
            </a:r>
            <a:r>
              <a:rPr lang="en-GB" sz="1400" dirty="0"/>
              <a:t>(4), p.586. </a:t>
            </a:r>
            <a:r>
              <a:rPr lang="en-GB" sz="1400" u="sng" dirty="0">
                <a:hlinkClick r:id="rId8"/>
              </a:rPr>
              <a:t>https://pmc.ncbi.nlm.nih.gov/articles/PMC9396080/pdf/hbsn-11-04-586.pdf</a:t>
            </a:r>
            <a:r>
              <a:rPr lang="en-GB" sz="1400" dirty="0"/>
              <a:t> </a:t>
            </a:r>
          </a:p>
        </p:txBody>
      </p:sp>
    </p:spTree>
    <p:extLst>
      <p:ext uri="{BB962C8B-B14F-4D97-AF65-F5344CB8AC3E}">
        <p14:creationId xmlns:p14="http://schemas.microsoft.com/office/powerpoint/2010/main" val="2265894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7F7DE5-70B1-7910-4E1F-71084AD5ECF5}"/>
              </a:ext>
            </a:extLst>
          </p:cNvPr>
          <p:cNvPicPr>
            <a:picLocks noChangeAspect="1"/>
          </p:cNvPicPr>
          <p:nvPr/>
        </p:nvPicPr>
        <p:blipFill>
          <a:blip r:embed="rId2">
            <a:extLst>
              <a:ext uri="{28A0092B-C50C-407E-A947-70E740481C1C}">
                <a14:useLocalDpi xmlns:a14="http://schemas.microsoft.com/office/drawing/2010/main" val="0"/>
              </a:ext>
            </a:extLst>
          </a:blip>
          <a:srcRect t="36417"/>
          <a:stretch>
            <a:fillRect/>
          </a:stretch>
        </p:blipFill>
        <p:spPr>
          <a:xfrm>
            <a:off x="2779077" y="1361439"/>
            <a:ext cx="6263323" cy="2988563"/>
          </a:xfrm>
          <a:prstGeom prst="rect">
            <a:avLst/>
          </a:prstGeom>
        </p:spPr>
      </p:pic>
      <p:sp>
        <p:nvSpPr>
          <p:cNvPr id="6" name="TextBox 5">
            <a:extLst>
              <a:ext uri="{FF2B5EF4-FFF2-40B4-BE49-F238E27FC236}">
                <a16:creationId xmlns:a16="http://schemas.microsoft.com/office/drawing/2014/main" id="{2A011598-AFEA-481A-4FC5-662ACCFA8AD2}"/>
              </a:ext>
            </a:extLst>
          </p:cNvPr>
          <p:cNvSpPr txBox="1"/>
          <p:nvPr/>
        </p:nvSpPr>
        <p:spPr>
          <a:xfrm>
            <a:off x="3858260" y="4573231"/>
            <a:ext cx="4475480" cy="923330"/>
          </a:xfrm>
          <a:prstGeom prst="rect">
            <a:avLst/>
          </a:prstGeom>
          <a:noFill/>
        </p:spPr>
        <p:txBody>
          <a:bodyPr wrap="square" rtlCol="0">
            <a:spAutoFit/>
          </a:bodyPr>
          <a:lstStyle/>
          <a:p>
            <a:r>
              <a:rPr lang="en-IN" sz="5400" dirty="0"/>
              <a:t>THANK YOU </a:t>
            </a:r>
          </a:p>
        </p:txBody>
      </p:sp>
    </p:spTree>
    <p:extLst>
      <p:ext uri="{BB962C8B-B14F-4D97-AF65-F5344CB8AC3E}">
        <p14:creationId xmlns:p14="http://schemas.microsoft.com/office/powerpoint/2010/main" val="4290891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1177</TotalTime>
  <Words>5826</Words>
  <Application>Microsoft Office PowerPoint</Application>
  <PresentationFormat>Widescreen</PresentationFormat>
  <Paragraphs>182</Paragraphs>
  <Slides>20</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Organic</vt:lpstr>
      <vt:lpstr>MSc Public Health and Social Care in Practice Community Care and Management of Longer-term Conditions LCHS7003 Lecturer Name- Muhammed Khan Component 2 Individual Presentation Autoimmune liver disease (AILD)</vt:lpstr>
      <vt:lpstr>AUTOIMMUNE LIVER DISEASE (AILD)</vt:lpstr>
      <vt:lpstr>PowerPoint Presentation</vt:lpstr>
      <vt:lpstr>PowerPoint Presentation</vt:lpstr>
      <vt:lpstr>Prevalence (UK &amp; Global)</vt:lpstr>
      <vt:lpstr>Economic and Social Burden</vt:lpstr>
      <vt:lpstr>PowerPoint Presentation</vt:lpstr>
      <vt:lpstr>Diagnosis and Initial Assessment</vt:lpstr>
      <vt:lpstr>UK Guidelines &amp; Management Framework</vt:lpstr>
      <vt:lpstr>Models &amp; Frameworks for Care </vt:lpstr>
      <vt:lpstr>Treatment Options in the UK</vt:lpstr>
      <vt:lpstr>Comorbidities</vt:lpstr>
      <vt:lpstr>Prevention Strategies</vt:lpstr>
      <vt:lpstr>Skills, Values &amp; Behaviours </vt:lpstr>
      <vt:lpstr>Personalised Care &amp; Self-Management </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smitpatel</dc:creator>
  <cp:lastModifiedBy>smit kachhadiya</cp:lastModifiedBy>
  <cp:revision>4</cp:revision>
  <dcterms:created xsi:type="dcterms:W3CDTF">2026-04-10T11:15:00Z</dcterms:created>
  <dcterms:modified xsi:type="dcterms:W3CDTF">2026-04-16T10:10:59Z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C41BE6BEEF704EB299F004F0BD829F59_12</vt:lpwstr>
  </property>
  <property fmtid="{D5CDD505-2E9C-101B-9397-08002B2CF9AE}" pid="3" name="KSOProductBuildVer">
    <vt:lpwstr>1033-12.2.0.23196</vt:lpwstr>
  </property>
</Properties>
</file>