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502" r:id="rId5"/>
    <p:sldId id="434" r:id="rId6"/>
    <p:sldId id="435" r:id="rId7"/>
    <p:sldId id="459" r:id="rId8"/>
    <p:sldId id="408" r:id="rId9"/>
    <p:sldId id="428" r:id="rId10"/>
    <p:sldId id="400" r:id="rId11"/>
    <p:sldId id="497" r:id="rId12"/>
    <p:sldId id="509" r:id="rId13"/>
    <p:sldId id="463" r:id="rId14"/>
    <p:sldId id="464" r:id="rId15"/>
    <p:sldId id="465" r:id="rId16"/>
    <p:sldId id="469" r:id="rId17"/>
    <p:sldId id="438" r:id="rId18"/>
    <p:sldId id="471" r:id="rId19"/>
    <p:sldId id="461" r:id="rId20"/>
    <p:sldId id="462" r:id="rId21"/>
    <p:sldId id="472" r:id="rId22"/>
    <p:sldId id="466" r:id="rId23"/>
    <p:sldId id="452" r:id="rId24"/>
    <p:sldId id="467" r:id="rId25"/>
    <p:sldId id="521" r:id="rId26"/>
    <p:sldId id="490" r:id="rId27"/>
    <p:sldId id="492" r:id="rId28"/>
    <p:sldId id="449" r:id="rId29"/>
    <p:sldId id="406" r:id="rId30"/>
    <p:sldId id="474" r:id="rId31"/>
    <p:sldId id="519" r:id="rId32"/>
    <p:sldId id="262" r:id="rId33"/>
    <p:sldId id="331" r:id="rId34"/>
    <p:sldId id="515" r:id="rId35"/>
    <p:sldId id="498" r:id="rId36"/>
    <p:sldId id="486" r:id="rId37"/>
    <p:sldId id="501" r:id="rId38"/>
    <p:sldId id="389" r:id="rId39"/>
    <p:sldId id="455" r:id="rId40"/>
    <p:sldId id="424"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89" autoAdjust="0"/>
    <p:restoredTop sz="77837" autoAdjust="0"/>
  </p:normalViewPr>
  <p:slideViewPr>
    <p:cSldViewPr>
      <p:cViewPr varScale="1">
        <p:scale>
          <a:sx n="86" d="100"/>
          <a:sy n="86" d="100"/>
        </p:scale>
        <p:origin x="2248"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7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8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6" qsCatId="simple" csTypeId="urn:microsoft.com/office/officeart/2005/8/colors/accent1_2#79"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an overview of The Equality Act 2010 and to consider the 9 protective characteristics</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go through the assignment brief for the first component and to break down each of the tasks. </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659BD11D-B39F-401B-B2BA-630D009BD7D0}">
      <dgm:prSet/>
      <dgm:spPr/>
      <dgm:t>
        <a:bodyPr/>
        <a:lstStyle/>
        <a:p>
          <a:r>
            <a:rPr lang="en-GB" dirty="0"/>
            <a:t>To look at the ethical considerations within the H &amp; SC practice </a:t>
          </a:r>
        </a:p>
      </dgm:t>
    </dgm:pt>
    <dgm:pt modelId="{989E0FAB-A981-4ED3-AAFC-D90CF7F9A504}" type="parTrans" cxnId="{EBC708C3-FA4E-4B7D-A472-236C39F6E015}">
      <dgm:prSet/>
      <dgm:spPr/>
      <dgm:t>
        <a:bodyPr/>
        <a:lstStyle/>
        <a:p>
          <a:endParaRPr lang="en-GB"/>
        </a:p>
      </dgm:t>
    </dgm:pt>
    <dgm:pt modelId="{01E72C21-B827-4368-8FC8-74162D339569}" type="sibTrans" cxnId="{EBC708C3-FA4E-4B7D-A472-236C39F6E015}">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D72C102D-760E-479C-8CB0-17631633A621}" type="presOf" srcId="{659BD11D-B39F-401B-B2BA-630D009BD7D0}" destId="{ADCA2153-40AE-4FAC-86E8-AE6B1E256646}" srcOrd="0" destOrd="2" presId="urn:microsoft.com/office/officeart/2005/8/layout/hProcess9"/>
    <dgm:cxn modelId="{91D37F6D-601B-4BC2-94E3-90FD626BB4F1}" type="presOf" srcId="{87E00E2A-5035-426C-BE69-CDADC827C543}" destId="{ADCA2153-40AE-4FAC-86E8-AE6B1E256646}" srcOrd="0" destOrd="3"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2"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EBC708C3-FA4E-4B7D-A472-236C39F6E015}" srcId="{8E23578F-2F57-4F4C-98DC-72269D9618A2}" destId="{659BD11D-B39F-401B-B2BA-630D009BD7D0}" srcOrd="1" destOrd="0" parTransId="{989E0FAB-A981-4ED3-AAFC-D90CF7F9A504}" sibTransId="{01E72C21-B827-4368-8FC8-74162D339569}"/>
    <dgm:cxn modelId="{0B5D67C7-D4EF-446C-AE71-846C3DB70B94}" srcId="{8E23578F-2F57-4F4C-98DC-72269D9618A2}" destId="{ACEE632C-9DCF-4203-B448-DC041A5A6796}" srcOrd="0" destOrd="0" parTransId="{83F809AA-EABA-4898-ACD9-56F4EAA09652}" sibTransId="{791AEE24-929E-4C45-8630-2142C0C5220A}"/>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194" qsCatId="simple" csTypeId="urn:microsoft.com/office/officeart/2005/8/colors/accent1_2#80"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The Equality Act 2010 and know what the 9 protective characteristics are </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what is expected from the first assignment before submission</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1A3ABEA3-039B-4F96-8DCB-9FD64BB05CD4}">
      <dgm:prSet/>
      <dgm:spPr/>
      <dgm:t>
        <a:bodyPr/>
        <a:lstStyle/>
        <a:p>
          <a:r>
            <a:rPr lang="en-GB" dirty="0"/>
            <a:t>An insight to your duty and responsibility to practice within ethical considerations </a:t>
          </a:r>
        </a:p>
      </dgm:t>
    </dgm:pt>
    <dgm:pt modelId="{45D758E2-F6DB-4171-9BF2-327123F71D23}" type="parTrans" cxnId="{0B2BF53E-58FD-45E5-8F49-EBB8DA5DE0FA}">
      <dgm:prSet/>
      <dgm:spPr/>
      <dgm:t>
        <a:bodyPr/>
        <a:lstStyle/>
        <a:p>
          <a:endParaRPr lang="en-GB"/>
        </a:p>
      </dgm:t>
    </dgm:pt>
    <dgm:pt modelId="{42374F5A-1F48-4677-98DC-FD76DBC03589}" type="sibTrans" cxnId="{0B2BF53E-58FD-45E5-8F49-EBB8DA5DE0FA}">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0B2BF53E-58FD-45E5-8F49-EBB8DA5DE0FA}" srcId="{710AA29B-1615-45F4-B7F4-18EC7711BA0F}" destId="{1A3ABEA3-039B-4F96-8DCB-9FD64BB05CD4}" srcOrd="1" destOrd="0" parTransId="{45D758E2-F6DB-4171-9BF2-327123F71D23}" sibTransId="{42374F5A-1F48-4677-98DC-FD76DBC03589}"/>
    <dgm:cxn modelId="{94AB4878-85FE-4B02-855B-991586D80F13}" type="presOf" srcId="{8D2684D6-D348-480C-8BB9-4F46479C1791}" destId="{92CD4DDA-491C-4435-A76D-8375A73536CA}" srcOrd="0" destOrd="3"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767201B1-C116-428A-978D-BA05F89F4F74}" type="presOf" srcId="{1A3ABEA3-039B-4F96-8DCB-9FD64BB05CD4}" destId="{92CD4DDA-491C-4435-A76D-8375A73536CA}" srcOrd="0" destOrd="2"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2"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6A0129-F8AA-44E6-8069-0F8DC7148517}" type="doc">
      <dgm:prSet loTypeId="urn:microsoft.com/office/officeart/2005/8/layout/chevron2" loCatId="process" qsTypeId="urn:microsoft.com/office/officeart/2005/8/quickstyle/simple1#195" qsCatId="simple" csTypeId="urn:microsoft.com/office/officeart/2005/8/colors/accent1_2#81" csCatId="accent1" phldr="1"/>
      <dgm:spPr/>
      <dgm:t>
        <a:bodyPr/>
        <a:lstStyle/>
        <a:p>
          <a:endParaRPr lang="en-GB"/>
        </a:p>
      </dgm:t>
    </dgm:pt>
    <dgm:pt modelId="{C82CACDD-6BC8-4EEF-9501-8B97F0BE899B}">
      <dgm:prSet custT="1"/>
      <dgm:spPr/>
      <dgm:t>
        <a:bodyPr/>
        <a:lstStyle/>
        <a:p>
          <a:br>
            <a:rPr lang="en-US" sz="2400" b="1" dirty="0"/>
          </a:br>
          <a:r>
            <a:rPr lang="en-GB" sz="2400" b="1" dirty="0"/>
            <a:t>The Equality Act 2010</a:t>
          </a:r>
        </a:p>
        <a:p>
          <a:r>
            <a:rPr lang="en-GB" sz="2400" b="1" dirty="0"/>
            <a:t>Equality, values and ethical practice in </a:t>
          </a:r>
        </a:p>
        <a:p>
          <a:r>
            <a:rPr lang="en-GB" sz="2400" b="1" dirty="0"/>
            <a:t>the H &amp; SC </a:t>
          </a:r>
          <a:endParaRPr lang="en-GB" sz="2400" dirty="0"/>
        </a:p>
      </dgm:t>
    </dgm:pt>
    <dgm:pt modelId="{08B2AF47-23E7-441B-8133-C36C8D6A8B96}" type="parTrans" cxnId="{ACBCF363-757C-44D3-BAE0-69212EC82973}">
      <dgm:prSet/>
      <dgm:spPr/>
      <dgm:t>
        <a:bodyPr/>
        <a:lstStyle/>
        <a:p>
          <a:endParaRPr lang="en-GB"/>
        </a:p>
      </dgm:t>
    </dgm:pt>
    <dgm:pt modelId="{8F8784A2-DECD-486D-B3C0-91D64C5733F1}" type="sibTrans" cxnId="{ACBCF363-757C-44D3-BAE0-69212EC82973}">
      <dgm:prSet/>
      <dgm:spPr/>
      <dgm:t>
        <a:bodyPr/>
        <a:lstStyle/>
        <a:p>
          <a:endParaRPr lang="en-GB"/>
        </a:p>
      </dgm:t>
    </dgm:pt>
    <dgm:pt modelId="{82B053C1-524F-4D73-A24D-669FDA011459}">
      <dgm:prSet custT="1"/>
      <dgm:spPr>
        <a:solidFill>
          <a:schemeClr val="accent1">
            <a:lumMod val="20000"/>
            <a:lumOff val="80000"/>
            <a:alpha val="90000"/>
          </a:schemeClr>
        </a:solidFill>
      </dgm:spPr>
      <dgm:t>
        <a:bodyPr/>
        <a:lstStyle/>
        <a:p>
          <a:r>
            <a:rPr lang="en-GB" sz="2400" b="1" dirty="0"/>
            <a:t>The Equality Act 2010</a:t>
          </a:r>
        </a:p>
      </dgm:t>
    </dgm:pt>
    <dgm:pt modelId="{D5F5B86A-241A-4E34-B9A8-B6D537387559}" type="parTrans" cxnId="{1004B868-28DA-4F7B-B987-22E1814C4FBB}">
      <dgm:prSet/>
      <dgm:spPr/>
      <dgm:t>
        <a:bodyPr/>
        <a:lstStyle/>
        <a:p>
          <a:endParaRPr lang="en-GB"/>
        </a:p>
      </dgm:t>
    </dgm:pt>
    <dgm:pt modelId="{314D4261-24EE-4247-9375-69EA3C839045}" type="sibTrans" cxnId="{1004B868-28DA-4F7B-B987-22E1814C4FBB}">
      <dgm:prSet/>
      <dgm:spPr/>
      <dgm:t>
        <a:bodyPr/>
        <a:lstStyle/>
        <a:p>
          <a:endParaRPr lang="en-GB"/>
        </a:p>
      </dgm:t>
    </dgm:pt>
    <dgm:pt modelId="{7234D339-B1D4-4D57-8E75-431021A5303B}">
      <dgm:prSet custT="1"/>
      <dgm:spPr>
        <a:solidFill>
          <a:schemeClr val="accent1">
            <a:lumMod val="20000"/>
            <a:lumOff val="80000"/>
            <a:alpha val="90000"/>
          </a:schemeClr>
        </a:solidFill>
      </dgm:spPr>
      <dgm:t>
        <a:bodyPr/>
        <a:lstStyle/>
        <a:p>
          <a:r>
            <a:rPr lang="en-GB" sz="2400" b="1" dirty="0"/>
            <a:t>Read contents of pages 119 to 136 Glasby (2012)</a:t>
          </a:r>
        </a:p>
      </dgm:t>
    </dgm:pt>
    <dgm:pt modelId="{7CD5129D-F13E-4BF9-9A55-1432ACEF17A3}" type="parTrans" cxnId="{B24D7E96-DB5F-4216-8E01-F3D53B77C2C2}">
      <dgm:prSet/>
      <dgm:spPr/>
      <dgm:t>
        <a:bodyPr/>
        <a:lstStyle/>
        <a:p>
          <a:endParaRPr lang="en-GB"/>
        </a:p>
      </dgm:t>
    </dgm:pt>
    <dgm:pt modelId="{8D8BA534-35DD-4F71-9FBB-435D80BC3E16}" type="sibTrans" cxnId="{B24D7E96-DB5F-4216-8E01-F3D53B77C2C2}">
      <dgm:prSet/>
      <dgm:spPr/>
      <dgm:t>
        <a:bodyPr/>
        <a:lstStyle/>
        <a:p>
          <a:endParaRPr lang="en-GB"/>
        </a:p>
      </dgm:t>
    </dgm:pt>
    <dgm:pt modelId="{9E24CBBF-3FA0-4BBA-B6F5-2B9D3A5DE0E0}">
      <dgm:prSet custT="1"/>
      <dgm:spPr>
        <a:solidFill>
          <a:schemeClr val="accent1">
            <a:lumMod val="20000"/>
            <a:lumOff val="80000"/>
            <a:alpha val="90000"/>
          </a:schemeClr>
        </a:solidFill>
      </dgm:spPr>
      <dgm:t>
        <a:bodyPr/>
        <a:lstStyle/>
        <a:p>
          <a:r>
            <a:rPr lang="en-GB" sz="2400" b="1" dirty="0"/>
            <a:t>Ethical Practice Principles</a:t>
          </a:r>
        </a:p>
      </dgm:t>
    </dgm:pt>
    <dgm:pt modelId="{42CACA5D-9565-480E-B382-0839D3FC30EE}" type="parTrans" cxnId="{2B7ABF8D-5735-4BBB-921D-DEDCD6727BB3}">
      <dgm:prSet/>
      <dgm:spPr/>
    </dgm:pt>
    <dgm:pt modelId="{E8882D80-58DC-4A9B-9D7B-FE1D046DA301}" type="sibTrans" cxnId="{2B7ABF8D-5735-4BBB-921D-DEDCD6727BB3}">
      <dgm:prSet/>
      <dgm:spPr/>
    </dgm:pt>
    <dgm:pt modelId="{C2C10BDF-7DFF-46E4-9C16-00B0D789B7FD}">
      <dgm:prSet custT="1"/>
      <dgm:spPr>
        <a:solidFill>
          <a:schemeClr val="accent1">
            <a:lumMod val="20000"/>
            <a:lumOff val="80000"/>
            <a:alpha val="90000"/>
          </a:schemeClr>
        </a:solidFill>
      </dgm:spPr>
      <dgm:t>
        <a:bodyPr/>
        <a:lstStyle/>
        <a:p>
          <a:r>
            <a:rPr lang="en-GB" sz="2400" b="1" dirty="0" err="1">
              <a:effectLst/>
              <a:latin typeface="Arial" panose="020B0604020202020204" pitchFamily="34" charset="0"/>
              <a:ea typeface="Times New Roman" panose="02020603050405020304" pitchFamily="18" charset="0"/>
              <a:cs typeface="Arial" panose="020B0604020202020204" pitchFamily="34" charset="0"/>
            </a:rPr>
            <a:t>Haugan</a:t>
          </a:r>
          <a:r>
            <a:rPr lang="en-GB" sz="2400" b="1" dirty="0">
              <a:effectLst/>
              <a:latin typeface="Arial" panose="020B0604020202020204" pitchFamily="34" charset="0"/>
              <a:ea typeface="Times New Roman" panose="02020603050405020304" pitchFamily="18" charset="0"/>
              <a:cs typeface="Arial" panose="020B0604020202020204" pitchFamily="34" charset="0"/>
            </a:rPr>
            <a:t> &amp; Eriksson (2021, pp 159-172) </a:t>
          </a:r>
          <a:endParaRPr lang="en-GB" sz="2400" b="1" dirty="0"/>
        </a:p>
      </dgm:t>
    </dgm:pt>
    <dgm:pt modelId="{912A7A1F-A56E-403F-83D3-F97F29E44BA3}" type="parTrans" cxnId="{8ABD2537-31C0-4E77-90B3-C4E2A4FDE416}">
      <dgm:prSet/>
      <dgm:spPr/>
    </dgm:pt>
    <dgm:pt modelId="{2A55C570-8B69-4100-AA31-D54B0ED2F74F}" type="sibTrans" cxnId="{8ABD2537-31C0-4E77-90B3-C4E2A4FDE416}">
      <dgm:prSet/>
      <dgm:spPr/>
    </dgm:pt>
    <dgm:pt modelId="{C647934F-198F-4305-924A-F779B3A6F11D}" type="pres">
      <dgm:prSet presAssocID="{866A0129-F8AA-44E6-8069-0F8DC7148517}" presName="linearFlow" presStyleCnt="0">
        <dgm:presLayoutVars>
          <dgm:dir/>
          <dgm:animLvl val="lvl"/>
          <dgm:resizeHandles val="exact"/>
        </dgm:presLayoutVars>
      </dgm:prSet>
      <dgm:spPr/>
    </dgm:pt>
    <dgm:pt modelId="{77A51015-9CA2-49BD-9481-5BF2ABC1794C}" type="pres">
      <dgm:prSet presAssocID="{C82CACDD-6BC8-4EEF-9501-8B97F0BE899B}" presName="composite" presStyleCnt="0"/>
      <dgm:spPr/>
    </dgm:pt>
    <dgm:pt modelId="{3D96A167-A2AF-4CD7-8E2D-42C7DD281C71}" type="pres">
      <dgm:prSet presAssocID="{C82CACDD-6BC8-4EEF-9501-8B97F0BE899B}" presName="parentText" presStyleLbl="alignNode1" presStyleIdx="0" presStyleCnt="1">
        <dgm:presLayoutVars>
          <dgm:chMax val="1"/>
          <dgm:bulletEnabled val="1"/>
        </dgm:presLayoutVars>
      </dgm:prSet>
      <dgm:spPr/>
    </dgm:pt>
    <dgm:pt modelId="{1C181BAF-10A3-4A94-9238-D1793AA5CAF9}" type="pres">
      <dgm:prSet presAssocID="{C82CACDD-6BC8-4EEF-9501-8B97F0BE899B}" presName="descendantText" presStyleLbl="alignAcc1" presStyleIdx="0" presStyleCnt="1" custScaleX="100562" custScaleY="93017" custLinFactNeighborX="281" custLinFactNeighborY="3818">
        <dgm:presLayoutVars>
          <dgm:bulletEnabled val="1"/>
        </dgm:presLayoutVars>
      </dgm:prSet>
      <dgm:spPr/>
    </dgm:pt>
  </dgm:ptLst>
  <dgm:cxnLst>
    <dgm:cxn modelId="{FC6CE115-25C0-4671-A6D4-AC9F8D93196A}" type="presOf" srcId="{C2C10BDF-7DFF-46E4-9C16-00B0D789B7FD}" destId="{1C181BAF-10A3-4A94-9238-D1793AA5CAF9}" srcOrd="0" destOrd="3" presId="urn:microsoft.com/office/officeart/2005/8/layout/chevron2"/>
    <dgm:cxn modelId="{4DFE921B-0248-4B1D-A87C-10730E1CF5B9}" type="presOf" srcId="{866A0129-F8AA-44E6-8069-0F8DC7148517}" destId="{C647934F-198F-4305-924A-F779B3A6F11D}" srcOrd="0" destOrd="0" presId="urn:microsoft.com/office/officeart/2005/8/layout/chevron2"/>
    <dgm:cxn modelId="{2110F235-92D3-4E30-B36D-3799DD2F8685}" type="presOf" srcId="{7234D339-B1D4-4D57-8E75-431021A5303B}" destId="{1C181BAF-10A3-4A94-9238-D1793AA5CAF9}" srcOrd="0" destOrd="2" presId="urn:microsoft.com/office/officeart/2005/8/layout/chevron2"/>
    <dgm:cxn modelId="{8ABD2537-31C0-4E77-90B3-C4E2A4FDE416}" srcId="{C82CACDD-6BC8-4EEF-9501-8B97F0BE899B}" destId="{C2C10BDF-7DFF-46E4-9C16-00B0D789B7FD}" srcOrd="3" destOrd="0" parTransId="{912A7A1F-A56E-403F-83D3-F97F29E44BA3}" sibTransId="{2A55C570-8B69-4100-AA31-D54B0ED2F74F}"/>
    <dgm:cxn modelId="{ACBCF363-757C-44D3-BAE0-69212EC82973}" srcId="{866A0129-F8AA-44E6-8069-0F8DC7148517}" destId="{C82CACDD-6BC8-4EEF-9501-8B97F0BE899B}" srcOrd="0" destOrd="0" parTransId="{08B2AF47-23E7-441B-8133-C36C8D6A8B96}" sibTransId="{8F8784A2-DECD-486D-B3C0-91D64C5733F1}"/>
    <dgm:cxn modelId="{1004B868-28DA-4F7B-B987-22E1814C4FBB}" srcId="{C82CACDD-6BC8-4EEF-9501-8B97F0BE899B}" destId="{82B053C1-524F-4D73-A24D-669FDA011459}" srcOrd="0" destOrd="0" parTransId="{D5F5B86A-241A-4E34-B9A8-B6D537387559}" sibTransId="{314D4261-24EE-4247-9375-69EA3C839045}"/>
    <dgm:cxn modelId="{1F8C1872-C235-42AE-8263-F403F73A9EC3}" type="presOf" srcId="{82B053C1-524F-4D73-A24D-669FDA011459}" destId="{1C181BAF-10A3-4A94-9238-D1793AA5CAF9}" srcOrd="0" destOrd="0" presId="urn:microsoft.com/office/officeart/2005/8/layout/chevron2"/>
    <dgm:cxn modelId="{2B7ABF8D-5735-4BBB-921D-DEDCD6727BB3}" srcId="{C82CACDD-6BC8-4EEF-9501-8B97F0BE899B}" destId="{9E24CBBF-3FA0-4BBA-B6F5-2B9D3A5DE0E0}" srcOrd="1" destOrd="0" parTransId="{42CACA5D-9565-480E-B382-0839D3FC30EE}" sibTransId="{E8882D80-58DC-4A9B-9D7B-FE1D046DA301}"/>
    <dgm:cxn modelId="{B24D7E96-DB5F-4216-8E01-F3D53B77C2C2}" srcId="{C82CACDD-6BC8-4EEF-9501-8B97F0BE899B}" destId="{7234D339-B1D4-4D57-8E75-431021A5303B}" srcOrd="2" destOrd="0" parTransId="{7CD5129D-F13E-4BF9-9A55-1432ACEF17A3}" sibTransId="{8D8BA534-35DD-4F71-9FBB-435D80BC3E16}"/>
    <dgm:cxn modelId="{080A7DC2-AE0A-40EC-8F00-39C0E2798DBA}" type="presOf" srcId="{C82CACDD-6BC8-4EEF-9501-8B97F0BE899B}" destId="{3D96A167-A2AF-4CD7-8E2D-42C7DD281C71}" srcOrd="0" destOrd="0" presId="urn:microsoft.com/office/officeart/2005/8/layout/chevron2"/>
    <dgm:cxn modelId="{3FC504F9-7709-4B8C-86D0-560AA4922CCB}" type="presOf" srcId="{9E24CBBF-3FA0-4BBA-B6F5-2B9D3A5DE0E0}" destId="{1C181BAF-10A3-4A94-9238-D1793AA5CAF9}" srcOrd="0" destOrd="1" presId="urn:microsoft.com/office/officeart/2005/8/layout/chevron2"/>
    <dgm:cxn modelId="{CFB4D440-577D-4B85-8C36-994589D1FDB5}" type="presParOf" srcId="{C647934F-198F-4305-924A-F779B3A6F11D}" destId="{77A51015-9CA2-49BD-9481-5BF2ABC1794C}" srcOrd="0" destOrd="0" presId="urn:microsoft.com/office/officeart/2005/8/layout/chevron2"/>
    <dgm:cxn modelId="{B25A5FDF-C492-46F1-A33A-9876BEF01004}" type="presParOf" srcId="{77A51015-9CA2-49BD-9481-5BF2ABC1794C}" destId="{3D96A167-A2AF-4CD7-8E2D-42C7DD281C71}" srcOrd="0" destOrd="0" presId="urn:microsoft.com/office/officeart/2005/8/layout/chevron2"/>
    <dgm:cxn modelId="{EBCE6F90-1D19-4422-B424-6908707C8CA8}" type="presParOf" srcId="{77A51015-9CA2-49BD-9481-5BF2ABC1794C}" destId="{1C181BAF-10A3-4A94-9238-D1793AA5CAF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193877" y="0"/>
          <a:ext cx="3860717"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Aims</a:t>
          </a:r>
          <a:endParaRPr lang="en-GB" sz="2600" kern="1200" dirty="0"/>
        </a:p>
        <a:p>
          <a:pPr marL="228600" lvl="1" indent="-228600" algn="l" defTabSz="889000">
            <a:lnSpc>
              <a:spcPct val="90000"/>
            </a:lnSpc>
            <a:spcBef>
              <a:spcPct val="0"/>
            </a:spcBef>
            <a:spcAft>
              <a:spcPct val="15000"/>
            </a:spcAft>
            <a:buChar char="•"/>
          </a:pPr>
          <a:r>
            <a:rPr lang="en-GB" sz="2000" kern="1200" dirty="0"/>
            <a:t>To provide an overview of The Equality Act 2010 and to consider the 9 protective characteristics</a:t>
          </a:r>
        </a:p>
        <a:p>
          <a:pPr marL="228600" lvl="1" indent="-228600" algn="l" defTabSz="889000">
            <a:lnSpc>
              <a:spcPct val="90000"/>
            </a:lnSpc>
            <a:spcBef>
              <a:spcPct val="0"/>
            </a:spcBef>
            <a:spcAft>
              <a:spcPct val="15000"/>
            </a:spcAft>
            <a:buChar char="•"/>
          </a:pPr>
          <a:r>
            <a:rPr lang="en-GB" sz="2000" kern="1200" dirty="0"/>
            <a:t>To look at the ethical considerations within the H &amp; SC practice </a:t>
          </a:r>
        </a:p>
        <a:p>
          <a:pPr marL="228600" lvl="1" indent="-228600" algn="l" defTabSz="889000">
            <a:lnSpc>
              <a:spcPct val="90000"/>
            </a:lnSpc>
            <a:spcBef>
              <a:spcPct val="0"/>
            </a:spcBef>
            <a:spcAft>
              <a:spcPct val="15000"/>
            </a:spcAft>
            <a:buChar char="•"/>
          </a:pPr>
          <a:r>
            <a:rPr lang="en-GB" sz="2000" kern="1200" dirty="0"/>
            <a:t>To go through the assignment brief for the first component and to break down each of the tasks. </a:t>
          </a:r>
        </a:p>
      </dsp:txBody>
      <dsp:txXfrm>
        <a:off x="382342" y="188465"/>
        <a:ext cx="3483787" cy="45196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323" y="0"/>
          <a:ext cx="4243824"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Objectives</a:t>
          </a:r>
          <a:endParaRPr lang="en-GB" sz="2500" kern="1200" dirty="0"/>
        </a:p>
        <a:p>
          <a:pPr marL="228600" lvl="1" indent="-228600" algn="l" defTabSz="889000">
            <a:lnSpc>
              <a:spcPct val="90000"/>
            </a:lnSpc>
            <a:spcBef>
              <a:spcPct val="0"/>
            </a:spcBef>
            <a:spcAft>
              <a:spcPct val="15000"/>
            </a:spcAft>
            <a:buChar char="•"/>
          </a:pPr>
          <a:r>
            <a:rPr lang="en-GB" sz="2000" kern="1200" dirty="0"/>
            <a:t>By the end of the session, you should have an insight of The Equality Act 2010 and know what the 9 protective characteristics are </a:t>
          </a:r>
        </a:p>
        <a:p>
          <a:pPr marL="228600" lvl="1" indent="-228600" algn="l" defTabSz="889000">
            <a:lnSpc>
              <a:spcPct val="90000"/>
            </a:lnSpc>
            <a:spcBef>
              <a:spcPct val="0"/>
            </a:spcBef>
            <a:spcAft>
              <a:spcPct val="15000"/>
            </a:spcAft>
            <a:buChar char="•"/>
          </a:pPr>
          <a:r>
            <a:rPr lang="en-GB" sz="2000" kern="1200" dirty="0"/>
            <a:t>An insight to your duty and responsibility to practice within ethical considerations </a:t>
          </a:r>
        </a:p>
        <a:p>
          <a:pPr marL="228600" lvl="1" indent="-228600" algn="l" defTabSz="889000">
            <a:lnSpc>
              <a:spcPct val="90000"/>
            </a:lnSpc>
            <a:spcBef>
              <a:spcPct val="0"/>
            </a:spcBef>
            <a:spcAft>
              <a:spcPct val="15000"/>
            </a:spcAft>
            <a:buChar char="•"/>
          </a:pPr>
          <a:r>
            <a:rPr lang="en-GB" sz="2000" kern="1200" dirty="0"/>
            <a:t>You should be able to have a broader insight to what is expected from the first assignment before submission</a:t>
          </a:r>
        </a:p>
      </dsp:txBody>
      <dsp:txXfrm>
        <a:off x="209489" y="207166"/>
        <a:ext cx="3829492" cy="4482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6A167-A2AF-4CD7-8E2D-42C7DD281C71}">
      <dsp:nvSpPr>
        <dsp:cNvPr id="0" name=""/>
        <dsp:cNvSpPr/>
      </dsp:nvSpPr>
      <dsp:spPr>
        <a:xfrm rot="5400000">
          <a:off x="-1060329" y="1058517"/>
          <a:ext cx="5533791" cy="342758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br>
            <a:rPr lang="en-US" sz="2400" b="1" kern="1200" dirty="0"/>
          </a:br>
          <a:r>
            <a:rPr lang="en-GB" sz="2400" b="1" kern="1200" dirty="0"/>
            <a:t>The Equality Act 2010</a:t>
          </a:r>
        </a:p>
        <a:p>
          <a:pPr marL="0" lvl="0" indent="0" algn="ctr" defTabSz="1066800">
            <a:lnSpc>
              <a:spcPct val="90000"/>
            </a:lnSpc>
            <a:spcBef>
              <a:spcPct val="0"/>
            </a:spcBef>
            <a:spcAft>
              <a:spcPct val="35000"/>
            </a:spcAft>
            <a:buNone/>
          </a:pPr>
          <a:r>
            <a:rPr lang="en-GB" sz="2400" b="1" kern="1200" dirty="0"/>
            <a:t>Equality, values and ethical practice in </a:t>
          </a:r>
        </a:p>
        <a:p>
          <a:pPr marL="0" lvl="0" indent="0" algn="ctr" defTabSz="1066800">
            <a:lnSpc>
              <a:spcPct val="90000"/>
            </a:lnSpc>
            <a:spcBef>
              <a:spcPct val="0"/>
            </a:spcBef>
            <a:spcAft>
              <a:spcPct val="35000"/>
            </a:spcAft>
            <a:buNone/>
          </a:pPr>
          <a:r>
            <a:rPr lang="en-GB" sz="2400" b="1" kern="1200" dirty="0"/>
            <a:t>the H &amp; SC </a:t>
          </a:r>
          <a:endParaRPr lang="en-GB" sz="2400" kern="1200" dirty="0"/>
        </a:p>
      </dsp:txBody>
      <dsp:txXfrm rot="-5400000">
        <a:off x="-7223" y="1719201"/>
        <a:ext cx="3427580" cy="2106211"/>
      </dsp:txXfrm>
    </dsp:sp>
    <dsp:sp modelId="{1C181BAF-10A3-4A94-9238-D1793AA5CAF9}">
      <dsp:nvSpPr>
        <dsp:cNvPr id="0" name=""/>
        <dsp:cNvSpPr/>
      </dsp:nvSpPr>
      <dsp:spPr>
        <a:xfrm rot="5400000">
          <a:off x="4213638" y="-522971"/>
          <a:ext cx="3554807" cy="5170265"/>
        </a:xfrm>
        <a:prstGeom prst="round2Same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a:t>The Equality Act 2010</a:t>
          </a:r>
        </a:p>
        <a:p>
          <a:pPr marL="228600" lvl="1" indent="-228600" algn="l" defTabSz="1066800">
            <a:lnSpc>
              <a:spcPct val="90000"/>
            </a:lnSpc>
            <a:spcBef>
              <a:spcPct val="0"/>
            </a:spcBef>
            <a:spcAft>
              <a:spcPct val="15000"/>
            </a:spcAft>
            <a:buChar char="•"/>
          </a:pPr>
          <a:r>
            <a:rPr lang="en-GB" sz="2400" b="1" kern="1200" dirty="0"/>
            <a:t>Ethical Practice Principles</a:t>
          </a:r>
        </a:p>
        <a:p>
          <a:pPr marL="228600" lvl="1" indent="-228600" algn="l" defTabSz="1066800">
            <a:lnSpc>
              <a:spcPct val="90000"/>
            </a:lnSpc>
            <a:spcBef>
              <a:spcPct val="0"/>
            </a:spcBef>
            <a:spcAft>
              <a:spcPct val="15000"/>
            </a:spcAft>
            <a:buChar char="•"/>
          </a:pPr>
          <a:r>
            <a:rPr lang="en-GB" sz="2400" b="1" kern="1200" dirty="0"/>
            <a:t>Read contents of pages 119 to 136 Glasby (2012)</a:t>
          </a:r>
        </a:p>
        <a:p>
          <a:pPr marL="228600" lvl="1" indent="-228600" algn="l" defTabSz="1066800">
            <a:lnSpc>
              <a:spcPct val="90000"/>
            </a:lnSpc>
            <a:spcBef>
              <a:spcPct val="0"/>
            </a:spcBef>
            <a:spcAft>
              <a:spcPct val="15000"/>
            </a:spcAft>
            <a:buChar char="•"/>
          </a:pPr>
          <a:r>
            <a:rPr lang="en-GB" sz="2400" b="1" kern="12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2400" b="1" kern="1200" dirty="0">
              <a:effectLst/>
              <a:latin typeface="Arial" panose="020B0604020202020204" pitchFamily="34" charset="0"/>
              <a:ea typeface="Times New Roman" panose="02020603050405020304" pitchFamily="18" charset="0"/>
              <a:cs typeface="Arial" panose="020B0604020202020204" pitchFamily="34" charset="0"/>
            </a:rPr>
            <a:t> &amp; Eriksson (2021, pp 159-172) </a:t>
          </a:r>
          <a:endParaRPr lang="en-GB" sz="2400" b="1" kern="1200" dirty="0"/>
        </a:p>
      </dsp:txBody>
      <dsp:txXfrm rot="-5400000">
        <a:off x="3405910" y="458288"/>
        <a:ext cx="4996734" cy="320774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9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9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9/29/26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342900" indent="-342900">
              <a:spcBef>
                <a:spcPts val="600"/>
              </a:spcBef>
              <a:spcAft>
                <a:spcPts val="600"/>
              </a:spcAft>
              <a:buFont typeface="+mj-lt"/>
              <a:buAutoNum type="arabicPeriod"/>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Recap on last sessions contents</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Ensure you record the teaching session, check that you have the mic on load enough.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indent="-228600">
              <a:buFont typeface="+mj-lt"/>
              <a:buAutoNum type="arabicPeriod"/>
            </a:pPr>
            <a:r>
              <a:rPr lang="en-GB" b="1" dirty="0"/>
              <a:t>Remember to record the teaching session. </a:t>
            </a:r>
          </a:p>
          <a:p>
            <a:pPr marL="228600" indent="-228600">
              <a:buFont typeface="+mj-lt"/>
              <a:buAutoNum type="arabicPeriod"/>
            </a:pPr>
            <a:endParaRPr lang="en-GB" b="1" dirty="0"/>
          </a:p>
          <a:p>
            <a:pPr marL="228600" indent="-228600">
              <a:buFont typeface="+mj-lt"/>
              <a:buAutoNum type="arabicPeriod"/>
            </a:pPr>
            <a:r>
              <a:rPr lang="en-GB" b="1" dirty="0"/>
              <a:t>Remind students that the session is being recorded.</a:t>
            </a:r>
          </a:p>
          <a:p>
            <a:pPr marL="228600" indent="-228600">
              <a:buFont typeface="+mj-lt"/>
              <a:buAutoNum type="arabicPeriod"/>
            </a:pPr>
            <a:endParaRPr lang="en-GB" b="1" dirty="0"/>
          </a:p>
          <a:p>
            <a:pPr marL="228600" indent="-228600">
              <a:buFont typeface="+mj-lt"/>
              <a:buAutoNum type="arabicPeriod"/>
            </a:pPr>
            <a:r>
              <a:rPr lang="en-GB" b="1"/>
              <a:t>Alert to not over sharing and to maintain confidentiality so that the slides are only closed to the student group and not to be shared with others not part of the cohort.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Plan an ice-breaker activity. </a:t>
            </a:r>
          </a:p>
          <a:p>
            <a:pPr marL="228600" indent="-228600">
              <a:buFont typeface="+mj-lt"/>
              <a:buAutoNum type="arabicPeriod"/>
            </a:pPr>
            <a:endParaRPr lang="en-GB" b="1" dirty="0"/>
          </a:p>
          <a:p>
            <a:r>
              <a:rPr lang="en-GB" b="1" dirty="0"/>
              <a:t>Recap on last sessions contents which was about exploring the different health and social care services across health and social care systems, considering strength-based approaches to person-centred care and planning for service delivery.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This is an outline of what the aims and objectives are for the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Show the students the Moodle site and identify where things are located.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521762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session should run approximately about 1 hour 15 minutes. </a:t>
            </a:r>
          </a:p>
          <a:p>
            <a:pPr marL="228600" indent="-228600">
              <a:buFont typeface="+mj-lt"/>
              <a:buAutoNum type="arabicPeriod"/>
            </a:pPr>
            <a:endParaRPr lang="en-GB" b="1" dirty="0"/>
          </a:p>
          <a:p>
            <a:pPr marL="228600" indent="-228600">
              <a:buFont typeface="+mj-lt"/>
              <a:buAutoNum type="arabicPeriod"/>
            </a:pPr>
            <a:r>
              <a:rPr lang="en-GB" b="1" dirty="0"/>
              <a:t>The session will look at the Equality Act 2010 characteristics and consider the key principles around ethics and values in health and social care practice. </a:t>
            </a: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116244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activity can be divided up into groups (so each group covers certain page numbers) or used as an extension activity between classes (if there is not sufficient time in class)</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424046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Before going through the equality slides, do a brainstorming with the group to ascertain where their knowledge is at in understanding the key principles of equality and inclusion. </a:t>
            </a:r>
          </a:p>
          <a:p>
            <a:pPr marL="228600" indent="-228600">
              <a:buFont typeface="+mj-lt"/>
              <a:buAutoNum type="arabicPeriod"/>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Remind the students that they have to be mindful not to offend others in the classroom, to be sensitive to others needs and to be mindful if they share their experiences not to overshare or mention people's names. </a:t>
            </a:r>
          </a:p>
          <a:p>
            <a:pPr marL="228600" indent="-228600">
              <a:buFont typeface="+mj-lt"/>
              <a:buAutoNum type="arabicPeriod"/>
            </a:pPr>
            <a:endParaRPr lang="en-GB" b="1" dirty="0"/>
          </a:p>
          <a:p>
            <a:pPr marL="228600" indent="-228600">
              <a:buFont typeface="+mj-lt"/>
              <a:buAutoNum type="arabicPeriod"/>
            </a:pPr>
            <a:r>
              <a:rPr lang="en-GB" b="1" dirty="0"/>
              <a:t>Before you being this section of the teaching session, remind students that they may have experiences of discrimination and that these might be painful to recall.  Provide time to enable them to share with the wider group and follow up anything you feel might have triggered emotions to sign-post to student services if necessary. </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090001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hlinkClick r:id="rId3"/>
              </a:rPr>
              <a:t>Equality Act 2010 (legislation.gov.uk)</a:t>
            </a:r>
            <a:r>
              <a:rPr lang="en-GB" dirty="0"/>
              <a:t>  - </a:t>
            </a:r>
            <a:r>
              <a:rPr lang="en-GB" b="1" dirty="0"/>
              <a:t>This is the link for student to have easy access. </a:t>
            </a:r>
          </a:p>
          <a:p>
            <a:pPr marL="228600" indent="-228600">
              <a:buFont typeface="+mj-lt"/>
              <a:buAutoNum type="arabicPeriod"/>
            </a:pPr>
            <a:endParaRPr lang="en-GB" b="1" dirty="0"/>
          </a:p>
          <a:p>
            <a:pPr marL="228600" indent="-228600">
              <a:buFont typeface="+mj-lt"/>
              <a:buAutoNum type="arabicPeriod"/>
            </a:pPr>
            <a:r>
              <a:rPr lang="en-GB" b="1" dirty="0"/>
              <a:t>Remind students that they will need to make reference to the Equality Act 2010 in the second assignment – component 2.  </a:t>
            </a:r>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966577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Whilst the notes have pulled out some of the key elements around equality, values and anti-discriminatory practice.  Do try to enter into a class discussion around the principles outlined on the slide. </a:t>
            </a:r>
          </a:p>
          <a:p>
            <a:pPr marL="228600" indent="-228600">
              <a:buFont typeface="+mj-lt"/>
              <a:buAutoNum type="arabicPeriod"/>
            </a:pPr>
            <a:endParaRPr lang="en-GB" b="1" dirty="0"/>
          </a:p>
          <a:p>
            <a:pPr marL="228600" indent="-228600">
              <a:buFont typeface="+mj-lt"/>
              <a:buAutoNum type="arabicPeriod"/>
            </a:pPr>
            <a:r>
              <a:rPr lang="en-GB" b="1" dirty="0"/>
              <a:t> As you take the students through the ideas, link them to their future roles within the health and social care sector.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7908910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Talk about what discrimination is – treating people or groups differently because of their differences and this treatment is less favourable and discriminatory. </a:t>
            </a:r>
          </a:p>
          <a:p>
            <a:pPr marL="228600" indent="-228600">
              <a:buFont typeface="+mj-lt"/>
              <a:buAutoNum type="arabicPeriod"/>
            </a:pPr>
            <a:endParaRPr lang="en-GB" b="1" dirty="0"/>
          </a:p>
          <a:p>
            <a:pPr marL="228600" indent="-228600">
              <a:buFont typeface="+mj-lt"/>
              <a:buAutoNum type="arabicPeriod"/>
            </a:pPr>
            <a:r>
              <a:rPr lang="en-GB" b="1" dirty="0"/>
              <a:t>These differences could lead to someone being physically abusive, insulting or making offensive comments, excluding and denying equal opportunities, spreading rumours or gossip which is untrue or milieus, ignoring or avoiding them, making verbal comments, or hate crime. </a:t>
            </a:r>
          </a:p>
          <a:p>
            <a:pPr marL="228600" indent="-228600">
              <a:buFont typeface="+mj-lt"/>
              <a:buAutoNum type="arabicPeriod"/>
            </a:pPr>
            <a:endParaRPr lang="en-GB" b="1" dirty="0"/>
          </a:p>
          <a:p>
            <a:pPr marL="228600" indent="-228600">
              <a:buFont typeface="+mj-lt"/>
              <a:buAutoNum type="arabicPeriod"/>
            </a:pPr>
            <a:r>
              <a:rPr lang="en-GB" b="1" dirty="0"/>
              <a:t>Some students might share their experiences of being discriminated within the class.   Allow space to enable them to share.</a:t>
            </a:r>
          </a:p>
          <a:p>
            <a:endParaRPr lang="en-GB" b="1" dirty="0"/>
          </a:p>
          <a:p>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2151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 the students though the contents of the bullet points. </a:t>
            </a:r>
          </a:p>
          <a:p>
            <a:pPr marL="228600" indent="-228600">
              <a:buFont typeface="+mj-lt"/>
              <a:buAutoNum type="arabicPeriod"/>
            </a:pPr>
            <a:endParaRPr lang="en-GB" b="1" dirty="0"/>
          </a:p>
          <a:p>
            <a:pPr marL="228600" indent="-228600">
              <a:buFont typeface="+mj-lt"/>
              <a:buAutoNum type="arabicPeriod"/>
            </a:pPr>
            <a:r>
              <a:rPr lang="en-GB" b="1" dirty="0"/>
              <a:t>Push them if you wish to explore other areas around wider discrimination, oppression, stereotyping, and prejudice.  </a:t>
            </a:r>
          </a:p>
          <a:p>
            <a:pPr marL="228600" indent="-228600">
              <a:buFont typeface="+mj-lt"/>
              <a:buAutoNum type="arabicPeriod"/>
            </a:pPr>
            <a:endParaRPr lang="en-GB" b="1" dirty="0"/>
          </a:p>
          <a:p>
            <a:pPr marL="228600" indent="-228600">
              <a:buFont typeface="+mj-lt"/>
              <a:buAutoNum type="arabicPeriod"/>
            </a:pPr>
            <a:r>
              <a:rPr lang="en-GB" b="1" dirty="0"/>
              <a:t>You can explore how service users are patronised or demeaned by health and social care workers in practice delivery if they are not aware of their duties.  This will erode service user's rights. </a:t>
            </a:r>
          </a:p>
          <a:p>
            <a:pPr marL="228600" indent="-228600">
              <a:buFont typeface="+mj-lt"/>
              <a:buAutoNum type="arabicPeriod"/>
            </a:pPr>
            <a:endParaRPr lang="en-GB" b="1" dirty="0"/>
          </a:p>
          <a:p>
            <a:pPr marL="228600" indent="-228600">
              <a:buFont typeface="+mj-lt"/>
              <a:buAutoNum type="arabicPeriod"/>
            </a:pPr>
            <a:r>
              <a:rPr lang="en-GB" b="1" dirty="0"/>
              <a:t>You can talk about service users being made to feel like they are a social burden or drain on society by emotionally and economically.  </a:t>
            </a:r>
          </a:p>
          <a:p>
            <a:pPr marL="228600" indent="-228600">
              <a:buFont typeface="+mj-lt"/>
              <a:buAutoNum type="arabicPeriod"/>
            </a:pPr>
            <a:endParaRPr lang="en-GB" b="1" dirty="0"/>
          </a:p>
          <a:p>
            <a:pPr marL="228600" indent="-228600">
              <a:buFont typeface="+mj-lt"/>
              <a:buAutoNum type="arabicPeriod"/>
            </a:pPr>
            <a:r>
              <a:rPr lang="en-GB" b="1" dirty="0"/>
              <a:t>Get the student to explore what the impact is of discrimination is on individuals or groups,  E.g., People may feel discriminated against or isolated as a result. This will result on the impact on your enjoyment of life.  It can have an impact on your mental well-being.  This can lead to them withdrawn or isolated, they may be upset and loose confidence to mix with people and their self-esteem will become low and they may feel devalued.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79894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Talk about being inclusive in practice delivery.  You can link your ideas to professional candour as well in this slide. </a:t>
            </a:r>
          </a:p>
          <a:p>
            <a:pPr marL="228600" indent="-228600">
              <a:buFont typeface="+mj-lt"/>
              <a:buAutoNum type="arabicPeriod"/>
            </a:pPr>
            <a:endParaRPr lang="en-GB" b="1" dirty="0"/>
          </a:p>
          <a:p>
            <a:pPr marL="228600" indent="-228600">
              <a:buFont typeface="+mj-lt"/>
              <a:buAutoNum type="arabicPeriod"/>
            </a:pPr>
            <a:r>
              <a:rPr lang="en-GB" b="1" dirty="0"/>
              <a:t>Talk about how the students might be able to challenge discrimination when it is being witnessed. </a:t>
            </a:r>
          </a:p>
          <a:p>
            <a:pPr marL="228600" indent="-228600">
              <a:buFont typeface="+mj-lt"/>
              <a:buAutoNum type="arabicPeriod"/>
            </a:pPr>
            <a:endParaRPr lang="en-GB" b="1" dirty="0"/>
          </a:p>
          <a:p>
            <a:pPr marL="228600" indent="-228600">
              <a:buFont typeface="+mj-lt"/>
              <a:buAutoNum type="arabicPeriod"/>
            </a:pPr>
            <a:r>
              <a:rPr lang="en-GB" b="1" dirty="0"/>
              <a:t>Talk about ‘us’ being all different coming from all walks of life.  That our experiences are different, our family backgrounds, the way we were bought up, our education and schooling experiences, our culture and community links all affect how we view the world around us.  </a:t>
            </a:r>
          </a:p>
          <a:p>
            <a:pPr marL="228600" indent="-228600">
              <a:buFont typeface="+mj-lt"/>
              <a:buAutoNum type="arabicPeriod"/>
            </a:pPr>
            <a:endParaRPr lang="en-GB" b="1" dirty="0"/>
          </a:p>
          <a:p>
            <a:pPr marL="228600" indent="-228600">
              <a:buFont typeface="+mj-lt"/>
              <a:buAutoNum type="arabicPeriod"/>
            </a:pPr>
            <a:r>
              <a:rPr lang="en-GB" b="1" dirty="0"/>
              <a:t>Diverse backgrounds play a big part of how we view the world e.g.,  gender identities, ethnicities, sexual orientations, religions and beliefs, ages, disabilities, caring responsibilities, nationalities, and socio-economic backgrounds. Talk about that occasionally these differences are not respected by others.  Therefore, it is essential within the health and social care sector that workers have due regard to treating people with respect and dignity when providing a service. </a:t>
            </a:r>
          </a:p>
          <a:p>
            <a:pPr marL="228600" indent="-228600">
              <a:buFont typeface="+mj-lt"/>
              <a:buAutoNum type="arabicPeriod"/>
            </a:pPr>
            <a:endParaRPr lang="en-GB" b="1" dirty="0"/>
          </a:p>
          <a:p>
            <a:pPr marL="228600" indent="-228600">
              <a:buFont typeface="+mj-lt"/>
              <a:buAutoNum type="arabicPeriod"/>
            </a:pPr>
            <a:r>
              <a:rPr lang="en-GB" b="1" dirty="0"/>
              <a:t>Talk about that everyone has a right to dignity and respect and to feel included.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2715385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Morgan, P. (2017). The Business Students Guide to Study and Employability.  London: Sage Publications LTD.</a:t>
            </a:r>
          </a:p>
          <a:p>
            <a:endParaRPr lang="en-GB" b="1" dirty="0"/>
          </a:p>
          <a:p>
            <a:pPr marL="228600" indent="-228600">
              <a:buFont typeface="+mj-lt"/>
              <a:buAutoNum type="arabicPeriod"/>
            </a:pPr>
            <a:r>
              <a:rPr lang="en-GB" b="1" dirty="0"/>
              <a:t>Take the students through the contents of the image. Draw out unconscious bias which can be seen in practice delivery. </a:t>
            </a:r>
          </a:p>
          <a:p>
            <a:pPr marL="228600" indent="-228600">
              <a:buFont typeface="+mj-lt"/>
              <a:buAutoNum type="arabicPeriod"/>
            </a:pPr>
            <a:endParaRPr lang="en-GB" b="1" dirty="0"/>
          </a:p>
          <a:p>
            <a:pPr marL="228600" indent="-228600">
              <a:buFont typeface="+mj-lt"/>
              <a:buAutoNum type="arabicPeriod"/>
            </a:pPr>
            <a:r>
              <a:rPr lang="en-GB" b="1" dirty="0"/>
              <a:t>Get them to consider their own self-assessment of how they see the world, what beliefs they hold and how these beliefs affect their values.  This in turn affects behaviour.  </a:t>
            </a:r>
          </a:p>
          <a:p>
            <a:pPr marL="228600" indent="-228600">
              <a:buFont typeface="+mj-lt"/>
              <a:buAutoNum type="arabicPeriod"/>
            </a:pPr>
            <a:endParaRPr lang="en-GB" b="1" dirty="0"/>
          </a:p>
          <a:p>
            <a:pPr marL="228600" indent="-228600">
              <a:buFont typeface="+mj-lt"/>
              <a:buAutoNum type="arabicPeriod"/>
            </a:pPr>
            <a:r>
              <a:rPr lang="en-GB" b="1" dirty="0"/>
              <a:t>Remind students that there are some things which are unconscious, some are hidden/revealed, and some are open and seen.   </a:t>
            </a:r>
          </a:p>
          <a:p>
            <a:pPr marL="228600" indent="-228600">
              <a:buFont typeface="+mj-lt"/>
              <a:buAutoNum type="arabicPeriod"/>
            </a:pPr>
            <a:endParaRPr lang="en-GB" b="1" dirty="0"/>
          </a:p>
          <a:p>
            <a:pPr marL="228600" indent="-228600">
              <a:buFont typeface="+mj-lt"/>
              <a:buAutoNum type="arabicPeriod"/>
            </a:pPr>
            <a:r>
              <a:rPr lang="en-GB" b="1" dirty="0"/>
              <a:t>To help the students understand what they do with service users/stakeholders rests on how they see the world. </a:t>
            </a:r>
          </a:p>
          <a:p>
            <a:pPr marL="228600" indent="-228600">
              <a:buFont typeface="+mj-lt"/>
              <a:buAutoNum type="arabicPeriod"/>
            </a:pPr>
            <a:endParaRPr lang="en-GB" b="1" dirty="0"/>
          </a:p>
          <a:p>
            <a:pPr marL="228600" indent="-228600">
              <a:buFont typeface="+mj-lt"/>
              <a:buAutoNum type="arabicPeriod"/>
            </a:pPr>
            <a:r>
              <a:rPr lang="en-GB" b="1" dirty="0"/>
              <a:t>This slides from Morgan (2017) illustrates clearly how an individual’s world view has an impact on their behaviour to others.  </a:t>
            </a:r>
          </a:p>
          <a:p>
            <a:pPr marL="228600" indent="-228600">
              <a:buFont typeface="+mj-lt"/>
              <a:buAutoNum type="arabicPeriod"/>
            </a:pPr>
            <a:endParaRPr lang="en-GB" b="1" dirty="0"/>
          </a:p>
          <a:p>
            <a:pPr marL="228600" indent="-228600">
              <a:buFont typeface="+mj-lt"/>
              <a:buAutoNum type="arabicPeriod"/>
            </a:pPr>
            <a:r>
              <a:rPr lang="en-GB" b="1" dirty="0"/>
              <a:t>This is can be unconscious as it is based on values and beliefs. This will result in how they exhibit behaviour in their interactions with others. </a:t>
            </a:r>
          </a:p>
          <a:p>
            <a:pPr marL="228600" indent="-228600">
              <a:buFont typeface="+mj-lt"/>
              <a:buAutoNum type="arabicPeriod"/>
            </a:pPr>
            <a:endParaRPr lang="en-GB" b="1" dirty="0"/>
          </a:p>
          <a:p>
            <a:pPr marL="228600" indent="-228600">
              <a:buFont typeface="+mj-lt"/>
              <a:buAutoNum type="arabicPeriod"/>
            </a:pPr>
            <a:r>
              <a:rPr lang="en-GB" b="1" dirty="0"/>
              <a:t>Get the students to brainstorm what type of behaviour might be exhibited in the positive e.g., open communication, good body language, good eye contact, empathy etc, or in the negative, e.g., rude, poor communication, not being attentive, showing irritation etc. </a:t>
            </a:r>
          </a:p>
          <a:p>
            <a:pPr marL="228600" indent="-228600">
              <a:buFont typeface="+mj-lt"/>
              <a:buAutoNum type="arabicPeriod"/>
            </a:pPr>
            <a:endParaRPr lang="en-GB" b="1" dirty="0"/>
          </a:p>
          <a:p>
            <a:pPr marL="228600" indent="-228600">
              <a:buFont typeface="+mj-lt"/>
              <a:buAutoNum type="arabicPeriod"/>
            </a:pPr>
            <a:r>
              <a:rPr lang="en-GB" b="1" dirty="0"/>
              <a:t>Link the discussion to how health and social care workers are expected to behaviour in practice and talk about why this is important. </a:t>
            </a:r>
          </a:p>
          <a:p>
            <a:pPr marL="228600" indent="-228600">
              <a:buFont typeface="+mj-lt"/>
              <a:buAutoNum type="arabicPeriod"/>
            </a:pPr>
            <a:endParaRPr lang="en-GB" b="1" dirty="0"/>
          </a:p>
          <a:p>
            <a:pPr marL="228600" indent="-228600">
              <a:buFont typeface="+mj-lt"/>
              <a:buAutoNum type="arabicPeriod"/>
            </a:pPr>
            <a:r>
              <a:rPr lang="en-GB" b="1" dirty="0"/>
              <a:t>Have the students to think about what it should be like to be treated with dignity and respect and what it would feel like when someone treats other with disregard and oppress them.  In this way they should be able to understand both sets of experiences. </a:t>
            </a:r>
          </a:p>
          <a:p>
            <a:pPr marL="228600" indent="-228600">
              <a:buFont typeface="+mj-lt"/>
              <a:buAutoNum type="arabicPeriod"/>
            </a:pPr>
            <a:endParaRPr lang="en-GB" b="1" dirty="0"/>
          </a:p>
          <a:p>
            <a:pPr marL="228600" indent="-228600">
              <a:buFont typeface="+mj-lt"/>
              <a:buAutoNum type="arabicPeriod"/>
            </a:pPr>
            <a:r>
              <a:rPr lang="en-GB" b="1" dirty="0"/>
              <a:t>The important factor of the contents of this slide is to help the student to empathise with the service user when they are working with them.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777150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Go through the contents of the slides as it is a short overview of why the Equality Act 2010 came into fruition by bringing together three separate former Acts. </a:t>
            </a:r>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322134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effectLst/>
                <a:latin typeface="Arial" panose="020B0604020202020204" pitchFamily="34" charset="0"/>
                <a:ea typeface="Times New Roman" panose="02020603050405020304" pitchFamily="18" charset="0"/>
                <a:cs typeface="Arial" panose="020B0604020202020204" pitchFamily="34" charset="0"/>
              </a:rPr>
              <a:t>An important purpose of the Equality Act 2010 is to unify the legislation outlawing discrimination against people with different protected characteristics, where this is appropriate </a:t>
            </a:r>
            <a:r>
              <a:rPr lang="en-GB" b="1" dirty="0">
                <a:effectLst/>
                <a:latin typeface="Arial" panose="020B0604020202020204" pitchFamily="34" charset="0"/>
                <a:ea typeface="Times New Roman" panose="02020603050405020304" pitchFamily="18" charset="0"/>
                <a:cs typeface="Times New Roman" panose="02020603050405020304" pitchFamily="18" charset="0"/>
              </a:rPr>
              <a:t>(</a:t>
            </a:r>
            <a:r>
              <a:rPr lang="en-GB" b="1" dirty="0">
                <a:latin typeface="Arial" panose="020B0604020202020204" pitchFamily="34" charset="0"/>
                <a:cs typeface="Arial" panose="020B0604020202020204" pitchFamily="34" charset="0"/>
              </a:rPr>
              <a:t>Phillips, 2010, p. 17). </a:t>
            </a:r>
            <a:endParaRPr lang="en-GB" b="1" dirty="0">
              <a:latin typeface="Arial" panose="020B0604020202020204" pitchFamily="34" charset="0"/>
              <a:ea typeface="Times New Roman" panose="02020603050405020304" pitchFamily="18" charset="0"/>
              <a:cs typeface="Times New Roman" panose="02020603050405020304" pitchFamily="18" charset="0"/>
            </a:endParaRPr>
          </a:p>
          <a:p>
            <a:pPr marL="228600" indent="-228600">
              <a:buFont typeface="+mj-lt"/>
              <a:buAutoNum type="arabicPeriod"/>
            </a:pPr>
            <a:endParaRPr lang="en-GB" b="1"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buFont typeface="+mj-lt"/>
              <a:buAutoNum type="arabicPeriod"/>
            </a:pPr>
            <a:r>
              <a:rPr lang="en-GB" b="1" dirty="0">
                <a:effectLst/>
                <a:latin typeface="Arial" panose="020B0604020202020204" pitchFamily="34" charset="0"/>
                <a:ea typeface="Times New Roman" panose="02020603050405020304" pitchFamily="18" charset="0"/>
                <a:cs typeface="Times New Roman" panose="02020603050405020304" pitchFamily="18" charset="0"/>
              </a:rPr>
              <a:t>The Equality Act 2010  consolidates and replaces most of the previous discrimination legislation for England, Scotland and Wales. </a:t>
            </a:r>
          </a:p>
          <a:p>
            <a:pPr marL="228600" indent="-228600">
              <a:buFont typeface="+mj-lt"/>
              <a:buAutoNum type="arabicPeriod"/>
            </a:pPr>
            <a:endParaRPr lang="en-GB" b="1"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buFont typeface="+mj-lt"/>
              <a:buAutoNum type="arabicPeriod"/>
            </a:pPr>
            <a:r>
              <a:rPr lang="en-GB" b="1" dirty="0">
                <a:effectLst/>
                <a:latin typeface="Arial" panose="020B0604020202020204" pitchFamily="34" charset="0"/>
                <a:ea typeface="Times New Roman" panose="02020603050405020304" pitchFamily="18" charset="0"/>
                <a:cs typeface="Times New Roman" panose="02020603050405020304" pitchFamily="18" charset="0"/>
              </a:rPr>
              <a:t>Inform the students that the new Labour Government might update the Equality Act 2010 during their term of office in Government. </a:t>
            </a:r>
          </a:p>
          <a:p>
            <a:endParaRPr lang="en-GB" dirty="0">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896219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l" defTabSz="457200" rtl="0" eaLnBrk="1" fontAlgn="auto" latinLnBrk="0" hangingPunct="1">
              <a:lnSpc>
                <a:spcPct val="100000"/>
              </a:lnSpc>
              <a:spcBef>
                <a:spcPts val="0"/>
              </a:spcBef>
              <a:spcAft>
                <a:spcPts val="0"/>
              </a:spcAft>
              <a:buClrTx/>
              <a:buSzTx/>
              <a:buFont typeface="+mj-lt"/>
              <a:buNone/>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When you take the students through these 9 characteristics, tell them that the Act is currently being reviewed to update it since it came into action. </a:t>
            </a:r>
          </a:p>
          <a:p>
            <a:pPr marL="685800" marR="0" lvl="1"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685800" marR="0" lvl="1"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Age – </a:t>
            </a:r>
            <a:r>
              <a:rPr lang="en-GB" b="1" dirty="0">
                <a:latin typeface="Arial" panose="020B0604020202020204" pitchFamily="34" charset="0"/>
                <a:cs typeface="Arial" panose="020B0604020202020204" pitchFamily="34" charset="0"/>
              </a:rPr>
              <a:t>this applies only at work or if someone is being trained for work</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457200" marR="0" lvl="1" indent="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 D</a:t>
            </a:r>
            <a:r>
              <a:rPr lang="en-GB" b="1" dirty="0">
                <a:latin typeface="Arial" panose="020B0604020202020204" pitchFamily="34" charset="0"/>
                <a:cs typeface="Arial" panose="020B0604020202020204" pitchFamily="34" charset="0"/>
              </a:rPr>
              <a:t>isability or because of something connected with their disability </a:t>
            </a:r>
          </a:p>
          <a:p>
            <a:pPr marL="457200" marR="0" lvl="1" indent="0" algn="l" defTabSz="457200" rtl="0" eaLnBrk="1" fontAlgn="auto" latinLnBrk="0" hangingPunct="1">
              <a:lnSpc>
                <a:spcPct val="100000"/>
              </a:lnSpc>
              <a:spcBef>
                <a:spcPts val="0"/>
              </a:spcBef>
              <a:spcAft>
                <a:spcPts val="0"/>
              </a:spcAft>
              <a:buClrTx/>
              <a:buSzTx/>
              <a:buFont typeface="+mj-lt"/>
              <a:buAutoNum type="arabicPeriod"/>
              <a:tabLst/>
              <a:defRPr/>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457200" marR="0" lvl="1" indent="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  Gender reassignment, </a:t>
            </a:r>
            <a:r>
              <a:rPr lang="en-GB" b="1" dirty="0">
                <a:latin typeface="Arial" panose="020B0604020202020204" pitchFamily="34" charset="0"/>
                <a:cs typeface="Arial" panose="020B0604020202020204" pitchFamily="34" charset="0"/>
              </a:rPr>
              <a:t>being a transsexual person (transsexuality is where someone has changed, is changing or has proposed changing their sex – called ‘gender      reassignment’ in law) </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r>
              <a:rPr lang="en-GB" sz="1200" b="1" dirty="0">
                <a:effectLst/>
                <a:latin typeface="Arial" panose="020B0604020202020204" pitchFamily="34" charset="0"/>
                <a:ea typeface="Times New Roman" panose="02020603050405020304" pitchFamily="18" charset="0"/>
                <a:cs typeface="Arial" panose="020B0604020202020204" pitchFamily="34" charset="0"/>
              </a:rPr>
              <a:t>  Marriage and civil partnership, </a:t>
            </a:r>
            <a:r>
              <a:rPr lang="en-GB" b="1" dirty="0">
                <a:latin typeface="Arial" panose="020B0604020202020204" pitchFamily="34" charset="0"/>
                <a:cs typeface="Arial" panose="020B0604020202020204" pitchFamily="34" charset="0"/>
              </a:rPr>
              <a:t>being married or in a civil partnership (this applies only at work or if someone is being trained for work) </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457200" marR="0" lvl="1" indent="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  Pregnancy and maternity, </a:t>
            </a:r>
            <a:r>
              <a:rPr lang="en-GB" b="1" dirty="0">
                <a:latin typeface="Arial" panose="020B0604020202020204" pitchFamily="34" charset="0"/>
                <a:cs typeface="Arial" panose="020B0604020202020204" pitchFamily="34" charset="0"/>
              </a:rPr>
              <a:t>having just had a baby or being pregnant </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r>
              <a:rPr lang="en-GB" sz="1200" b="1" dirty="0">
                <a:effectLst/>
                <a:latin typeface="Arial" panose="020B0604020202020204" pitchFamily="34" charset="0"/>
                <a:ea typeface="Times New Roman" panose="02020603050405020304" pitchFamily="18" charset="0"/>
                <a:cs typeface="Arial" panose="020B0604020202020204" pitchFamily="34" charset="0"/>
              </a:rPr>
              <a:t>  Race </a:t>
            </a: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r>
              <a:rPr lang="en-GB" sz="1200" b="1" dirty="0">
                <a:effectLst/>
                <a:latin typeface="Arial" panose="020B0604020202020204" pitchFamily="34" charset="0"/>
                <a:ea typeface="Times New Roman" panose="02020603050405020304" pitchFamily="18" charset="0"/>
                <a:cs typeface="Arial" panose="020B0604020202020204" pitchFamily="34" charset="0"/>
              </a:rPr>
              <a:t>  Religion or belief </a:t>
            </a: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r>
              <a:rPr lang="en-GB" sz="1200" b="1" dirty="0">
                <a:effectLst/>
                <a:latin typeface="Arial" panose="020B0604020202020204" pitchFamily="34" charset="0"/>
                <a:ea typeface="Times New Roman" panose="02020603050405020304" pitchFamily="18" charset="0"/>
                <a:cs typeface="Arial" panose="020B0604020202020204" pitchFamily="34" charset="0"/>
              </a:rPr>
              <a:t> Sex (Male/female)</a:t>
            </a:r>
          </a:p>
          <a:p>
            <a:pPr lvl="1" algn="l">
              <a:buFont typeface="+mj-lt"/>
              <a:buAutoNum type="arabicPeriod"/>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lvl="1" algn="l">
              <a:buFont typeface="+mj-lt"/>
              <a:buAutoNum type="arabicPeriod"/>
            </a:pPr>
            <a:r>
              <a:rPr lang="en-GB" sz="1200" b="1" dirty="0">
                <a:effectLst/>
                <a:latin typeface="Arial" panose="020B0604020202020204" pitchFamily="34" charset="0"/>
                <a:ea typeface="Times New Roman" panose="02020603050405020304" pitchFamily="18" charset="0"/>
                <a:cs typeface="Arial" panose="020B0604020202020204" pitchFamily="34" charset="0"/>
              </a:rPr>
              <a:t> Sexual orientation </a:t>
            </a:r>
            <a:r>
              <a:rPr lang="en-GB" b="1" dirty="0">
                <a:latin typeface="Arial" panose="020B0604020202020204" pitchFamily="34" charset="0"/>
                <a:cs typeface="Arial" panose="020B0604020202020204" pitchFamily="34" charset="0"/>
              </a:rPr>
              <a:t>(whether being lesbian, gay, bisexual or heterosexual or trans) </a:t>
            </a:r>
          </a:p>
          <a:p>
            <a:pPr marL="685800" lvl="1" indent="-228600" algn="l">
              <a:buFont typeface="+mj-lt"/>
              <a:buAutoNum type="arabicPeriod"/>
            </a:pPr>
            <a:endParaRPr lang="en-GB" b="1" dirty="0">
              <a:latin typeface="Arial" panose="020B0604020202020204" pitchFamily="34" charset="0"/>
              <a:cs typeface="Arial" panose="020B0604020202020204" pitchFamily="34" charset="0"/>
            </a:endParaRPr>
          </a:p>
          <a:p>
            <a:pPr lvl="1" algn="l">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4167005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 the students through the contents of the slide. </a:t>
            </a:r>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470134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Draw out the importance of embedding anti-discriminatory practice into service delivery. </a:t>
            </a:r>
          </a:p>
          <a:p>
            <a:pPr marL="228600" indent="-228600">
              <a:buFont typeface="+mj-lt"/>
              <a:buAutoNum type="arabicPeriod"/>
            </a:pPr>
            <a:endParaRPr lang="en-GB" b="1" dirty="0"/>
          </a:p>
          <a:p>
            <a:pPr marL="228600" indent="-228600">
              <a:buFont typeface="+mj-lt"/>
              <a:buAutoNum type="arabicPeriod"/>
            </a:pPr>
            <a:r>
              <a:rPr lang="en-GB" b="1" dirty="0"/>
              <a:t>There has to be a rational understanding of the key principles of anti-discriminatory practice.  Health and SC workers have to understand issues around oppression, which is a complex term and has many layers and subtleties. Empowerment and service user autonomy is important.  This is about working with and not doing to service users/patients. </a:t>
            </a:r>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14496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l">
              <a:buFont typeface="+mj-lt"/>
              <a:buAutoNum type="arabicPeriod"/>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Take the students through the contents of the image in the slide to draw out what practice principles around equality looks like. </a:t>
            </a:r>
          </a:p>
          <a:p>
            <a:pPr marL="342900" indent="-342900" algn="l">
              <a:buFont typeface="+mj-lt"/>
              <a:buAutoNum type="arabicPeriod"/>
            </a:pP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gn="l">
              <a:buFont typeface="+mj-lt"/>
              <a:buAutoNum type="arabicPeriod"/>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Document in the Resources for the module: Equality Act 2010 code of practice – employment: statutory code of practice.</a:t>
            </a:r>
          </a:p>
          <a:p>
            <a:pPr marL="342900" indent="-342900" algn="l">
              <a:buFont typeface="+mj-lt"/>
              <a:buAutoNum type="arabicPeriod"/>
            </a:pP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gn="l">
              <a:buFont typeface="+mj-lt"/>
              <a:buAutoNum type="arabicPeriod"/>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Draw the attention to this document so that the students know where there is a lot of information around the Equality Act 2010.</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14145071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3CCAE-9829-459D-7A69-661B5767FD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5D09D7-F1E2-5A89-A9D0-D0C7030E06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ECF1D4-4983-F2DE-2214-C9B62F6158B5}"/>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6A155F3F-CE0E-8C61-B33B-B8D78A910B16}"/>
              </a:ext>
            </a:extLst>
          </p:cNvPr>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3913579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 students of the time when they are due back promptly from the 15 minute refreshment break.</a:t>
            </a:r>
          </a:p>
          <a:p>
            <a:pPr marL="228600" indent="-228600">
              <a:buFont typeface="+mj-lt"/>
              <a:buAutoNum type="arabicPeriod"/>
            </a:pPr>
            <a:endParaRPr lang="en-GB" b="1" dirty="0"/>
          </a:p>
          <a:p>
            <a:pPr marL="228600" indent="-228600">
              <a:buFont typeface="+mj-lt"/>
              <a:buAutoNum type="arabicPeriod"/>
            </a:pPr>
            <a:r>
              <a:rPr lang="en-GB" b="1" dirty="0"/>
              <a:t>Remind students that they are not allowed to bring food into the classroom.</a:t>
            </a:r>
          </a:p>
          <a:p>
            <a:pPr marL="228600" indent="-228600">
              <a:buFont typeface="+mj-lt"/>
              <a:buAutoNum type="arabicPeriod"/>
            </a:pPr>
            <a:endParaRPr lang="en-GB" b="1" dirty="0"/>
          </a:p>
          <a:p>
            <a:pPr marL="228600" indent="-228600">
              <a:buFont typeface="+mj-lt"/>
              <a:buAutoNum type="arabicPeriod"/>
            </a:pPr>
            <a:r>
              <a:rPr lang="en-GB" b="1" dirty="0"/>
              <a:t>Remind student that they will need to ensure that their phones are put back into silence mode when they return. </a:t>
            </a:r>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628815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Handout the A5 reflection sheet.  Have them to write their name clearly and their student number, the date and week of the teaching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Ask the students to write down what they have learnt so far from the teaching delivery as their first reflection.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Ask the students to write down what they have learnt so far from the session around equality and ethical practice.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Link this reflection to section 6 in Glasby (2017) book around anti-discriminatory practice and social inclusion.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7496711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As you go through the assignment brief, show the students where the assignment is located on the Moodle site. </a:t>
            </a:r>
          </a:p>
          <a:p>
            <a:pPr marL="228600" indent="-228600">
              <a:buFont typeface="+mj-lt"/>
              <a:buAutoNum type="arabicPeriod"/>
            </a:pPr>
            <a:r>
              <a:rPr lang="en-GB" b="1" dirty="0"/>
              <a:t>You can also use the information in the assignment guidance tile on </a:t>
            </a:r>
            <a:r>
              <a:rPr lang="en-GB" b="1" dirty="0" err="1"/>
              <a:t>moodle</a:t>
            </a: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5568908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on the Moodle site where the assignment specifications and guidance are located.  </a:t>
            </a:r>
          </a:p>
          <a:p>
            <a:pPr marL="228600" indent="-228600">
              <a:buFont typeface="+mj-lt"/>
              <a:buAutoNum type="arabicPeriod"/>
            </a:pPr>
            <a:endParaRPr lang="en-GB" b="1" dirty="0"/>
          </a:p>
          <a:p>
            <a:pPr marL="228600" indent="-228600">
              <a:buFont typeface="+mj-lt"/>
              <a:buAutoNum type="arabicPeriod"/>
            </a:pPr>
            <a:r>
              <a:rPr lang="en-GB" b="1" dirty="0"/>
              <a:t>Confirm that a short assignment video is uploaded onto the Moodle site to help </a:t>
            </a:r>
            <a:r>
              <a:rPr lang="en-GB" b="1"/>
              <a:t>guide them.</a:t>
            </a:r>
            <a:endParaRPr lang="en-GB" b="1" dirty="0"/>
          </a:p>
          <a:p>
            <a:pPr marL="228600" indent="-228600">
              <a:buFont typeface="+mj-lt"/>
              <a:buAutoNum type="arabicPeriod"/>
            </a:pPr>
            <a:endParaRPr lang="en-GB" b="1" dirty="0"/>
          </a:p>
          <a:p>
            <a:pPr marL="228600" indent="-228600">
              <a:buFont typeface="+mj-lt"/>
              <a:buAutoNum type="arabicPeriod"/>
            </a:pPr>
            <a:r>
              <a:rPr lang="en-GB" b="1" dirty="0"/>
              <a:t>Students can use time in this class to work on their C1 assignment.</a:t>
            </a:r>
          </a:p>
          <a:p>
            <a:pPr marL="228600" indent="-228600">
              <a:buFont typeface="+mj-lt"/>
              <a:buAutoNum type="arabicPeriod"/>
            </a:pPr>
            <a:endParaRPr lang="en-GB" b="1" dirty="0"/>
          </a:p>
          <a:p>
            <a:pPr marL="228600" indent="-228600">
              <a:buFont typeface="+mj-lt"/>
              <a:buAutoNum type="arabicPeriod"/>
            </a:pPr>
            <a:r>
              <a:rPr lang="en-GB" b="1" dirty="0"/>
              <a:t>You can also use time in this session to review students’ DRAFT assignment and give them VERBAL feedback in class. Ask students to submit their draft assignment through the DRAFT submission link on Moodle.</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27648110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is the marking criteria for the portfolio.  Take the students through it and show them in the assignment brief how the assessment is undertaken through the rubric.   </a:t>
            </a:r>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26988579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dirty="0"/>
              <a:t>Present appropriate citations on the slides and verbally refer to these in your talk </a:t>
            </a:r>
          </a:p>
          <a:p>
            <a:pPr lvl="1"/>
            <a:r>
              <a:rPr lang="en-GB" sz="1200" dirty="0"/>
              <a:t>Provide a full reference list using the UWTSD Harvard referencing style at the end of the presentation (note new changes to referencing)</a:t>
            </a:r>
          </a:p>
          <a:p>
            <a:endParaRPr lang="en-GB" dirty="0"/>
          </a:p>
        </p:txBody>
      </p:sp>
      <p:sp>
        <p:nvSpPr>
          <p:cNvPr id="4" name="Slide Number Placeholder 3"/>
          <p:cNvSpPr>
            <a:spLocks noGrp="1"/>
          </p:cNvSpPr>
          <p:nvPr>
            <p:ph type="sldNum" sz="quarter" idx="5"/>
          </p:nvPr>
        </p:nvSpPr>
        <p:spPr/>
        <p:txBody>
          <a:bodyPr/>
          <a:lstStyle/>
          <a:p>
            <a:fld id="{92C0738D-EE64-4781-8AE2-DFE883A265B3}" type="slidenum">
              <a:rPr lang="en-GB" smtClean="0"/>
              <a:t>29</a:t>
            </a:fld>
            <a:endParaRPr lang="en-GB"/>
          </a:p>
        </p:txBody>
      </p:sp>
    </p:spTree>
    <p:extLst>
      <p:ext uri="{BB962C8B-B14F-4D97-AF65-F5344CB8AC3E}">
        <p14:creationId xmlns:p14="http://schemas.microsoft.com/office/powerpoint/2010/main" val="14793724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Emphasis the submission and conduct requirements. </a:t>
            </a:r>
          </a:p>
          <a:p>
            <a:pPr marL="228600" indent="-228600">
              <a:buFont typeface="+mj-lt"/>
              <a:buAutoNum type="arabicPeriod"/>
            </a:pPr>
            <a:endParaRPr lang="en-GB" b="1" dirty="0"/>
          </a:p>
          <a:p>
            <a:pPr marL="228600" indent="-228600">
              <a:buFont typeface="+mj-lt"/>
              <a:buAutoNum type="arabicPeriod"/>
            </a:pPr>
            <a:r>
              <a:rPr lang="en-GB" b="1" dirty="0"/>
              <a:t>Confirm that in Turnitin these days it is easy to see if work has been plagiarised or copied from other sources. </a:t>
            </a:r>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14588604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30170919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part of the session is to help capture how the students are finding the teaching session so far so that you can adjust any points going forward into works 6-10.  </a:t>
            </a:r>
          </a:p>
          <a:p>
            <a:pPr marL="228600" indent="-228600">
              <a:buFont typeface="+mj-lt"/>
              <a:buAutoNum type="arabicPeriod"/>
            </a:pPr>
            <a:endParaRPr lang="en-GB" b="1" dirty="0"/>
          </a:p>
          <a:p>
            <a:pPr marL="228600" indent="-228600">
              <a:buFont typeface="+mj-lt"/>
              <a:buAutoNum type="arabicPeriod"/>
            </a:pPr>
            <a:r>
              <a:rPr lang="en-GB" b="1" dirty="0"/>
              <a:t>Recap on what has been covered within the teaching sessions so far, remind the students of the group work activities that they have undertaken, what videos they have watched and articles they have looked at.  Confirm the wider class discussions which have taken place, the brainstorming sessions, the referencing exercises they have undertaken as well as the weekly </a:t>
            </a:r>
            <a:r>
              <a:rPr lang="en-GB" b="1"/>
              <a:t>reflection sheets. </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21498516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These are the 3 core questions to provide the mid-point review of the module.  </a:t>
            </a:r>
          </a:p>
          <a:p>
            <a:pPr marL="228600" indent="-228600">
              <a:buFont typeface="+mj-lt"/>
              <a:buAutoNum type="arabicPeriod"/>
            </a:pPr>
            <a:endParaRPr lang="en-GB" b="1" dirty="0"/>
          </a:p>
          <a:p>
            <a:pPr marL="228600" indent="-228600">
              <a:buFont typeface="+mj-lt"/>
              <a:buAutoNum type="arabicPeriod"/>
            </a:pPr>
            <a:r>
              <a:rPr lang="en-GB" b="1" dirty="0"/>
              <a:t>Hand out a </a:t>
            </a:r>
            <a:r>
              <a:rPr lang="en-GB" b="1" dirty="0" err="1"/>
              <a:t>post-it</a:t>
            </a:r>
            <a:r>
              <a:rPr lang="en-GB" b="1" dirty="0"/>
              <a:t> note to each student to complete their response to these questions.  </a:t>
            </a:r>
          </a:p>
          <a:p>
            <a:pPr marL="228600" indent="-228600">
              <a:buFont typeface="+mj-lt"/>
              <a:buAutoNum type="arabicPeriod"/>
            </a:pPr>
            <a:endParaRPr lang="en-GB" b="1" dirty="0"/>
          </a:p>
          <a:p>
            <a:pPr marL="228600" indent="-228600">
              <a:buFont typeface="+mj-lt"/>
              <a:buAutoNum type="arabicPeriod"/>
            </a:pPr>
            <a:r>
              <a:rPr lang="en-GB" b="1" dirty="0"/>
              <a:t>When you have undertaken the review of the module, collate the findings and send them to both Besty and the module leader. </a:t>
            </a:r>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14551504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Recap on the contents of the session to help aid the students in their reflection.  This is the final reflection point for students to write down what they have learnt from the session as a whole.  This section should be at least 10 minutes long in silence for the students to write their notes.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If there is time, go around the students to share one learning point that they have gained from the teaching session as a whole.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Remind students about what will be covered next week - </a:t>
            </a:r>
            <a:r>
              <a:rPr lang="en-GB" sz="1200" b="1" dirty="0">
                <a:effectLst/>
                <a:latin typeface="Arial" panose="020B0604020202020204" pitchFamily="34" charset="0"/>
                <a:ea typeface="Calibri" panose="020F0502020204030204" pitchFamily="34" charset="0"/>
              </a:rPr>
              <a:t>The importance of effective communication in health and social care sector and the barriers to communication.  Communicating with service users and </a:t>
            </a:r>
            <a:r>
              <a:rPr lang="en-GB" b="1" dirty="0"/>
              <a:t>exploring </a:t>
            </a:r>
            <a:r>
              <a:rPr lang="en-GB" b="1" dirty="0" err="1"/>
              <a:t>Berlo</a:t>
            </a:r>
            <a:r>
              <a:rPr lang="en-GB" b="1" dirty="0"/>
              <a:t> (1960) communication model.</a:t>
            </a: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This is a brief outline of what the core essential reading list contains.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Draw attention to the other items contained within the wider reading list for the module.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Remind the students that they have to have to demonstrate an underpinning knowledge base in their assessments.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legislation.gov.uk/ukpga/2010/15/content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cid:36544987491751603926874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hyperlink" Target="https://pixabay.com/en/traffic-lights-green-light-1013506/" TargetMode="Externa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image" Target="../media/image15.jpg"/><Relationship Id="rId5" Type="http://schemas.openxmlformats.org/officeDocument/2006/relationships/hyperlink" Target="https://creativecommons.org/licenses/by-nc-sa/3.0/" TargetMode="External"/><Relationship Id="rId4" Type="http://schemas.openxmlformats.org/officeDocument/2006/relationships/hyperlink" Target="http://flickr.com/photos/lwr/4457964962"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itethemrightonline-com.ezproxy.uwtsd.ac.uk/home"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organisations/healthcare-uk"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www.youtube.com/watch?v=o9wNJ78S2GY" TargetMode="External"/><Relationship Id="rId4" Type="http://schemas.openxmlformats.org/officeDocument/2006/relationships/hyperlink" Target="https://www.bbc.co.uk/bitesize/guides/zt4hvcw/revision/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5</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here]</a:t>
            </a:r>
            <a:br>
              <a:rPr lang="en-GB" sz="1800" b="1" dirty="0">
                <a:solidFill>
                  <a:schemeClr val="accent2">
                    <a:lumMod val="20000"/>
                    <a:lumOff val="80000"/>
                  </a:schemeClr>
                </a:solidFill>
              </a:rPr>
            </a:br>
            <a:br>
              <a:rPr lang="en-US" sz="1800" b="1" u="sng" dirty="0">
                <a:solidFill>
                  <a:srgbClr val="0000FF"/>
                </a:solidFill>
                <a:effectLst/>
                <a:latin typeface="Arial" panose="020B0604020202020204" pitchFamily="34" charset="0"/>
                <a:ea typeface="Times New Roman" panose="02020603050405020304" pitchFamily="18" charset="0"/>
              </a:rPr>
            </a:br>
            <a:br>
              <a:rPr lang="en-GB" sz="1800" b="1" dirty="0">
                <a:solidFill>
                  <a:schemeClr val="accent2">
                    <a:lumMod val="20000"/>
                    <a:lumOff val="80000"/>
                  </a:schemeClr>
                </a:solidFill>
                <a:effectLst/>
                <a:latin typeface="Calibri" panose="020F0502020204030204" pitchFamily="34" charset="0"/>
                <a:ea typeface="Times New Roman" panose="02020603050405020304" pitchFamily="18" charset="0"/>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1103893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3FA04B9D-AAB9-0115-366A-A90EC1A18734}"/>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778098"/>
          </a:xfrm>
        </p:spPr>
        <p:txBody>
          <a:bodyPr>
            <a:normAutofit fontScale="90000"/>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196752"/>
            <a:ext cx="8229600" cy="4320481"/>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490066"/>
          </a:xfrm>
        </p:spPr>
        <p:txBody>
          <a:bodyPr>
            <a:normAutofit fontScale="90000"/>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79512" y="980728"/>
            <a:ext cx="8856984" cy="4824536"/>
          </a:xfrm>
        </p:spPr>
        <p:txBody>
          <a:bodyPr>
            <a:normAutofit lnSpcReduction="10000"/>
          </a:bodyPr>
          <a:lstStyle/>
          <a:p>
            <a:r>
              <a:rPr lang="en-GB" dirty="0"/>
              <a:t>Outline the Equality Act 2010, promoting equality, inclusion and diversity within the H &amp; SC sector and consider ethics and values. </a:t>
            </a:r>
          </a:p>
          <a:p>
            <a:r>
              <a:rPr lang="en-GB" dirty="0"/>
              <a:t>Run the 2</a:t>
            </a:r>
            <a:r>
              <a:rPr lang="en-GB" baseline="30000" dirty="0"/>
              <a:t>nd</a:t>
            </a:r>
            <a:r>
              <a:rPr lang="en-GB" dirty="0"/>
              <a:t> workshop - outline the first assignment brief relating to the portfolio</a:t>
            </a:r>
          </a:p>
          <a:p>
            <a:r>
              <a:rPr lang="en-GB" dirty="0"/>
              <a:t>Provide you with the opportunity to view your draft work in the portfolio.  </a:t>
            </a:r>
          </a:p>
          <a:p>
            <a:r>
              <a:rPr lang="en-GB" dirty="0"/>
              <a:t>Conduct a mid-point review of the module. </a:t>
            </a:r>
          </a:p>
          <a:p>
            <a:r>
              <a:rPr lang="en-GB" dirty="0"/>
              <a:t>Complete a weekly ‘</a:t>
            </a:r>
            <a:r>
              <a:rPr lang="en-GB" dirty="0" err="1"/>
              <a:t>Infoskills</a:t>
            </a:r>
            <a:r>
              <a:rPr lang="en-GB" dirty="0"/>
              <a:t> Gym’ activity.</a:t>
            </a:r>
          </a:p>
          <a:p>
            <a:endParaRPr lang="en-GB"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657309210"/>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1458678561"/>
              </p:ext>
            </p:extLst>
          </p:nvPr>
        </p:nvGraphicFramePr>
        <p:xfrm>
          <a:off x="4716016" y="764705"/>
          <a:ext cx="4248472"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02036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Sessions 1 &amp; 2 </a:t>
              </a:r>
            </a:p>
            <a:p>
              <a:pPr algn="ctr" defTabSz="1377950">
                <a:lnSpc>
                  <a:spcPct val="90000"/>
                </a:lnSpc>
                <a:spcBef>
                  <a:spcPct val="0"/>
                </a:spcBef>
                <a:spcAft>
                  <a:spcPct val="35000"/>
                </a:spcAft>
              </a:pPr>
              <a:r>
                <a:rPr lang="en-GB" sz="3200" b="1" dirty="0"/>
                <a:t>The Equality Act 2010, promoting equality, inclusion and diversity </a:t>
              </a:r>
            </a:p>
            <a:p>
              <a:pPr algn="ctr" defTabSz="1377950">
                <a:lnSpc>
                  <a:spcPct val="90000"/>
                </a:lnSpc>
                <a:spcBef>
                  <a:spcPct val="0"/>
                </a:spcBef>
                <a:spcAft>
                  <a:spcPct val="35000"/>
                </a:spcAft>
              </a:pPr>
              <a:r>
                <a:rPr lang="en-GB" sz="3200" b="1" dirty="0"/>
                <a:t>Ethics and Values </a:t>
              </a:r>
            </a:p>
            <a:p>
              <a:pPr marL="0" lvl="0" indent="0" algn="ctr" defTabSz="1377950">
                <a:lnSpc>
                  <a:spcPct val="90000"/>
                </a:lnSpc>
                <a:spcBef>
                  <a:spcPct val="0"/>
                </a:spcBef>
                <a:spcAft>
                  <a:spcPct val="35000"/>
                </a:spcAft>
                <a:buNone/>
              </a:pPr>
              <a:endParaRPr lang="en-GB" sz="3600" b="1" dirty="0"/>
            </a:p>
          </p:txBody>
        </p:sp>
      </p:grpSp>
    </p:spTree>
    <p:extLst>
      <p:ext uri="{BB962C8B-B14F-4D97-AF65-F5344CB8AC3E}">
        <p14:creationId xmlns:p14="http://schemas.microsoft.com/office/powerpoint/2010/main" val="1928674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B809925-FD1A-E774-9FF0-5CCA1697B79B}"/>
              </a:ext>
            </a:extLst>
          </p:cNvPr>
          <p:cNvGraphicFramePr/>
          <p:nvPr>
            <p:extLst>
              <p:ext uri="{D42A27DB-BD31-4B8C-83A1-F6EECF244321}">
                <p14:modId xmlns:p14="http://schemas.microsoft.com/office/powerpoint/2010/main" val="1242801188"/>
              </p:ext>
            </p:extLst>
          </p:nvPr>
        </p:nvGraphicFramePr>
        <p:xfrm>
          <a:off x="287524" y="116632"/>
          <a:ext cx="8568952" cy="5544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986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Key Principles of Equality and Inclusion</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445367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7B25F-BDEC-B31A-AFDA-F055FA1EEC10}"/>
              </a:ext>
            </a:extLst>
          </p:cNvPr>
          <p:cNvSpPr>
            <a:spLocks noGrp="1"/>
          </p:cNvSpPr>
          <p:nvPr>
            <p:ph type="title"/>
          </p:nvPr>
        </p:nvSpPr>
        <p:spPr>
          <a:xfrm>
            <a:off x="457200" y="274638"/>
            <a:ext cx="8229600" cy="552782"/>
          </a:xfrm>
        </p:spPr>
        <p:txBody>
          <a:bodyPr>
            <a:normAutofit fontScale="90000"/>
          </a:bodyPr>
          <a:lstStyle/>
          <a:p>
            <a:r>
              <a:rPr lang="en-GB" dirty="0"/>
              <a:t>The Equality Act 2010</a:t>
            </a:r>
          </a:p>
        </p:txBody>
      </p:sp>
      <p:pic>
        <p:nvPicPr>
          <p:cNvPr id="4" name="Content Placeholder 3" descr="A computer screen shot of a computer screen&#10;&#10;Description automatically generated">
            <a:extLst>
              <a:ext uri="{FF2B5EF4-FFF2-40B4-BE49-F238E27FC236}">
                <a16:creationId xmlns:a16="http://schemas.microsoft.com/office/drawing/2014/main" id="{704DBB9E-6ECF-7771-32FC-C95A3B344EF9}"/>
              </a:ext>
            </a:extLst>
          </p:cNvPr>
          <p:cNvPicPr>
            <a:picLocks noGrp="1" noChangeAspect="1"/>
          </p:cNvPicPr>
          <p:nvPr>
            <p:ph idx="1"/>
          </p:nvPr>
        </p:nvPicPr>
        <p:blipFill rotWithShape="1">
          <a:blip r:embed="rId3"/>
          <a:srcRect l="5983" t="7799" r="4542" b="8529"/>
          <a:stretch/>
        </p:blipFill>
        <p:spPr bwMode="auto">
          <a:xfrm>
            <a:off x="741340" y="1076874"/>
            <a:ext cx="7661320" cy="401616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3375D48-25DD-9183-BA87-CA51BB6DD041}"/>
              </a:ext>
            </a:extLst>
          </p:cNvPr>
          <p:cNvSpPr txBox="1"/>
          <p:nvPr/>
        </p:nvSpPr>
        <p:spPr>
          <a:xfrm>
            <a:off x="426587" y="5212918"/>
            <a:ext cx="4572000" cy="369332"/>
          </a:xfrm>
          <a:prstGeom prst="rect">
            <a:avLst/>
          </a:prstGeom>
          <a:noFill/>
        </p:spPr>
        <p:txBody>
          <a:bodyPr wrap="square">
            <a:spAutoFit/>
          </a:bodyPr>
          <a:lstStyle/>
          <a:p>
            <a:r>
              <a:rPr lang="en-GB" dirty="0">
                <a:hlinkClick r:id="rId4"/>
              </a:rPr>
              <a:t>Equality Act 2010 (legislation.gov.uk)</a:t>
            </a:r>
            <a:endParaRPr lang="en-GB" dirty="0"/>
          </a:p>
        </p:txBody>
      </p:sp>
    </p:spTree>
    <p:extLst>
      <p:ext uri="{BB962C8B-B14F-4D97-AF65-F5344CB8AC3E}">
        <p14:creationId xmlns:p14="http://schemas.microsoft.com/office/powerpoint/2010/main" val="295469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C4F94-99F5-7D33-0BDA-4F0F0E27B6F9}"/>
              </a:ext>
            </a:extLst>
          </p:cNvPr>
          <p:cNvSpPr>
            <a:spLocks noGrp="1"/>
          </p:cNvSpPr>
          <p:nvPr>
            <p:ph type="title"/>
          </p:nvPr>
        </p:nvSpPr>
        <p:spPr>
          <a:xfrm>
            <a:off x="457200" y="418654"/>
            <a:ext cx="8229600" cy="634082"/>
          </a:xfrm>
        </p:spPr>
        <p:txBody>
          <a:bodyPr>
            <a:normAutofit fontScale="90000"/>
          </a:bodyPr>
          <a:lstStyle/>
          <a:p>
            <a:r>
              <a:rPr lang="en-GB" b="1" dirty="0"/>
              <a:t>Equality and inclusion  </a:t>
            </a:r>
            <a:br>
              <a:rPr lang="en-GB" b="1" dirty="0"/>
            </a:br>
            <a:r>
              <a:rPr lang="en-GB" b="1" dirty="0"/>
              <a:t>some key principles</a:t>
            </a:r>
          </a:p>
        </p:txBody>
      </p:sp>
      <p:sp>
        <p:nvSpPr>
          <p:cNvPr id="3" name="Content Placeholder 2">
            <a:extLst>
              <a:ext uri="{FF2B5EF4-FFF2-40B4-BE49-F238E27FC236}">
                <a16:creationId xmlns:a16="http://schemas.microsoft.com/office/drawing/2014/main" id="{F55853AA-B602-A458-4DE5-15DC29F63C17}"/>
              </a:ext>
            </a:extLst>
          </p:cNvPr>
          <p:cNvSpPr>
            <a:spLocks noGrp="1"/>
          </p:cNvSpPr>
          <p:nvPr>
            <p:ph idx="1"/>
          </p:nvPr>
        </p:nvSpPr>
        <p:spPr>
          <a:xfrm>
            <a:off x="0" y="1412776"/>
            <a:ext cx="8964488" cy="4392488"/>
          </a:xfrm>
        </p:spPr>
        <p:txBody>
          <a:bodyPr>
            <a:normAutofit fontScale="77500" lnSpcReduction="20000"/>
          </a:bodyPr>
          <a:lstStyle/>
          <a:p>
            <a:r>
              <a:rPr lang="en-GB" dirty="0"/>
              <a:t>Equality is focused on ensuring that individuals or groups are not treated differently as a result of specific characteristic (</a:t>
            </a:r>
            <a:r>
              <a:rPr lang="en-GB" dirty="0">
                <a:latin typeface="Arial" panose="020B0604020202020204" pitchFamily="34" charset="0"/>
                <a:ea typeface="Times New Roman" panose="02020603050405020304" pitchFamily="18" charset="0"/>
                <a:cs typeface="Arial" panose="020B0604020202020204" pitchFamily="34" charset="0"/>
              </a:rPr>
              <a:t>Edwards &amp; Best, 2020 p.316). </a:t>
            </a:r>
            <a:endParaRPr lang="en-GB" dirty="0"/>
          </a:p>
          <a:p>
            <a:r>
              <a:rPr lang="en-GB" dirty="0"/>
              <a:t>Challenging discrimination is a key element of the health and social are profession (Glasby, 2017, p.119).</a:t>
            </a:r>
          </a:p>
          <a:p>
            <a:r>
              <a:rPr lang="en-GB" dirty="0"/>
              <a:t>A core and enduring feature of the UK welfare state is its commitment to equality and to treating people on the basis of need rather than ability to pay (Glasby, 2017, p.120).</a:t>
            </a:r>
          </a:p>
          <a:p>
            <a:r>
              <a:rPr lang="en-GB" dirty="0"/>
              <a:t>The NHS is a public service which is valued by the British people (Glasby, 2017, p.121). </a:t>
            </a:r>
          </a:p>
          <a:p>
            <a:r>
              <a:rPr lang="en-GB" dirty="0"/>
              <a:t>There is a much greater recognition of the need to deliver services in ways that avoids harm (</a:t>
            </a:r>
            <a:r>
              <a:rPr lang="en-GB" dirty="0">
                <a:latin typeface="Arial" panose="020B0604020202020204" pitchFamily="34" charset="0"/>
                <a:ea typeface="Times New Roman" panose="02020603050405020304" pitchFamily="18" charset="0"/>
                <a:cs typeface="Arial" panose="020B0604020202020204" pitchFamily="34" charset="0"/>
              </a:rPr>
              <a:t>Edwards &amp; Best, 2020 p.315). </a:t>
            </a:r>
            <a:endParaRPr lang="en-GB" dirty="0"/>
          </a:p>
        </p:txBody>
      </p:sp>
    </p:spTree>
    <p:extLst>
      <p:ext uri="{BB962C8B-B14F-4D97-AF65-F5344CB8AC3E}">
        <p14:creationId xmlns:p14="http://schemas.microsoft.com/office/powerpoint/2010/main" val="236847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1E04E-7DDA-1223-2C74-E3218C82BB5C}"/>
              </a:ext>
            </a:extLst>
          </p:cNvPr>
          <p:cNvSpPr>
            <a:spLocks noGrp="1"/>
          </p:cNvSpPr>
          <p:nvPr>
            <p:ph type="title"/>
          </p:nvPr>
        </p:nvSpPr>
        <p:spPr>
          <a:xfrm>
            <a:off x="457200" y="188640"/>
            <a:ext cx="8229600" cy="778098"/>
          </a:xfrm>
        </p:spPr>
        <p:txBody>
          <a:bodyPr>
            <a:normAutofit/>
          </a:bodyPr>
          <a:lstStyle/>
          <a:p>
            <a:r>
              <a:rPr lang="en-GB" sz="3600" b="1" dirty="0"/>
              <a:t>General Medical Council Stresses…</a:t>
            </a:r>
          </a:p>
        </p:txBody>
      </p:sp>
      <p:sp>
        <p:nvSpPr>
          <p:cNvPr id="3" name="Content Placeholder 2">
            <a:extLst>
              <a:ext uri="{FF2B5EF4-FFF2-40B4-BE49-F238E27FC236}">
                <a16:creationId xmlns:a16="http://schemas.microsoft.com/office/drawing/2014/main" id="{0C7A8709-9190-EA2E-9089-A43F6D7BBB22}"/>
              </a:ext>
            </a:extLst>
          </p:cNvPr>
          <p:cNvSpPr>
            <a:spLocks noGrp="1"/>
          </p:cNvSpPr>
          <p:nvPr>
            <p:ph idx="1"/>
          </p:nvPr>
        </p:nvSpPr>
        <p:spPr>
          <a:xfrm>
            <a:off x="251520" y="966738"/>
            <a:ext cx="8712968" cy="4838526"/>
          </a:xfrm>
        </p:spPr>
        <p:txBody>
          <a:bodyPr>
            <a:normAutofit fontScale="92500" lnSpcReduction="20000"/>
          </a:bodyPr>
          <a:lstStyle/>
          <a:p>
            <a:r>
              <a:rPr lang="en-GB" dirty="0">
                <a:latin typeface="Arial" panose="020B0604020202020204" pitchFamily="34" charset="0"/>
                <a:cs typeface="Arial" panose="020B0604020202020204" pitchFamily="34" charset="0"/>
              </a:rPr>
              <a:t>To treat patients as individuals.</a:t>
            </a:r>
          </a:p>
          <a:p>
            <a:r>
              <a:rPr lang="en-GB" dirty="0">
                <a:latin typeface="Arial" panose="020B0604020202020204" pitchFamily="34" charset="0"/>
                <a:cs typeface="Arial" panose="020B0604020202020204" pitchFamily="34" charset="0"/>
              </a:rPr>
              <a:t>To respect their dignity.</a:t>
            </a:r>
          </a:p>
          <a:p>
            <a:r>
              <a:rPr lang="en-GB" dirty="0">
                <a:latin typeface="Arial" panose="020B0604020202020204" pitchFamily="34" charset="0"/>
                <a:cs typeface="Arial" panose="020B0604020202020204" pitchFamily="34" charset="0"/>
              </a:rPr>
              <a:t>To never discriminate against a patient or a colleague.</a:t>
            </a:r>
          </a:p>
          <a:p>
            <a:pPr marL="0" indent="0">
              <a:buNone/>
            </a:pP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“You must not unfairly discriminate against 	patients or colleagues by allowing your 	personal views to affect your professional 	relationship or the treatment you provide 	or arrange” (Glasby, 2017, p.121).  </a:t>
            </a:r>
          </a:p>
          <a:p>
            <a:r>
              <a:rPr lang="en-GB" dirty="0">
                <a:latin typeface="Arial" panose="020B0604020202020204" pitchFamily="34" charset="0"/>
                <a:cs typeface="Arial" panose="020B0604020202020204" pitchFamily="34" charset="0"/>
              </a:rPr>
              <a:t>You should be prepared to challenge a colleague if you witness discrimination. </a:t>
            </a:r>
          </a:p>
        </p:txBody>
      </p:sp>
    </p:spTree>
    <p:extLst>
      <p:ext uri="{BB962C8B-B14F-4D97-AF65-F5344CB8AC3E}">
        <p14:creationId xmlns:p14="http://schemas.microsoft.com/office/powerpoint/2010/main" val="474758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4C14B-BAA7-70DA-EFDF-92557859160A}"/>
              </a:ext>
            </a:extLst>
          </p:cNvPr>
          <p:cNvSpPr>
            <a:spLocks noGrp="1"/>
          </p:cNvSpPr>
          <p:nvPr>
            <p:ph type="title"/>
          </p:nvPr>
        </p:nvSpPr>
        <p:spPr>
          <a:xfrm>
            <a:off x="457200" y="67657"/>
            <a:ext cx="8229600" cy="913071"/>
          </a:xfrm>
        </p:spPr>
        <p:txBody>
          <a:bodyPr>
            <a:normAutofit/>
          </a:bodyPr>
          <a:lstStyle/>
          <a:p>
            <a:r>
              <a:rPr lang="en-GB" sz="3600" b="1" dirty="0"/>
              <a:t>Mechanisms of Discrimination</a:t>
            </a:r>
          </a:p>
        </p:txBody>
      </p:sp>
      <p:sp>
        <p:nvSpPr>
          <p:cNvPr id="3" name="Content Placeholder 2">
            <a:extLst>
              <a:ext uri="{FF2B5EF4-FFF2-40B4-BE49-F238E27FC236}">
                <a16:creationId xmlns:a16="http://schemas.microsoft.com/office/drawing/2014/main" id="{D9A23FB7-9D14-0AFD-8747-10553D26FED5}"/>
              </a:ext>
            </a:extLst>
          </p:cNvPr>
          <p:cNvSpPr>
            <a:spLocks noGrp="1"/>
          </p:cNvSpPr>
          <p:nvPr>
            <p:ph idx="1"/>
          </p:nvPr>
        </p:nvSpPr>
        <p:spPr>
          <a:xfrm>
            <a:off x="323528" y="980728"/>
            <a:ext cx="8363272" cy="4608512"/>
          </a:xfrm>
        </p:spPr>
        <p:txBody>
          <a:bodyPr>
            <a:normAutofit fontScale="85000" lnSpcReduction="20000"/>
          </a:bodyPr>
          <a:lstStyle/>
          <a:p>
            <a:pPr marL="0" indent="0">
              <a:buNone/>
            </a:pPr>
            <a:r>
              <a:rPr lang="en-GB" dirty="0"/>
              <a:t>There are many ways in which discrimination can be evident in wider society. For example: </a:t>
            </a:r>
          </a:p>
          <a:p>
            <a:r>
              <a:rPr lang="en-GB" dirty="0"/>
              <a:t>In the use of language – words/phrases used to describe a service user group? What is your responsibility in practice? </a:t>
            </a:r>
          </a:p>
          <a:p>
            <a:r>
              <a:rPr lang="en-GB" dirty="0"/>
              <a:t>Media – is very powerful in society. How are people portrayed in newspapers, YouTube, on the news? </a:t>
            </a:r>
          </a:p>
          <a:p>
            <a:r>
              <a:rPr lang="en-GB" dirty="0"/>
              <a:t>Posters, picture and in books – images whether in pictures or in words are very powerful.  How are images used in today’s society which are negative? </a:t>
            </a:r>
          </a:p>
          <a:p>
            <a:r>
              <a:rPr lang="en-GB" dirty="0"/>
              <a:t>In the Health and social care sector – What labels are used in service delivery? </a:t>
            </a:r>
          </a:p>
          <a:p>
            <a:pPr marL="0" indent="0">
              <a:buNone/>
            </a:pPr>
            <a:endParaRPr lang="en-GB" dirty="0"/>
          </a:p>
        </p:txBody>
      </p:sp>
    </p:spTree>
    <p:extLst>
      <p:ext uri="{BB962C8B-B14F-4D97-AF65-F5344CB8AC3E}">
        <p14:creationId xmlns:p14="http://schemas.microsoft.com/office/powerpoint/2010/main" val="134463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D3EF5-CE8A-75B9-9C4F-8086E6233FBE}"/>
              </a:ext>
            </a:extLst>
          </p:cNvPr>
          <p:cNvSpPr>
            <a:spLocks noGrp="1"/>
          </p:cNvSpPr>
          <p:nvPr>
            <p:ph type="title"/>
          </p:nvPr>
        </p:nvSpPr>
        <p:spPr/>
        <p:txBody>
          <a:bodyPr>
            <a:normAutofit/>
          </a:bodyPr>
          <a:lstStyle/>
          <a:p>
            <a:r>
              <a:rPr lang="en-GB" sz="3200" b="1" dirty="0"/>
              <a:t>Principles of inclusion, </a:t>
            </a:r>
            <a:br>
              <a:rPr lang="en-GB" sz="3200" b="1" dirty="0"/>
            </a:br>
            <a:r>
              <a:rPr lang="en-GB" sz="3200" b="1" dirty="0"/>
              <a:t>challenging discrimination </a:t>
            </a:r>
          </a:p>
        </p:txBody>
      </p:sp>
      <p:pic>
        <p:nvPicPr>
          <p:cNvPr id="4" name="Content Placeholder 3" descr="Graphical user interface, website&#10;&#10;Description automatically generated">
            <a:extLst>
              <a:ext uri="{FF2B5EF4-FFF2-40B4-BE49-F238E27FC236}">
                <a16:creationId xmlns:a16="http://schemas.microsoft.com/office/drawing/2014/main" id="{27A62F39-0195-3CFB-61BB-442E2CE7333F}"/>
              </a:ext>
            </a:extLst>
          </p:cNvPr>
          <p:cNvPicPr>
            <a:picLocks noGrp="1" noChangeAspect="1"/>
          </p:cNvPicPr>
          <p:nvPr>
            <p:ph idx="1"/>
          </p:nvPr>
        </p:nvPicPr>
        <p:blipFill rotWithShape="1">
          <a:blip r:embed="rId3"/>
          <a:srcRect l="12212" t="22347" r="39305" b="23068"/>
          <a:stretch/>
        </p:blipFill>
        <p:spPr bwMode="auto">
          <a:xfrm>
            <a:off x="755577" y="1600200"/>
            <a:ext cx="7560840" cy="391636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71188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8A7B-1A8E-C6D2-ECC7-C009B4FDA921}"/>
              </a:ext>
            </a:extLst>
          </p:cNvPr>
          <p:cNvSpPr>
            <a:spLocks noGrp="1"/>
          </p:cNvSpPr>
          <p:nvPr>
            <p:ph type="title"/>
          </p:nvPr>
        </p:nvSpPr>
        <p:spPr>
          <a:xfrm>
            <a:off x="454130" y="404664"/>
            <a:ext cx="8229600" cy="418058"/>
          </a:xfrm>
        </p:spPr>
        <p:txBody>
          <a:bodyPr>
            <a:noAutofit/>
          </a:bodyPr>
          <a:lstStyle/>
          <a:p>
            <a:r>
              <a:rPr lang="en-GB" sz="3600" b="1" dirty="0"/>
              <a:t>Health and social care </a:t>
            </a:r>
            <a:br>
              <a:rPr lang="en-GB" sz="3600" b="1" dirty="0"/>
            </a:br>
            <a:r>
              <a:rPr lang="en-GB" sz="3600" b="1" dirty="0"/>
              <a:t>professional practice</a:t>
            </a:r>
          </a:p>
        </p:txBody>
      </p:sp>
      <p:pic>
        <p:nvPicPr>
          <p:cNvPr id="4" name="Content Placeholder 3" descr="Diagram&#10;&#10;Description automatically generated">
            <a:extLst>
              <a:ext uri="{FF2B5EF4-FFF2-40B4-BE49-F238E27FC236}">
                <a16:creationId xmlns:a16="http://schemas.microsoft.com/office/drawing/2014/main" id="{ABA48E41-85D6-8E11-0DB7-387922AD4872}"/>
              </a:ext>
            </a:extLst>
          </p:cNvPr>
          <p:cNvPicPr>
            <a:picLocks noGrp="1" noChangeAspect="1"/>
          </p:cNvPicPr>
          <p:nvPr>
            <p:ph idx="1"/>
          </p:nvPr>
        </p:nvPicPr>
        <p:blipFill rotWithShape="1">
          <a:blip r:embed="rId3" r:link="rId4" cstate="print">
            <a:extLst>
              <a:ext uri="{28A0092B-C50C-407E-A947-70E740481C1C}">
                <a14:useLocalDpi xmlns:a14="http://schemas.microsoft.com/office/drawing/2010/main" val="0"/>
              </a:ext>
            </a:extLst>
          </a:blip>
          <a:srcRect t="976" r="4102" b="9305"/>
          <a:stretch>
            <a:fillRect/>
          </a:stretch>
        </p:blipFill>
        <p:spPr bwMode="auto">
          <a:xfrm>
            <a:off x="457200" y="1196753"/>
            <a:ext cx="8363272" cy="4065102"/>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0729ADC-C523-F5DE-FE5C-A1FDB7E9167A}"/>
              </a:ext>
            </a:extLst>
          </p:cNvPr>
          <p:cNvSpPr txBox="1"/>
          <p:nvPr/>
        </p:nvSpPr>
        <p:spPr>
          <a:xfrm>
            <a:off x="323528" y="5261854"/>
            <a:ext cx="4572000" cy="369332"/>
          </a:xfrm>
          <a:prstGeom prst="rect">
            <a:avLst/>
          </a:prstGeom>
          <a:noFill/>
        </p:spPr>
        <p:txBody>
          <a:bodyPr wrap="square">
            <a:spAutoFit/>
          </a:bodyPr>
          <a:lstStyle/>
          <a:p>
            <a:r>
              <a:rPr lang="en-GB" b="1" dirty="0"/>
              <a:t>(Morgan, 2017, p.275). </a:t>
            </a:r>
          </a:p>
        </p:txBody>
      </p:sp>
      <p:sp>
        <p:nvSpPr>
          <p:cNvPr id="3" name="Slide Number Placeholder 2">
            <a:extLst>
              <a:ext uri="{FF2B5EF4-FFF2-40B4-BE49-F238E27FC236}">
                <a16:creationId xmlns:a16="http://schemas.microsoft.com/office/drawing/2014/main" id="{AA3A7327-F643-0FDE-7CAE-7B4F30AED2A7}"/>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310857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text&#10;&#10;Description automatically generated">
            <a:extLst>
              <a:ext uri="{FF2B5EF4-FFF2-40B4-BE49-F238E27FC236}">
                <a16:creationId xmlns:a16="http://schemas.microsoft.com/office/drawing/2014/main" id="{46C93F00-A888-F24A-2D4C-92E63141BE3B}"/>
              </a:ext>
            </a:extLst>
          </p:cNvPr>
          <p:cNvPicPr>
            <a:picLocks noGrp="1" noChangeAspect="1"/>
          </p:cNvPicPr>
          <p:nvPr>
            <p:ph idx="1"/>
          </p:nvPr>
        </p:nvPicPr>
        <p:blipFill rotWithShape="1">
          <a:blip r:embed="rId3"/>
          <a:srcRect l="5320" t="9025" r="6073" b="14463"/>
          <a:stretch/>
        </p:blipFill>
        <p:spPr bwMode="auto">
          <a:xfrm>
            <a:off x="395537" y="188640"/>
            <a:ext cx="8568952" cy="53279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85988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A210B-406C-C9D3-1487-6369CBC60C28}"/>
              </a:ext>
            </a:extLst>
          </p:cNvPr>
          <p:cNvSpPr>
            <a:spLocks noGrp="1"/>
          </p:cNvSpPr>
          <p:nvPr>
            <p:ph type="title"/>
          </p:nvPr>
        </p:nvSpPr>
        <p:spPr>
          <a:xfrm>
            <a:off x="457200" y="116632"/>
            <a:ext cx="8229600" cy="792088"/>
          </a:xfrm>
        </p:spPr>
        <p:txBody>
          <a:bodyPr>
            <a:normAutofit/>
          </a:bodyPr>
          <a:lstStyle/>
          <a:p>
            <a:r>
              <a:rPr lang="en-GB" sz="3600" b="1" dirty="0"/>
              <a:t>Purposes of the Equality Act 2010</a:t>
            </a:r>
          </a:p>
        </p:txBody>
      </p:sp>
      <p:sp>
        <p:nvSpPr>
          <p:cNvPr id="3" name="Content Placeholder 2">
            <a:extLst>
              <a:ext uri="{FF2B5EF4-FFF2-40B4-BE49-F238E27FC236}">
                <a16:creationId xmlns:a16="http://schemas.microsoft.com/office/drawing/2014/main" id="{E853310A-4D20-F9F9-F932-F88928949879}"/>
              </a:ext>
            </a:extLst>
          </p:cNvPr>
          <p:cNvSpPr>
            <a:spLocks noGrp="1"/>
          </p:cNvSpPr>
          <p:nvPr>
            <p:ph idx="1"/>
          </p:nvPr>
        </p:nvSpPr>
        <p:spPr>
          <a:xfrm>
            <a:off x="457200" y="908720"/>
            <a:ext cx="8229600" cy="5112568"/>
          </a:xfrm>
        </p:spPr>
        <p:txBody>
          <a:bodyPr>
            <a:normAutofit/>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An important purpose of the Equality Act 2010 is to unify the legislation outlawing discrimination against people with different protected characteristics, where this is appropriate </a:t>
            </a:r>
            <a:r>
              <a:rPr lang="en-GB" dirty="0">
                <a:effectLst/>
                <a:latin typeface="Arial" panose="020B0604020202020204" pitchFamily="34" charset="0"/>
                <a:ea typeface="Times New Roman" panose="02020603050405020304" pitchFamily="18" charset="0"/>
                <a:cs typeface="Times New Roman" panose="02020603050405020304" pitchFamily="18" charset="0"/>
              </a:rPr>
              <a:t>(</a:t>
            </a:r>
            <a:r>
              <a:rPr lang="en-GB" dirty="0">
                <a:latin typeface="Arial" panose="020B0604020202020204" pitchFamily="34" charset="0"/>
                <a:cs typeface="Arial" panose="020B0604020202020204" pitchFamily="34" charset="0"/>
              </a:rPr>
              <a:t>Phillips, 2010, p. 17). </a:t>
            </a:r>
          </a:p>
          <a:p>
            <a:r>
              <a:rPr lang="en-GB" dirty="0">
                <a:effectLst/>
                <a:latin typeface="Arial" panose="020B0604020202020204" pitchFamily="34" charset="0"/>
                <a:ea typeface="Times New Roman" panose="02020603050405020304" pitchFamily="18" charset="0"/>
                <a:cs typeface="Times New Roman" panose="02020603050405020304" pitchFamily="18" charset="0"/>
              </a:rPr>
              <a:t>The Equality Act 2010 consolidates and replaces most of the previous discrimination legislation for England, Scotland and Wales. </a:t>
            </a:r>
          </a:p>
          <a:p>
            <a:endParaRPr lang="en-GB" dirty="0">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04823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6D826-01C5-D338-AE24-CC7D029115D3}"/>
              </a:ext>
            </a:extLst>
          </p:cNvPr>
          <p:cNvSpPr>
            <a:spLocks noGrp="1"/>
          </p:cNvSpPr>
          <p:nvPr>
            <p:ph type="title"/>
          </p:nvPr>
        </p:nvSpPr>
        <p:spPr>
          <a:xfrm>
            <a:off x="457200" y="174080"/>
            <a:ext cx="8229600" cy="864096"/>
          </a:xfrm>
        </p:spPr>
        <p:txBody>
          <a:bodyPr anchor="ctr">
            <a:noAutofit/>
          </a:bodyPr>
          <a:lstStyle/>
          <a:p>
            <a:r>
              <a:rPr lang="en-GB" sz="3200" b="1" dirty="0"/>
              <a:t>The Legal Framework </a:t>
            </a:r>
            <a:br>
              <a:rPr lang="en-GB" sz="3200" b="1" dirty="0"/>
            </a:br>
            <a:r>
              <a:rPr lang="en-GB" sz="3200" b="1" dirty="0"/>
              <a:t>9 </a:t>
            </a:r>
            <a:r>
              <a:rPr lang="en-GB" sz="3200" b="1" dirty="0">
                <a:effectLst/>
              </a:rPr>
              <a:t>Protected </a:t>
            </a:r>
            <a:r>
              <a:rPr lang="en-GB" sz="3200" b="1" dirty="0"/>
              <a:t>C</a:t>
            </a:r>
            <a:r>
              <a:rPr lang="en-GB" sz="3200" b="1" dirty="0">
                <a:effectLst/>
              </a:rPr>
              <a:t>haracteristics</a:t>
            </a:r>
            <a:endParaRPr lang="en-GB" sz="3200" b="1" dirty="0"/>
          </a:p>
        </p:txBody>
      </p:sp>
      <p:sp>
        <p:nvSpPr>
          <p:cNvPr id="3" name="Content Placeholder 2">
            <a:extLst>
              <a:ext uri="{FF2B5EF4-FFF2-40B4-BE49-F238E27FC236}">
                <a16:creationId xmlns:a16="http://schemas.microsoft.com/office/drawing/2014/main" id="{B71D5759-BF5D-B65F-E0D0-8C0EE090CDF2}"/>
              </a:ext>
            </a:extLst>
          </p:cNvPr>
          <p:cNvSpPr>
            <a:spLocks noGrp="1"/>
          </p:cNvSpPr>
          <p:nvPr>
            <p:ph sz="half" idx="1"/>
          </p:nvPr>
        </p:nvSpPr>
        <p:spPr>
          <a:xfrm>
            <a:off x="323528" y="1196752"/>
            <a:ext cx="8363272" cy="4392489"/>
          </a:xfrm>
        </p:spPr>
        <p:txBody>
          <a:bodyPr>
            <a:normAutofit fontScale="92500"/>
          </a:bodyPr>
          <a:lstStyle/>
          <a:p>
            <a:pPr>
              <a:lnSpc>
                <a:spcPct val="90000"/>
              </a:lnSpc>
            </a:pPr>
            <a:r>
              <a:rPr lang="en-GB" sz="2000" b="1" dirty="0">
                <a:effectLst/>
                <a:latin typeface="Arial" panose="020B0604020202020204" pitchFamily="34" charset="0"/>
                <a:cs typeface="Arial" panose="020B0604020202020204" pitchFamily="34" charset="0"/>
              </a:rPr>
              <a:t>The Equality Act 2010 covers discrimination and rights.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age,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disability,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gender reassignment,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marriage and civil partnership,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pregnancy and maternity,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race,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religion or belief,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sex and </a:t>
            </a:r>
          </a:p>
          <a:p>
            <a:pPr lvl="1">
              <a:lnSpc>
                <a:spcPct val="90000"/>
              </a:lnSpc>
              <a:buFont typeface="+mj-lt"/>
              <a:buAutoNum type="arabicPeriod"/>
            </a:pPr>
            <a:r>
              <a:rPr lang="en-GB" sz="2000" b="1" dirty="0">
                <a:effectLst/>
                <a:latin typeface="Arial" panose="020B0604020202020204" pitchFamily="34" charset="0"/>
                <a:cs typeface="Arial" panose="020B0604020202020204" pitchFamily="34" charset="0"/>
              </a:rPr>
              <a:t>sexual orientation. (Government Equalities Office, 2010) </a:t>
            </a:r>
          </a:p>
          <a:p>
            <a:pPr lvl="1">
              <a:lnSpc>
                <a:spcPct val="90000"/>
              </a:lnSpc>
              <a:buFont typeface="+mj-lt"/>
              <a:buAutoNum type="arabicPeriod"/>
            </a:pPr>
            <a:endParaRPr lang="en-GB" sz="2000" b="1" dirty="0">
              <a:effectLst/>
              <a:latin typeface="Arial" panose="020B0604020202020204" pitchFamily="34" charset="0"/>
              <a:cs typeface="Arial" panose="020B0604020202020204" pitchFamily="34" charset="0"/>
            </a:endParaRPr>
          </a:p>
          <a:p>
            <a:pPr>
              <a:lnSpc>
                <a:spcPct val="90000"/>
              </a:lnSpc>
            </a:pPr>
            <a:r>
              <a:rPr lang="en-GB" sz="2000" b="1" dirty="0">
                <a:effectLst/>
                <a:latin typeface="Arial" panose="020B0604020202020204" pitchFamily="34" charset="0"/>
                <a:cs typeface="Arial" panose="020B0604020202020204" pitchFamily="34" charset="0"/>
              </a:rPr>
              <a:t>These categories are known in the Act as ‘protected characteristics’ (</a:t>
            </a:r>
            <a:r>
              <a:rPr lang="en-GB" sz="2000" b="1" dirty="0">
                <a:latin typeface="Arial" panose="020B0604020202020204" pitchFamily="34" charset="0"/>
                <a:cs typeface="Arial" panose="020B0604020202020204" pitchFamily="34" charset="0"/>
              </a:rPr>
              <a:t>Phillips, 2010, p. 17).  The government will be looking at these as there is a review of the Act currently being undertaken. </a:t>
            </a:r>
            <a:endParaRPr lang="en-GB" sz="2000" b="1" dirty="0">
              <a:effectLst/>
              <a:latin typeface="Arial" panose="020B0604020202020204" pitchFamily="34" charset="0"/>
              <a:cs typeface="Arial" panose="020B0604020202020204" pitchFamily="34" charset="0"/>
            </a:endParaRPr>
          </a:p>
          <a:p>
            <a:pPr>
              <a:lnSpc>
                <a:spcPct val="90000"/>
              </a:lnSpc>
            </a:pPr>
            <a:endParaRPr lang="en-GB" sz="1500" dirty="0"/>
          </a:p>
        </p:txBody>
      </p:sp>
    </p:spTree>
    <p:extLst>
      <p:ext uri="{BB962C8B-B14F-4D97-AF65-F5344CB8AC3E}">
        <p14:creationId xmlns:p14="http://schemas.microsoft.com/office/powerpoint/2010/main" val="1915371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text&#10;&#10;Description automatically generated">
            <a:extLst>
              <a:ext uri="{FF2B5EF4-FFF2-40B4-BE49-F238E27FC236}">
                <a16:creationId xmlns:a16="http://schemas.microsoft.com/office/drawing/2014/main" id="{427F4A5E-E39B-DBE7-F544-6B7CE3FF47EE}"/>
              </a:ext>
            </a:extLst>
          </p:cNvPr>
          <p:cNvPicPr>
            <a:picLocks noGrp="1" noChangeAspect="1"/>
          </p:cNvPicPr>
          <p:nvPr>
            <p:ph idx="1"/>
          </p:nvPr>
        </p:nvPicPr>
        <p:blipFill rotWithShape="1">
          <a:blip r:embed="rId3"/>
          <a:srcRect l="5925" t="6231" r="5585" b="9527"/>
          <a:stretch/>
        </p:blipFill>
        <p:spPr bwMode="auto">
          <a:xfrm>
            <a:off x="251520" y="332656"/>
            <a:ext cx="8640959" cy="51839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35214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54F5-059F-5CDC-08AA-8C181D4DC63E}"/>
              </a:ext>
            </a:extLst>
          </p:cNvPr>
          <p:cNvSpPr>
            <a:spLocks noGrp="1"/>
          </p:cNvSpPr>
          <p:nvPr>
            <p:ph type="title"/>
          </p:nvPr>
        </p:nvSpPr>
        <p:spPr/>
        <p:txBody>
          <a:bodyPr>
            <a:noAutofit/>
          </a:bodyPr>
          <a:lstStyle/>
          <a:p>
            <a:r>
              <a:rPr lang="en-GB" sz="3600" b="1" dirty="0"/>
              <a:t>Everyone is protected from discrimination</a:t>
            </a:r>
          </a:p>
        </p:txBody>
      </p:sp>
      <p:sp>
        <p:nvSpPr>
          <p:cNvPr id="3" name="Content Placeholder 2">
            <a:extLst>
              <a:ext uri="{FF2B5EF4-FFF2-40B4-BE49-F238E27FC236}">
                <a16:creationId xmlns:a16="http://schemas.microsoft.com/office/drawing/2014/main" id="{8BB08020-982E-BB0D-B928-9F645A0047D3}"/>
              </a:ext>
            </a:extLst>
          </p:cNvPr>
          <p:cNvSpPr>
            <a:spLocks noGrp="1"/>
          </p:cNvSpPr>
          <p:nvPr>
            <p:ph idx="1"/>
          </p:nvPr>
        </p:nvSpPr>
        <p:spPr/>
        <p:txBody>
          <a:bodyPr>
            <a:normAutofit lnSpcReduction="10000"/>
          </a:bodyPr>
          <a:lstStyle/>
          <a:p>
            <a:r>
              <a:rPr lang="en-GB" dirty="0"/>
              <a:t>At work</a:t>
            </a:r>
          </a:p>
          <a:p>
            <a:r>
              <a:rPr lang="en-GB" dirty="0"/>
              <a:t>In education</a:t>
            </a:r>
          </a:p>
          <a:p>
            <a:r>
              <a:rPr lang="en-GB" dirty="0"/>
              <a:t>As a consumer</a:t>
            </a:r>
          </a:p>
          <a:p>
            <a:r>
              <a:rPr lang="en-GB" dirty="0"/>
              <a:t>When using public services</a:t>
            </a:r>
          </a:p>
          <a:p>
            <a:r>
              <a:rPr lang="en-GB" dirty="0"/>
              <a:t>When buying or renting property</a:t>
            </a:r>
          </a:p>
          <a:p>
            <a:r>
              <a:rPr lang="en-GB" dirty="0"/>
              <a:t>As a member or guest of a private club or association (Glasby, 2017, p.125). </a:t>
            </a:r>
          </a:p>
        </p:txBody>
      </p:sp>
    </p:spTree>
    <p:extLst>
      <p:ext uri="{BB962C8B-B14F-4D97-AF65-F5344CB8AC3E}">
        <p14:creationId xmlns:p14="http://schemas.microsoft.com/office/powerpoint/2010/main" val="32016734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5705D-905B-E406-1B19-6A4E6B7D1774}"/>
              </a:ext>
            </a:extLst>
          </p:cNvPr>
          <p:cNvSpPr>
            <a:spLocks noGrp="1"/>
          </p:cNvSpPr>
          <p:nvPr>
            <p:ph type="title"/>
          </p:nvPr>
        </p:nvSpPr>
        <p:spPr>
          <a:xfrm>
            <a:off x="457200" y="274637"/>
            <a:ext cx="8229600" cy="1091951"/>
          </a:xfrm>
        </p:spPr>
        <p:txBody>
          <a:bodyPr>
            <a:normAutofit fontScale="90000"/>
          </a:bodyPr>
          <a:lstStyle/>
          <a:p>
            <a:r>
              <a:rPr lang="en-GB" sz="3600" b="1" dirty="0"/>
              <a:t>Equality in Practice, Ethics and Values with Service Users</a:t>
            </a:r>
          </a:p>
        </p:txBody>
      </p:sp>
      <p:pic>
        <p:nvPicPr>
          <p:cNvPr id="4" name="Content Placeholder 3" descr="Graphical user interface, text&#10;&#10;Description automatically generated">
            <a:extLst>
              <a:ext uri="{FF2B5EF4-FFF2-40B4-BE49-F238E27FC236}">
                <a16:creationId xmlns:a16="http://schemas.microsoft.com/office/drawing/2014/main" id="{C1FDA2DB-B6A9-D1FA-EAD9-E69E27F9FA96}"/>
              </a:ext>
            </a:extLst>
          </p:cNvPr>
          <p:cNvPicPr>
            <a:picLocks noGrp="1" noChangeAspect="1"/>
          </p:cNvPicPr>
          <p:nvPr>
            <p:ph idx="1"/>
          </p:nvPr>
        </p:nvPicPr>
        <p:blipFill rotWithShape="1">
          <a:blip r:embed="rId3"/>
          <a:srcRect l="17150" t="32145" r="63173" b="30273"/>
          <a:stretch/>
        </p:blipFill>
        <p:spPr bwMode="auto">
          <a:xfrm>
            <a:off x="1115616" y="1366588"/>
            <a:ext cx="7272808" cy="41248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38497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65FE6-2666-FBFF-5644-4D3A0E90DAF6}"/>
              </a:ext>
            </a:extLst>
          </p:cNvPr>
          <p:cNvSpPr>
            <a:spLocks noGrp="1"/>
          </p:cNvSpPr>
          <p:nvPr>
            <p:ph type="title"/>
          </p:nvPr>
        </p:nvSpPr>
        <p:spPr>
          <a:xfrm>
            <a:off x="457200" y="274638"/>
            <a:ext cx="8229600" cy="706090"/>
          </a:xfrm>
        </p:spPr>
        <p:txBody>
          <a:bodyPr>
            <a:normAutofit fontScale="90000"/>
          </a:bodyPr>
          <a:lstStyle/>
          <a:p>
            <a:r>
              <a:rPr lang="en-GB" b="1" dirty="0"/>
              <a:t>Summary of the Key Practice Principles </a:t>
            </a:r>
          </a:p>
        </p:txBody>
      </p:sp>
      <p:sp>
        <p:nvSpPr>
          <p:cNvPr id="3" name="Content Placeholder 2">
            <a:extLst>
              <a:ext uri="{FF2B5EF4-FFF2-40B4-BE49-F238E27FC236}">
                <a16:creationId xmlns:a16="http://schemas.microsoft.com/office/drawing/2014/main" id="{0371E82B-1AE8-2490-0889-96E851C754D5}"/>
              </a:ext>
            </a:extLst>
          </p:cNvPr>
          <p:cNvSpPr>
            <a:spLocks noGrp="1"/>
          </p:cNvSpPr>
          <p:nvPr>
            <p:ph idx="1"/>
          </p:nvPr>
        </p:nvSpPr>
        <p:spPr>
          <a:xfrm>
            <a:off x="179512" y="1268760"/>
            <a:ext cx="8507288" cy="4680520"/>
          </a:xfrm>
        </p:spPr>
        <p:txBody>
          <a:bodyPr>
            <a:normAutofit fontScale="77500" lnSpcReduction="20000"/>
          </a:bodyPr>
          <a:lstStyle/>
          <a:p>
            <a:r>
              <a:rPr lang="en-GB" dirty="0"/>
              <a:t>There are many ways in which the health and social care sector reflects the views and beliefs of wider society.</a:t>
            </a:r>
          </a:p>
          <a:p>
            <a:r>
              <a:rPr lang="en-GB" dirty="0"/>
              <a:t>What is important as a worker in the health and social care sector, is that you should try </a:t>
            </a:r>
            <a:r>
              <a:rPr lang="en-GB" u="sng" dirty="0"/>
              <a:t>not</a:t>
            </a:r>
            <a:r>
              <a:rPr lang="en-GB" dirty="0"/>
              <a:t> to make the experiences of all service user groups, especially marginalised groups worse.  </a:t>
            </a:r>
          </a:p>
          <a:p>
            <a:r>
              <a:rPr lang="en-GB" dirty="0"/>
              <a:t>You should endeavour to help make their experiences better where possible. </a:t>
            </a:r>
          </a:p>
          <a:p>
            <a:r>
              <a:rPr lang="en-GB" dirty="0"/>
              <a:t>You should be prepared to tackle discrimination.</a:t>
            </a:r>
          </a:p>
          <a:p>
            <a:r>
              <a:rPr lang="en-GB" dirty="0"/>
              <a:t>Remember that discrimination is multifaceted as there are 9 protected characteristics.   </a:t>
            </a:r>
          </a:p>
          <a:p>
            <a:r>
              <a:rPr lang="en-GB" dirty="0"/>
              <a:t>Your values help inform your approach to anti-discriminatory practice principles. </a:t>
            </a:r>
          </a:p>
        </p:txBody>
      </p:sp>
    </p:spTree>
    <p:extLst>
      <p:ext uri="{BB962C8B-B14F-4D97-AF65-F5344CB8AC3E}">
        <p14:creationId xmlns:p14="http://schemas.microsoft.com/office/powerpoint/2010/main" val="3378069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4A2FE-F2B4-330F-3456-A941CE066D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FB8A4-4CB3-EB1E-2DD2-AE01DA772EC6}"/>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3EC13EA8-8216-85DD-E377-E4A398AC802F}"/>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4: </a:t>
            </a:r>
          </a:p>
          <a:p>
            <a:pPr marL="0" indent="0">
              <a:lnSpc>
                <a:spcPct val="90000"/>
              </a:lnSpc>
              <a:buNone/>
            </a:pPr>
            <a:r>
              <a:rPr lang="en-US" sz="2200" dirty="0"/>
              <a:t>Referencing Unit 4 – The Mechanics</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C5FEECE4-0E0F-AFB6-5466-B178FB5ABD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3435123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3224358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r>
                <a:rPr lang="en-GB" sz="4400" b="1" dirty="0"/>
                <a:t>Reflection Point</a:t>
              </a:r>
            </a:p>
            <a:p>
              <a:pPr marL="0" lvl="0" indent="0" algn="ctr" defTabSz="1377950">
                <a:lnSpc>
                  <a:spcPct val="90000"/>
                </a:lnSpc>
                <a:spcBef>
                  <a:spcPct val="0"/>
                </a:spcBef>
                <a:spcAft>
                  <a:spcPct val="35000"/>
                </a:spcAft>
                <a:buNone/>
              </a:pPr>
              <a:r>
                <a:rPr lang="en-GB" sz="4400" b="1" dirty="0"/>
                <a:t> </a:t>
              </a:r>
              <a:r>
                <a:rPr lang="en-GB" sz="4400" b="1" kern="1200" dirty="0"/>
                <a:t> </a:t>
              </a:r>
            </a:p>
            <a:p>
              <a:pPr marL="0" lvl="0" indent="0" algn="ctr" defTabSz="1377950">
                <a:lnSpc>
                  <a:spcPct val="90000"/>
                </a:lnSpc>
                <a:spcBef>
                  <a:spcPct val="0"/>
                </a:spcBef>
                <a:spcAft>
                  <a:spcPct val="35000"/>
                </a:spcAft>
                <a:buNone/>
              </a:pPr>
              <a:endParaRPr lang="en-GB" sz="4400" b="1" kern="1200" dirty="0"/>
            </a:p>
          </p:txBody>
        </p:sp>
      </p:grpSp>
      <p:pic>
        <p:nvPicPr>
          <p:cNvPr id="2" name="Content Placeholder 3">
            <a:extLst>
              <a:ext uri="{FF2B5EF4-FFF2-40B4-BE49-F238E27FC236}">
                <a16:creationId xmlns:a16="http://schemas.microsoft.com/office/drawing/2014/main" id="{63E8742C-9BA9-9976-7792-F6DF77F33C4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19872" y="2706844"/>
            <a:ext cx="2088232" cy="2075335"/>
          </a:xfrm>
          <a:prstGeom prst="rect">
            <a:avLst/>
          </a:prstGeom>
          <a:noFill/>
        </p:spPr>
      </p:pic>
    </p:spTree>
    <p:extLst>
      <p:ext uri="{BB962C8B-B14F-4D97-AF65-F5344CB8AC3E}">
        <p14:creationId xmlns:p14="http://schemas.microsoft.com/office/powerpoint/2010/main" val="1662886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4800" b="1" kern="1200" dirty="0"/>
                <a:t>Session </a:t>
              </a:r>
              <a:r>
                <a:rPr lang="en-GB" sz="4800" b="1" dirty="0"/>
                <a:t>3</a:t>
              </a:r>
              <a:r>
                <a:rPr lang="en-GB" sz="4800" b="1" kern="1200" dirty="0"/>
                <a:t> </a:t>
              </a:r>
            </a:p>
            <a:p>
              <a:pPr marL="0" lvl="0" indent="0" algn="ctr" defTabSz="1377950">
                <a:lnSpc>
                  <a:spcPct val="90000"/>
                </a:lnSpc>
                <a:spcBef>
                  <a:spcPct val="0"/>
                </a:spcBef>
                <a:spcAft>
                  <a:spcPct val="35000"/>
                </a:spcAft>
                <a:buNone/>
              </a:pPr>
              <a:r>
                <a:rPr lang="en-GB" sz="4800" b="1" kern="1200" dirty="0"/>
                <a:t>Assignment </a:t>
              </a:r>
              <a:r>
                <a:rPr lang="en-GB" sz="4800" b="1" dirty="0"/>
                <a:t>1</a:t>
              </a:r>
              <a:r>
                <a:rPr lang="en-GB" sz="4800" b="1" kern="1200" dirty="0"/>
                <a:t> </a:t>
              </a:r>
            </a:p>
            <a:p>
              <a:pPr marL="0" lvl="0" indent="0" algn="ctr" defTabSz="1377950">
                <a:lnSpc>
                  <a:spcPct val="90000"/>
                </a:lnSpc>
                <a:spcBef>
                  <a:spcPct val="0"/>
                </a:spcBef>
                <a:spcAft>
                  <a:spcPct val="35000"/>
                </a:spcAft>
                <a:buNone/>
              </a:pPr>
              <a:r>
                <a:rPr lang="en-GB" sz="4800" b="1" kern="1200" dirty="0"/>
                <a:t>Workshop </a:t>
              </a:r>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2400420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065EB-EA49-BAFA-C8BE-392418479479}"/>
              </a:ext>
            </a:extLst>
          </p:cNvPr>
          <p:cNvSpPr>
            <a:spLocks noGrp="1"/>
          </p:cNvSpPr>
          <p:nvPr>
            <p:ph type="title"/>
          </p:nvPr>
        </p:nvSpPr>
        <p:spPr>
          <a:xfrm>
            <a:off x="457200" y="274638"/>
            <a:ext cx="8229600" cy="1143000"/>
          </a:xfrm>
        </p:spPr>
        <p:txBody>
          <a:bodyPr anchor="ctr">
            <a:normAutofit/>
          </a:bodyPr>
          <a:lstStyle/>
          <a:p>
            <a:r>
              <a:rPr lang="en-GB" b="1" dirty="0">
                <a:solidFill>
                  <a:srgbClr val="0070C0"/>
                </a:solidFill>
              </a:rPr>
              <a:t>Assessment 1 Workshop 2</a:t>
            </a:r>
          </a:p>
        </p:txBody>
      </p:sp>
      <p:pic>
        <p:nvPicPr>
          <p:cNvPr id="5" name="Content Placeholder 4" descr="Books and laptop">
            <a:extLst>
              <a:ext uri="{FF2B5EF4-FFF2-40B4-BE49-F238E27FC236}">
                <a16:creationId xmlns:a16="http://schemas.microsoft.com/office/drawing/2014/main" id="{9DE017DF-AFED-79F7-0637-4C56CD5B172F}"/>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21748" b="6945"/>
          <a:stretch/>
        </p:blipFill>
        <p:spPr>
          <a:xfrm>
            <a:off x="457200" y="1600201"/>
            <a:ext cx="8229600" cy="3917032"/>
          </a:xfrm>
          <a:noFill/>
        </p:spPr>
      </p:pic>
    </p:spTree>
    <p:extLst>
      <p:ext uri="{BB962C8B-B14F-4D97-AF65-F5344CB8AC3E}">
        <p14:creationId xmlns:p14="http://schemas.microsoft.com/office/powerpoint/2010/main" val="3374117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70C0">
                <a:alpha val="73000"/>
              </a:srgb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4800" b="1" kern="1200" dirty="0"/>
                <a:t>Assessment Tasks </a:t>
              </a:r>
            </a:p>
            <a:p>
              <a:pPr marL="0" lvl="0" indent="0" algn="ctr" defTabSz="1377950">
                <a:lnSpc>
                  <a:spcPct val="90000"/>
                </a:lnSpc>
                <a:spcBef>
                  <a:spcPct val="0"/>
                </a:spcBef>
                <a:spcAft>
                  <a:spcPct val="35000"/>
                </a:spcAft>
                <a:buNone/>
              </a:pPr>
              <a:r>
                <a:rPr lang="en-GB" sz="3600" b="1" dirty="0"/>
                <a:t>Moodle: See “Assignment Specification” &amp; </a:t>
              </a:r>
              <a:r>
                <a:rPr lang="en-GB" sz="3600" b="1" kern="1200" dirty="0"/>
                <a:t>“Guidance” tiles</a:t>
              </a:r>
            </a:p>
          </p:txBody>
        </p:sp>
      </p:grpSp>
    </p:spTree>
    <p:extLst>
      <p:ext uri="{BB962C8B-B14F-4D97-AF65-F5344CB8AC3E}">
        <p14:creationId xmlns:p14="http://schemas.microsoft.com/office/powerpoint/2010/main" val="2290486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B9EB99C-7D6E-BF02-BD3D-3A4FFBA61251}"/>
              </a:ext>
            </a:extLst>
          </p:cNvPr>
          <p:cNvGraphicFramePr>
            <a:graphicFrameLocks noGrp="1"/>
          </p:cNvGraphicFramePr>
          <p:nvPr>
            <p:ph idx="1"/>
          </p:nvPr>
        </p:nvGraphicFramePr>
        <p:xfrm>
          <a:off x="0" y="0"/>
          <a:ext cx="9144000" cy="7047706"/>
        </p:xfrm>
        <a:graphic>
          <a:graphicData uri="http://schemas.openxmlformats.org/drawingml/2006/table">
            <a:tbl>
              <a:tblPr firstRow="1" firstCol="1" bandRow="1">
                <a:tableStyleId>{5C22544A-7EE6-4342-B048-85BDC9FD1C3A}</a:tableStyleId>
              </a:tblPr>
              <a:tblGrid>
                <a:gridCol w="8316416">
                  <a:extLst>
                    <a:ext uri="{9D8B030D-6E8A-4147-A177-3AD203B41FA5}">
                      <a16:colId xmlns:a16="http://schemas.microsoft.com/office/drawing/2014/main" val="2823156196"/>
                    </a:ext>
                  </a:extLst>
                </a:gridCol>
                <a:gridCol w="827584">
                  <a:extLst>
                    <a:ext uri="{9D8B030D-6E8A-4147-A177-3AD203B41FA5}">
                      <a16:colId xmlns:a16="http://schemas.microsoft.com/office/drawing/2014/main" val="2750458685"/>
                    </a:ext>
                  </a:extLst>
                </a:gridCol>
              </a:tblGrid>
              <a:tr h="692696">
                <a:tc>
                  <a:txBody>
                    <a:bodyPr/>
                    <a:lstStyle/>
                    <a:p>
                      <a:r>
                        <a:rPr lang="en-GB" sz="2400" dirty="0">
                          <a:solidFill>
                            <a:schemeClr val="tx1"/>
                          </a:solidFill>
                          <a:effectLst/>
                        </a:rPr>
                        <a:t>Generic Assessment Criteria for the Portfolio</a:t>
                      </a:r>
                      <a:endParaRPr lang="en-GB" sz="2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nchor="ctr"/>
                </a:tc>
                <a:tc>
                  <a:txBody>
                    <a:bodyPr/>
                    <a:lstStyle/>
                    <a:p>
                      <a:pPr marL="21590" marR="71755" algn="ctr">
                        <a:spcAft>
                          <a:spcPts val="0"/>
                        </a:spcAft>
                      </a:pPr>
                      <a:r>
                        <a:rPr lang="en-GB" sz="1100" dirty="0">
                          <a:solidFill>
                            <a:schemeClr val="tx1"/>
                          </a:solidFill>
                          <a:effectLst/>
                        </a:rPr>
                        <a:t>Marks available</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vert="vert270"/>
                </a:tc>
                <a:extLst>
                  <a:ext uri="{0D108BD9-81ED-4DB2-BD59-A6C34878D82A}">
                    <a16:rowId xmlns:a16="http://schemas.microsoft.com/office/drawing/2014/main" val="1773644151"/>
                  </a:ext>
                </a:extLst>
              </a:tr>
              <a:tr h="434305">
                <a:tc>
                  <a:txBody>
                    <a:bodyPr/>
                    <a:lstStyle/>
                    <a:p>
                      <a:r>
                        <a:rPr lang="en-GB" sz="1800" dirty="0">
                          <a:solidFill>
                            <a:schemeClr val="tx1"/>
                          </a:solidFill>
                          <a:effectLst/>
                        </a:rPr>
                        <a:t>1. Engagement with Literature Skills</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10%</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950992529"/>
                  </a:ext>
                </a:extLst>
              </a:tr>
              <a:tr h="719334">
                <a:tc>
                  <a:txBody>
                    <a:bodyPr/>
                    <a:lstStyle/>
                    <a:p>
                      <a:pPr>
                        <a:spcAft>
                          <a:spcPts val="600"/>
                        </a:spcAft>
                      </a:pPr>
                      <a:r>
                        <a:rPr lang="en-GB" sz="1400" dirty="0">
                          <a:solidFill>
                            <a:schemeClr val="tx1"/>
                          </a:solidFill>
                          <a:effectLst/>
                        </a:rPr>
                        <a:t>There must be a minimum of 4 creditable reference sources either from the essential reading list, independent academic sources and or from the Moodle site material sources. You must add the reference sources for the legislative framework and governmental web pages. </a:t>
                      </a:r>
                    </a:p>
                  </a:txBody>
                  <a:tcPr marL="53696" marR="53696" marT="0" marB="0"/>
                </a:tc>
                <a:tc>
                  <a:txBody>
                    <a:bodyPr/>
                    <a:lstStyle/>
                    <a:p>
                      <a:pPr algn="ctr"/>
                      <a:r>
                        <a:rPr lang="en-GB" sz="1600" b="1" dirty="0">
                          <a:effectLst/>
                        </a:rPr>
                        <a:t> </a:t>
                      </a:r>
                    </a:p>
                    <a:p>
                      <a:pPr algn="ctr"/>
                      <a:r>
                        <a:rPr lang="en-GB" sz="1600" b="1" dirty="0">
                          <a:effectLst/>
                        </a:rPr>
                        <a:t> </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2698333008"/>
                  </a:ext>
                </a:extLst>
              </a:tr>
              <a:tr h="434305">
                <a:tc>
                  <a:txBody>
                    <a:bodyPr/>
                    <a:lstStyle/>
                    <a:p>
                      <a:r>
                        <a:rPr lang="en-GB" sz="1800" dirty="0">
                          <a:solidFill>
                            <a:schemeClr val="tx1"/>
                          </a:solidFill>
                          <a:effectLst/>
                        </a:rPr>
                        <a:t>2. Knowledge and Understanding Skills</a:t>
                      </a:r>
                    </a:p>
                    <a:p>
                      <a:pPr>
                        <a:spcAft>
                          <a:spcPts val="600"/>
                        </a:spcAft>
                      </a:pPr>
                      <a:r>
                        <a:rPr lang="en-GB" sz="1400" dirty="0">
                          <a:solidFill>
                            <a:schemeClr val="tx1"/>
                          </a:solidFill>
                          <a:effectLst/>
                        </a:rPr>
                        <a:t>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30%</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1932089563"/>
                  </a:ext>
                </a:extLst>
              </a:tr>
              <a:tr h="868610">
                <a:tc>
                  <a:txBody>
                    <a:bodyPr/>
                    <a:lstStyle/>
                    <a:p>
                      <a:r>
                        <a:rPr lang="en-GB" sz="1400" dirty="0">
                          <a:solidFill>
                            <a:schemeClr val="tx1"/>
                          </a:solidFill>
                          <a:effectLst/>
                        </a:rPr>
                        <a:t>You should demonstrate your knowledge and understanding skills in the work you present across both elements of the Portfolio.  This means that you need to select and include in your work the concepts, techniques, models, theories, legalisation and policies etc. appropriate to the tasks set in each of the  tasks.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 </a:t>
                      </a:r>
                    </a:p>
                    <a:p>
                      <a:pPr algn="ctr"/>
                      <a:r>
                        <a:rPr lang="en-GB" sz="1600" b="1" dirty="0">
                          <a:effectLst/>
                        </a:rPr>
                        <a:t> </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2065194569"/>
                  </a:ext>
                </a:extLst>
              </a:tr>
              <a:tr h="434305">
                <a:tc>
                  <a:txBody>
                    <a:bodyPr/>
                    <a:lstStyle/>
                    <a:p>
                      <a:r>
                        <a:rPr lang="en-GB" sz="1800" dirty="0">
                          <a:solidFill>
                            <a:schemeClr val="tx1"/>
                          </a:solidFill>
                          <a:effectLst/>
                        </a:rPr>
                        <a:t>3. Cognitive and Intellectual Skills</a:t>
                      </a:r>
                    </a:p>
                    <a:p>
                      <a:pPr>
                        <a:spcAft>
                          <a:spcPts val="600"/>
                        </a:spcAft>
                      </a:pPr>
                      <a:r>
                        <a:rPr lang="en-GB" sz="1400" dirty="0">
                          <a:solidFill>
                            <a:schemeClr val="tx1"/>
                          </a:solidFill>
                          <a:effectLst/>
                        </a:rPr>
                        <a:t>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20%</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849476704"/>
                  </a:ext>
                </a:extLst>
              </a:tr>
              <a:tr h="719334">
                <a:tc>
                  <a:txBody>
                    <a:bodyPr/>
                    <a:lstStyle/>
                    <a:p>
                      <a:pPr>
                        <a:spcAft>
                          <a:spcPts val="600"/>
                        </a:spcAft>
                      </a:pPr>
                      <a:r>
                        <a:rPr lang="en-GB" sz="1400" dirty="0">
                          <a:solidFill>
                            <a:schemeClr val="tx1"/>
                          </a:solidFill>
                          <a:effectLst/>
                        </a:rPr>
                        <a:t>You should be able to evaluate the appropriateness of different approaches to solving problems related to each aspect of the Portfolio. Therefore, your work must contain evidence of logical, and analytical thinking.</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 </a:t>
                      </a:r>
                    </a:p>
                    <a:p>
                      <a:pPr algn="ctr"/>
                      <a:r>
                        <a:rPr lang="en-GB" sz="1600" b="1" dirty="0">
                          <a:effectLst/>
                        </a:rPr>
                        <a:t> </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3851025570"/>
                  </a:ext>
                </a:extLst>
              </a:tr>
              <a:tr h="434305">
                <a:tc>
                  <a:txBody>
                    <a:bodyPr/>
                    <a:lstStyle/>
                    <a:p>
                      <a:r>
                        <a:rPr lang="en-GB" sz="1800" dirty="0">
                          <a:solidFill>
                            <a:schemeClr val="tx1"/>
                          </a:solidFill>
                          <a:effectLst/>
                        </a:rPr>
                        <a:t>4. Practical Application Skills</a:t>
                      </a:r>
                    </a:p>
                    <a:p>
                      <a:pPr>
                        <a:spcAft>
                          <a:spcPts val="600"/>
                        </a:spcAft>
                      </a:pPr>
                      <a:r>
                        <a:rPr lang="en-GB" sz="1400" dirty="0">
                          <a:solidFill>
                            <a:schemeClr val="tx1"/>
                          </a:solidFill>
                          <a:effectLst/>
                        </a:rPr>
                        <a:t>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20%</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230875943"/>
                  </a:ext>
                </a:extLst>
              </a:tr>
              <a:tr h="249950">
                <a:tc>
                  <a:txBody>
                    <a:bodyPr/>
                    <a:lstStyle/>
                    <a:p>
                      <a:pPr>
                        <a:spcAft>
                          <a:spcPts val="600"/>
                        </a:spcAft>
                      </a:pPr>
                      <a:r>
                        <a:rPr lang="en-GB" sz="1400" dirty="0">
                          <a:solidFill>
                            <a:schemeClr val="tx1"/>
                          </a:solidFill>
                          <a:effectLst/>
                        </a:rPr>
                        <a:t>You should be able to demonstrate how the subject-related concepts and ideas to the health and social care systems within the contents of the LA letter and within the written piece.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 </a:t>
                      </a:r>
                    </a:p>
                    <a:p>
                      <a:pPr algn="ctr"/>
                      <a:r>
                        <a:rPr lang="en-GB" sz="1600" b="1" dirty="0">
                          <a:effectLst/>
                        </a:rPr>
                        <a:t> </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3842892344"/>
                  </a:ext>
                </a:extLst>
              </a:tr>
              <a:tr h="434305">
                <a:tc>
                  <a:txBody>
                    <a:bodyPr/>
                    <a:lstStyle/>
                    <a:p>
                      <a:r>
                        <a:rPr lang="en-GB" sz="1800" dirty="0">
                          <a:solidFill>
                            <a:schemeClr val="tx1"/>
                          </a:solidFill>
                          <a:effectLst/>
                        </a:rPr>
                        <a:t>5. Transferable Skills for Life and Professional Practice</a:t>
                      </a:r>
                    </a:p>
                    <a:p>
                      <a:pPr>
                        <a:spcAft>
                          <a:spcPts val="600"/>
                        </a:spcAft>
                      </a:pPr>
                      <a:r>
                        <a:rPr lang="en-GB" sz="1400" dirty="0">
                          <a:solidFill>
                            <a:schemeClr val="tx1"/>
                          </a:solidFill>
                          <a:effectLst/>
                        </a:rPr>
                        <a:t>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 20%</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759430102"/>
                  </a:ext>
                </a:extLst>
              </a:tr>
              <a:tr h="719334">
                <a:tc>
                  <a:txBody>
                    <a:bodyPr/>
                    <a:lstStyle/>
                    <a:p>
                      <a:pPr>
                        <a:spcAft>
                          <a:spcPts val="600"/>
                        </a:spcAft>
                      </a:pPr>
                      <a:r>
                        <a:rPr lang="en-GB" sz="1400" dirty="0">
                          <a:solidFill>
                            <a:schemeClr val="tx1"/>
                          </a:solidFill>
                          <a:effectLst/>
                        </a:rPr>
                        <a:t>Your work must provide evidence of the qualities and transferable skills necessary for employment requiring the exercise of some personal responsibility.  The LA letter design is important to demonstrate your creativity, and ITC skill set.  Your written work should be clear and logical. </a:t>
                      </a:r>
                      <a:endParaRPr lang="en-GB" sz="1400" dirty="0">
                        <a:solidFill>
                          <a:schemeClr val="tx1"/>
                        </a:solidFill>
                        <a:effectLst/>
                        <a:latin typeface="Times New Roman" panose="02020603050405020304" pitchFamily="18" charset="0"/>
                        <a:ea typeface="Times New Roman" panose="02020603050405020304" pitchFamily="18" charset="0"/>
                      </a:endParaRPr>
                    </a:p>
                  </a:txBody>
                  <a:tcPr marL="53696" marR="53696" marT="0" marB="0"/>
                </a:tc>
                <a:tc>
                  <a:txBody>
                    <a:bodyPr/>
                    <a:lstStyle/>
                    <a:p>
                      <a:pPr algn="ctr"/>
                      <a:r>
                        <a:rPr lang="en-GB" sz="1600" b="1" dirty="0">
                          <a:effectLst/>
                        </a:rPr>
                        <a:t> </a:t>
                      </a:r>
                    </a:p>
                    <a:p>
                      <a:pPr algn="ctr"/>
                      <a:r>
                        <a:rPr lang="en-GB" sz="1600" b="1" dirty="0">
                          <a:effectLst/>
                        </a:rPr>
                        <a:t> </a:t>
                      </a:r>
                    </a:p>
                    <a:p>
                      <a:pPr algn="ctr"/>
                      <a:r>
                        <a:rPr lang="en-GB" sz="1600" b="1" dirty="0">
                          <a:effectLst/>
                        </a:rPr>
                        <a:t> </a:t>
                      </a:r>
                      <a:endParaRPr lang="en-GB" sz="1600" b="1" dirty="0">
                        <a:effectLst/>
                        <a:latin typeface="Times New Roman" panose="02020603050405020304" pitchFamily="18" charset="0"/>
                      </a:endParaRPr>
                    </a:p>
                  </a:txBody>
                  <a:tcPr marL="53696" marR="53696" marT="0" marB="0"/>
                </a:tc>
                <a:extLst>
                  <a:ext uri="{0D108BD9-81ED-4DB2-BD59-A6C34878D82A}">
                    <a16:rowId xmlns:a16="http://schemas.microsoft.com/office/drawing/2014/main" val="1390270068"/>
                  </a:ext>
                </a:extLst>
              </a:tr>
            </a:tbl>
          </a:graphicData>
        </a:graphic>
      </p:graphicFrame>
    </p:spTree>
    <p:extLst>
      <p:ext uri="{BB962C8B-B14F-4D97-AF65-F5344CB8AC3E}">
        <p14:creationId xmlns:p14="http://schemas.microsoft.com/office/powerpoint/2010/main" val="1773557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14C7-4FC6-6266-D7D1-54436A4BDD96}"/>
              </a:ext>
            </a:extLst>
          </p:cNvPr>
          <p:cNvSpPr>
            <a:spLocks noGrp="1"/>
          </p:cNvSpPr>
          <p:nvPr>
            <p:ph type="title"/>
          </p:nvPr>
        </p:nvSpPr>
        <p:spPr>
          <a:xfrm>
            <a:off x="457200" y="-99392"/>
            <a:ext cx="8229600" cy="1143000"/>
          </a:xfrm>
        </p:spPr>
        <p:txBody>
          <a:bodyPr/>
          <a:lstStyle/>
          <a:p>
            <a:pPr algn="ctr"/>
            <a:r>
              <a:rPr lang="en-GB" dirty="0"/>
              <a:t>Dos and Don’ts </a:t>
            </a:r>
          </a:p>
        </p:txBody>
      </p:sp>
      <p:sp>
        <p:nvSpPr>
          <p:cNvPr id="4" name="Text Placeholder 3">
            <a:extLst>
              <a:ext uri="{FF2B5EF4-FFF2-40B4-BE49-F238E27FC236}">
                <a16:creationId xmlns:a16="http://schemas.microsoft.com/office/drawing/2014/main" id="{98C61F04-43A3-17B1-7896-621A48940368}"/>
              </a:ext>
            </a:extLst>
          </p:cNvPr>
          <p:cNvSpPr>
            <a:spLocks noGrp="1"/>
          </p:cNvSpPr>
          <p:nvPr>
            <p:ph type="body" idx="1"/>
          </p:nvPr>
        </p:nvSpPr>
        <p:spPr/>
        <p:txBody>
          <a:bodyPr/>
          <a:lstStyle/>
          <a:p>
            <a:r>
              <a:rPr lang="en-GB" dirty="0"/>
              <a:t>Do  </a:t>
            </a:r>
          </a:p>
        </p:txBody>
      </p:sp>
      <p:sp>
        <p:nvSpPr>
          <p:cNvPr id="3" name="Content Placeholder 2">
            <a:extLst>
              <a:ext uri="{FF2B5EF4-FFF2-40B4-BE49-F238E27FC236}">
                <a16:creationId xmlns:a16="http://schemas.microsoft.com/office/drawing/2014/main" id="{C5D70850-4792-B631-E0F9-7D771E4B97B0}"/>
              </a:ext>
            </a:extLst>
          </p:cNvPr>
          <p:cNvSpPr>
            <a:spLocks noGrp="1"/>
          </p:cNvSpPr>
          <p:nvPr>
            <p:ph sz="half" idx="2"/>
          </p:nvPr>
        </p:nvSpPr>
        <p:spPr>
          <a:xfrm>
            <a:off x="211932" y="2736057"/>
            <a:ext cx="4286250" cy="2709168"/>
          </a:xfrm>
          <a:solidFill>
            <a:schemeClr val="accent3"/>
          </a:solidFill>
        </p:spPr>
        <p:txBody>
          <a:bodyPr>
            <a:normAutofit fontScale="92500" lnSpcReduction="20000"/>
          </a:bodyPr>
          <a:lstStyle/>
          <a:p>
            <a:r>
              <a:rPr lang="en-GB" sz="1600" dirty="0"/>
              <a:t>Submit a single MS WORD document on Turnitin by 10 am on 23 February</a:t>
            </a:r>
          </a:p>
          <a:p>
            <a:r>
              <a:rPr lang="en-GB" sz="1600" dirty="0">
                <a:latin typeface="Arial" panose="020B0604020202020204" pitchFamily="34" charset="0"/>
                <a:cs typeface="Arial" panose="020B0604020202020204" pitchFamily="34" charset="0"/>
              </a:rPr>
              <a:t>Include both tasks</a:t>
            </a:r>
          </a:p>
          <a:p>
            <a:r>
              <a:rPr lang="en-GB" sz="1600" dirty="0">
                <a:latin typeface="Arial" panose="020B0604020202020204" pitchFamily="34" charset="0"/>
                <a:cs typeface="Arial" panose="020B0604020202020204" pitchFamily="34" charset="0"/>
              </a:rPr>
              <a:t>Follow the advice and guidance given</a:t>
            </a:r>
          </a:p>
          <a:p>
            <a:r>
              <a:rPr lang="en-GB" sz="1600" dirty="0">
                <a:latin typeface="Arial" panose="020B0604020202020204" pitchFamily="34" charset="0"/>
                <a:cs typeface="Arial" panose="020B0604020202020204" pitchFamily="34" charset="0"/>
              </a:rPr>
              <a:t>Present your work clearly and professionally</a:t>
            </a:r>
            <a:endParaRPr lang="en-GB" sz="1600" dirty="0"/>
          </a:p>
          <a:p>
            <a:r>
              <a:rPr lang="en-GB" sz="1600" dirty="0"/>
              <a:t>Provide appropriate in-text citations to support your points</a:t>
            </a:r>
          </a:p>
          <a:p>
            <a:r>
              <a:rPr lang="en-GB" sz="1600" dirty="0"/>
              <a:t>Include at least 6 references from reliable, credible sources</a:t>
            </a:r>
          </a:p>
          <a:p>
            <a:r>
              <a:rPr lang="en-GB" sz="1600" dirty="0"/>
              <a:t>Provide a full reference list using the UWTSD Harvard referencing style at the end of the document</a:t>
            </a:r>
          </a:p>
          <a:p>
            <a:endParaRPr lang="en-GB" sz="1100" dirty="0"/>
          </a:p>
          <a:p>
            <a:endParaRPr lang="en-GB" sz="1100" dirty="0"/>
          </a:p>
          <a:p>
            <a:endParaRPr lang="en-GB" sz="1100" dirty="0"/>
          </a:p>
          <a:p>
            <a:endParaRPr lang="en-GB" sz="1100" dirty="0"/>
          </a:p>
        </p:txBody>
      </p:sp>
      <p:sp>
        <p:nvSpPr>
          <p:cNvPr id="5" name="Text Placeholder 4">
            <a:extLst>
              <a:ext uri="{FF2B5EF4-FFF2-40B4-BE49-F238E27FC236}">
                <a16:creationId xmlns:a16="http://schemas.microsoft.com/office/drawing/2014/main" id="{E55495F6-1D21-8BA6-7182-6B2EE17BADAD}"/>
              </a:ext>
            </a:extLst>
          </p:cNvPr>
          <p:cNvSpPr>
            <a:spLocks noGrp="1"/>
          </p:cNvSpPr>
          <p:nvPr>
            <p:ph type="body" sz="quarter" idx="3"/>
          </p:nvPr>
        </p:nvSpPr>
        <p:spPr/>
        <p:txBody>
          <a:bodyPr/>
          <a:lstStyle/>
          <a:p>
            <a:r>
              <a:rPr lang="en-GB" dirty="0"/>
              <a:t>Do NOT</a:t>
            </a:r>
          </a:p>
        </p:txBody>
      </p:sp>
      <p:sp>
        <p:nvSpPr>
          <p:cNvPr id="6" name="Content Placeholder 5">
            <a:extLst>
              <a:ext uri="{FF2B5EF4-FFF2-40B4-BE49-F238E27FC236}">
                <a16:creationId xmlns:a16="http://schemas.microsoft.com/office/drawing/2014/main" id="{A6038468-E1B4-A634-3104-BE0BE30C31AF}"/>
              </a:ext>
            </a:extLst>
          </p:cNvPr>
          <p:cNvSpPr>
            <a:spLocks noGrp="1"/>
          </p:cNvSpPr>
          <p:nvPr>
            <p:ph sz="quarter" idx="4"/>
          </p:nvPr>
        </p:nvSpPr>
        <p:spPr>
          <a:xfrm>
            <a:off x="4629150" y="2736056"/>
            <a:ext cx="4286250" cy="2709168"/>
          </a:xfrm>
          <a:solidFill>
            <a:srgbClr val="FF0000"/>
          </a:solidFill>
        </p:spPr>
        <p:txBody>
          <a:bodyPr>
            <a:noAutofit/>
          </a:bodyPr>
          <a:lstStyle/>
          <a:p>
            <a:r>
              <a:rPr lang="en-GB" sz="1600" dirty="0"/>
              <a:t>Submit a pdf or other type of file</a:t>
            </a:r>
          </a:p>
          <a:p>
            <a:r>
              <a:rPr lang="en-GB" sz="1600" dirty="0"/>
              <a:t>Mention legislation without using in-text citations or including in your reference list</a:t>
            </a:r>
          </a:p>
          <a:p>
            <a:r>
              <a:rPr lang="en-GB" sz="1600" dirty="0"/>
              <a:t>Give opinion without evidence</a:t>
            </a:r>
          </a:p>
          <a:p>
            <a:r>
              <a:rPr lang="en-GB" sz="1600" dirty="0"/>
              <a:t>Forget to fully spell and grammar check your work</a:t>
            </a:r>
          </a:p>
          <a:p>
            <a:r>
              <a:rPr lang="en-GB" sz="1600" dirty="0"/>
              <a:t>Add blank pages in your document</a:t>
            </a:r>
          </a:p>
          <a:p>
            <a:r>
              <a:rPr lang="en-GB" sz="1600" dirty="0"/>
              <a:t>Exceed the word limit or fall significantly below it</a:t>
            </a:r>
          </a:p>
        </p:txBody>
      </p:sp>
      <p:pic>
        <p:nvPicPr>
          <p:cNvPr id="8" name="Picture 7" descr="A red sign with white text&#10;&#10;Description automatically generated">
            <a:extLst>
              <a:ext uri="{FF2B5EF4-FFF2-40B4-BE49-F238E27FC236}">
                <a16:creationId xmlns:a16="http://schemas.microsoft.com/office/drawing/2014/main" id="{BF2636DE-7163-6F34-2775-CE464114F5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96288" y="1165465"/>
            <a:ext cx="1335506" cy="1335506"/>
          </a:xfrm>
          <a:prstGeom prst="rect">
            <a:avLst/>
          </a:prstGeom>
        </p:spPr>
      </p:pic>
      <p:sp>
        <p:nvSpPr>
          <p:cNvPr id="9" name="TextBox 8">
            <a:extLst>
              <a:ext uri="{FF2B5EF4-FFF2-40B4-BE49-F238E27FC236}">
                <a16:creationId xmlns:a16="http://schemas.microsoft.com/office/drawing/2014/main" id="{AA176E74-01AF-030C-CDA4-9EE8EF10CBA3}"/>
              </a:ext>
            </a:extLst>
          </p:cNvPr>
          <p:cNvSpPr txBox="1"/>
          <p:nvPr/>
        </p:nvSpPr>
        <p:spPr>
          <a:xfrm>
            <a:off x="7854687" y="2292350"/>
            <a:ext cx="1335506" cy="403957"/>
          </a:xfrm>
          <a:prstGeom prst="rect">
            <a:avLst/>
          </a:prstGeom>
          <a:noFill/>
        </p:spPr>
        <p:txBody>
          <a:bodyPr wrap="square" rtlCol="0">
            <a:spAutoFit/>
          </a:bodyPr>
          <a:lstStyle/>
          <a:p>
            <a:r>
              <a:rPr lang="en-GB" sz="675" dirty="0">
                <a:hlinkClick r:id="rId4" tooltip="http://flickr.com/photos/lwr/4457964962"/>
              </a:rPr>
              <a:t>This Photo</a:t>
            </a:r>
            <a:r>
              <a:rPr lang="en-GB" sz="675" dirty="0"/>
              <a:t> by Unknown Author is licensed under </a:t>
            </a:r>
            <a:r>
              <a:rPr lang="en-GB" sz="675" dirty="0">
                <a:hlinkClick r:id="rId5" tooltip="https://creativecommons.org/licenses/by-nc-sa/3.0/"/>
              </a:rPr>
              <a:t>CC BY-SA-NC</a:t>
            </a:r>
            <a:endParaRPr lang="en-GB" sz="675" dirty="0"/>
          </a:p>
        </p:txBody>
      </p:sp>
      <p:pic>
        <p:nvPicPr>
          <p:cNvPr id="11" name="Picture 10" descr="A green light with text&#10;&#10;Description automatically generated">
            <a:extLst>
              <a:ext uri="{FF2B5EF4-FFF2-40B4-BE49-F238E27FC236}">
                <a16:creationId xmlns:a16="http://schemas.microsoft.com/office/drawing/2014/main" id="{F19B0305-F38A-570A-1235-C96389AFA41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321970" y="1130934"/>
            <a:ext cx="1684555" cy="1189717"/>
          </a:xfrm>
          <a:prstGeom prst="rect">
            <a:avLst/>
          </a:prstGeom>
        </p:spPr>
      </p:pic>
    </p:spTree>
    <p:extLst>
      <p:ext uri="{BB962C8B-B14F-4D97-AF65-F5344CB8AC3E}">
        <p14:creationId xmlns:p14="http://schemas.microsoft.com/office/powerpoint/2010/main" val="2233763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16D7-FE3D-4986-894B-BE30D345234A}"/>
              </a:ext>
            </a:extLst>
          </p:cNvPr>
          <p:cNvSpPr>
            <a:spLocks noGrp="1"/>
          </p:cNvSpPr>
          <p:nvPr>
            <p:ph type="title"/>
          </p:nvPr>
        </p:nvSpPr>
        <p:spPr>
          <a:xfrm>
            <a:off x="457200" y="476672"/>
            <a:ext cx="8229600" cy="490066"/>
          </a:xfrm>
        </p:spPr>
        <p:txBody>
          <a:bodyPr>
            <a:normAutofit fontScale="90000"/>
          </a:bodyPr>
          <a:lstStyle/>
          <a:p>
            <a:r>
              <a:rPr lang="en-GB" b="1" dirty="0">
                <a:solidFill>
                  <a:srgbClr val="FF0000"/>
                </a:solidFill>
              </a:rPr>
              <a:t>SUBMISSION AND CONDUCT</a:t>
            </a:r>
            <a:br>
              <a:rPr lang="en-GB" dirty="0"/>
            </a:br>
            <a:endParaRPr lang="en-GB" dirty="0"/>
          </a:p>
        </p:txBody>
      </p:sp>
      <p:sp>
        <p:nvSpPr>
          <p:cNvPr id="3" name="Content Placeholder 2">
            <a:extLst>
              <a:ext uri="{FF2B5EF4-FFF2-40B4-BE49-F238E27FC236}">
                <a16:creationId xmlns:a16="http://schemas.microsoft.com/office/drawing/2014/main" id="{2CC1725C-606F-4DC9-B057-714971850398}"/>
              </a:ext>
            </a:extLst>
          </p:cNvPr>
          <p:cNvSpPr>
            <a:spLocks noGrp="1"/>
          </p:cNvSpPr>
          <p:nvPr>
            <p:ph idx="1"/>
          </p:nvPr>
        </p:nvSpPr>
        <p:spPr>
          <a:xfrm>
            <a:off x="457200" y="966738"/>
            <a:ext cx="8229600" cy="4550495"/>
          </a:xfrm>
        </p:spPr>
        <p:txBody>
          <a:bodyPr>
            <a:normAutofit fontScale="92500" lnSpcReduction="20000"/>
          </a:bodyPr>
          <a:lstStyle/>
          <a:p>
            <a:r>
              <a:rPr lang="en-GB" dirty="0"/>
              <a:t>Your submission should be your own work.</a:t>
            </a:r>
          </a:p>
          <a:p>
            <a:r>
              <a:rPr lang="en-GB" dirty="0"/>
              <a:t>You should not share or circulate your assignment with others, who could copy your work into their assignment submission. </a:t>
            </a:r>
          </a:p>
          <a:p>
            <a:r>
              <a:rPr lang="en-GB" dirty="0"/>
              <a:t>You should not purchase assignments written by others on your behalf. </a:t>
            </a:r>
          </a:p>
          <a:p>
            <a:r>
              <a:rPr lang="en-GB" dirty="0"/>
              <a:t>You should note that there is an academic policy and process around academic practice and unfair practice within the university, which will be followed if it is suspected that you have breached the policy.  </a:t>
            </a:r>
          </a:p>
        </p:txBody>
      </p:sp>
    </p:spTree>
    <p:extLst>
      <p:ext uri="{BB962C8B-B14F-4D97-AF65-F5344CB8AC3E}">
        <p14:creationId xmlns:p14="http://schemas.microsoft.com/office/powerpoint/2010/main" val="2540586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3AEB8-033D-0A1B-F8FC-4C1630DA67EF}"/>
              </a:ext>
            </a:extLst>
          </p:cNvPr>
          <p:cNvSpPr>
            <a:spLocks noGrp="1"/>
          </p:cNvSpPr>
          <p:nvPr>
            <p:ph type="title"/>
          </p:nvPr>
        </p:nvSpPr>
        <p:spPr/>
        <p:txBody>
          <a:bodyPr/>
          <a:lstStyle/>
          <a:p>
            <a:r>
              <a:rPr lang="en-GB" b="1" dirty="0"/>
              <a:t>Cite Them Right - Referencing</a:t>
            </a:r>
          </a:p>
        </p:txBody>
      </p:sp>
      <p:sp>
        <p:nvSpPr>
          <p:cNvPr id="3" name="Content Placeholder 2">
            <a:extLst>
              <a:ext uri="{FF2B5EF4-FFF2-40B4-BE49-F238E27FC236}">
                <a16:creationId xmlns:a16="http://schemas.microsoft.com/office/drawing/2014/main" id="{807A8245-0F45-84F7-264F-9EF4AF46F230}"/>
              </a:ext>
            </a:extLst>
          </p:cNvPr>
          <p:cNvSpPr>
            <a:spLocks noGrp="1"/>
          </p:cNvSpPr>
          <p:nvPr>
            <p:ph idx="1"/>
          </p:nvPr>
        </p:nvSpPr>
        <p:spPr/>
        <p:txBody>
          <a:bodyPr/>
          <a:lstStyle/>
          <a:p>
            <a:r>
              <a:rPr lang="en-GB" dirty="0"/>
              <a:t>You will need to have good academic reference sources in this assignment.  </a:t>
            </a:r>
          </a:p>
          <a:p>
            <a:r>
              <a:rPr lang="en-GB" dirty="0"/>
              <a:t>What is considered an academic reference source?</a:t>
            </a:r>
          </a:p>
          <a:p>
            <a:endParaRPr lang="en-GB" dirty="0"/>
          </a:p>
          <a:p>
            <a:r>
              <a:rPr lang="en-GB" dirty="0">
                <a:hlinkClick r:id="rId3"/>
              </a:rPr>
              <a:t>Cite Them Right - Home (uwtsd.ac.uk)</a:t>
            </a:r>
            <a:endParaRPr lang="en-GB" dirty="0"/>
          </a:p>
          <a:p>
            <a:endParaRPr lang="en-GB" dirty="0"/>
          </a:p>
        </p:txBody>
      </p:sp>
    </p:spTree>
    <p:extLst>
      <p:ext uri="{BB962C8B-B14F-4D97-AF65-F5344CB8AC3E}">
        <p14:creationId xmlns:p14="http://schemas.microsoft.com/office/powerpoint/2010/main" val="35082940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Mid-point Evaluation </a:t>
            </a:r>
          </a:p>
          <a:p>
            <a:pPr marL="0" lvl="0" indent="0" algn="ctr" defTabSz="1377950">
              <a:lnSpc>
                <a:spcPct val="90000"/>
              </a:lnSpc>
              <a:spcBef>
                <a:spcPct val="0"/>
              </a:spcBef>
              <a:spcAft>
                <a:spcPct val="35000"/>
              </a:spcAft>
              <a:buNone/>
            </a:pPr>
            <a:r>
              <a:rPr lang="en-GB" sz="4800" b="1" dirty="0"/>
              <a:t>of the Module </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2197888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116632"/>
            <a:ext cx="8589640" cy="5256585"/>
            <a:chOff x="44292" y="-633126"/>
            <a:chExt cx="4159887" cy="5529669"/>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633126"/>
              <a:ext cx="3753749" cy="5326600"/>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4000" b="1" dirty="0">
                  <a:solidFill>
                    <a:srgbClr val="00B050"/>
                  </a:solidFill>
                </a:rPr>
                <a:t>Module Mid-point Evaluation</a:t>
              </a:r>
            </a:p>
            <a:p>
              <a:pPr marL="0" lvl="0" indent="0" algn="ctr" defTabSz="1377950">
                <a:lnSpc>
                  <a:spcPct val="90000"/>
                </a:lnSpc>
                <a:spcBef>
                  <a:spcPct val="0"/>
                </a:spcBef>
                <a:spcAft>
                  <a:spcPct val="35000"/>
                </a:spcAft>
                <a:buNone/>
              </a:pPr>
              <a:endParaRPr lang="en-GB" sz="3600" b="1" dirty="0">
                <a:solidFill>
                  <a:srgbClr val="00B050"/>
                </a:solidFill>
              </a:endParaRPr>
            </a:p>
            <a:p>
              <a:pPr marL="0" lvl="0" indent="0" algn="ctr" defTabSz="1377950">
                <a:lnSpc>
                  <a:spcPct val="90000"/>
                </a:lnSpc>
                <a:spcBef>
                  <a:spcPct val="0"/>
                </a:spcBef>
                <a:spcAft>
                  <a:spcPct val="35000"/>
                </a:spcAft>
                <a:buNone/>
              </a:pPr>
              <a:r>
                <a:rPr lang="en-GB" sz="3600" b="1" dirty="0">
                  <a:solidFill>
                    <a:srgbClr val="00B050"/>
                  </a:solidFill>
                </a:rPr>
                <a:t>What’s going well?</a:t>
              </a:r>
            </a:p>
            <a:p>
              <a:pPr marL="0" lvl="0" indent="0" algn="ctr" defTabSz="1377950">
                <a:lnSpc>
                  <a:spcPct val="90000"/>
                </a:lnSpc>
                <a:spcBef>
                  <a:spcPct val="0"/>
                </a:spcBef>
                <a:spcAft>
                  <a:spcPct val="35000"/>
                </a:spcAft>
                <a:buNone/>
              </a:pPr>
              <a:r>
                <a:rPr lang="en-GB" sz="3600" b="1" dirty="0">
                  <a:solidFill>
                    <a:srgbClr val="00B050"/>
                  </a:solidFill>
                </a:rPr>
                <a:t>What do you wish to continue?</a:t>
              </a:r>
            </a:p>
            <a:p>
              <a:pPr marL="0" lvl="0" indent="0" algn="ctr" defTabSz="1377950">
                <a:lnSpc>
                  <a:spcPct val="90000"/>
                </a:lnSpc>
                <a:spcBef>
                  <a:spcPct val="0"/>
                </a:spcBef>
                <a:spcAft>
                  <a:spcPct val="35000"/>
                </a:spcAft>
                <a:buNone/>
              </a:pPr>
              <a:r>
                <a:rPr lang="en-GB" sz="3600" b="1" dirty="0">
                  <a:solidFill>
                    <a:srgbClr val="00B050"/>
                  </a:solidFill>
                </a:rPr>
                <a:t>What would you like to stop?</a:t>
              </a:r>
            </a:p>
          </p:txBody>
        </p:sp>
      </p:grpSp>
    </p:spTree>
    <p:extLst>
      <p:ext uri="{BB962C8B-B14F-4D97-AF65-F5344CB8AC3E}">
        <p14:creationId xmlns:p14="http://schemas.microsoft.com/office/powerpoint/2010/main" val="15940903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2">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2294447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99009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698436"/>
            <a:ext cx="8784976" cy="5040560"/>
          </a:xfrm>
        </p:spPr>
        <p:txBody>
          <a:bodyPr>
            <a:normAutofit fontScale="77500" lnSpcReduction="20000"/>
          </a:bodyPr>
          <a:lstStyle/>
          <a:p>
            <a:r>
              <a:rPr lang="en-GB" sz="23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2300" b="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a:t>
            </a:r>
            <a:r>
              <a:rPr lang="en-GB" sz="2300" dirty="0">
                <a:effectLst/>
                <a:latin typeface="Arial" panose="020B0604020202020204" pitchFamily="34" charset="0"/>
                <a:ea typeface="Times New Roman" panose="02020603050405020304" pitchFamily="18" charset="0"/>
                <a:cs typeface="Arial" panose="020B0604020202020204" pitchFamily="34" charset="0"/>
              </a:rPr>
              <a:t> The University of Sheffield , Sheffield.</a:t>
            </a:r>
          </a:p>
          <a:p>
            <a:r>
              <a:rPr lang="en-GB" sz="2300" dirty="0">
                <a:latin typeface="Arial" panose="020B0604020202020204" pitchFamily="34" charset="0"/>
                <a:ea typeface="Times New Roman" panose="02020603050405020304" pitchFamily="18" charset="0"/>
                <a:cs typeface="Arial" panose="020B0604020202020204" pitchFamily="34" charset="0"/>
              </a:rPr>
              <a:t>Edwards, D, J &amp; Best, S. (2020) </a:t>
            </a:r>
            <a:r>
              <a:rPr lang="en-GB" sz="2300" b="1" dirty="0">
                <a:latin typeface="Arial" panose="020B0604020202020204" pitchFamily="34" charset="0"/>
                <a:ea typeface="Times New Roman" panose="02020603050405020304" pitchFamily="18" charset="0"/>
                <a:cs typeface="Arial" panose="020B0604020202020204" pitchFamily="34" charset="0"/>
              </a:rPr>
              <a:t>Health and Social Care (Ed). </a:t>
            </a:r>
            <a:r>
              <a:rPr lang="en-GB" sz="2300" b="1" dirty="0">
                <a:latin typeface="Arial" panose="020B0604020202020204" pitchFamily="34" charset="0"/>
                <a:cs typeface="Arial" panose="020B0604020202020204" pitchFamily="34" charset="0"/>
              </a:rPr>
              <a:t>Los Angeles: Sage</a:t>
            </a:r>
            <a:endParaRPr lang="en-GB" sz="2300" b="1" dirty="0">
              <a:effectLst/>
              <a:latin typeface="Arial" panose="020B0604020202020204" pitchFamily="34" charset="0"/>
              <a:ea typeface="Times New Roman" panose="02020603050405020304" pitchFamily="18" charset="0"/>
              <a:cs typeface="Arial" panose="020B0604020202020204" pitchFamily="34" charset="0"/>
            </a:endParaRPr>
          </a:p>
          <a:p>
            <a:r>
              <a:rPr lang="en-GB" sz="2300" b="1" dirty="0">
                <a:latin typeface="Arial" panose="020B0604020202020204" pitchFamily="34" charset="0"/>
                <a:ea typeface="Times New Roman" panose="02020603050405020304" pitchFamily="18" charset="0"/>
                <a:cs typeface="Arial" panose="020B0604020202020204" pitchFamily="34" charset="0"/>
              </a:rPr>
              <a:t>General Medical Council</a:t>
            </a:r>
            <a:r>
              <a:rPr lang="en-GB" sz="2300" dirty="0">
                <a:latin typeface="Arial" panose="020B0604020202020204" pitchFamily="34" charset="0"/>
                <a:ea typeface="Times New Roman" panose="02020603050405020304" pitchFamily="18" charset="0"/>
                <a:cs typeface="Arial" panose="020B0604020202020204" pitchFamily="34" charset="0"/>
              </a:rPr>
              <a:t> (2013) </a:t>
            </a:r>
            <a:r>
              <a:rPr lang="en-GB" sz="2300" b="1" dirty="0">
                <a:latin typeface="Arial" panose="020B0604020202020204" pitchFamily="34" charset="0"/>
                <a:ea typeface="Times New Roman" panose="02020603050405020304" pitchFamily="18" charset="0"/>
                <a:cs typeface="Arial" panose="020B0604020202020204" pitchFamily="34" charset="0"/>
              </a:rPr>
              <a:t>Good Medical Practice</a:t>
            </a:r>
            <a:r>
              <a:rPr lang="en-GB" sz="2300" dirty="0">
                <a:latin typeface="Arial" panose="020B0604020202020204" pitchFamily="34" charset="0"/>
                <a:ea typeface="Times New Roman" panose="02020603050405020304" pitchFamily="18" charset="0"/>
                <a:cs typeface="Arial" panose="020B0604020202020204" pitchFamily="34" charset="0"/>
              </a:rPr>
              <a:t>. London: GMC. </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r>
              <a:rPr lang="en-US" sz="2300" dirty="0">
                <a:effectLst/>
                <a:latin typeface="Arial" panose="020B0604020202020204" pitchFamily="34" charset="0"/>
                <a:ea typeface="Calibri" panose="020F0502020204030204" pitchFamily="34" charset="0"/>
                <a:cs typeface="Arial" panose="020B0604020202020204" pitchFamily="34" charset="0"/>
              </a:rPr>
              <a:t>Glasby, J. (2017) </a:t>
            </a:r>
            <a:r>
              <a:rPr lang="en-US" sz="2300" b="1" dirty="0">
                <a:effectLst/>
                <a:latin typeface="Arial" panose="020B0604020202020204" pitchFamily="34" charset="0"/>
                <a:ea typeface="Calibri" panose="020F0502020204030204" pitchFamily="34" charset="0"/>
                <a:cs typeface="Arial" panose="020B0604020202020204" pitchFamily="34" charset="0"/>
              </a:rPr>
              <a:t>Understanding health and social care (3</a:t>
            </a:r>
            <a:r>
              <a:rPr lang="en-US" sz="2300" b="1" baseline="30000" dirty="0">
                <a:effectLst/>
                <a:latin typeface="Arial" panose="020B0604020202020204" pitchFamily="34" charset="0"/>
                <a:ea typeface="Calibri" panose="020F0502020204030204" pitchFamily="34" charset="0"/>
                <a:cs typeface="Arial" panose="020B0604020202020204" pitchFamily="34" charset="0"/>
              </a:rPr>
              <a:t>rd</a:t>
            </a:r>
            <a:r>
              <a:rPr lang="en-US" sz="2300" b="1" dirty="0">
                <a:effectLst/>
                <a:latin typeface="Arial" panose="020B0604020202020204" pitchFamily="34" charset="0"/>
                <a:ea typeface="Calibri" panose="020F0502020204030204" pitchFamily="34" charset="0"/>
                <a:cs typeface="Arial" panose="020B0604020202020204" pitchFamily="34" charset="0"/>
              </a:rPr>
              <a:t> edition) </a:t>
            </a:r>
            <a:r>
              <a:rPr lang="en-US" sz="2300" dirty="0">
                <a:effectLst/>
                <a:latin typeface="Arial" panose="020B0604020202020204" pitchFamily="34" charset="0"/>
                <a:ea typeface="Calibri" panose="020F0502020204030204" pitchFamily="34" charset="0"/>
                <a:cs typeface="Arial" panose="020B0604020202020204" pitchFamily="34" charset="0"/>
              </a:rPr>
              <a:t>Bristol: The Policy Press.</a:t>
            </a:r>
            <a:endParaRPr lang="en-GB" sz="2300" dirty="0">
              <a:latin typeface="Arial" panose="020B0604020202020204" pitchFamily="34" charset="0"/>
              <a:ea typeface="Times New Roman" panose="02020603050405020304" pitchFamily="18" charset="0"/>
              <a:cs typeface="Arial" panose="020B0604020202020204" pitchFamily="34" charset="0"/>
            </a:endParaRPr>
          </a:p>
          <a:p>
            <a:r>
              <a:rPr lang="en-GB" sz="23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2300" b="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23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2300" dirty="0">
                <a:effectLst/>
                <a:latin typeface="Arial" panose="020B0604020202020204" pitchFamily="34" charset="0"/>
                <a:ea typeface="Times New Roman" panose="02020603050405020304" pitchFamily="18" charset="0"/>
                <a:cs typeface="Arial" panose="020B0604020202020204" pitchFamily="34" charset="0"/>
              </a:rPr>
              <a:t>Government Equalities Office. (2010) </a:t>
            </a:r>
            <a:r>
              <a:rPr lang="en-GB" sz="2300" b="1" dirty="0">
                <a:effectLst/>
                <a:latin typeface="Arial" panose="020B0604020202020204" pitchFamily="34" charset="0"/>
                <a:ea typeface="Times New Roman" panose="02020603050405020304" pitchFamily="18" charset="0"/>
                <a:cs typeface="Arial" panose="020B0604020202020204" pitchFamily="34" charset="0"/>
              </a:rPr>
              <a:t>Equality Act 2010 What Do You Need to Know: A Summary Guide to Your Rights</a:t>
            </a:r>
            <a:r>
              <a:rPr lang="en-GB" sz="2300" dirty="0">
                <a:effectLst/>
                <a:latin typeface="Arial" panose="020B0604020202020204" pitchFamily="34" charset="0"/>
                <a:ea typeface="Times New Roman" panose="02020603050405020304" pitchFamily="18" charset="0"/>
                <a:cs typeface="Arial" panose="020B0604020202020204" pitchFamily="34" charset="0"/>
              </a:rPr>
              <a:t>. London: Citizen Advice Bureau. </a:t>
            </a:r>
          </a:p>
          <a:p>
            <a:r>
              <a:rPr lang="en-GB" sz="23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2300" dirty="0">
                <a:effectLst/>
                <a:latin typeface="Arial" panose="020B0604020202020204" pitchFamily="34" charset="0"/>
                <a:ea typeface="Times New Roman" panose="02020603050405020304" pitchFamily="18" charset="0"/>
                <a:cs typeface="Arial" panose="020B0604020202020204" pitchFamily="34" charset="0"/>
              </a:rPr>
              <a:t>, G. &amp; Eriksson, M. (2021) </a:t>
            </a:r>
            <a:r>
              <a:rPr lang="en-GB" sz="2300" b="1" dirty="0">
                <a:effectLst/>
                <a:latin typeface="Arial" panose="020B0604020202020204" pitchFamily="34" charset="0"/>
                <a:ea typeface="Times New Roman" panose="02020603050405020304" pitchFamily="18" charset="0"/>
                <a:cs typeface="Arial" panose="020B0604020202020204" pitchFamily="34" charset="0"/>
              </a:rPr>
              <a:t>Health Promotion in Health Care – Vital Theories and Research</a:t>
            </a:r>
            <a:r>
              <a:rPr lang="en-GB" sz="2300" dirty="0">
                <a:effectLst/>
                <a:latin typeface="Arial" panose="020B0604020202020204" pitchFamily="34" charset="0"/>
                <a:ea typeface="Times New Roman" panose="02020603050405020304" pitchFamily="18" charset="0"/>
                <a:cs typeface="Arial" panose="020B0604020202020204" pitchFamily="34" charset="0"/>
              </a:rPr>
              <a:t>.  Switzerland: Springer. </a:t>
            </a:r>
          </a:p>
          <a:p>
            <a:r>
              <a:rPr lang="en-GB" sz="2300" dirty="0">
                <a:latin typeface="Arial" panose="020B0604020202020204" pitchFamily="34" charset="0"/>
                <a:cs typeface="Arial" panose="020B0604020202020204" pitchFamily="34" charset="0"/>
                <a:hlinkClick r:id="rId3"/>
              </a:rPr>
              <a:t>Healthcare UK - GOV.UK (www.gov.uk)</a:t>
            </a:r>
            <a:r>
              <a:rPr lang="en-GB" sz="2300" dirty="0">
                <a:latin typeface="Arial" panose="020B0604020202020204" pitchFamily="34" charset="0"/>
                <a:cs typeface="Arial" panose="020B0604020202020204" pitchFamily="34" charset="0"/>
              </a:rPr>
              <a:t> (Access 28</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August 2022)</a:t>
            </a:r>
          </a:p>
          <a:p>
            <a:r>
              <a:rPr lang="en-GB" sz="2300" dirty="0">
                <a:latin typeface="Arial" panose="020B0604020202020204" pitchFamily="34" charset="0"/>
                <a:cs typeface="Arial" panose="020B0604020202020204" pitchFamily="34" charset="0"/>
              </a:rPr>
              <a:t>Morgan, P. ( 2017) </a:t>
            </a:r>
            <a:r>
              <a:rPr lang="en-GB" sz="2300" b="1" dirty="0">
                <a:latin typeface="Arial" panose="020B0604020202020204" pitchFamily="34" charset="0"/>
                <a:cs typeface="Arial" panose="020B0604020202020204" pitchFamily="34" charset="0"/>
              </a:rPr>
              <a:t>The Business Student’s Guide to Study and Employability</a:t>
            </a:r>
            <a:r>
              <a:rPr lang="en-GB" sz="2300" dirty="0">
                <a:latin typeface="Arial" panose="020B0604020202020204" pitchFamily="34" charset="0"/>
                <a:cs typeface="Arial" panose="020B0604020202020204" pitchFamily="34" charset="0"/>
              </a:rPr>
              <a:t>. Los Angeles: Sage. </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r>
              <a:rPr lang="en-GB" sz="2300" dirty="0">
                <a:latin typeface="Arial" panose="020B0604020202020204" pitchFamily="34" charset="0"/>
                <a:cs typeface="Arial" panose="020B0604020202020204" pitchFamily="34" charset="0"/>
              </a:rPr>
              <a:t>Phillips, T. (2010). </a:t>
            </a:r>
            <a:r>
              <a:rPr lang="en-GB" sz="2300" b="1" dirty="0">
                <a:latin typeface="Arial" panose="020B0604020202020204" pitchFamily="34" charset="0"/>
                <a:cs typeface="Arial" panose="020B0604020202020204" pitchFamily="34" charset="0"/>
              </a:rPr>
              <a:t>Equality Act 2010 Code of Practice. </a:t>
            </a:r>
            <a:r>
              <a:rPr lang="en-GB" sz="2300" dirty="0">
                <a:latin typeface="Arial" panose="020B0604020202020204" pitchFamily="34" charset="0"/>
                <a:cs typeface="Arial" panose="020B0604020202020204" pitchFamily="34" charset="0"/>
              </a:rPr>
              <a:t>London: The Equality and Human Rights Commission.  </a:t>
            </a:r>
            <a:endParaRPr lang="en-GB" sz="23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4"/>
            </a:endParaRPr>
          </a:p>
          <a:p>
            <a:endParaRPr lang="en-GB" sz="2300" dirty="0">
              <a:latin typeface="Arial" panose="020B0604020202020204" pitchFamily="34" charset="0"/>
              <a:cs typeface="Arial" panose="020B0604020202020204" pitchFamily="34" charset="0"/>
              <a:hlinkClick r:id="rId5"/>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39701</TotalTime>
  <Words>4352</Words>
  <Application>Microsoft Macintosh PowerPoint</Application>
  <PresentationFormat>On-screen Show (4:3)</PresentationFormat>
  <Paragraphs>419</Paragraphs>
  <Slides>37</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Amasis MT Pro Black</vt:lpstr>
      <vt:lpstr>Arial</vt:lpstr>
      <vt:lpstr>Calibri</vt:lpstr>
      <vt:lpstr>Myriad Pro</vt:lpstr>
      <vt:lpstr>Times New Roman</vt:lpstr>
      <vt:lpstr>20140311PresentationUWTSDTemplate</vt:lpstr>
      <vt:lpstr> Module LCHS4003  Introduction to  Health and Social Care   WEEK 5  Module Leader Dr Helen Parsons: h.parsons@uwtsd.ac.uk Lecturer: [please insert here]   </vt:lpstr>
      <vt:lpstr>WELCOME</vt:lpstr>
      <vt:lpstr>Ice Breaker</vt:lpstr>
      <vt:lpstr>Today we will…</vt:lpstr>
      <vt:lpstr>Aims and Objectives of the session</vt:lpstr>
      <vt:lpstr>PowerPoint Presentation</vt:lpstr>
      <vt:lpstr>PowerPoint Presentation</vt:lpstr>
      <vt:lpstr>PowerPoint Presentation</vt:lpstr>
      <vt:lpstr>The Equality Act 2010</vt:lpstr>
      <vt:lpstr>Equality and inclusion   some key principles</vt:lpstr>
      <vt:lpstr>General Medical Council Stresses…</vt:lpstr>
      <vt:lpstr>Mechanisms of Discrimination</vt:lpstr>
      <vt:lpstr>Principles of inclusion,  challenging discrimination </vt:lpstr>
      <vt:lpstr>Health and social care  professional practice</vt:lpstr>
      <vt:lpstr>PowerPoint Presentation</vt:lpstr>
      <vt:lpstr>Purposes of the Equality Act 2010</vt:lpstr>
      <vt:lpstr>The Legal Framework  9 Protected Characteristics</vt:lpstr>
      <vt:lpstr>PowerPoint Presentation</vt:lpstr>
      <vt:lpstr>Everyone is protected from discrimination</vt:lpstr>
      <vt:lpstr>Equality in Practice, Ethics and Values with Service Users</vt:lpstr>
      <vt:lpstr>Summary of the Key Practice Principles </vt:lpstr>
      <vt:lpstr>InfoSkills Gym Build up your academic skill base  </vt:lpstr>
      <vt:lpstr>PowerPoint Presentation</vt:lpstr>
      <vt:lpstr>PowerPoint Presentation</vt:lpstr>
      <vt:lpstr>PowerPoint Presentation</vt:lpstr>
      <vt:lpstr>Assessment 1 Workshop 2</vt:lpstr>
      <vt:lpstr>PowerPoint Presentation</vt:lpstr>
      <vt:lpstr>PowerPoint Presentation</vt:lpstr>
      <vt:lpstr>Dos and Don’ts </vt:lpstr>
      <vt:lpstr>SUBMISSION AND CONDUCT </vt:lpstr>
      <vt:lpstr>Cite Them Right - Referencing</vt:lpstr>
      <vt:lpstr>PowerPoint Presentation</vt:lpstr>
      <vt:lpstr>PowerPoint Presentation</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66</cp:revision>
  <dcterms:created xsi:type="dcterms:W3CDTF">2021-02-07T21:31:18Z</dcterms:created>
  <dcterms:modified xsi:type="dcterms:W3CDTF">2026-09-29T07:53:54Z</dcterms:modified>
</cp:coreProperties>
</file>