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560" y="-8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interSettings" Target="printerSettings/printerSettings1.bin"/><Relationship Id="rId9" Type="http://schemas.openxmlformats.org/officeDocument/2006/relationships/presProps" Target="presProps.xml"/><Relationship Id="rId1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C4FB4A-0250-4422-85FF-40C4F5CAF49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6C4FB4A-0250-4422-85FF-40C4F5CAF49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C4FB4A-0250-4422-85FF-40C4F5CAF49E}" type="datetimeFigureOut">
              <a:rPr lang="en-GB" smtClean="0"/>
              <a:t>11/01/19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C4FB4A-0250-4422-85FF-40C4F5CAF49E}" type="datetimeFigureOut">
              <a:rPr lang="en-GB" smtClean="0"/>
              <a:t>11/01/19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C4FB4A-0250-4422-85FF-40C4F5CAF49E}" type="datetimeFigureOut">
              <a:rPr lang="en-GB" smtClean="0"/>
              <a:t>11/01/19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C4FB4A-0250-4422-85FF-40C4F5CAF49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C4FB4A-0250-4422-85FF-40C4F5CAF49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66C4FB4A-0250-4422-85FF-40C4F5CAF49E}" type="datetimeFigureOut">
              <a:rPr lang="en-GB" smtClean="0"/>
              <a:t>11/01/19</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3CA38B8A-6D90-44D8-A7E9-C9C2391D8AB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HPRS4010 </a:t>
            </a:r>
            <a:r>
              <a:rPr lang="en-GB" dirty="0" smtClean="0"/>
              <a:t>NRMs	</a:t>
            </a:r>
            <a:br>
              <a:rPr lang="en-GB" dirty="0" smtClean="0"/>
            </a:br>
            <a:r>
              <a:rPr lang="en-GB" dirty="0" smtClean="0"/>
              <a:t>HPRS4010C MCN</a:t>
            </a:r>
            <a:endParaRPr lang="en-GB" dirty="0"/>
          </a:p>
        </p:txBody>
      </p:sp>
      <p:sp>
        <p:nvSpPr>
          <p:cNvPr id="3" name="Subtitle 2"/>
          <p:cNvSpPr>
            <a:spLocks noGrp="1"/>
          </p:cNvSpPr>
          <p:nvPr>
            <p:ph type="subTitle" idx="1"/>
          </p:nvPr>
        </p:nvSpPr>
        <p:spPr/>
        <p:txBody>
          <a:bodyPr/>
          <a:lstStyle/>
          <a:p>
            <a:r>
              <a:rPr lang="en-GB" dirty="0" smtClean="0"/>
              <a:t>Characteristics</a:t>
            </a:r>
            <a:br>
              <a:rPr lang="en-GB" dirty="0" smtClean="0"/>
            </a:br>
            <a:r>
              <a:rPr lang="en-GB" dirty="0" err="1" smtClean="0"/>
              <a:t>Nodweddion</a:t>
            </a:r>
            <a:endParaRPr lang="en-GB" dirty="0"/>
          </a:p>
        </p:txBody>
      </p:sp>
    </p:spTree>
    <p:extLst>
      <p:ext uri="{BB962C8B-B14F-4D97-AF65-F5344CB8AC3E}">
        <p14:creationId xmlns:p14="http://schemas.microsoft.com/office/powerpoint/2010/main" val="28898541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NRMs: Characteristics</a:t>
            </a:r>
            <a:endParaRPr lang="en-GB" dirty="0"/>
          </a:p>
        </p:txBody>
      </p:sp>
      <p:sp>
        <p:nvSpPr>
          <p:cNvPr id="3" name="Content Placeholder 2"/>
          <p:cNvSpPr>
            <a:spLocks noGrp="1"/>
          </p:cNvSpPr>
          <p:nvPr>
            <p:ph idx="1"/>
          </p:nvPr>
        </p:nvSpPr>
        <p:spPr>
          <a:xfrm>
            <a:off x="1009443" y="1700809"/>
            <a:ext cx="7125112" cy="4157990"/>
          </a:xfrm>
        </p:spPr>
        <p:txBody>
          <a:bodyPr/>
          <a:lstStyle/>
          <a:p>
            <a:pPr marL="0" indent="0">
              <a:buNone/>
            </a:pPr>
            <a:r>
              <a:rPr lang="en-GB" dirty="0"/>
              <a:t>“The term New Religious Movement is applied to a number of unrelated organisations, most of which have emerged in their present form since the 1950s.  Most offer some form of answer to the basic questions of existence – religious, spiritual, philosophical”.   </a:t>
            </a:r>
            <a:r>
              <a:rPr lang="en-GB" dirty="0" smtClean="0"/>
              <a:t>(1) </a:t>
            </a:r>
          </a:p>
          <a:p>
            <a:pPr marL="0" indent="0">
              <a:buNone/>
            </a:pPr>
            <a:endParaRPr lang="en-GB" dirty="0"/>
          </a:p>
          <a:p>
            <a:pPr marL="0" indent="0">
              <a:buNone/>
            </a:pPr>
            <a:endParaRPr lang="en-GB" dirty="0" smtClean="0"/>
          </a:p>
          <a:p>
            <a:pPr marL="0" indent="0">
              <a:buNone/>
            </a:pPr>
            <a:endParaRPr lang="en-GB" dirty="0"/>
          </a:p>
          <a:p>
            <a:pPr marL="0" indent="0">
              <a:buNone/>
            </a:pPr>
            <a:r>
              <a:rPr lang="en-GB" sz="1200" dirty="0" smtClean="0"/>
              <a:t>Barker</a:t>
            </a:r>
            <a:r>
              <a:rPr lang="en-GB" sz="1200" dirty="0"/>
              <a:t>, E (1992) New Religious Movements: A Practical Introduction, London, HMSO, 9.  </a:t>
            </a:r>
          </a:p>
          <a:p>
            <a:pPr marL="0" indent="0">
              <a:buNone/>
            </a:pPr>
            <a:endParaRPr lang="en-GB" dirty="0"/>
          </a:p>
        </p:txBody>
      </p:sp>
    </p:spTree>
    <p:extLst>
      <p:ext uri="{BB962C8B-B14F-4D97-AF65-F5344CB8AC3E}">
        <p14:creationId xmlns:p14="http://schemas.microsoft.com/office/powerpoint/2010/main" val="2787771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normAutofit fontScale="55000" lnSpcReduction="20000"/>
          </a:bodyPr>
          <a:lstStyle/>
          <a:p>
            <a:pPr marL="0" lvl="0" indent="0">
              <a:buNone/>
            </a:pPr>
            <a:endParaRPr lang="en-GB" sz="2100" u="sng" dirty="0" smtClean="0"/>
          </a:p>
          <a:p>
            <a:pPr marL="0" lvl="0" indent="0">
              <a:buNone/>
            </a:pPr>
            <a:r>
              <a:rPr lang="en-GB" sz="2900" u="sng" dirty="0" smtClean="0"/>
              <a:t>Charismatic </a:t>
            </a:r>
            <a:r>
              <a:rPr lang="en-GB" sz="2900" u="sng" dirty="0"/>
              <a:t>Leadership</a:t>
            </a:r>
          </a:p>
          <a:p>
            <a:pPr lvl="1"/>
            <a:r>
              <a:rPr lang="en-GB" sz="2900" dirty="0"/>
              <a:t>CLs must be able to communicate with the divine and also with members about the mundane everyday things.  </a:t>
            </a:r>
            <a:endParaRPr lang="en-GB" sz="2900" u="sng" dirty="0"/>
          </a:p>
          <a:p>
            <a:pPr lvl="1"/>
            <a:r>
              <a:rPr lang="en-GB" sz="2900" dirty="0"/>
              <a:t>Creative/destructive(= death/violence in NRMs)</a:t>
            </a:r>
          </a:p>
          <a:p>
            <a:pPr lvl="1"/>
            <a:r>
              <a:rPr lang="en-GB" sz="2900" dirty="0"/>
              <a:t>James Lewis says, “…a new vision has to have more going for it that merely the personality of the </a:t>
            </a:r>
            <a:r>
              <a:rPr lang="en-GB" sz="2900" dirty="0" err="1"/>
              <a:t>revealer</a:t>
            </a:r>
            <a:r>
              <a:rPr lang="en-GB" sz="2900" dirty="0"/>
              <a:t>”.  </a:t>
            </a:r>
            <a:r>
              <a:rPr lang="en-GB" sz="2900" dirty="0" smtClean="0"/>
              <a:t>(1)</a:t>
            </a:r>
            <a:endParaRPr lang="en-GB" sz="2900" dirty="0"/>
          </a:p>
          <a:p>
            <a:pPr lvl="1"/>
            <a:r>
              <a:rPr lang="en-GB" sz="2900" dirty="0"/>
              <a:t>Roy Wallis notes the ‘precariousness of charisma’.  Extraordinary authority.  </a:t>
            </a:r>
          </a:p>
          <a:p>
            <a:pPr marL="0" indent="0">
              <a:buNone/>
            </a:pPr>
            <a:r>
              <a:rPr lang="en-GB" sz="2900" dirty="0"/>
              <a:t>Wallis </a:t>
            </a:r>
            <a:r>
              <a:rPr lang="en-GB" sz="2900" dirty="0" smtClean="0"/>
              <a:t>(2) notes </a:t>
            </a:r>
            <a:r>
              <a:rPr lang="en-GB" sz="2900" dirty="0"/>
              <a:t>4 responses the charismatic leaders make to the institutionalisation process: </a:t>
            </a:r>
            <a:endParaRPr lang="en-GB" sz="2900" dirty="0" smtClean="0"/>
          </a:p>
          <a:p>
            <a:pPr marL="0" indent="0">
              <a:buNone/>
            </a:pPr>
            <a:endParaRPr lang="en-GB" sz="2800" dirty="0"/>
          </a:p>
          <a:p>
            <a:pPr marL="0" indent="0">
              <a:buNone/>
            </a:pPr>
            <a:r>
              <a:rPr lang="en-GB" sz="1300" dirty="0" smtClean="0"/>
              <a:t>(1) Lewis</a:t>
            </a:r>
            <a:r>
              <a:rPr lang="en-GB" sz="1300" dirty="0"/>
              <a:t>, James R (2003) </a:t>
            </a:r>
            <a:r>
              <a:rPr lang="en-GB" sz="1300" i="1" dirty="0"/>
              <a:t>Legitimating New Religions</a:t>
            </a:r>
            <a:r>
              <a:rPr lang="en-GB" sz="1300" dirty="0"/>
              <a:t>, New Jersey, Rutgers University Press, 141. </a:t>
            </a:r>
          </a:p>
          <a:p>
            <a:pPr marL="0" indent="0">
              <a:buNone/>
            </a:pPr>
            <a:r>
              <a:rPr lang="en-GB" sz="1300" dirty="0" smtClean="0"/>
              <a:t>(2) Wallis</a:t>
            </a:r>
            <a:r>
              <a:rPr lang="en-GB" sz="1300" dirty="0"/>
              <a:t>, R (1984) </a:t>
            </a:r>
            <a:r>
              <a:rPr lang="en-GB" sz="1300" i="1" dirty="0"/>
              <a:t>Elementary Forms of the New Religious Life</a:t>
            </a:r>
            <a:r>
              <a:rPr lang="en-GB" sz="1300" dirty="0"/>
              <a:t>, London, Routledge and </a:t>
            </a:r>
            <a:r>
              <a:rPr lang="en-GB" sz="1300" dirty="0" err="1"/>
              <a:t>Kegan</a:t>
            </a:r>
            <a:r>
              <a:rPr lang="en-GB" sz="1300" dirty="0"/>
              <a:t> Paul.  See Robbins, T (1998) </a:t>
            </a:r>
            <a:r>
              <a:rPr lang="en-GB" sz="1300" i="1" dirty="0"/>
              <a:t>Cults, Converts and Charisma</a:t>
            </a:r>
            <a:r>
              <a:rPr lang="en-GB" sz="1300" dirty="0"/>
              <a:t>, London, Sage.</a:t>
            </a:r>
          </a:p>
          <a:p>
            <a:pPr marL="0" indent="0">
              <a:buNone/>
            </a:pPr>
            <a:r>
              <a:rPr lang="en-GB" dirty="0"/>
              <a:t> </a:t>
            </a:r>
            <a:endParaRPr lang="en-GB" sz="2000" dirty="0"/>
          </a:p>
          <a:p>
            <a:pPr marL="0" indent="0">
              <a:buNone/>
            </a:pPr>
            <a:endParaRPr lang="en-GB" dirty="0"/>
          </a:p>
        </p:txBody>
      </p:sp>
    </p:spTree>
    <p:extLst>
      <p:ext uri="{BB962C8B-B14F-4D97-AF65-F5344CB8AC3E}">
        <p14:creationId xmlns:p14="http://schemas.microsoft.com/office/powerpoint/2010/main" val="150180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lstStyle/>
          <a:p>
            <a:r>
              <a:rPr lang="en-GB" u="sng" dirty="0"/>
              <a:t>Acquiescence</a:t>
            </a:r>
            <a:r>
              <a:rPr lang="en-GB" dirty="0"/>
              <a:t>.  The Leader accepts the situation with varying degrees of good grace.  E.g. Guru </a:t>
            </a:r>
            <a:r>
              <a:rPr lang="en-GB" dirty="0" err="1"/>
              <a:t>Maharaj-ji</a:t>
            </a:r>
            <a:r>
              <a:rPr lang="en-GB" dirty="0"/>
              <a:t> of the Divine Light Mission accepted the new presentation of himself as a great humanitarian leader rather than a manifestation of God.  This was due to the westernisation of the movement after 1973.  </a:t>
            </a:r>
          </a:p>
          <a:p>
            <a:r>
              <a:rPr lang="en-GB" u="sng" dirty="0"/>
              <a:t>Encouragement</a:t>
            </a:r>
            <a:r>
              <a:rPr lang="en-GB" dirty="0"/>
              <a:t>.  The leader realises the potentials for the movement after institutionalisation and directs the process.  The leader controls the institutionalisation and uses it to cement his or her control.  E.g. Christian Science and, more recently, the Church of Scientology.  </a:t>
            </a:r>
          </a:p>
          <a:p>
            <a:pPr marL="0" indent="0">
              <a:buNone/>
            </a:pPr>
            <a:endParaRPr lang="en-GB" dirty="0"/>
          </a:p>
        </p:txBody>
      </p:sp>
    </p:spTree>
    <p:extLst>
      <p:ext uri="{BB962C8B-B14F-4D97-AF65-F5344CB8AC3E}">
        <p14:creationId xmlns:p14="http://schemas.microsoft.com/office/powerpoint/2010/main" val="2831942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lstStyle/>
          <a:p>
            <a:r>
              <a:rPr lang="en-GB" u="sng" dirty="0"/>
              <a:t>Displacement</a:t>
            </a:r>
            <a:r>
              <a:rPr lang="en-GB" dirty="0"/>
              <a:t>.  When the institutionalisation process happens without clear recognition by the charismatic leader.  The leader may be hostile to institutionalisation or not notice it’s happening until too late.  Requires unity among members and an ability to function without the charisma of the founder. </a:t>
            </a:r>
          </a:p>
          <a:p>
            <a:r>
              <a:rPr lang="en-GB" u="sng" dirty="0"/>
              <a:t>Resistance</a:t>
            </a:r>
            <a:r>
              <a:rPr lang="en-GB" dirty="0"/>
              <a:t>:  E.g. David berg of The Family (Children of God).  He employed a strategy of what Wallis terms ‘perpetual environmental change and the shifting of goals’.  This meant that each time the institutionalisation process got underway, it was halted.</a:t>
            </a:r>
          </a:p>
        </p:txBody>
      </p:sp>
    </p:spTree>
    <p:extLst>
      <p:ext uri="{BB962C8B-B14F-4D97-AF65-F5344CB8AC3E}">
        <p14:creationId xmlns:p14="http://schemas.microsoft.com/office/powerpoint/2010/main" val="177436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normAutofit fontScale="85000" lnSpcReduction="10000"/>
          </a:bodyPr>
          <a:lstStyle/>
          <a:p>
            <a:pPr lvl="0"/>
            <a:endParaRPr lang="en-GB" b="1" u="sng" dirty="0" smtClean="0"/>
          </a:p>
          <a:p>
            <a:pPr lvl="0"/>
            <a:r>
              <a:rPr lang="en-GB" dirty="0" smtClean="0"/>
              <a:t>First </a:t>
            </a:r>
            <a:r>
              <a:rPr lang="en-GB" dirty="0"/>
              <a:t>Generation Membership</a:t>
            </a:r>
          </a:p>
          <a:p>
            <a:pPr marL="0" indent="0">
              <a:buNone/>
            </a:pPr>
            <a:r>
              <a:rPr lang="en-GB" dirty="0"/>
              <a:t>When a movement is new, its membership will be composed of converts rather than members who have been born into the movement.  </a:t>
            </a:r>
          </a:p>
          <a:p>
            <a:pPr marL="0" indent="0">
              <a:buNone/>
            </a:pPr>
            <a:r>
              <a:rPr lang="en-GB" dirty="0"/>
              <a:t>Because of the high turnover rate of membership, the average age does not increase by as much as a year every 12 months (static).  </a:t>
            </a:r>
          </a:p>
          <a:p>
            <a:pPr lvl="0"/>
            <a:r>
              <a:rPr lang="en-GB" dirty="0"/>
              <a:t>The Socio-economic Status and Age of Membership </a:t>
            </a:r>
          </a:p>
          <a:p>
            <a:pPr marL="0" indent="0">
              <a:buNone/>
            </a:pPr>
            <a:r>
              <a:rPr lang="en-GB" dirty="0"/>
              <a:t>In earlier NRMs, membership tended to be drawn from poor or oppressed people.  In the modern, western NRMs, membership came from the more privileged sections of society.  Exceptions - Rastafarian Movement</a:t>
            </a:r>
            <a:r>
              <a:rPr lang="en-GB" dirty="0" smtClean="0"/>
              <a:t>, Children of God, </a:t>
            </a:r>
            <a:r>
              <a:rPr lang="en-GB" dirty="0"/>
              <a:t>Jesus Army.  </a:t>
            </a:r>
          </a:p>
          <a:p>
            <a:pPr lvl="0"/>
            <a:r>
              <a:rPr lang="en-GB" dirty="0"/>
              <a:t>Enthusiastic and zealous proselytising</a:t>
            </a:r>
          </a:p>
          <a:p>
            <a:pPr marL="0" indent="0">
              <a:buNone/>
            </a:pPr>
            <a:r>
              <a:rPr lang="en-GB" dirty="0"/>
              <a:t>Through the spoken word or the written word.  </a:t>
            </a:r>
          </a:p>
        </p:txBody>
      </p:sp>
    </p:spTree>
    <p:extLst>
      <p:ext uri="{BB962C8B-B14F-4D97-AF65-F5344CB8AC3E}">
        <p14:creationId xmlns:p14="http://schemas.microsoft.com/office/powerpoint/2010/main" val="56874783"/>
      </p:ext>
    </p:extLst>
  </p:cSld>
  <p:clrMapOvr>
    <a:masterClrMapping/>
  </p:clrMapOvr>
</p:sld>
</file>

<file path=ppt/theme/theme1.xml><?xml version="1.0" encoding="utf-8"?>
<a:theme xmlns:a="http://schemas.openxmlformats.org/drawingml/2006/main" name="Spring">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145</TotalTime>
  <Words>560</Words>
  <Application>Microsoft Macintosh PowerPoint</Application>
  <PresentationFormat>On-screen Show (4:3)</PresentationFormat>
  <Paragraphs>35</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Spring</vt:lpstr>
      <vt:lpstr>HPRS4010 NRMs  HPRS4010C MCN</vt:lpstr>
      <vt:lpstr>NRMs: Characteristics</vt:lpstr>
      <vt:lpstr>NRMs: Characteristics</vt:lpstr>
      <vt:lpstr>NRMs: Characteristics</vt:lpstr>
      <vt:lpstr>NRMs: Characteristics</vt:lpstr>
      <vt:lpstr>NRMs: Characteristics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11</cp:revision>
  <dcterms:created xsi:type="dcterms:W3CDTF">2012-10-07T20:45:26Z</dcterms:created>
  <dcterms:modified xsi:type="dcterms:W3CDTF">2019-01-11T11:11:42Z</dcterms:modified>
</cp:coreProperties>
</file>