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66" r:id="rId4"/>
    <p:sldId id="258" r:id="rId5"/>
    <p:sldId id="259" r:id="rId6"/>
    <p:sldId id="260" r:id="rId7"/>
    <p:sldId id="267" r:id="rId8"/>
    <p:sldId id="261" r:id="rId9"/>
    <p:sldId id="268"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587" autoAdjust="0"/>
  </p:normalViewPr>
  <p:slideViewPr>
    <p:cSldViewPr snapToGrid="0">
      <p:cViewPr varScale="1">
        <p:scale>
          <a:sx n="67" d="100"/>
          <a:sy n="67"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2DE9E3-A4E3-49A3-B512-F3962A16D3B0}"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D50DF-7BE9-4EBD-A5C8-1238A9783A43}" type="slidenum">
              <a:rPr lang="en-GB" smtClean="0"/>
              <a:t>‹#›</a:t>
            </a:fld>
            <a:endParaRPr lang="en-GB"/>
          </a:p>
        </p:txBody>
      </p:sp>
    </p:spTree>
    <p:extLst>
      <p:ext uri="{BB962C8B-B14F-4D97-AF65-F5344CB8AC3E}">
        <p14:creationId xmlns:p14="http://schemas.microsoft.com/office/powerpoint/2010/main" val="4076009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5FD50DF-7BE9-4EBD-A5C8-1238A9783A43}" type="slidenum">
              <a:rPr lang="en-GB" smtClean="0"/>
              <a:t>6</a:t>
            </a:fld>
            <a:endParaRPr lang="en-GB"/>
          </a:p>
        </p:txBody>
      </p:sp>
    </p:spTree>
    <p:extLst>
      <p:ext uri="{BB962C8B-B14F-4D97-AF65-F5344CB8AC3E}">
        <p14:creationId xmlns:p14="http://schemas.microsoft.com/office/powerpoint/2010/main" val="2338805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3/22/2023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0580" y="4157663"/>
            <a:ext cx="8825658" cy="2048468"/>
          </a:xfrm>
        </p:spPr>
        <p:txBody>
          <a:bodyPr/>
          <a:lstStyle/>
          <a:p>
            <a:r>
              <a:rPr lang="en-GB" dirty="0"/>
              <a:t>ENTREPRENEURSHIP</a:t>
            </a:r>
            <a:endParaRPr lang="en-GB" b="1"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2376488" y="1028699"/>
            <a:ext cx="7364042" cy="2900363"/>
          </a:xfrm>
          <a:prstGeom prst="rect">
            <a:avLst/>
          </a:prstGeom>
        </p:spPr>
      </p:pic>
    </p:spTree>
    <p:extLst>
      <p:ext uri="{BB962C8B-B14F-4D97-AF65-F5344CB8AC3E}">
        <p14:creationId xmlns:p14="http://schemas.microsoft.com/office/powerpoint/2010/main" val="720839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a:latin typeface="Times New Roman" panose="02020603050405020304" pitchFamily="18" charset="0"/>
                <a:cs typeface="Times New Roman" panose="02020603050405020304" pitchFamily="18" charset="0"/>
              </a:rPr>
              <a:t>Overview of the business idea, product and/or service.</a:t>
            </a:r>
            <a:br>
              <a:rPr lang="en-GB" b="1" i="1" u="sng" dirty="0">
                <a:latin typeface="Times New Roman" panose="02020603050405020304" pitchFamily="18" charset="0"/>
                <a:cs typeface="Times New Roman" panose="02020603050405020304" pitchFamily="18" charset="0"/>
              </a:rPr>
            </a:b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1" algn="just">
              <a:lnSpc>
                <a:spcPct val="150000"/>
              </a:lnSpc>
            </a:pPr>
            <a:r>
              <a:rPr lang="en-GB" dirty="0">
                <a:latin typeface="Times New Roman" panose="02020603050405020304" pitchFamily="18" charset="0"/>
                <a:cs typeface="Times New Roman" panose="02020603050405020304" pitchFamily="18" charset="0"/>
              </a:rPr>
              <a:t>Because there are so many latent customers in the fashion manufacturing, there is a lot of demand. </a:t>
            </a:r>
            <a:endParaRPr lang="en-GB" dirty="0" smtClean="0">
              <a:latin typeface="Times New Roman" panose="02020603050405020304" pitchFamily="18" charset="0"/>
              <a:cs typeface="Times New Roman" panose="02020603050405020304" pitchFamily="18" charset="0"/>
            </a:endParaRPr>
          </a:p>
          <a:p>
            <a:pPr lvl="1" algn="just">
              <a:lnSpc>
                <a:spcPct val="150000"/>
              </a:lnSpc>
            </a:pPr>
            <a:r>
              <a:rPr lang="en-GB" dirty="0" smtClean="0">
                <a:latin typeface="Times New Roman" panose="02020603050405020304" pitchFamily="18" charset="0"/>
                <a:cs typeface="Times New Roman" panose="02020603050405020304" pitchFamily="18" charset="0"/>
              </a:rPr>
              <a:t>The </a:t>
            </a:r>
            <a:r>
              <a:rPr lang="en-GB" dirty="0">
                <a:latin typeface="Times New Roman" panose="02020603050405020304" pitchFamily="18" charset="0"/>
                <a:cs typeface="Times New Roman" panose="02020603050405020304" pitchFamily="18" charset="0"/>
              </a:rPr>
              <a:t>big companies are selling the same products to a lot of people who want new ones. The jute bags are useful to the atmosphere and may aid in its preservation. </a:t>
            </a:r>
            <a:endParaRPr lang="en-GB" dirty="0" smtClean="0">
              <a:latin typeface="Times New Roman" panose="02020603050405020304" pitchFamily="18" charset="0"/>
              <a:cs typeface="Times New Roman" panose="02020603050405020304" pitchFamily="18" charset="0"/>
            </a:endParaRPr>
          </a:p>
          <a:p>
            <a:pPr lvl="1" algn="just">
              <a:lnSpc>
                <a:spcPct val="150000"/>
              </a:lnSpc>
            </a:pPr>
            <a:r>
              <a:rPr lang="en-GB" dirty="0" smtClean="0">
                <a:latin typeface="Times New Roman" panose="02020603050405020304" pitchFamily="18" charset="0"/>
                <a:cs typeface="Times New Roman" panose="02020603050405020304" pitchFamily="18" charset="0"/>
              </a:rPr>
              <a:t>As </a:t>
            </a:r>
            <a:r>
              <a:rPr lang="en-GB" dirty="0">
                <a:latin typeface="Times New Roman" panose="02020603050405020304" pitchFamily="18" charset="0"/>
                <a:cs typeface="Times New Roman" panose="02020603050405020304" pitchFamily="18" charset="0"/>
              </a:rPr>
              <a:t>a direct consequence of this, the sustainability of the business will also rise. </a:t>
            </a:r>
            <a:endParaRPr lang="en-GB" dirty="0" smtClean="0">
              <a:latin typeface="Times New Roman" panose="02020603050405020304" pitchFamily="18" charset="0"/>
              <a:cs typeface="Times New Roman" panose="02020603050405020304" pitchFamily="18" charset="0"/>
            </a:endParaRPr>
          </a:p>
          <a:p>
            <a:pPr lvl="1" algn="just">
              <a:lnSpc>
                <a:spcPct val="150000"/>
              </a:lnSpc>
            </a:pPr>
            <a:r>
              <a:rPr lang="en-GB" dirty="0" smtClean="0">
                <a:latin typeface="Times New Roman" panose="02020603050405020304" pitchFamily="18" charset="0"/>
                <a:cs typeface="Times New Roman" panose="02020603050405020304" pitchFamily="18" charset="0"/>
              </a:rPr>
              <a:t>This </a:t>
            </a:r>
            <a:r>
              <a:rPr lang="en-GB" dirty="0">
                <a:latin typeface="Times New Roman" panose="02020603050405020304" pitchFamily="18" charset="0"/>
                <a:cs typeface="Times New Roman" panose="02020603050405020304" pitchFamily="18" charset="0"/>
              </a:rPr>
              <a:t>company has the potential to expand because there are a lot of people looking for alternatives. Every aspect of the company's products will be unique.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4182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smtClean="0">
                <a:latin typeface="Times New Roman" panose="02020603050405020304" pitchFamily="18" charset="0"/>
                <a:cs typeface="Times New Roman" panose="02020603050405020304" pitchFamily="18" charset="0"/>
              </a:rPr>
              <a:t>Continue</a:t>
            </a: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7422502"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Among the many items available are T-shirts and accessories. Biodegradable resources are used to make these. </a:t>
            </a:r>
            <a:endParaRPr lang="en-GB" sz="1800" dirty="0" smtClean="0">
              <a:latin typeface="Times New Roman" panose="02020603050405020304" pitchFamily="18" charset="0"/>
              <a:cs typeface="Times New Roman" panose="02020603050405020304" pitchFamily="18" charset="0"/>
            </a:endParaRPr>
          </a:p>
          <a:p>
            <a:pPr algn="just">
              <a:lnSpc>
                <a:spcPct val="150000"/>
              </a:lnSpc>
            </a:pPr>
            <a:r>
              <a:rPr lang="en-GB" sz="1800" dirty="0" smtClean="0">
                <a:latin typeface="Times New Roman" panose="02020603050405020304" pitchFamily="18" charset="0"/>
                <a:cs typeface="Times New Roman" panose="02020603050405020304" pitchFamily="18" charset="0"/>
              </a:rPr>
              <a:t>For </a:t>
            </a:r>
            <a:r>
              <a:rPr lang="en-GB" sz="1800" dirty="0">
                <a:latin typeface="Times New Roman" panose="02020603050405020304" pitchFamily="18" charset="0"/>
                <a:cs typeface="Times New Roman" panose="02020603050405020304" pitchFamily="18" charset="0"/>
              </a:rPr>
              <a:t>achieving significant success, this is the most effectual strategy. Jute is uneven, hard, and has rough surfaces that make it uncomfortable to carry on the body. </a:t>
            </a:r>
            <a:endParaRPr lang="en-GB" sz="1800" dirty="0" smtClean="0">
              <a:latin typeface="Times New Roman" panose="02020603050405020304" pitchFamily="18" charset="0"/>
              <a:cs typeface="Times New Roman" panose="02020603050405020304" pitchFamily="18" charset="0"/>
            </a:endParaRPr>
          </a:p>
          <a:p>
            <a:pPr algn="just">
              <a:lnSpc>
                <a:spcPct val="150000"/>
              </a:lnSpc>
            </a:pPr>
            <a:r>
              <a:rPr lang="en-GB" sz="1800" dirty="0" smtClean="0">
                <a:latin typeface="Times New Roman" panose="02020603050405020304" pitchFamily="18" charset="0"/>
                <a:cs typeface="Times New Roman" panose="02020603050405020304" pitchFamily="18" charset="0"/>
              </a:rPr>
              <a:t>Hard </a:t>
            </a:r>
            <a:r>
              <a:rPr lang="en-GB" sz="1800" dirty="0">
                <a:latin typeface="Times New Roman" panose="02020603050405020304" pitchFamily="18" charset="0"/>
                <a:cs typeface="Times New Roman" panose="02020603050405020304" pitchFamily="18" charset="0"/>
              </a:rPr>
              <a:t>surfaces also cause rashes on the body. So the manufacturer will make use of jute batch oil to make the fabric soft which will be not hard on skin and will not give any type of damage to skin. </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pic>
        <p:nvPicPr>
          <p:cNvPr id="1026" name="Picture 2" descr="5 templates of email introducing a new product - Easyleadz - B2B sales  assista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2150" y="3175216"/>
            <a:ext cx="2059591" cy="1373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5533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a:latin typeface="Times New Roman" panose="02020603050405020304" pitchFamily="18" charset="0"/>
                <a:cs typeface="Times New Roman" panose="02020603050405020304" pitchFamily="18" charset="0"/>
              </a:rPr>
              <a:t>Ownership, Legal format and management of the company.</a:t>
            </a:r>
            <a:br>
              <a:rPr lang="en-GB" b="1" i="1" u="sng" dirty="0">
                <a:latin typeface="Times New Roman" panose="02020603050405020304" pitchFamily="18" charset="0"/>
                <a:cs typeface="Times New Roman" panose="02020603050405020304" pitchFamily="18" charset="0"/>
              </a:rPr>
            </a:b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2" y="2052918"/>
            <a:ext cx="9972519" cy="4195481"/>
          </a:xfrm>
        </p:spPr>
        <p:txBody>
          <a:bodyPr>
            <a:normAutofit/>
          </a:bodyPr>
          <a:lstStyle/>
          <a:p>
            <a:pPr algn="just">
              <a:lnSpc>
                <a:spcPct val="150000"/>
              </a:lnSpc>
            </a:pPr>
            <a:r>
              <a:rPr lang="en-GB" sz="1800" b="1" u="sng" dirty="0">
                <a:latin typeface="Times New Roman" panose="02020603050405020304" pitchFamily="18" charset="0"/>
                <a:cs typeface="Times New Roman" panose="02020603050405020304" pitchFamily="18" charset="0"/>
              </a:rPr>
              <a:t>Ownership: </a:t>
            </a:r>
            <a:r>
              <a:rPr lang="en-GB" sz="1800" dirty="0">
                <a:latin typeface="Times New Roman" panose="02020603050405020304" pitchFamily="18" charset="0"/>
                <a:cs typeface="Times New Roman" panose="02020603050405020304" pitchFamily="18" charset="0"/>
              </a:rPr>
              <a:t>The possession is a private company which will be owned by a single individual. A company that is owned by private individuals is a private company. Although private business may have stockholders and issue stock, their stocks do not trade on public exchanges and do not go through an initial public offering. The running of company will take place in a strategic manner. </a:t>
            </a:r>
          </a:p>
          <a:p>
            <a:pPr algn="just">
              <a:lnSpc>
                <a:spcPct val="150000"/>
              </a:lnSpc>
            </a:pPr>
            <a:r>
              <a:rPr lang="en-GB" sz="1800" b="1" u="sng" dirty="0">
                <a:latin typeface="Times New Roman" panose="02020603050405020304" pitchFamily="18" charset="0"/>
                <a:cs typeface="Times New Roman" panose="02020603050405020304" pitchFamily="18" charset="0"/>
              </a:rPr>
              <a:t>Legal: </a:t>
            </a:r>
            <a:r>
              <a:rPr lang="en-GB" sz="1800" dirty="0">
                <a:latin typeface="Times New Roman" panose="02020603050405020304" pitchFamily="18" charset="0"/>
                <a:cs typeface="Times New Roman" panose="02020603050405020304" pitchFamily="18" charset="0"/>
              </a:rPr>
              <a:t>Health and safety, equality of occasion, advertising standards, consumer rights and laws, product labelling, and product safety are all legal factors. It is abundantly clear that businesses need to be aware of what is and is not legal in order to conduct business successfully. Because each nation has its own set of rules and regulations, this becomes a very difficult area to get right for a business that trades internationally.</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4429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a:latin typeface="Times New Roman" panose="02020603050405020304" pitchFamily="18" charset="0"/>
                <a:cs typeface="Times New Roman" panose="02020603050405020304" pitchFamily="18" charset="0"/>
              </a:rPr>
              <a:t>SWOT analysis </a:t>
            </a:r>
            <a:br>
              <a:rPr lang="en-GB" b="1" i="1" u="sng" dirty="0">
                <a:latin typeface="Times New Roman" panose="02020603050405020304" pitchFamily="18" charset="0"/>
                <a:cs typeface="Times New Roman" panose="02020603050405020304" pitchFamily="18" charset="0"/>
              </a:rPr>
            </a:b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7280834" cy="4195481"/>
          </a:xfrm>
        </p:spPr>
        <p:txBody>
          <a:bodyPr>
            <a:normAutofit fontScale="92500"/>
          </a:bodyPr>
          <a:lstStyle/>
          <a:p>
            <a:pPr algn="just">
              <a:lnSpc>
                <a:spcPct val="150000"/>
              </a:lnSpc>
            </a:pPr>
            <a:r>
              <a:rPr lang="en-GB" sz="1800" b="1" u="sng" dirty="0" smtClean="0">
                <a:latin typeface="Times New Roman" panose="02020603050405020304" pitchFamily="18" charset="0"/>
                <a:cs typeface="Times New Roman" panose="02020603050405020304" pitchFamily="18" charset="0"/>
              </a:rPr>
              <a:t>Strength: </a:t>
            </a:r>
            <a:r>
              <a:rPr lang="en-GB" sz="1800" dirty="0" smtClean="0">
                <a:latin typeface="Times New Roman" panose="02020603050405020304" pitchFamily="18" charset="0"/>
                <a:cs typeface="Times New Roman" panose="02020603050405020304" pitchFamily="18" charset="0"/>
              </a:rPr>
              <a:t>The </a:t>
            </a:r>
            <a:r>
              <a:rPr lang="en-GB" sz="1800" dirty="0">
                <a:latin typeface="Times New Roman" panose="02020603050405020304" pitchFamily="18" charset="0"/>
                <a:cs typeface="Times New Roman" panose="02020603050405020304" pitchFamily="18" charset="0"/>
              </a:rPr>
              <a:t>main strength of industrial t shirts from jute fabric is that jute is environment friendly as it contains low thermal conductivity, moderate moisture retention, and excellent antistatic and insulating properties.</a:t>
            </a:r>
          </a:p>
          <a:p>
            <a:pPr algn="just">
              <a:lnSpc>
                <a:spcPct val="150000"/>
              </a:lnSpc>
            </a:pPr>
            <a:r>
              <a:rPr lang="en-GB" sz="1800" b="1" u="sng" dirty="0" smtClean="0">
                <a:latin typeface="Times New Roman" panose="02020603050405020304" pitchFamily="18" charset="0"/>
                <a:cs typeface="Times New Roman" panose="02020603050405020304" pitchFamily="18" charset="0"/>
              </a:rPr>
              <a:t>Weakness: </a:t>
            </a:r>
            <a:r>
              <a:rPr lang="en-GB" sz="1800" dirty="0" smtClean="0">
                <a:latin typeface="Times New Roman" panose="02020603050405020304" pitchFamily="18" charset="0"/>
                <a:cs typeface="Times New Roman" panose="02020603050405020304" pitchFamily="18" charset="0"/>
              </a:rPr>
              <a:t>The </a:t>
            </a:r>
            <a:r>
              <a:rPr lang="en-GB" sz="1800" dirty="0">
                <a:latin typeface="Times New Roman" panose="02020603050405020304" pitchFamily="18" charset="0"/>
                <a:cs typeface="Times New Roman" panose="02020603050405020304" pitchFamily="18" charset="0"/>
              </a:rPr>
              <a:t>biggest weakness is that the jute fabric can be hard on sensitive skin and leads to rashes and irritation to those individuals.</a:t>
            </a:r>
          </a:p>
          <a:p>
            <a:pPr algn="just">
              <a:lnSpc>
                <a:spcPct val="150000"/>
              </a:lnSpc>
            </a:pPr>
            <a:r>
              <a:rPr lang="en-GB" sz="1800" b="1" u="sng" dirty="0" smtClean="0">
                <a:latin typeface="Times New Roman" panose="02020603050405020304" pitchFamily="18" charset="0"/>
                <a:cs typeface="Times New Roman" panose="02020603050405020304" pitchFamily="18" charset="0"/>
              </a:rPr>
              <a:t>Opportunity: </a:t>
            </a:r>
            <a:r>
              <a:rPr lang="en-GB" sz="1800" dirty="0" smtClean="0">
                <a:latin typeface="Times New Roman" panose="02020603050405020304" pitchFamily="18" charset="0"/>
                <a:cs typeface="Times New Roman" panose="02020603050405020304" pitchFamily="18" charset="0"/>
              </a:rPr>
              <a:t>The </a:t>
            </a:r>
            <a:r>
              <a:rPr lang="en-GB" sz="1800" dirty="0">
                <a:latin typeface="Times New Roman" panose="02020603050405020304" pitchFamily="18" charset="0"/>
                <a:cs typeface="Times New Roman" panose="02020603050405020304" pitchFamily="18" charset="0"/>
              </a:rPr>
              <a:t>opportunity this business idea holds is the t shirts can be exported to global countries as well. </a:t>
            </a:r>
          </a:p>
          <a:p>
            <a:pPr algn="just">
              <a:lnSpc>
                <a:spcPct val="150000"/>
              </a:lnSpc>
            </a:pPr>
            <a:r>
              <a:rPr lang="en-GB" sz="1800" b="1" u="sng" dirty="0" smtClean="0">
                <a:latin typeface="Times New Roman" panose="02020603050405020304" pitchFamily="18" charset="0"/>
                <a:cs typeface="Times New Roman" panose="02020603050405020304" pitchFamily="18" charset="0"/>
              </a:rPr>
              <a:t>Threat: </a:t>
            </a:r>
            <a:r>
              <a:rPr lang="en-GB" sz="1800" dirty="0" smtClean="0">
                <a:latin typeface="Times New Roman" panose="02020603050405020304" pitchFamily="18" charset="0"/>
                <a:cs typeface="Times New Roman" panose="02020603050405020304" pitchFamily="18" charset="0"/>
              </a:rPr>
              <a:t>The </a:t>
            </a:r>
            <a:r>
              <a:rPr lang="en-GB" sz="1800" dirty="0">
                <a:latin typeface="Times New Roman" panose="02020603050405020304" pitchFamily="18" charset="0"/>
                <a:cs typeface="Times New Roman" panose="02020603050405020304" pitchFamily="18" charset="0"/>
              </a:rPr>
              <a:t>threat it contains is due to harshness of product customers may resist themselves to buy. </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pic>
        <p:nvPicPr>
          <p:cNvPr id="2050" name="Picture 2" descr="How to Complete a Personal SWOT Analysis | by Jodie Shaw | Thrive Global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8814" y="3129565"/>
            <a:ext cx="3007722" cy="1723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995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a:latin typeface="Times New Roman" panose="02020603050405020304" pitchFamily="18" charset="0"/>
                <a:cs typeface="Times New Roman" panose="02020603050405020304" pitchFamily="18" charset="0"/>
              </a:rPr>
              <a:t>4Ps of marketing mix.</a:t>
            </a:r>
            <a:br>
              <a:rPr lang="en-GB" b="1" i="1" u="sng" dirty="0">
                <a:latin typeface="Times New Roman" panose="02020603050405020304" pitchFamily="18" charset="0"/>
                <a:cs typeface="Times New Roman" panose="02020603050405020304" pitchFamily="18" charset="0"/>
              </a:rPr>
            </a:b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1853248"/>
            <a:ext cx="7526337" cy="4395151"/>
          </a:xfrm>
        </p:spPr>
        <p:txBody>
          <a:bodyPr>
            <a:noAutofit/>
          </a:bodyPr>
          <a:lstStyle/>
          <a:p>
            <a:pPr algn="just">
              <a:lnSpc>
                <a:spcPct val="150000"/>
              </a:lnSpc>
            </a:pPr>
            <a:r>
              <a:rPr lang="en-GB" sz="1800" b="1" dirty="0">
                <a:latin typeface="Times New Roman" panose="02020603050405020304" pitchFamily="18" charset="0"/>
                <a:cs typeface="Times New Roman" panose="02020603050405020304" pitchFamily="18" charset="0"/>
              </a:rPr>
              <a:t>Product: </a:t>
            </a:r>
            <a:r>
              <a:rPr lang="en-GB" sz="1800" dirty="0" smtClean="0">
                <a:latin typeface="Times New Roman" panose="02020603050405020304" pitchFamily="18" charset="0"/>
                <a:cs typeface="Times New Roman" panose="02020603050405020304" pitchFamily="18" charset="0"/>
              </a:rPr>
              <a:t>The product is described as main physical item which will satisfy needs of customers. The </a:t>
            </a:r>
            <a:r>
              <a:rPr lang="en-GB" sz="1800" dirty="0">
                <a:latin typeface="Times New Roman" panose="02020603050405020304" pitchFamily="18" charset="0"/>
                <a:cs typeface="Times New Roman" panose="02020603050405020304" pitchFamily="18" charset="0"/>
              </a:rPr>
              <a:t>main product is t shirt manufactured from jute fabric which will be environmental friendly as it contains low thermal conductivity, moderate moisture retention, and excellent antistatic and insulating properties. </a:t>
            </a:r>
          </a:p>
          <a:p>
            <a:pPr algn="just">
              <a:lnSpc>
                <a:spcPct val="150000"/>
              </a:lnSpc>
            </a:pPr>
            <a:r>
              <a:rPr lang="en-GB" sz="1800" b="1" dirty="0">
                <a:latin typeface="Times New Roman" panose="02020603050405020304" pitchFamily="18" charset="0"/>
                <a:cs typeface="Times New Roman" panose="02020603050405020304" pitchFamily="18" charset="0"/>
              </a:rPr>
              <a:t>Price: </a:t>
            </a:r>
            <a:r>
              <a:rPr lang="en-GB" sz="1800" dirty="0">
                <a:latin typeface="Times New Roman" panose="02020603050405020304" pitchFamily="18" charset="0"/>
                <a:cs typeface="Times New Roman" panose="02020603050405020304" pitchFamily="18" charset="0"/>
              </a:rPr>
              <a:t>Price is described as value of product or service that will be paid by customers in order to acquire the specific goods. When shopping for clothing, many people are looking for deals. Serving this market can result in significant sales volume but lower profitability per unit. Customers in this category are less likely to be devoted to particular brands and are willing to give up quality for affordability.</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pic>
        <p:nvPicPr>
          <p:cNvPr id="3074" name="Picture 2" descr="Marketing Mix - Definition, 4 P, 7 P of Marketing, Example, Eleme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7367" y="2934506"/>
            <a:ext cx="2232633" cy="2232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400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a:t>
            </a:r>
            <a:endParaRPr lang="en-GB" dirty="0"/>
          </a:p>
        </p:txBody>
      </p:sp>
      <p:sp>
        <p:nvSpPr>
          <p:cNvPr id="3" name="Content Placeholder 2"/>
          <p:cNvSpPr>
            <a:spLocks noGrp="1"/>
          </p:cNvSpPr>
          <p:nvPr>
            <p:ph idx="1"/>
          </p:nvPr>
        </p:nvSpPr>
        <p:spPr>
          <a:xfrm>
            <a:off x="1103312" y="1600200"/>
            <a:ext cx="9869488" cy="4648199"/>
          </a:xfrm>
        </p:spPr>
        <p:txBody>
          <a:bodyPr>
            <a:normAutofit lnSpcReduction="10000"/>
          </a:bodyPr>
          <a:lstStyle/>
          <a:p>
            <a:pPr algn="just">
              <a:lnSpc>
                <a:spcPct val="150000"/>
              </a:lnSpc>
            </a:pPr>
            <a:r>
              <a:rPr lang="en-GB" sz="1800" b="1" dirty="0">
                <a:latin typeface="Times New Roman" panose="02020603050405020304" pitchFamily="18" charset="0"/>
                <a:cs typeface="Times New Roman" panose="02020603050405020304" pitchFamily="18" charset="0"/>
              </a:rPr>
              <a:t>Promotion: </a:t>
            </a:r>
            <a:r>
              <a:rPr lang="en-GB" sz="1800" dirty="0">
                <a:latin typeface="Times New Roman" panose="02020603050405020304" pitchFamily="18" charset="0"/>
                <a:cs typeface="Times New Roman" panose="02020603050405020304" pitchFamily="18" charset="0"/>
              </a:rPr>
              <a:t>The objective of creation is to convey to purchasers that they need this item and that it's estimated </a:t>
            </a:r>
            <a:r>
              <a:rPr lang="en-GB" sz="1800" dirty="0" err="1">
                <a:latin typeface="Times New Roman" panose="02020603050405020304" pitchFamily="18" charset="0"/>
                <a:cs typeface="Times New Roman" panose="02020603050405020304" pitchFamily="18" charset="0"/>
              </a:rPr>
              <a:t>meetly</a:t>
            </a:r>
            <a:r>
              <a:rPr lang="en-GB" sz="1800" dirty="0">
                <a:latin typeface="Times New Roman" panose="02020603050405020304" pitchFamily="18" charset="0"/>
                <a:cs typeface="Times New Roman" panose="02020603050405020304" pitchFamily="18" charset="0"/>
              </a:rPr>
              <a:t>. Advertising, public relations, and the overall media strategy for introducing a product all fall under the category of promotion. The product will be provided by the business idea, and appropriate product promotion is required to satisfy demand.</a:t>
            </a:r>
          </a:p>
          <a:p>
            <a:pPr algn="just">
              <a:lnSpc>
                <a:spcPct val="150000"/>
              </a:lnSpc>
            </a:pPr>
            <a:r>
              <a:rPr lang="en-GB" sz="1800" b="1" dirty="0">
                <a:latin typeface="Times New Roman" panose="02020603050405020304" pitchFamily="18" charset="0"/>
                <a:cs typeface="Times New Roman" panose="02020603050405020304" pitchFamily="18" charset="0"/>
              </a:rPr>
              <a:t>Place: </a:t>
            </a:r>
            <a:r>
              <a:rPr lang="en-GB" sz="1800" dirty="0">
                <a:latin typeface="Times New Roman" panose="02020603050405020304" pitchFamily="18" charset="0"/>
                <a:cs typeface="Times New Roman" panose="02020603050405020304" pitchFamily="18" charset="0"/>
              </a:rPr>
              <a:t>The location of the product, both in brick-and-mortar stores and online, as well as how it will be displayed are all aspects of place. The choice is very important. A luxury ornamental product manufacturer would prefer to have their products displayed in Sephora and Neiman Marcus rather than Walmart or Family Dollar. Directors of businesses always strive to get their products in front of customers who are most likely to purchase them. Since retailing is growing at an ever-increasing rate and the visual merchandiser has also emerged as an essential component to take into account, the garment industry should make use of this as a tool for its marketing strategy.</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6565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069514" cy="1400530"/>
          </a:xfrm>
        </p:spPr>
        <p:txBody>
          <a:bodyPr/>
          <a:lstStyle/>
          <a:p>
            <a:pPr algn="ctr"/>
            <a:r>
              <a:rPr lang="en-GB" b="1" i="1" u="sng" dirty="0">
                <a:latin typeface="Times New Roman" panose="02020603050405020304" pitchFamily="18" charset="0"/>
                <a:cs typeface="Times New Roman" panose="02020603050405020304" pitchFamily="18" charset="0"/>
              </a:rPr>
              <a:t>Target market and marketing strategies the company will adopt to reach their customers</a:t>
            </a:r>
            <a:br>
              <a:rPr lang="en-GB" b="1" i="1" u="sng" dirty="0">
                <a:latin typeface="Times New Roman" panose="02020603050405020304" pitchFamily="18" charset="0"/>
                <a:cs typeface="Times New Roman" panose="02020603050405020304" pitchFamily="18" charset="0"/>
              </a:rPr>
            </a:b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57188" y="2243138"/>
            <a:ext cx="7515225" cy="4005261"/>
          </a:xfrm>
        </p:spPr>
        <p:txBody>
          <a:bodyPr>
            <a:normAutofit fontScale="92500"/>
          </a:bodyPr>
          <a:lstStyle/>
          <a:p>
            <a:pPr algn="just">
              <a:lnSpc>
                <a:spcPct val="150000"/>
              </a:lnSpc>
            </a:pPr>
            <a:r>
              <a:rPr lang="en-GB" sz="1800" dirty="0">
                <a:latin typeface="Times New Roman" panose="02020603050405020304" pitchFamily="18" charset="0"/>
                <a:cs typeface="Times New Roman" panose="02020603050405020304" pitchFamily="18" charset="0"/>
              </a:rPr>
              <a:t>A clothing company's marketing plan outlines a specific request strategy that identifies marketing goals and objectives along with time-bound strategies for achieving them. </a:t>
            </a:r>
            <a:endParaRPr lang="en-GB" sz="1800" dirty="0" smtClean="0">
              <a:latin typeface="Times New Roman" panose="02020603050405020304" pitchFamily="18" charset="0"/>
              <a:cs typeface="Times New Roman" panose="02020603050405020304" pitchFamily="18" charset="0"/>
            </a:endParaRPr>
          </a:p>
          <a:p>
            <a:pPr algn="just">
              <a:lnSpc>
                <a:spcPct val="150000"/>
              </a:lnSpc>
            </a:pPr>
            <a:r>
              <a:rPr lang="en-GB" sz="1800" dirty="0" smtClean="0">
                <a:latin typeface="Times New Roman" panose="02020603050405020304" pitchFamily="18" charset="0"/>
                <a:cs typeface="Times New Roman" panose="02020603050405020304" pitchFamily="18" charset="0"/>
              </a:rPr>
              <a:t>The </a:t>
            </a:r>
            <a:r>
              <a:rPr lang="en-GB" sz="1800" dirty="0">
                <a:latin typeface="Times New Roman" panose="02020603050405020304" pitchFamily="18" charset="0"/>
                <a:cs typeface="Times New Roman" panose="02020603050405020304" pitchFamily="18" charset="0"/>
              </a:rPr>
              <a:t>design and production of fabrics and other fabrics are included in the cloth industry. Manufacturers, importers, and retailers are all examples of distribution channels. </a:t>
            </a:r>
            <a:endParaRPr lang="en-GB" sz="1800" dirty="0" smtClean="0">
              <a:latin typeface="Times New Roman" panose="02020603050405020304" pitchFamily="18" charset="0"/>
              <a:cs typeface="Times New Roman" panose="02020603050405020304" pitchFamily="18" charset="0"/>
            </a:endParaRPr>
          </a:p>
          <a:p>
            <a:pPr algn="just">
              <a:lnSpc>
                <a:spcPct val="150000"/>
              </a:lnSpc>
            </a:pPr>
            <a:r>
              <a:rPr lang="en-GB" sz="1800" dirty="0" smtClean="0">
                <a:latin typeface="Times New Roman" panose="02020603050405020304" pitchFamily="18" charset="0"/>
                <a:cs typeface="Times New Roman" panose="02020603050405020304" pitchFamily="18" charset="0"/>
              </a:rPr>
              <a:t>Because </a:t>
            </a:r>
            <a:r>
              <a:rPr lang="en-GB" sz="1800" dirty="0">
                <a:latin typeface="Times New Roman" panose="02020603050405020304" pitchFamily="18" charset="0"/>
                <a:cs typeface="Times New Roman" panose="02020603050405020304" pitchFamily="18" charset="0"/>
              </a:rPr>
              <a:t>of the wide compass of dispersion channels, as well as the assortment of item and administration parts, each showcasing plan will change broadly, and will be especially adjusted to each organization's assumptions and articles. </a:t>
            </a:r>
            <a:endParaRPr lang="en-GB" sz="1800" dirty="0">
              <a:latin typeface="Times New Roman" panose="02020603050405020304" pitchFamily="18" charset="0"/>
              <a:cs typeface="Times New Roman" panose="02020603050405020304" pitchFamily="18" charset="0"/>
            </a:endParaRPr>
          </a:p>
        </p:txBody>
      </p:sp>
      <p:pic>
        <p:nvPicPr>
          <p:cNvPr id="4098" name="Picture 2" descr="Marketing Strategies to Help Promote Your Small Busin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7676" y="3153955"/>
            <a:ext cx="3142349" cy="1794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430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smtClean="0">
                <a:latin typeface="Times New Roman" panose="02020603050405020304" pitchFamily="18" charset="0"/>
                <a:cs typeface="Times New Roman" panose="02020603050405020304" pitchFamily="18" charset="0"/>
              </a:rPr>
              <a:t>Continue</a:t>
            </a: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2" y="1853248"/>
            <a:ext cx="8946541" cy="439515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Every customer is different. A target request is a group of potential customers that a business has identified as potentially interested in its product or service. A related niche can be represented by a target request. </a:t>
            </a:r>
            <a:endParaRPr lang="en-GB" sz="1800" dirty="0" smtClean="0">
              <a:latin typeface="Times New Roman" panose="02020603050405020304" pitchFamily="18" charset="0"/>
              <a:cs typeface="Times New Roman" panose="02020603050405020304" pitchFamily="18" charset="0"/>
            </a:endParaRPr>
          </a:p>
          <a:p>
            <a:pPr algn="just">
              <a:lnSpc>
                <a:spcPct val="150000"/>
              </a:lnSpc>
            </a:pPr>
            <a:r>
              <a:rPr lang="en-GB" sz="1800" dirty="0" smtClean="0">
                <a:latin typeface="Times New Roman" panose="02020603050405020304" pitchFamily="18" charset="0"/>
                <a:cs typeface="Times New Roman" panose="02020603050405020304" pitchFamily="18" charset="0"/>
              </a:rPr>
              <a:t>For </a:t>
            </a:r>
            <a:r>
              <a:rPr lang="en-GB" sz="1800" dirty="0">
                <a:latin typeface="Times New Roman" panose="02020603050405020304" pitchFamily="18" charset="0"/>
                <a:cs typeface="Times New Roman" panose="02020603050405020304" pitchFamily="18" charset="0"/>
              </a:rPr>
              <a:t>instance, a small manufacturer might adapt its product designs and </a:t>
            </a:r>
            <a:r>
              <a:rPr lang="en-GB" sz="1800" dirty="0" err="1">
                <a:latin typeface="Times New Roman" panose="02020603050405020304" pitchFamily="18" charset="0"/>
                <a:cs typeface="Times New Roman" panose="02020603050405020304" pitchFamily="18" charset="0"/>
              </a:rPr>
              <a:t>labors</a:t>
            </a:r>
            <a:r>
              <a:rPr lang="en-GB" sz="1800" dirty="0">
                <a:latin typeface="Times New Roman" panose="02020603050405020304" pitchFamily="18" charset="0"/>
                <a:cs typeface="Times New Roman" panose="02020603050405020304" pitchFamily="18" charset="0"/>
              </a:rPr>
              <a:t> to the home fabrics request, which is made up of a large number of request members. Similar to Europe's </a:t>
            </a:r>
            <a:r>
              <a:rPr lang="en-GB" sz="1800" dirty="0" err="1">
                <a:latin typeface="Times New Roman" panose="02020603050405020304" pitchFamily="18" charset="0"/>
                <a:cs typeface="Times New Roman" panose="02020603050405020304" pitchFamily="18" charset="0"/>
              </a:rPr>
              <a:t>Ecolabel</a:t>
            </a:r>
            <a:r>
              <a:rPr lang="en-GB" sz="1800" dirty="0">
                <a:latin typeface="Times New Roman" panose="02020603050405020304" pitchFamily="18" charset="0"/>
                <a:cs typeface="Times New Roman" panose="02020603050405020304" pitchFamily="18" charset="0"/>
              </a:rPr>
              <a:t> cloth products, the manufacturer can also tailor its products to eco-conscious consumers. </a:t>
            </a:r>
            <a:endParaRPr lang="en-GB" sz="1800" dirty="0" smtClean="0">
              <a:latin typeface="Times New Roman" panose="02020603050405020304" pitchFamily="18" charset="0"/>
              <a:cs typeface="Times New Roman" panose="02020603050405020304" pitchFamily="18" charset="0"/>
            </a:endParaRPr>
          </a:p>
          <a:p>
            <a:pPr algn="just">
              <a:lnSpc>
                <a:spcPct val="150000"/>
              </a:lnSpc>
            </a:pPr>
            <a:r>
              <a:rPr lang="en-GB" sz="1800" dirty="0" smtClean="0">
                <a:latin typeface="Times New Roman" panose="02020603050405020304" pitchFamily="18" charset="0"/>
                <a:cs typeface="Times New Roman" panose="02020603050405020304" pitchFamily="18" charset="0"/>
              </a:rPr>
              <a:t>If </a:t>
            </a:r>
            <a:r>
              <a:rPr lang="en-GB" sz="1800" dirty="0">
                <a:latin typeface="Times New Roman" panose="02020603050405020304" pitchFamily="18" charset="0"/>
                <a:cs typeface="Times New Roman" panose="02020603050405020304" pitchFamily="18" charset="0"/>
              </a:rPr>
              <a:t>this is the case, the manufacturer can also sell its products to retailers in the niche environmental products request as well as to general retailers in the ménage cloth request.</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4886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i="1" u="sng" dirty="0">
                <a:latin typeface="Times New Roman" panose="02020603050405020304" pitchFamily="18" charset="0"/>
                <a:cs typeface="Times New Roman" panose="02020603050405020304" pitchFamily="18" charset="0"/>
              </a:rPr>
              <a:t>Reference List</a:t>
            </a:r>
            <a:br>
              <a:rPr lang="en-GB" b="1" i="1" u="sng" dirty="0">
                <a:latin typeface="Times New Roman" panose="02020603050405020304" pitchFamily="18" charset="0"/>
                <a:cs typeface="Times New Roman" panose="02020603050405020304" pitchFamily="18" charset="0"/>
              </a:rPr>
            </a:br>
            <a:endParaRPr lang="en-GB"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2" y="1853248"/>
            <a:ext cx="9598026" cy="4395151"/>
          </a:xfrm>
        </p:spPr>
        <p:txBody>
          <a:bodyPr>
            <a:normAutofit lnSpcReduction="10000"/>
          </a:bodyPr>
          <a:lstStyle/>
          <a:p>
            <a:pPr algn="just">
              <a:lnSpc>
                <a:spcPct val="150000"/>
              </a:lnSpc>
            </a:pPr>
            <a:r>
              <a:rPr lang="en-GB" sz="1800" dirty="0">
                <a:latin typeface="Times New Roman" panose="02020603050405020304" pitchFamily="18" charset="0"/>
                <a:cs typeface="Times New Roman" panose="02020603050405020304" pitchFamily="18" charset="0"/>
              </a:rPr>
              <a:t>Müller, J.M., </a:t>
            </a:r>
            <a:r>
              <a:rPr lang="en-GB" sz="1800" dirty="0" err="1">
                <a:latin typeface="Times New Roman" panose="02020603050405020304" pitchFamily="18" charset="0"/>
                <a:cs typeface="Times New Roman" panose="02020603050405020304" pitchFamily="18" charset="0"/>
              </a:rPr>
              <a:t>Buliga</a:t>
            </a:r>
            <a:r>
              <a:rPr lang="en-GB" sz="1800" dirty="0">
                <a:latin typeface="Times New Roman" panose="02020603050405020304" pitchFamily="18" charset="0"/>
                <a:cs typeface="Times New Roman" panose="02020603050405020304" pitchFamily="18" charset="0"/>
              </a:rPr>
              <a:t>, O. and Voigt, K.I., 2018. Fortune </a:t>
            </a:r>
            <a:r>
              <a:rPr lang="en-GB" sz="1800" dirty="0" err="1">
                <a:latin typeface="Times New Roman" panose="02020603050405020304" pitchFamily="18" charset="0"/>
                <a:cs typeface="Times New Roman" panose="02020603050405020304" pitchFamily="18" charset="0"/>
              </a:rPr>
              <a:t>favors</a:t>
            </a:r>
            <a:r>
              <a:rPr lang="en-GB" sz="1800" dirty="0">
                <a:latin typeface="Times New Roman" panose="02020603050405020304" pitchFamily="18" charset="0"/>
                <a:cs typeface="Times New Roman" panose="02020603050405020304" pitchFamily="18" charset="0"/>
              </a:rPr>
              <a:t> the prepared: How SMEs approach business model innovations in Industry 4.0. </a:t>
            </a:r>
            <a:r>
              <a:rPr lang="en-GB" sz="1800" i="1" dirty="0">
                <a:latin typeface="Times New Roman" panose="02020603050405020304" pitchFamily="18" charset="0"/>
                <a:cs typeface="Times New Roman" panose="02020603050405020304" pitchFamily="18" charset="0"/>
              </a:rPr>
              <a:t>Technological Forecasting and Social Change</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132</a:t>
            </a:r>
            <a:r>
              <a:rPr lang="en-GB" sz="1800" dirty="0">
                <a:latin typeface="Times New Roman" panose="02020603050405020304" pitchFamily="18" charset="0"/>
                <a:cs typeface="Times New Roman" panose="02020603050405020304" pitchFamily="18" charset="0"/>
              </a:rPr>
              <a:t>, pp.2-17.</a:t>
            </a:r>
          </a:p>
          <a:p>
            <a:pPr algn="just">
              <a:lnSpc>
                <a:spcPct val="150000"/>
              </a:lnSpc>
            </a:pPr>
            <a:r>
              <a:rPr lang="en-GB" sz="1800" dirty="0" err="1">
                <a:latin typeface="Times New Roman" panose="02020603050405020304" pitchFamily="18" charset="0"/>
                <a:cs typeface="Times New Roman" panose="02020603050405020304" pitchFamily="18" charset="0"/>
              </a:rPr>
              <a:t>Gasparin</a:t>
            </a:r>
            <a:r>
              <a:rPr lang="en-GB" sz="1800" dirty="0">
                <a:latin typeface="Times New Roman" panose="02020603050405020304" pitchFamily="18" charset="0"/>
                <a:cs typeface="Times New Roman" panose="02020603050405020304" pitchFamily="18" charset="0"/>
              </a:rPr>
              <a:t>, M., Green, W., Lilley, S., Quinn, M., </a:t>
            </a:r>
            <a:r>
              <a:rPr lang="en-GB" sz="1800" dirty="0" err="1">
                <a:latin typeface="Times New Roman" panose="02020603050405020304" pitchFamily="18" charset="0"/>
                <a:cs typeface="Times New Roman" panose="02020603050405020304" pitchFamily="18" charset="0"/>
              </a:rPr>
              <a:t>Saren</a:t>
            </a:r>
            <a:r>
              <a:rPr lang="en-GB" sz="1800" dirty="0">
                <a:latin typeface="Times New Roman" panose="02020603050405020304" pitchFamily="18" charset="0"/>
                <a:cs typeface="Times New Roman" panose="02020603050405020304" pitchFamily="18" charset="0"/>
              </a:rPr>
              <a:t>, M. and </a:t>
            </a:r>
            <a:r>
              <a:rPr lang="en-GB" sz="1800" dirty="0" err="1">
                <a:latin typeface="Times New Roman" panose="02020603050405020304" pitchFamily="18" charset="0"/>
                <a:cs typeface="Times New Roman" panose="02020603050405020304" pitchFamily="18" charset="0"/>
              </a:rPr>
              <a:t>Schinckus</a:t>
            </a:r>
            <a:r>
              <a:rPr lang="en-GB" sz="1800" dirty="0">
                <a:latin typeface="Times New Roman" panose="02020603050405020304" pitchFamily="18" charset="0"/>
                <a:cs typeface="Times New Roman" panose="02020603050405020304" pitchFamily="18" charset="0"/>
              </a:rPr>
              <a:t>, C., 2021. Business as unusual: A business model for social innovation. </a:t>
            </a:r>
            <a:r>
              <a:rPr lang="en-GB" sz="1800" i="1" dirty="0">
                <a:latin typeface="Times New Roman" panose="02020603050405020304" pitchFamily="18" charset="0"/>
                <a:cs typeface="Times New Roman" panose="02020603050405020304" pitchFamily="18" charset="0"/>
              </a:rPr>
              <a:t>Journal of Business Research</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125</a:t>
            </a:r>
            <a:r>
              <a:rPr lang="en-GB" sz="1800" dirty="0">
                <a:latin typeface="Times New Roman" panose="02020603050405020304" pitchFamily="18" charset="0"/>
                <a:cs typeface="Times New Roman" panose="02020603050405020304" pitchFamily="18" charset="0"/>
              </a:rPr>
              <a:t>, pp.698-709.</a:t>
            </a:r>
          </a:p>
          <a:p>
            <a:pPr algn="just">
              <a:lnSpc>
                <a:spcPct val="150000"/>
              </a:lnSpc>
            </a:pPr>
            <a:r>
              <a:rPr lang="en-GB" sz="1800" dirty="0" err="1">
                <a:latin typeface="Times New Roman" panose="02020603050405020304" pitchFamily="18" charset="0"/>
                <a:cs typeface="Times New Roman" panose="02020603050405020304" pitchFamily="18" charset="0"/>
              </a:rPr>
              <a:t>Bidmon</a:t>
            </a:r>
            <a:r>
              <a:rPr lang="en-GB" sz="1800" dirty="0">
                <a:latin typeface="Times New Roman" panose="02020603050405020304" pitchFamily="18" charset="0"/>
                <a:cs typeface="Times New Roman" panose="02020603050405020304" pitchFamily="18" charset="0"/>
              </a:rPr>
              <a:t>, C.M. and </a:t>
            </a:r>
            <a:r>
              <a:rPr lang="en-GB" sz="1800" dirty="0" err="1">
                <a:latin typeface="Times New Roman" panose="02020603050405020304" pitchFamily="18" charset="0"/>
                <a:cs typeface="Times New Roman" panose="02020603050405020304" pitchFamily="18" charset="0"/>
              </a:rPr>
              <a:t>Knab</a:t>
            </a:r>
            <a:r>
              <a:rPr lang="en-GB" sz="1800" dirty="0">
                <a:latin typeface="Times New Roman" panose="02020603050405020304" pitchFamily="18" charset="0"/>
                <a:cs typeface="Times New Roman" panose="02020603050405020304" pitchFamily="18" charset="0"/>
              </a:rPr>
              <a:t>, S.F., 2018. The three roles of business models in societal transitions: New linkages between business model and transition research. </a:t>
            </a:r>
            <a:r>
              <a:rPr lang="en-GB" sz="1800" i="1" dirty="0">
                <a:latin typeface="Times New Roman" panose="02020603050405020304" pitchFamily="18" charset="0"/>
                <a:cs typeface="Times New Roman" panose="02020603050405020304" pitchFamily="18" charset="0"/>
              </a:rPr>
              <a:t>Journal of Cleaner Production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178</a:t>
            </a:r>
            <a:r>
              <a:rPr lang="en-GB" sz="1800" dirty="0">
                <a:latin typeface="Times New Roman" panose="02020603050405020304" pitchFamily="18" charset="0"/>
                <a:cs typeface="Times New Roman" panose="02020603050405020304" pitchFamily="18" charset="0"/>
              </a:rPr>
              <a:t>, pp.903-916.</a:t>
            </a:r>
          </a:p>
          <a:p>
            <a:pPr algn="just">
              <a:lnSpc>
                <a:spcPct val="150000"/>
              </a:lnSpc>
            </a:pPr>
            <a:r>
              <a:rPr lang="en-GB" sz="1800" dirty="0">
                <a:latin typeface="Times New Roman" panose="02020603050405020304" pitchFamily="18" charset="0"/>
                <a:cs typeface="Times New Roman" panose="02020603050405020304" pitchFamily="18" charset="0"/>
              </a:rPr>
              <a:t>Foss, N.J. and </a:t>
            </a:r>
            <a:r>
              <a:rPr lang="en-GB" sz="1800" dirty="0" err="1">
                <a:latin typeface="Times New Roman" panose="02020603050405020304" pitchFamily="18" charset="0"/>
                <a:cs typeface="Times New Roman" panose="02020603050405020304" pitchFamily="18" charset="0"/>
              </a:rPr>
              <a:t>Saebi</a:t>
            </a:r>
            <a:r>
              <a:rPr lang="en-GB" sz="1800" dirty="0">
                <a:latin typeface="Times New Roman" panose="02020603050405020304" pitchFamily="18" charset="0"/>
                <a:cs typeface="Times New Roman" panose="02020603050405020304" pitchFamily="18" charset="0"/>
              </a:rPr>
              <a:t>, T., 2018. Business models and business model innovation: Between wicked and paradigmatic problems. </a:t>
            </a:r>
            <a:r>
              <a:rPr lang="en-GB" sz="1800" i="1" dirty="0">
                <a:latin typeface="Times New Roman" panose="02020603050405020304" pitchFamily="18" charset="0"/>
                <a:cs typeface="Times New Roman" panose="02020603050405020304" pitchFamily="18" charset="0"/>
              </a:rPr>
              <a:t>Long range planning</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51</a:t>
            </a:r>
            <a:r>
              <a:rPr lang="en-GB" sz="1800" dirty="0">
                <a:latin typeface="Times New Roman" panose="02020603050405020304" pitchFamily="18" charset="0"/>
                <a:cs typeface="Times New Roman" panose="02020603050405020304" pitchFamily="18" charset="0"/>
              </a:rPr>
              <a:t>(1), pp.9-21.</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39455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TotalTime>
  <Words>1040</Words>
  <Application>Microsoft Office PowerPoint</Application>
  <PresentationFormat>Widescreen</PresentationFormat>
  <Paragraphs>38</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vt:lpstr>
      <vt:lpstr>ENTREPRENEURSHIP</vt:lpstr>
      <vt:lpstr>Overview of the business idea, product and/or service. </vt:lpstr>
      <vt:lpstr>Continue</vt:lpstr>
      <vt:lpstr>Ownership, Legal format and management of the company. </vt:lpstr>
      <vt:lpstr>SWOT analysis  </vt:lpstr>
      <vt:lpstr>4Ps of marketing mix. </vt:lpstr>
      <vt:lpstr>Continue</vt:lpstr>
      <vt:lpstr>Target market and marketing strategies the company will adopt to reach their customers </vt:lpstr>
      <vt:lpstr>Continue</vt:lpstr>
      <vt:lpstr>Reference List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Microsoft account</cp:lastModifiedBy>
  <cp:revision>26</cp:revision>
  <dcterms:created xsi:type="dcterms:W3CDTF">2023-03-22T08:54:53Z</dcterms:created>
  <dcterms:modified xsi:type="dcterms:W3CDTF">2023-03-22T09:11:47Z</dcterms:modified>
</cp:coreProperties>
</file>