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97" r:id="rId2"/>
  </p:sldMasterIdLst>
  <p:notesMasterIdLst>
    <p:notesMasterId r:id="rId38"/>
  </p:notesMasterIdLst>
  <p:handoutMasterIdLst>
    <p:handoutMasterId r:id="rId39"/>
  </p:handoutMasterIdLst>
  <p:sldIdLst>
    <p:sldId id="284" r:id="rId3"/>
    <p:sldId id="317" r:id="rId4"/>
    <p:sldId id="318" r:id="rId5"/>
    <p:sldId id="319" r:id="rId6"/>
    <p:sldId id="285" r:id="rId7"/>
    <p:sldId id="286" r:id="rId8"/>
    <p:sldId id="287" r:id="rId9"/>
    <p:sldId id="291" r:id="rId10"/>
    <p:sldId id="288" r:id="rId11"/>
    <p:sldId id="289" r:id="rId12"/>
    <p:sldId id="290" r:id="rId13"/>
    <p:sldId id="292" r:id="rId14"/>
    <p:sldId id="293" r:id="rId15"/>
    <p:sldId id="294" r:id="rId16"/>
    <p:sldId id="296" r:id="rId17"/>
    <p:sldId id="297" r:id="rId18"/>
    <p:sldId id="298" r:id="rId19"/>
    <p:sldId id="299" r:id="rId20"/>
    <p:sldId id="300" r:id="rId21"/>
    <p:sldId id="301" r:id="rId22"/>
    <p:sldId id="308" r:id="rId23"/>
    <p:sldId id="302" r:id="rId24"/>
    <p:sldId id="303" r:id="rId25"/>
    <p:sldId id="304" r:id="rId26"/>
    <p:sldId id="305" r:id="rId27"/>
    <p:sldId id="306" r:id="rId28"/>
    <p:sldId id="307" r:id="rId29"/>
    <p:sldId id="309" r:id="rId30"/>
    <p:sldId id="310" r:id="rId31"/>
    <p:sldId id="316" r:id="rId32"/>
    <p:sldId id="311" r:id="rId33"/>
    <p:sldId id="312" r:id="rId34"/>
    <p:sldId id="313" r:id="rId35"/>
    <p:sldId id="314" r:id="rId36"/>
    <p:sldId id="315" r:id="rId37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483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3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69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6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414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3869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59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856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673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2766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420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CEBD6-5A87-4A2E-B5F0-6C38EED60CD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FCC98-DB5F-42AA-BF4A-940EA1C781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89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990600" y="6248400"/>
            <a:ext cx="2285256" cy="457200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Semester 2 – 2020/2021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dirty="0" smtClean="0"/>
              <a:t>Topic </a:t>
            </a:r>
            <a:r>
              <a:rPr lang="en-US" b="1" dirty="0"/>
              <a:t>3</a:t>
            </a:r>
            <a:r>
              <a:rPr lang="en-US" b="1" dirty="0" smtClean="0"/>
              <a:t> – Interfaces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49" y="1904351"/>
            <a:ext cx="8877233" cy="280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4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045" y="1069939"/>
            <a:ext cx="8360028" cy="471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4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15" y="1058249"/>
            <a:ext cx="8830233" cy="471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6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Abstraction Through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/>
              <a:t>Using the keyword interface, you can fully abstract a class’ interface from its implementation.</a:t>
            </a:r>
          </a:p>
          <a:p>
            <a:r>
              <a:rPr lang="en-GB" sz="2800" dirty="0"/>
              <a:t>That is, using interface, you can specify what a class must do, but not how it does it</a:t>
            </a:r>
            <a:r>
              <a:rPr lang="en-GB" sz="2800" dirty="0" smtClean="0"/>
              <a:t>.</a:t>
            </a:r>
          </a:p>
          <a:p>
            <a:r>
              <a:rPr lang="en-GB" sz="2800" dirty="0"/>
              <a:t>Once it is defined, any number </a:t>
            </a:r>
            <a:r>
              <a:rPr lang="en-GB" sz="2800" dirty="0" smtClean="0"/>
              <a:t>of classes </a:t>
            </a:r>
            <a:r>
              <a:rPr lang="en-GB" sz="2800" dirty="0"/>
              <a:t>can implement an interface. </a:t>
            </a:r>
            <a:endParaRPr lang="en-GB" sz="2800" dirty="0" smtClean="0"/>
          </a:p>
          <a:p>
            <a:r>
              <a:rPr lang="en-GB" sz="2800" dirty="0" smtClean="0"/>
              <a:t>Also</a:t>
            </a:r>
            <a:r>
              <a:rPr lang="en-GB" sz="2800" dirty="0"/>
              <a:t>, one class can implement any number of interfaces.</a:t>
            </a:r>
          </a:p>
        </p:txBody>
      </p:sp>
    </p:spTree>
    <p:extLst>
      <p:ext uri="{BB962C8B-B14F-4D97-AF65-F5344CB8AC3E}">
        <p14:creationId xmlns:p14="http://schemas.microsoft.com/office/powerpoint/2010/main" val="155417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Abstraction Through Interfaces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/>
              <a:t>To implement an interface, a class must create the complete set of methods defined </a:t>
            </a:r>
            <a:r>
              <a:rPr lang="en-GB" sz="2800" dirty="0" smtClean="0"/>
              <a:t>by the </a:t>
            </a:r>
            <a:r>
              <a:rPr lang="en-GB" sz="2800" dirty="0"/>
              <a:t>interface. </a:t>
            </a:r>
            <a:endParaRPr lang="en-GB" sz="2800" dirty="0" smtClean="0"/>
          </a:p>
          <a:p>
            <a:r>
              <a:rPr lang="en-GB" sz="2800" dirty="0" smtClean="0"/>
              <a:t>However</a:t>
            </a:r>
            <a:r>
              <a:rPr lang="en-GB" sz="2800" dirty="0"/>
              <a:t>, each class is free to determine the details of its own implementation.</a:t>
            </a:r>
          </a:p>
          <a:p>
            <a:r>
              <a:rPr lang="en-GB" sz="2800" dirty="0"/>
              <a:t>By providing the interface keyword, Java allows you to fully utilize the “one interface</a:t>
            </a:r>
            <a:r>
              <a:rPr lang="en-GB" sz="2800" dirty="0" smtClean="0"/>
              <a:t>, multiple </a:t>
            </a:r>
            <a:r>
              <a:rPr lang="en-GB" sz="2800" dirty="0"/>
              <a:t>methods” aspect of polymorphism.</a:t>
            </a:r>
          </a:p>
        </p:txBody>
      </p:sp>
    </p:spTree>
    <p:extLst>
      <p:ext uri="{BB962C8B-B14F-4D97-AF65-F5344CB8AC3E}">
        <p14:creationId xmlns:p14="http://schemas.microsoft.com/office/powerpoint/2010/main" val="208293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Interface 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This is the general form of an interface: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564904"/>
            <a:ext cx="760546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82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Interface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>
                <a:latin typeface="+mj-lt"/>
              </a:rPr>
              <a:t>Here</a:t>
            </a:r>
            <a:r>
              <a:rPr lang="en-GB" sz="2800" dirty="0">
                <a:latin typeface="Palatino-Roman"/>
              </a:rPr>
              <a:t> is an example of an interface definition. It declares a simple interface that </a:t>
            </a:r>
            <a:r>
              <a:rPr lang="en-GB" sz="2800" dirty="0" smtClean="0">
                <a:latin typeface="Palatino-Roman"/>
              </a:rPr>
              <a:t>contains one </a:t>
            </a:r>
            <a:r>
              <a:rPr lang="en-GB" sz="2800" dirty="0">
                <a:latin typeface="Palatino-Roman"/>
              </a:rPr>
              <a:t>method called </a:t>
            </a:r>
            <a:r>
              <a:rPr lang="en-GB" sz="2800" b="1" dirty="0" err="1">
                <a:latin typeface="Palatino-Bold"/>
              </a:rPr>
              <a:t>callback</a:t>
            </a:r>
            <a:r>
              <a:rPr lang="en-GB" sz="2800" b="1" dirty="0">
                <a:latin typeface="Palatino-Bold"/>
              </a:rPr>
              <a:t>( ) </a:t>
            </a:r>
            <a:r>
              <a:rPr lang="en-GB" sz="2800" dirty="0">
                <a:latin typeface="Palatino-Roman"/>
              </a:rPr>
              <a:t>that takes a single integer parameter.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4058415"/>
            <a:ext cx="4968552" cy="143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5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Interface 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/>
              <a:t>When no access specifier is included, then default access results, and the interface is </a:t>
            </a:r>
            <a:r>
              <a:rPr lang="en-GB" sz="2800" dirty="0" smtClean="0"/>
              <a:t>only available </a:t>
            </a:r>
            <a:r>
              <a:rPr lang="en-GB" sz="2800" dirty="0"/>
              <a:t>to other members of the package in which it is declared. </a:t>
            </a:r>
            <a:endParaRPr lang="en-GB" sz="2800" dirty="0" smtClean="0"/>
          </a:p>
          <a:p>
            <a:r>
              <a:rPr lang="en-GB" sz="2800" dirty="0" smtClean="0"/>
              <a:t>When </a:t>
            </a:r>
            <a:r>
              <a:rPr lang="en-GB" sz="2800" dirty="0"/>
              <a:t>it is declared </a:t>
            </a:r>
            <a:r>
              <a:rPr lang="en-GB" sz="2800" dirty="0" smtClean="0"/>
              <a:t>as public</a:t>
            </a:r>
            <a:r>
              <a:rPr lang="en-GB" sz="2800" dirty="0"/>
              <a:t>, the interface can be used by any other code.</a:t>
            </a:r>
          </a:p>
        </p:txBody>
      </p:sp>
    </p:spTree>
    <p:extLst>
      <p:ext uri="{BB962C8B-B14F-4D97-AF65-F5344CB8AC3E}">
        <p14:creationId xmlns:p14="http://schemas.microsoft.com/office/powerpoint/2010/main" val="60753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Implementing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10" y="1874850"/>
            <a:ext cx="8343528" cy="4114800"/>
          </a:xfrm>
        </p:spPr>
        <p:txBody>
          <a:bodyPr/>
          <a:lstStyle/>
          <a:p>
            <a:r>
              <a:rPr lang="en-GB" sz="2800" dirty="0"/>
              <a:t>Once an interface has been defined, one or more classes can implement that interface. </a:t>
            </a:r>
            <a:endParaRPr lang="en-GB" sz="2800" dirty="0" smtClean="0"/>
          </a:p>
          <a:p>
            <a:r>
              <a:rPr lang="en-GB" sz="2800" dirty="0" smtClean="0"/>
              <a:t>To implement </a:t>
            </a:r>
            <a:r>
              <a:rPr lang="en-GB" sz="2800" dirty="0"/>
              <a:t>an interface, include the implements clause in a class definition, and then </a:t>
            </a:r>
            <a:r>
              <a:rPr lang="en-GB" sz="2800" dirty="0" smtClean="0"/>
              <a:t>create the </a:t>
            </a:r>
            <a:r>
              <a:rPr lang="en-GB" sz="2800" dirty="0"/>
              <a:t>methods defined by the interface. </a:t>
            </a:r>
            <a:endParaRPr lang="en-GB" sz="2800" dirty="0" smtClean="0"/>
          </a:p>
          <a:p>
            <a:r>
              <a:rPr lang="en-GB" sz="2800" dirty="0" smtClean="0"/>
              <a:t>The </a:t>
            </a:r>
            <a:r>
              <a:rPr lang="en-GB" sz="2800" dirty="0"/>
              <a:t>general form of a class that includes the </a:t>
            </a:r>
            <a:r>
              <a:rPr lang="en-GB" sz="2800" dirty="0" smtClean="0"/>
              <a:t>implements clause </a:t>
            </a:r>
            <a:r>
              <a:rPr lang="en-GB" sz="2800" dirty="0"/>
              <a:t>looks like this: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5157192"/>
            <a:ext cx="7848872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0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Interfaces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>
                <a:latin typeface="+mj-lt"/>
              </a:rPr>
              <a:t>If a class implements more than one interface, the interfaces are separated with a comma. </a:t>
            </a:r>
            <a:endParaRPr lang="en-GB" sz="2800" dirty="0" smtClean="0">
              <a:latin typeface="+mj-lt"/>
            </a:endParaRPr>
          </a:p>
          <a:p>
            <a:r>
              <a:rPr lang="en-GB" sz="2800" dirty="0">
                <a:latin typeface="+mj-lt"/>
              </a:rPr>
              <a:t>The methods that implement an interface must </a:t>
            </a:r>
            <a:r>
              <a:rPr lang="en-GB" sz="2800" dirty="0" smtClean="0">
                <a:latin typeface="+mj-lt"/>
              </a:rPr>
              <a:t>be declared </a:t>
            </a:r>
            <a:r>
              <a:rPr lang="en-GB" sz="2800" b="1" dirty="0">
                <a:latin typeface="+mj-lt"/>
              </a:rPr>
              <a:t>public</a:t>
            </a:r>
            <a:r>
              <a:rPr lang="en-GB" sz="2800" dirty="0">
                <a:latin typeface="+mj-lt"/>
              </a:rPr>
              <a:t>. </a:t>
            </a:r>
            <a:endParaRPr lang="en-GB" sz="2800" dirty="0" smtClean="0">
              <a:latin typeface="+mj-lt"/>
            </a:endParaRPr>
          </a:p>
          <a:p>
            <a:r>
              <a:rPr lang="en-GB" sz="2800" dirty="0" smtClean="0">
                <a:latin typeface="+mj-lt"/>
              </a:rPr>
              <a:t>Also</a:t>
            </a:r>
            <a:r>
              <a:rPr lang="en-GB" sz="2800" dirty="0">
                <a:latin typeface="+mj-lt"/>
              </a:rPr>
              <a:t>, the type signature of the implementing method must match </a:t>
            </a:r>
            <a:r>
              <a:rPr lang="en-GB" sz="2800" dirty="0" smtClean="0">
                <a:latin typeface="+mj-lt"/>
              </a:rPr>
              <a:t>exactly the </a:t>
            </a:r>
            <a:r>
              <a:rPr lang="en-GB" sz="2800" dirty="0">
                <a:latin typeface="+mj-lt"/>
              </a:rPr>
              <a:t>type signature specified in the </a:t>
            </a:r>
            <a:r>
              <a:rPr lang="en-GB" sz="2800" b="1" dirty="0">
                <a:latin typeface="+mj-lt"/>
              </a:rPr>
              <a:t>interface </a:t>
            </a:r>
            <a:r>
              <a:rPr lang="en-GB" sz="2800" dirty="0">
                <a:latin typeface="+mj-lt"/>
              </a:rPr>
              <a:t>definition.</a:t>
            </a:r>
          </a:p>
        </p:txBody>
      </p:sp>
    </p:spTree>
    <p:extLst>
      <p:ext uri="{BB962C8B-B14F-4D97-AF65-F5344CB8AC3E}">
        <p14:creationId xmlns:p14="http://schemas.microsoft.com/office/powerpoint/2010/main" val="142239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Interfaces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204864"/>
            <a:ext cx="799288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9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Interfaces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dirty="0"/>
              <a:t>It is both permissible and common for classes that implement interfaces to </a:t>
            </a:r>
            <a:r>
              <a:rPr lang="en-GB" dirty="0" smtClean="0"/>
              <a:t>define additional </a:t>
            </a:r>
            <a:r>
              <a:rPr lang="en-GB" dirty="0"/>
              <a:t>members of their own. </a:t>
            </a:r>
            <a:endParaRPr lang="en-GB" dirty="0" smtClean="0"/>
          </a:p>
          <a:p>
            <a:r>
              <a:rPr lang="en-GB" dirty="0" smtClean="0"/>
              <a:t>For </a:t>
            </a:r>
            <a:r>
              <a:rPr lang="en-GB" dirty="0"/>
              <a:t>example, the following version of </a:t>
            </a:r>
            <a:r>
              <a:rPr lang="en-GB" b="1" dirty="0"/>
              <a:t>Client </a:t>
            </a:r>
            <a:r>
              <a:rPr lang="en-GB" dirty="0" smtClean="0"/>
              <a:t>implements </a:t>
            </a:r>
            <a:r>
              <a:rPr lang="en-GB" b="1" dirty="0" err="1" smtClean="0"/>
              <a:t>callback</a:t>
            </a:r>
            <a:r>
              <a:rPr lang="en-GB" b="1" dirty="0"/>
              <a:t>( ) </a:t>
            </a:r>
            <a:r>
              <a:rPr lang="en-GB" dirty="0"/>
              <a:t>and adds the method </a:t>
            </a:r>
            <a:r>
              <a:rPr lang="en-GB" b="1" dirty="0" err="1"/>
              <a:t>nonIfaceMeth</a:t>
            </a:r>
            <a:r>
              <a:rPr lang="en-GB" b="1" dirty="0"/>
              <a:t>( )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665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Interfaces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017713"/>
            <a:ext cx="7920880" cy="385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332656"/>
            <a:ext cx="8568952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Implementing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3"/>
            <a:ext cx="8631560" cy="4114800"/>
          </a:xfrm>
        </p:spPr>
        <p:txBody>
          <a:bodyPr/>
          <a:lstStyle/>
          <a:p>
            <a:r>
              <a:rPr lang="en-GB" sz="2800" dirty="0" smtClean="0"/>
              <a:t>While the </a:t>
            </a:r>
            <a:r>
              <a:rPr lang="en-GB" sz="2800" dirty="0"/>
              <a:t>preceding example shows, </a:t>
            </a:r>
            <a:r>
              <a:rPr lang="en-GB" sz="2800" dirty="0" smtClean="0"/>
              <a:t>mechanically, how an interface reference variable can access an implementation object, it does not demonstrate the polymorphic power of such </a:t>
            </a:r>
            <a:r>
              <a:rPr lang="en-GB" sz="2800" dirty="0"/>
              <a:t>a reference. </a:t>
            </a:r>
            <a:endParaRPr lang="en-GB" sz="2800" dirty="0" smtClean="0"/>
          </a:p>
          <a:p>
            <a:r>
              <a:rPr lang="en-GB" sz="2800" dirty="0" smtClean="0"/>
              <a:t>To </a:t>
            </a:r>
            <a:r>
              <a:rPr lang="en-GB" sz="2800" dirty="0"/>
              <a:t>sample this usage, first create the second implementation of </a:t>
            </a:r>
            <a:r>
              <a:rPr lang="en-GB" sz="2800" b="1" dirty="0" err="1"/>
              <a:t>Callback</a:t>
            </a:r>
            <a:r>
              <a:rPr lang="en-GB" sz="2800" dirty="0" smtClean="0"/>
              <a:t>, shown on the next slide: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6303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61925"/>
            <a:ext cx="864096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76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Implementing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/>
              <a:t>The output from this program is shown here:</a:t>
            </a:r>
          </a:p>
          <a:p>
            <a:pPr lvl="1"/>
            <a:r>
              <a:rPr lang="en-GB" sz="2400" dirty="0" err="1"/>
              <a:t>callback</a:t>
            </a:r>
            <a:r>
              <a:rPr lang="en-GB" sz="2400" dirty="0"/>
              <a:t> called with 42</a:t>
            </a:r>
          </a:p>
          <a:p>
            <a:pPr lvl="1"/>
            <a:r>
              <a:rPr lang="en-GB" sz="2400" dirty="0"/>
              <a:t>Another version of </a:t>
            </a:r>
            <a:r>
              <a:rPr lang="en-GB" sz="2400" dirty="0" err="1"/>
              <a:t>callback</a:t>
            </a:r>
            <a:endParaRPr lang="en-GB" sz="2400" dirty="0"/>
          </a:p>
          <a:p>
            <a:pPr lvl="1"/>
            <a:r>
              <a:rPr lang="en-GB" sz="2400" dirty="0"/>
              <a:t>p squared is 1764</a:t>
            </a:r>
          </a:p>
          <a:p>
            <a:r>
              <a:rPr lang="en-GB" sz="2800" dirty="0"/>
              <a:t>As you can see, the version of </a:t>
            </a:r>
            <a:r>
              <a:rPr lang="en-GB" sz="2800" b="1" dirty="0" err="1"/>
              <a:t>callback</a:t>
            </a:r>
            <a:r>
              <a:rPr lang="en-GB" sz="2800" b="1" dirty="0"/>
              <a:t>( ) </a:t>
            </a:r>
            <a:r>
              <a:rPr lang="en-GB" sz="2800" dirty="0"/>
              <a:t>that is called is determined by the type of </a:t>
            </a:r>
            <a:r>
              <a:rPr lang="en-GB" sz="2800" dirty="0" smtClean="0"/>
              <a:t>object that </a:t>
            </a:r>
            <a:r>
              <a:rPr lang="en-GB" sz="2800" b="1" dirty="0"/>
              <a:t>c </a:t>
            </a:r>
            <a:r>
              <a:rPr lang="en-GB" sz="2800" dirty="0"/>
              <a:t>refers to at run time. </a:t>
            </a:r>
          </a:p>
        </p:txBody>
      </p:sp>
    </p:spTree>
    <p:extLst>
      <p:ext uri="{BB962C8B-B14F-4D97-AF65-F5344CB8AC3E}">
        <p14:creationId xmlns:p14="http://schemas.microsoft.com/office/powerpoint/2010/main" val="255374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Nested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2"/>
            <a:ext cx="8415536" cy="4363615"/>
          </a:xfrm>
        </p:spPr>
        <p:txBody>
          <a:bodyPr/>
          <a:lstStyle/>
          <a:p>
            <a:r>
              <a:rPr lang="en-GB" sz="2800" dirty="0"/>
              <a:t>An interface can be declared a member of a class or another interface. </a:t>
            </a:r>
            <a:endParaRPr lang="en-GB" sz="2800" dirty="0" smtClean="0"/>
          </a:p>
          <a:p>
            <a:r>
              <a:rPr lang="en-GB" sz="2800" dirty="0" smtClean="0"/>
              <a:t>Such </a:t>
            </a:r>
            <a:r>
              <a:rPr lang="en-GB" sz="2800" dirty="0"/>
              <a:t>an interface </a:t>
            </a:r>
            <a:r>
              <a:rPr lang="en-GB" sz="2800" dirty="0" smtClean="0"/>
              <a:t>is called </a:t>
            </a:r>
            <a:r>
              <a:rPr lang="en-GB" sz="2800" dirty="0"/>
              <a:t>a </a:t>
            </a:r>
            <a:r>
              <a:rPr lang="en-GB" sz="2800" i="1" dirty="0"/>
              <a:t>member interface </a:t>
            </a:r>
            <a:r>
              <a:rPr lang="en-GB" sz="2800" dirty="0"/>
              <a:t>or a </a:t>
            </a:r>
            <a:r>
              <a:rPr lang="en-GB" sz="2800" i="1" dirty="0"/>
              <a:t>nested interface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A </a:t>
            </a:r>
            <a:r>
              <a:rPr lang="en-GB" sz="2800" dirty="0"/>
              <a:t>nested interface can be declared as </a:t>
            </a:r>
            <a:r>
              <a:rPr lang="en-GB" sz="2800" b="1" dirty="0"/>
              <a:t>public</a:t>
            </a:r>
            <a:r>
              <a:rPr lang="en-GB" sz="2800" dirty="0"/>
              <a:t>,</a:t>
            </a:r>
          </a:p>
          <a:p>
            <a:r>
              <a:rPr lang="en-GB" sz="2800" b="1" dirty="0"/>
              <a:t>private</a:t>
            </a:r>
            <a:r>
              <a:rPr lang="en-GB" sz="2800" dirty="0"/>
              <a:t>, or </a:t>
            </a:r>
            <a:r>
              <a:rPr lang="en-GB" sz="2800" b="1" dirty="0"/>
              <a:t>protected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differs from a top-level interface, which must either be </a:t>
            </a:r>
            <a:r>
              <a:rPr lang="en-GB" sz="2800" dirty="0" smtClean="0"/>
              <a:t>declared as </a:t>
            </a:r>
            <a:r>
              <a:rPr lang="en-GB" sz="2800" b="1" dirty="0"/>
              <a:t>public </a:t>
            </a:r>
            <a:r>
              <a:rPr lang="en-GB" sz="2800" dirty="0"/>
              <a:t>or use the default access </a:t>
            </a:r>
            <a:r>
              <a:rPr lang="en-GB" sz="2800" dirty="0" smtClean="0"/>
              <a:t>level.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2995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496944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59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Interface Two Implementations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017713"/>
            <a:ext cx="8271520" cy="4114800"/>
          </a:xfrm>
        </p:spPr>
        <p:txBody>
          <a:bodyPr/>
          <a:lstStyle/>
          <a:p>
            <a:r>
              <a:rPr lang="en-GB" dirty="0"/>
              <a:t>The following program creates a class called </a:t>
            </a:r>
            <a:r>
              <a:rPr lang="en-GB" b="1" dirty="0" err="1"/>
              <a:t>FixedStack</a:t>
            </a:r>
            <a:r>
              <a:rPr lang="en-GB" b="1" dirty="0"/>
              <a:t> </a:t>
            </a:r>
            <a:r>
              <a:rPr lang="en-GB" dirty="0"/>
              <a:t>that implements a </a:t>
            </a:r>
            <a:r>
              <a:rPr lang="en-GB" dirty="0" smtClean="0"/>
              <a:t>fixed-length version </a:t>
            </a:r>
            <a:r>
              <a:rPr lang="en-GB" dirty="0"/>
              <a:t>of an integer </a:t>
            </a:r>
            <a:r>
              <a:rPr lang="en-GB" dirty="0" smtClean="0"/>
              <a:t>stack.</a:t>
            </a:r>
          </a:p>
          <a:p>
            <a:r>
              <a:rPr lang="en-GB" dirty="0" smtClean="0"/>
              <a:t>A second program creates a class called </a:t>
            </a:r>
            <a:r>
              <a:rPr lang="en-GB" b="1" dirty="0" err="1" smtClean="0"/>
              <a:t>IntStack</a:t>
            </a:r>
            <a:r>
              <a:rPr lang="en-GB" b="1" dirty="0" smtClean="0"/>
              <a:t> </a:t>
            </a:r>
            <a:r>
              <a:rPr lang="en-GB" dirty="0"/>
              <a:t>that creates a dynamic stack by use of the same </a:t>
            </a:r>
            <a:r>
              <a:rPr lang="en-GB" b="1" dirty="0"/>
              <a:t>interface </a:t>
            </a:r>
            <a:r>
              <a:rPr lang="en-GB" dirty="0"/>
              <a:t>definition.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827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76225"/>
            <a:ext cx="828092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8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332656"/>
            <a:ext cx="856895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76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Interface Two Implementations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/>
              <a:t>Following is another implementation of </a:t>
            </a:r>
            <a:r>
              <a:rPr lang="en-GB" sz="2800" b="1" dirty="0" err="1"/>
              <a:t>IntStack</a:t>
            </a:r>
            <a:r>
              <a:rPr lang="en-GB" sz="2800" b="1" dirty="0"/>
              <a:t> </a:t>
            </a:r>
            <a:r>
              <a:rPr lang="en-GB" sz="2800" dirty="0"/>
              <a:t>that creates a dynamic stack by </a:t>
            </a:r>
            <a:r>
              <a:rPr lang="en-GB" sz="2800" dirty="0" smtClean="0"/>
              <a:t>use of </a:t>
            </a:r>
            <a:r>
              <a:rPr lang="en-GB" sz="2800" dirty="0"/>
              <a:t>the same </a:t>
            </a:r>
            <a:r>
              <a:rPr lang="en-GB" sz="2800" b="1" dirty="0"/>
              <a:t>interface </a:t>
            </a:r>
            <a:r>
              <a:rPr lang="en-GB" sz="2800" dirty="0"/>
              <a:t>definition. </a:t>
            </a:r>
            <a:endParaRPr lang="en-GB" sz="2800" dirty="0" smtClean="0"/>
          </a:p>
          <a:p>
            <a:r>
              <a:rPr lang="en-GB" sz="2800" dirty="0" smtClean="0"/>
              <a:t>In </a:t>
            </a:r>
            <a:r>
              <a:rPr lang="en-GB" sz="2800" dirty="0"/>
              <a:t>this implementation, each stack is constructed with </a:t>
            </a:r>
            <a:r>
              <a:rPr lang="en-GB" sz="2800" dirty="0" smtClean="0"/>
              <a:t>an initial </a:t>
            </a:r>
            <a:r>
              <a:rPr lang="en-GB" sz="2800" dirty="0"/>
              <a:t>length. </a:t>
            </a:r>
            <a:endParaRPr lang="en-GB" sz="2800" dirty="0" smtClean="0"/>
          </a:p>
          <a:p>
            <a:r>
              <a:rPr lang="en-GB" sz="2800" dirty="0" smtClean="0"/>
              <a:t>If </a:t>
            </a:r>
            <a:r>
              <a:rPr lang="en-GB" sz="2800" dirty="0"/>
              <a:t>this initial length is exceeded, then the stack is increased in size. </a:t>
            </a:r>
            <a:endParaRPr lang="en-GB" sz="2800" dirty="0" smtClean="0"/>
          </a:p>
          <a:p>
            <a:r>
              <a:rPr lang="en-GB" sz="2800" dirty="0" smtClean="0"/>
              <a:t>Each time more </a:t>
            </a:r>
            <a:r>
              <a:rPr lang="en-GB" sz="2800" dirty="0"/>
              <a:t>room is needed, the size of the stack is doubled.</a:t>
            </a:r>
          </a:p>
        </p:txBody>
      </p:sp>
    </p:spTree>
    <p:extLst>
      <p:ext uri="{BB962C8B-B14F-4D97-AF65-F5344CB8AC3E}">
        <p14:creationId xmlns:p14="http://schemas.microsoft.com/office/powerpoint/2010/main" val="225716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542924"/>
            <a:ext cx="8640959" cy="605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6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204864"/>
            <a:ext cx="8424936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56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49694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37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Variables in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/>
              <a:t>You can use interfaces to import shared constants into multiple classes by simply </a:t>
            </a:r>
            <a:r>
              <a:rPr lang="en-GB" sz="2800" dirty="0" smtClean="0"/>
              <a:t>declaring an </a:t>
            </a:r>
            <a:r>
              <a:rPr lang="en-GB" sz="2800" dirty="0"/>
              <a:t>interface that contains variables that are initialized to the desired values. </a:t>
            </a:r>
            <a:endParaRPr lang="en-GB" sz="2800" dirty="0" smtClean="0"/>
          </a:p>
          <a:p>
            <a:r>
              <a:rPr lang="en-GB" sz="2800" dirty="0"/>
              <a:t>It is as if that class were importing the constant fields into the class name space as </a:t>
            </a:r>
            <a:r>
              <a:rPr lang="en-GB" sz="2800" b="1" dirty="0" smtClean="0"/>
              <a:t>final </a:t>
            </a:r>
            <a:r>
              <a:rPr lang="en-GB" sz="2800" dirty="0" smtClean="0"/>
              <a:t>variables.</a:t>
            </a:r>
          </a:p>
          <a:p>
            <a:r>
              <a:rPr lang="en-GB" sz="2800" dirty="0" smtClean="0"/>
              <a:t>The </a:t>
            </a:r>
            <a:r>
              <a:rPr lang="en-GB" sz="2800" dirty="0"/>
              <a:t>next example uses this technique to implement an automated “decision maker”:</a:t>
            </a:r>
          </a:p>
        </p:txBody>
      </p:sp>
    </p:spTree>
    <p:extLst>
      <p:ext uri="{BB962C8B-B14F-4D97-AF65-F5344CB8AC3E}">
        <p14:creationId xmlns:p14="http://schemas.microsoft.com/office/powerpoint/2010/main" val="351808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980728"/>
            <a:ext cx="6984776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05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32656"/>
            <a:ext cx="7632848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4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88640"/>
            <a:ext cx="7704856" cy="656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5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836712"/>
            <a:ext cx="7920880" cy="445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17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Extending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/>
              <a:t>One interface can inherit another by use of the keyword </a:t>
            </a:r>
            <a:r>
              <a:rPr lang="en-GB" sz="2800" b="1" dirty="0"/>
              <a:t>extends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The </a:t>
            </a:r>
            <a:r>
              <a:rPr lang="en-GB" sz="2800" dirty="0"/>
              <a:t>syntax is the same </a:t>
            </a:r>
            <a:r>
              <a:rPr lang="en-GB" sz="2800" dirty="0" smtClean="0"/>
              <a:t>as for </a:t>
            </a:r>
            <a:r>
              <a:rPr lang="en-GB" sz="2800" dirty="0"/>
              <a:t>inheriting classes. </a:t>
            </a:r>
            <a:endParaRPr lang="en-GB" sz="2800" dirty="0" smtClean="0"/>
          </a:p>
          <a:p>
            <a:r>
              <a:rPr lang="en-GB" sz="2800" dirty="0" smtClean="0"/>
              <a:t>When </a:t>
            </a:r>
            <a:r>
              <a:rPr lang="en-GB" sz="2800" dirty="0"/>
              <a:t>a class implements an interface that inherits another interface</a:t>
            </a:r>
            <a:r>
              <a:rPr lang="en-GB" sz="2800" dirty="0" smtClean="0"/>
              <a:t>, it </a:t>
            </a:r>
            <a:r>
              <a:rPr lang="en-GB" sz="2800" dirty="0"/>
              <a:t>must provide implementations for all methods defined within the interface </a:t>
            </a:r>
            <a:r>
              <a:rPr lang="en-GB" sz="2800" dirty="0" smtClean="0"/>
              <a:t>inheritance chain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581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8424936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1074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Interface v Abstract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400" dirty="0"/>
              <a:t>Main difference is methods of a Java interface are implicitly abstract and cannot have implementations. </a:t>
            </a:r>
            <a:endParaRPr lang="en-GB" sz="2400" dirty="0" smtClean="0"/>
          </a:p>
          <a:p>
            <a:r>
              <a:rPr lang="en-GB" sz="2400" dirty="0" smtClean="0"/>
              <a:t>A </a:t>
            </a:r>
            <a:r>
              <a:rPr lang="en-GB" sz="2400" dirty="0"/>
              <a:t>Java abstract class can have instance methods that implements a default </a:t>
            </a:r>
            <a:r>
              <a:rPr lang="en-GB" sz="2400" dirty="0" smtClean="0"/>
              <a:t>behaviour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400" dirty="0" smtClean="0"/>
              <a:t>Variables </a:t>
            </a:r>
            <a:r>
              <a:rPr lang="en-GB" sz="2400" dirty="0"/>
              <a:t>declared in a Java interface is by default final. An abstract class may contain non-final variables</a:t>
            </a:r>
          </a:p>
        </p:txBody>
      </p:sp>
    </p:spTree>
    <p:extLst>
      <p:ext uri="{BB962C8B-B14F-4D97-AF65-F5344CB8AC3E}">
        <p14:creationId xmlns:p14="http://schemas.microsoft.com/office/powerpoint/2010/main" val="1834083827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1472217297</TotalTime>
  <Words>826</Words>
  <Application>Microsoft Office PowerPoint</Application>
  <PresentationFormat>On-screen Show (4:3)</PresentationFormat>
  <Paragraphs>72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6" baseType="lpstr">
      <vt:lpstr>ＭＳ Ｐゴシック</vt:lpstr>
      <vt:lpstr>ＭＳ Ｐゴシック</vt:lpstr>
      <vt:lpstr>Arial</vt:lpstr>
      <vt:lpstr>Calibri</vt:lpstr>
      <vt:lpstr>Calibri Light</vt:lpstr>
      <vt:lpstr>Palatino-Bold</vt:lpstr>
      <vt:lpstr>Palatino-Roman</vt:lpstr>
      <vt:lpstr>Tahoma</vt:lpstr>
      <vt:lpstr>Wingdings</vt:lpstr>
      <vt:lpstr>Blends</vt:lpstr>
      <vt:lpstr>Office Theme</vt:lpstr>
      <vt:lpstr>Topic 3 – Interfaces</vt:lpstr>
      <vt:lpstr>PowerPoint Presentation</vt:lpstr>
      <vt:lpstr>PowerPoint Presentation</vt:lpstr>
      <vt:lpstr>PowerPoint Presentation</vt:lpstr>
      <vt:lpstr>Abstraction Through Interfaces</vt:lpstr>
      <vt:lpstr>Abstraction Through Interfaces</vt:lpstr>
      <vt:lpstr>Interface Form</vt:lpstr>
      <vt:lpstr>Interface Definition</vt:lpstr>
      <vt:lpstr>Interface Form</vt:lpstr>
      <vt:lpstr>Implementing Interfaces</vt:lpstr>
      <vt:lpstr>Implementing Interfaces</vt:lpstr>
      <vt:lpstr>Implementing Interfaces</vt:lpstr>
      <vt:lpstr>Implementing Interfaces</vt:lpstr>
      <vt:lpstr>Implementing Interfaces</vt:lpstr>
      <vt:lpstr>PowerPoint Presentation</vt:lpstr>
      <vt:lpstr>Implementing Interfaces</vt:lpstr>
      <vt:lpstr>PowerPoint Presentation</vt:lpstr>
      <vt:lpstr>Implementing Interfaces</vt:lpstr>
      <vt:lpstr>Nested Interfaces</vt:lpstr>
      <vt:lpstr>PowerPoint Presentation</vt:lpstr>
      <vt:lpstr>One Interface Two Implementations</vt:lpstr>
      <vt:lpstr>PowerPoint Presentation</vt:lpstr>
      <vt:lpstr>PowerPoint Presentation</vt:lpstr>
      <vt:lpstr>One Interface Two Implementations</vt:lpstr>
      <vt:lpstr>PowerPoint Presentation</vt:lpstr>
      <vt:lpstr>PowerPoint Presentation</vt:lpstr>
      <vt:lpstr>PowerPoint Presentation</vt:lpstr>
      <vt:lpstr>Variables in Interfaces</vt:lpstr>
      <vt:lpstr>PowerPoint Presentation</vt:lpstr>
      <vt:lpstr>PowerPoint Presentation</vt:lpstr>
      <vt:lpstr>PowerPoint Presentation</vt:lpstr>
      <vt:lpstr>PowerPoint Presentation</vt:lpstr>
      <vt:lpstr>Extending Interfaces</vt:lpstr>
      <vt:lpstr>PowerPoint Presentation</vt:lpstr>
      <vt:lpstr>Interface v Abstract Class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Stephen Hole</cp:lastModifiedBy>
  <cp:revision>187</cp:revision>
  <cp:lastPrinted>2018-10-31T08:24:02Z</cp:lastPrinted>
  <dcterms:created xsi:type="dcterms:W3CDTF">1996-12-09T10:09:10Z</dcterms:created>
  <dcterms:modified xsi:type="dcterms:W3CDTF">2021-02-05T10:52:35Z</dcterms:modified>
</cp:coreProperties>
</file>