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A8E8"/>
    <a:srgbClr val="FF61E2"/>
    <a:srgbClr val="FC8D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431E7E-5137-A639-BB62-8B1F20C773B0}" v="645" dt="2024-05-17T12:29:18.160"/>
    <p1510:client id="{6430D67A-7551-D911-B8A6-1A799D015753}" v="18" dt="2024-05-18T09:56:34.689"/>
    <p1510:client id="{E8612081-D6C6-4600-25EA-F503B29497BA}" v="949" dt="2024-05-17T17:16:22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Vernon (2302839)" userId="S::2302839@student.uwtsd.ac.uk::4f402680-6dc5-4086-92e6-94d00eabdf7b" providerId="AD" clId="Web-{6430D67A-7551-D911-B8A6-1A799D015753}"/>
    <pc:docChg chg="mod addSld delSld modSld modMainMaster setSldSz">
      <pc:chgData name="Ellie Vernon (2302839)" userId="S::2302839@student.uwtsd.ac.uk::4f402680-6dc5-4086-92e6-94d00eabdf7b" providerId="AD" clId="Web-{6430D67A-7551-D911-B8A6-1A799D015753}" dt="2024-05-18T09:56:34.689" v="17"/>
      <pc:docMkLst>
        <pc:docMk/>
      </pc:docMkLst>
      <pc:sldChg chg="modSp">
        <pc:chgData name="Ellie Vernon (2302839)" userId="S::2302839@student.uwtsd.ac.uk::4f402680-6dc5-4086-92e6-94d00eabdf7b" providerId="AD" clId="Web-{6430D67A-7551-D911-B8A6-1A799D015753}" dt="2024-05-18T09:50:30.429" v="16"/>
        <pc:sldMkLst>
          <pc:docMk/>
          <pc:sldMk cId="109857222" sldId="256"/>
        </pc:sldMkLst>
        <pc:graphicFrameChg chg="mod modGraphic">
          <ac:chgData name="Ellie Vernon (2302839)" userId="S::2302839@student.uwtsd.ac.uk::4f402680-6dc5-4086-92e6-94d00eabdf7b" providerId="AD" clId="Web-{6430D67A-7551-D911-B8A6-1A799D015753}" dt="2024-05-18T09:50:30.429" v="16"/>
          <ac:graphicFrameMkLst>
            <pc:docMk/>
            <pc:sldMk cId="109857222" sldId="256"/>
            <ac:graphicFrameMk id="4" creationId="{ED939A5B-4696-69BB-B9FC-7915F754DAAE}"/>
          </ac:graphicFrameMkLst>
        </pc:graphicFrameChg>
      </pc:sldChg>
      <pc:sldChg chg="new del">
        <pc:chgData name="Ellie Vernon (2302839)" userId="S::2302839@student.uwtsd.ac.uk::4f402680-6dc5-4086-92e6-94d00eabdf7b" providerId="AD" clId="Web-{6430D67A-7551-D911-B8A6-1A799D015753}" dt="2024-05-18T09:56:34.689" v="17"/>
        <pc:sldMkLst>
          <pc:docMk/>
          <pc:sldMk cId="3771774471" sldId="257"/>
        </pc:sldMkLst>
      </pc:sldChg>
      <pc:sldChg chg="new del">
        <pc:chgData name="Ellie Vernon (2302839)" userId="S::2302839@student.uwtsd.ac.uk::4f402680-6dc5-4086-92e6-94d00eabdf7b" providerId="AD" clId="Web-{6430D67A-7551-D911-B8A6-1A799D015753}" dt="2024-05-18T09:49:55.022" v="12"/>
        <pc:sldMkLst>
          <pc:docMk/>
          <pc:sldMk cId="217667753" sldId="258"/>
        </pc:sldMkLst>
      </pc:sldChg>
      <pc:sldChg chg="add del replId">
        <pc:chgData name="Ellie Vernon (2302839)" userId="S::2302839@student.uwtsd.ac.uk::4f402680-6dc5-4086-92e6-94d00eabdf7b" providerId="AD" clId="Web-{6430D67A-7551-D911-B8A6-1A799D015753}" dt="2024-05-18T09:49:40.146" v="7"/>
        <pc:sldMkLst>
          <pc:docMk/>
          <pc:sldMk cId="4194697662" sldId="259"/>
        </pc:sldMkLst>
      </pc:sldChg>
      <pc:sldMasterChg chg="modSp modSldLayout">
        <pc:chgData name="Ellie Vernon (2302839)" userId="S::2302839@student.uwtsd.ac.uk::4f402680-6dc5-4086-92e6-94d00eabdf7b" providerId="AD" clId="Web-{6430D67A-7551-D911-B8A6-1A799D015753}" dt="2024-05-18T09:50:13.007" v="13"/>
        <pc:sldMasterMkLst>
          <pc:docMk/>
          <pc:sldMasterMk cId="2460954070" sldId="2147483660"/>
        </pc:sldMasterMkLst>
        <pc:spChg chg="mod">
          <ac:chgData name="Ellie Vernon (2302839)" userId="S::2302839@student.uwtsd.ac.uk::4f402680-6dc5-4086-92e6-94d00eabdf7b" providerId="AD" clId="Web-{6430D67A-7551-D911-B8A6-1A799D015753}" dt="2024-05-18T09:50:13.007" v="13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Ellie Vernon (2302839)" userId="S::2302839@student.uwtsd.ac.uk::4f402680-6dc5-4086-92e6-94d00eabdf7b" providerId="AD" clId="Web-{6430D67A-7551-D911-B8A6-1A799D015753}" dt="2024-05-18T09:50:13.007" v="13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Ellie Vernon (2302839)" userId="S::2302839@student.uwtsd.ac.uk::4f402680-6dc5-4086-92e6-94d00eabdf7b" providerId="AD" clId="Web-{6430D67A-7551-D911-B8A6-1A799D015753}" dt="2024-05-18T09:50:13.007" v="13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Ellie Vernon (2302839)" userId="S::2302839@student.uwtsd.ac.uk::4f402680-6dc5-4086-92e6-94d00eabdf7b" providerId="AD" clId="Web-{6430D67A-7551-D911-B8A6-1A799D015753}" dt="2024-05-18T09:50:13.007" v="13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Ellie Vernon (2302839)" userId="S::2302839@student.uwtsd.ac.uk::4f402680-6dc5-4086-92e6-94d00eabdf7b" providerId="AD" clId="Web-{6430D67A-7551-D911-B8A6-1A799D015753}" dt="2024-05-18T09:50:13.007" v="13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Ellie Vernon (2302839)" userId="S::2302839@student.uwtsd.ac.uk::4f402680-6dc5-4086-92e6-94d00eabdf7b" providerId="AD" clId="Web-{6430D67A-7551-D911-B8A6-1A799D015753}" dt="2024-05-18T09:50:13.007" v="13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Ellie Vernon (2302839)" userId="S::2302839@student.uwtsd.ac.uk::4f402680-6dc5-4086-92e6-94d00eabdf7b" providerId="AD" clId="Web-{6430D67A-7551-D911-B8A6-1A799D015753}" dt="2024-05-18T09:50:13.007" v="13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Ellie Vernon (2302839)" userId="S::2302839@student.uwtsd.ac.uk::4f402680-6dc5-4086-92e6-94d00eabdf7b" providerId="AD" clId="Web-{E8612081-D6C6-4600-25EA-F503B29497BA}"/>
    <pc:docChg chg="modSld">
      <pc:chgData name="Ellie Vernon (2302839)" userId="S::2302839@student.uwtsd.ac.uk::4f402680-6dc5-4086-92e6-94d00eabdf7b" providerId="AD" clId="Web-{E8612081-D6C6-4600-25EA-F503B29497BA}" dt="2024-05-17T17:16:22.936" v="917"/>
      <pc:docMkLst>
        <pc:docMk/>
      </pc:docMkLst>
      <pc:sldChg chg="modSp">
        <pc:chgData name="Ellie Vernon (2302839)" userId="S::2302839@student.uwtsd.ac.uk::4f402680-6dc5-4086-92e6-94d00eabdf7b" providerId="AD" clId="Web-{E8612081-D6C6-4600-25EA-F503B29497BA}" dt="2024-05-17T17:16:22.936" v="917"/>
        <pc:sldMkLst>
          <pc:docMk/>
          <pc:sldMk cId="109857222" sldId="256"/>
        </pc:sldMkLst>
        <pc:graphicFrameChg chg="mod modGraphic">
          <ac:chgData name="Ellie Vernon (2302839)" userId="S::2302839@student.uwtsd.ac.uk::4f402680-6dc5-4086-92e6-94d00eabdf7b" providerId="AD" clId="Web-{E8612081-D6C6-4600-25EA-F503B29497BA}" dt="2024-05-17T17:16:22.936" v="917"/>
          <ac:graphicFrameMkLst>
            <pc:docMk/>
            <pc:sldMk cId="109857222" sldId="256"/>
            <ac:graphicFrameMk id="4" creationId="{ED939A5B-4696-69BB-B9FC-7915F754DAA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D939A5B-4696-69BB-B9FC-7915F754DA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6313297"/>
              </p:ext>
            </p:extLst>
          </p:nvPr>
        </p:nvGraphicFramePr>
        <p:xfrm>
          <a:off x="0" y="-12031"/>
          <a:ext cx="9132779" cy="68706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836128">
                  <a:extLst>
                    <a:ext uri="{9D8B030D-6E8A-4147-A177-3AD203B41FA5}">
                      <a16:colId xmlns:a16="http://schemas.microsoft.com/office/drawing/2014/main" val="2779533636"/>
                    </a:ext>
                  </a:extLst>
                </a:gridCol>
                <a:gridCol w="1836128">
                  <a:extLst>
                    <a:ext uri="{9D8B030D-6E8A-4147-A177-3AD203B41FA5}">
                      <a16:colId xmlns:a16="http://schemas.microsoft.com/office/drawing/2014/main" val="1852583443"/>
                    </a:ext>
                  </a:extLst>
                </a:gridCol>
                <a:gridCol w="1836128">
                  <a:extLst>
                    <a:ext uri="{9D8B030D-6E8A-4147-A177-3AD203B41FA5}">
                      <a16:colId xmlns:a16="http://schemas.microsoft.com/office/drawing/2014/main" val="693451692"/>
                    </a:ext>
                  </a:extLst>
                </a:gridCol>
                <a:gridCol w="1857374">
                  <a:extLst>
                    <a:ext uri="{9D8B030D-6E8A-4147-A177-3AD203B41FA5}">
                      <a16:colId xmlns:a16="http://schemas.microsoft.com/office/drawing/2014/main" val="1011572382"/>
                    </a:ext>
                  </a:extLst>
                </a:gridCol>
                <a:gridCol w="1767021">
                  <a:extLst>
                    <a:ext uri="{9D8B030D-6E8A-4147-A177-3AD203B41FA5}">
                      <a16:colId xmlns:a16="http://schemas.microsoft.com/office/drawing/2014/main" val="1205162618"/>
                    </a:ext>
                  </a:extLst>
                </a:gridCol>
              </a:tblGrid>
              <a:tr h="86519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1400" noProof="0" dirty="0">
                        <a:solidFill>
                          <a:srgbClr val="F7A8E8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400" noProof="0" dirty="0">
                          <a:solidFill>
                            <a:srgbClr val="F7A8E8"/>
                          </a:solidFill>
                        </a:rPr>
                        <a:t>          Gwrthrychol</a:t>
                      </a:r>
                      <a:endParaRPr lang="cy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400" dirty="0"/>
                    </a:p>
                    <a:p>
                      <a:pPr lvl="0">
                        <a:buNone/>
                      </a:pPr>
                      <a:r>
                        <a:rPr lang="cy-GB" sz="1400" noProof="0" dirty="0">
                          <a:solidFill>
                            <a:srgbClr val="F7A8E8"/>
                          </a:solidFill>
                        </a:rPr>
                        <a:t>     Camau gweithredu</a:t>
                      </a:r>
                      <a:endParaRPr lang="cy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1400" noProof="0" dirty="0">
                        <a:solidFill>
                          <a:srgbClr val="F7A8E8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400" noProof="0" dirty="0">
                          <a:solidFill>
                            <a:srgbClr val="F7A8E8"/>
                          </a:solidFill>
                        </a:rPr>
                        <a:t>              Adnoddau </a:t>
                      </a:r>
                      <a:endParaRPr lang="en-US" sz="140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cy-GB" sz="1400" noProof="0" dirty="0">
                        <a:solidFill>
                          <a:srgbClr val="F7A8E8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7A8E8"/>
                          </a:solidFill>
                        </a:rPr>
                        <a:t>Dyddiad targed ar gyfer cyflawni amcan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1400" noProof="0" dirty="0">
                        <a:solidFill>
                          <a:srgbClr val="F7A8E8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7A8E8"/>
                          </a:solidFill>
                        </a:rPr>
                        <a:t>Meini prawf llwyddiant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99333562"/>
                  </a:ext>
                </a:extLst>
              </a:tr>
              <a:tr h="264648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  </a:t>
                      </a:r>
                      <a:endParaRPr lang="en-US" sz="1400" dirty="0"/>
                    </a:p>
                    <a:p>
                      <a:pPr lvl="0">
                        <a:buNone/>
                      </a:pPr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          </a:t>
                      </a:r>
                      <a:endParaRPr lang="cy-GB" sz="1400" dirty="0"/>
                    </a:p>
                    <a:p>
                      <a:pPr lvl="0">
                        <a:buNone/>
                      </a:pPr>
                      <a:endParaRPr lang="cy-GB" sz="1400" noProof="0" dirty="0">
                        <a:solidFill>
                          <a:srgbClr val="FF61E2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 Rheoli amser</a:t>
                      </a:r>
                      <a:endParaRPr lang="cy-GB" sz="1400" dirty="0"/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(sicrhau bod gwaith yn cael i neud yn digon o amser)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00" u="sng" noProof="0" dirty="0">
                          <a:solidFill>
                            <a:srgbClr val="F7A8E8"/>
                          </a:solidFill>
                        </a:rPr>
                        <a:t>Y </a:t>
                      </a:r>
                      <a:r>
                        <a:rPr lang="cy-GB" sz="900" u="none" noProof="0" dirty="0">
                          <a:solidFill>
                            <a:srgbClr val="F7A8E8"/>
                          </a:solidFill>
                        </a:rPr>
                        <a:t>camau y b</a:t>
                      </a:r>
                      <a:r>
                        <a:rPr lang="cy-GB" sz="900" u="sng" noProof="0" dirty="0">
                          <a:solidFill>
                            <a:srgbClr val="F7A8E8"/>
                          </a:solidFill>
                        </a:rPr>
                        <a:t>yddaf yn eu cymryd I</a:t>
                      </a:r>
                      <a:endParaRPr lang="en-US" sz="1400" dirty="0"/>
                    </a:p>
                    <a:p>
                      <a:pPr lvl="0" algn="ctr">
                        <a:buNone/>
                      </a:pPr>
                      <a:r>
                        <a:rPr lang="cy-GB" sz="900" u="sng" noProof="0" dirty="0">
                          <a:solidFill>
                            <a:srgbClr val="F7A8E8"/>
                          </a:solidFill>
                        </a:rPr>
                        <a:t> gyrraedd y nod hwn:</a:t>
                      </a:r>
                      <a:r>
                        <a:rPr lang="cy-GB" sz="900" noProof="0" dirty="0">
                          <a:solidFill>
                            <a:srgbClr val="F7A8E8"/>
                          </a:solidFill>
                        </a:rPr>
                        <a:t> 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cy-GB" sz="8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Llunio rhestrau 'TO-DO' ar gyfer fy ngwaith, fel hyn gallaf olrhain yr hyn sydd gennyf i wneud a'r hyn nad wyf wedi'i wneud. Gall hyn hefyd fy helpu i deimlo'n fwy cynhyrchiol wrth i mi dicio fy nodau ar gyfer fy ngwaith oddi yno gan arwain at roi mwy o gymhelliant i mi eu cwblhau tasgau.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cy-GB" sz="800" b="0" i="0" u="none" strike="noStrike" noProof="0" dirty="0">
                          <a:solidFill>
                            <a:srgbClr val="F7A8E8"/>
                          </a:solidFill>
                        </a:rPr>
                        <a:t>Torri tasgau i lawr, fel nad ydynt yn teimlo mor frawychus i'w cwblhau, a gobeithio eu cyflawni'n gyflymach</a:t>
                      </a:r>
                      <a:endParaRPr lang="cy-GB" sz="800" b="0" i="0" u="none" strike="noStrike" noProof="0" dirty="0">
                        <a:solidFill>
                          <a:srgbClr val="F7A8E8"/>
                        </a:solidFill>
                        <a:latin typeface="Aptos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cy-GB" sz="800" b="0" i="0" u="none" strike="noStrike" noProof="0" dirty="0">
                          <a:solidFill>
                            <a:srgbClr val="F7A8E8"/>
                          </a:solidFill>
                        </a:rPr>
                        <a:t>Cymryd seibiannau bach rhwng tasgau fel nad ydyn nhw'n mynd yn llethol.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cy-GB" sz="800" b="0" i="0" u="none" strike="noStrike" noProof="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Y gefnogaeth a’r adnoddau sydd eu hangen i gyflawni’r amcan hwn, yw cadw golwg ar ba dasgau sydd angen eu cwblhau yn gyntaf. Felly rydw i ar y blaen i’r hyn sydd angen ei wneud. Gofyn i fy nhiwtoriaid am unrhyw gymorth pan yn sownd gyda thasgau, er mwyn i mi allu rheoli fy ngwaith mewn pryd.</a:t>
                      </a:r>
                      <a:endParaRPr lang="cy-GB" sz="1100" noProof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Hoffwn wella hyn dros yr haf, felly rwyf wedi gwella erbyn fy ail flwyddyn yn y brifysgol, ac yn gweld ei bod yn haws rheoli fy amser. Byddwn yn bendant yn hoffi i hyn wella erbyn i mi orffen yn y brifysgol, felly mae'n fy helpu nid yn unig i ddatblygu gyda fy ngwaith, ond yn fy mywyd cyffredinol.</a:t>
                      </a:r>
                      <a:endParaRPr lang="cy-GB" sz="1100" noProof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Byddaf yn gwybod bod y nod hwn wedi/ei gyflawni, pan fyddaf yn teimlo fy mod ar y trywydd iawn ac yn drefnus gyda fy holl waith, heb fy llethu gyda'r llwyth gwaith a gwneud yn siŵr fy mod yn cael cefnogaeth pan fo angen. Bydd hyn yn cael ei adolygu trwy gadw golwg ar gynnydd.</a:t>
                      </a:r>
                      <a:endParaRPr lang="cy-GB" sz="1100" noProof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33727713"/>
                  </a:ext>
                </a:extLst>
              </a:tr>
              <a:tr h="1679502">
                <a:tc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rgbClr val="FF61E2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Ehangu fy ngwybodaeth ar therapi chwarae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900" b="0" i="0" u="sng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Y camau y byddaf yn eu cymryd i gyrraedd y nod hwn:</a:t>
                      </a:r>
                      <a:endParaRPr lang="cy-GB" sz="1400" b="0" i="0" u="sng" strike="noStrike" noProof="0" dirty="0">
                        <a:solidFill>
                          <a:srgbClr val="F7A8E8"/>
                        </a:solidFill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9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Dod o hyd i gwrs sy'n cynnig gwybodaeth am therapi chwarae.</a:t>
                      </a:r>
                      <a:endParaRPr lang="cy-GB" sz="900" noProof="0" dirty="0">
                        <a:solidFill>
                          <a:srgbClr val="F7A8E8"/>
                        </a:solidFill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9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Mynychu'r cwrs a chwrdd â'r holl ofynion.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900" b="0" i="0" u="none" strike="noStrike" noProof="0" dirty="0">
                          <a:solidFill>
                            <a:srgbClr val="F7A8E8"/>
                          </a:solidFill>
                        </a:rPr>
                        <a:t>Dod o hyd i lyfrau ac erthyglau am therapi chwarae</a:t>
                      </a:r>
                      <a:endParaRPr lang="cy-GB" sz="900" b="0" i="0" u="none" strike="noStrike" noProof="0" dirty="0">
                        <a:solidFill>
                          <a:srgbClr val="F7A8E8"/>
                        </a:solidFill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cy-GB" sz="900" b="0" i="0" u="none" strike="noStrike" noProof="0" dirty="0">
                        <a:solidFill>
                          <a:srgbClr val="F7A8E8"/>
                        </a:solidFill>
                        <a:latin typeface="Apto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I gyrraedd yr amcan hwn byddai angen i mi edrych ar gyrsiau sydd wedi'u hardystio ac sy'n fuddiol i wella fy ngwybodaeth. Llyfrau sy'n gyfoes ag unrhyw ddiweddariadau sydd wedi'u cael i wneud i chwarae therapi.</a:t>
                      </a:r>
                      <a:endParaRPr lang="cy-GB" sz="110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Mae hwn yn darged yr hoffwn edrych arno ar ôl i mi raddio yn y brifysgol.</a:t>
                      </a:r>
                      <a:endParaRPr lang="cy-GB" sz="110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Byddaf yn gwybod fy mod wedi cyflawni'r nod hwn, pan fyddaf yn teimlo bod fy ngwybodaeth wedi'i ehangu arno, a theimlaf fod gennyf well dealltwriaeth o pam y caiff ei ddefnyddio, sut a beth yw'r manteision ohono.</a:t>
                      </a:r>
                      <a:endParaRPr lang="cy-GB" sz="1100" noProof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33429463"/>
                  </a:ext>
                </a:extLst>
              </a:tr>
              <a:tr h="1679502">
                <a:tc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rgbClr val="FF61E2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sz="1400" noProof="0" dirty="0">
                          <a:solidFill>
                            <a:srgbClr val="FF61E2"/>
                          </a:solidFill>
                        </a:rPr>
                        <a:t>Dysgu mwy am</a:t>
                      </a:r>
                      <a:r>
                        <a:rPr lang="cy-GB" sz="1400" b="0" i="0" u="none" strike="noStrike" noProof="0" dirty="0">
                          <a:solidFill>
                            <a:srgbClr val="FF61E2"/>
                          </a:solidFill>
                          <a:latin typeface="Aptos"/>
                        </a:rPr>
                        <a:t> ALN (dyslecsia, awtistiaeth, a ADHD)</a:t>
                      </a:r>
                      <a:endParaRPr lang="cy-GB" sz="1400">
                        <a:solidFill>
                          <a:srgbClr val="FF61E2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900" noProof="0" dirty="0">
                          <a:solidFill>
                            <a:srgbClr val="F7A8E8"/>
                          </a:solidFill>
                        </a:rPr>
                        <a:t>Y camau y byddaf yn eu cymryd I gyrraedd y nod hwn:</a:t>
                      </a:r>
                    </a:p>
                    <a:p>
                      <a:pPr marL="171450" lvl="0" indent="-171450" algn="ctr">
                        <a:buFont typeface="Arial"/>
                        <a:buChar char="•"/>
                      </a:pPr>
                      <a:r>
                        <a:rPr lang="cy-GB" sz="9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Dod o hyd i gyrsiau sy'n cynnig gwybodaeth bellach am ADY, sut i gefnogi rhywun sy'n cael trafferth gyda nhw.</a:t>
                      </a:r>
                    </a:p>
                    <a:p>
                      <a:pPr marL="171450" lvl="0" indent="-171450" algn="ctr">
                        <a:buFont typeface="Arial"/>
                        <a:buChar char="•"/>
                      </a:pPr>
                      <a:endParaRPr lang="cy-GB" sz="900" b="0" i="0" u="none" strike="noStrike" noProof="0" dirty="0">
                        <a:solidFill>
                          <a:srgbClr val="F7A8E8"/>
                        </a:solidFill>
                        <a:latin typeface="Apto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Yr adnoddau a’r gefnogaeth y byddaf yn eu defnyddio i gynyddu fy ngwybodaeth am ADY, i ddod o hyd i gwrs sydd wedi’i ardystio ac sy’n cynnig gwybodaeth sy’n fuddiol i mi allu ei rhoi yn fy ymarfer ac a all helpu i gefnogi plant.</a:t>
                      </a:r>
                      <a:endParaRPr lang="cy-GB" sz="1100" noProof="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Mae hwn yn amcan yr hoffwn ei gyflawni yn yr  flynyddoedd nesaf, ac yn bendant yn rhywbeth i edrych arno ar ôl y brifysgol.</a:t>
                      </a:r>
                      <a:endParaRPr lang="cy-GB" sz="110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100" b="0" i="0" u="none" strike="noStrike" noProof="0" dirty="0">
                          <a:solidFill>
                            <a:srgbClr val="F7A8E8"/>
                          </a:solidFill>
                          <a:latin typeface="Aptos"/>
                        </a:rPr>
                        <a:t>Rwy’n gwybod y byddwn wedi cyflawni’r amcan hwn drwy deimlo y gallaf gynnig cymorth i rywun sy’n cael trafferth ag ADY. Teimlo bod gen i fwy o wybodaeth am ADY.</a:t>
                      </a:r>
                      <a:endParaRPr lang="cy-GB" sz="1100" dirty="0">
                        <a:solidFill>
                          <a:srgbClr val="F7A8E8"/>
                        </a:solidFill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1544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341</cp:revision>
  <dcterms:created xsi:type="dcterms:W3CDTF">2024-05-17T11:55:51Z</dcterms:created>
  <dcterms:modified xsi:type="dcterms:W3CDTF">2024-05-18T09:56:34Z</dcterms:modified>
</cp:coreProperties>
</file>