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mp" ContentType="image/p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 autoCompressPictures="0">
  <p:sldMasterIdLst>
    <p:sldMasterId id="2147483660" r:id="rId1"/>
  </p:sldMasterIdLst>
  <p:sldIdLst>
    <p:sldId id="364" r:id="rId2"/>
    <p:sldId id="383" r:id="rId3"/>
    <p:sldId id="387" r:id="rId4"/>
    <p:sldId id="404" r:id="rId5"/>
    <p:sldId id="405" r:id="rId6"/>
    <p:sldId id="406" r:id="rId7"/>
    <p:sldId id="407" r:id="rId8"/>
    <p:sldId id="408" r:id="rId9"/>
    <p:sldId id="399" r:id="rId10"/>
    <p:sldId id="400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BACC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8"/>
    <p:restoredTop sz="94689"/>
  </p:normalViewPr>
  <p:slideViewPr>
    <p:cSldViewPr snapToGrid="0" showGuides="1">
      <p:cViewPr varScale="1">
        <p:scale>
          <a:sx n="74" d="100"/>
          <a:sy n="74" d="100"/>
        </p:scale>
        <p:origin x="1013" y="67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AF4569-0659-2321-1132-62978A92A75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356D0D-2478-47FE-8DAB-B92005DC1F0F}" type="datetime1">
              <a:rPr lang="en-GB" altLang="en-US"/>
              <a:pPr>
                <a:defRPr/>
              </a:pPr>
              <a:t>19/03/2026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57CDB6-9683-923D-F4D6-A16690F87D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0B911E-47D2-A792-94A7-10C09A82D2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346AB5-70ED-450A-9530-2033B8E8E0D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35250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551927-1F9D-988A-F05E-7708C60A55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226994-B490-4403-8CE4-43D4FD570BBD}" type="datetime1">
              <a:rPr lang="en-GB" altLang="en-US"/>
              <a:pPr>
                <a:defRPr/>
              </a:pPr>
              <a:t>19/03/2026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2EE8AB-0893-1027-952A-74CFAC50E8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CCC9B7-A74F-F725-6C2C-9C3690A8FF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FB928A-D6AD-4F2A-B2DD-923741E9064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568954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389BC9-DFAC-C707-387C-8A0EB4C4AA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1DCA91-53F4-49BC-9425-BD4ED78DF6F3}" type="datetime1">
              <a:rPr lang="en-GB" altLang="en-US"/>
              <a:pPr>
                <a:defRPr/>
              </a:pPr>
              <a:t>19/03/2026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6B90EAC4-913A-CF25-D1C2-ACB4ABCB088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86B909-6953-454E-922A-05FE74F3E91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01641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59FE73A-7CFF-F58B-4EBE-F036E86E01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2C5CC8-B2EB-4FCA-9C2F-BDABBC953608}" type="datetime1">
              <a:rPr lang="en-GB" altLang="en-US"/>
              <a:pPr>
                <a:defRPr/>
              </a:pPr>
              <a:t>19/03/2026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A105AE-8232-B6DA-5203-EE356F1E314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A9162A-D4C6-4BE6-80AC-343E718106D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761044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22C9F61-1987-C7A1-9600-3B1069708D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2482D0-6B59-43EB-A2E6-BEADFA88CF98}" type="datetime1">
              <a:rPr lang="en-GB" altLang="en-US"/>
              <a:pPr>
                <a:defRPr/>
              </a:pPr>
              <a:t>19/03/2026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3F234557-D565-AC27-1CDE-3870D5D7D04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F3B91C-6529-43C7-B4BA-62549480CC9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288720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1110769A-89FC-6C0C-1042-AD6A20A3C9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39EDA-6186-42E4-AD19-8C038518D62B}" type="datetime1">
              <a:rPr lang="en-GB" altLang="en-US"/>
              <a:pPr>
                <a:defRPr/>
              </a:pPr>
              <a:t>19/03/2026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61236328-BA85-38B0-4F47-FBEDDDAA6FF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35B565-CEE5-45AB-B707-06E43140C85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427372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F78643B6-9009-D2EC-E03D-7B89D42F4E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23D760-A5D6-4408-9293-3816AB405458}" type="datetime1">
              <a:rPr lang="en-GB" altLang="en-US"/>
              <a:pPr>
                <a:defRPr/>
              </a:pPr>
              <a:t>19/03/2026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10E17C46-3D3B-A498-50D1-09335F4622E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27DB7A-9E6D-4CCE-BDBB-D06183803CC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516462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0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8326A2FA-02CC-0B62-C5E1-6C1624ECA4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15CC12-B3B9-474E-933E-043F12DE8238}" type="datetime1">
              <a:rPr lang="en-GB" altLang="en-US"/>
              <a:pPr>
                <a:defRPr/>
              </a:pPr>
              <a:t>19/03/2026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37F502-3C1D-7A8D-52F3-CAED73093E8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450803-9B60-429C-BEAC-5774A5E11D5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816181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A919774-B368-632C-B58C-668A1F4060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FA25EF-011C-4B5E-B678-5C09381164A5}" type="datetime1">
              <a:rPr lang="en-GB" altLang="en-US"/>
              <a:pPr>
                <a:defRPr/>
              </a:pPr>
              <a:t>19/03/2026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9CBBFB-191C-419E-CAC2-F4A171A6D75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223C29-2C36-480D-8620-E075431042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430064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7D906F-2A1B-B326-EDE7-9006B53F24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943883-E3DA-4D48-9F4D-6A70BAD0FEF1}" type="datetime1">
              <a:rPr lang="en-GB" altLang="en-US"/>
              <a:pPr>
                <a:defRPr/>
              </a:pPr>
              <a:t>19/03/2026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A0D2712-9F7C-5A2D-8E35-C57EA177B8A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8D0294-2879-4E90-A38D-0837A1E4FE1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788409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872CCD-82B6-F46F-3435-E64EB1DE34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3BB2BA-946C-474B-8A44-50EB5173BE02}" type="datetime1">
              <a:rPr lang="en-GB" altLang="en-US"/>
              <a:pPr>
                <a:defRPr/>
              </a:pPr>
              <a:t>19/03/2026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21B22D7-7745-AF27-3210-8041648B214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445F48-3446-4FB0-88BE-B3679A1B7DE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411402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59DACF01-0473-AA8C-6930-ACE95BE3F6B4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F5CAA5FE-6BF8-C8AD-E251-1AB4861E89C8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F3770B-3B78-153B-118A-14573672F23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4021392-CAC7-450A-8667-583C0A183C4A}" type="datetime1">
              <a:rPr lang="en-GB" altLang="en-US"/>
              <a:pPr>
                <a:defRPr/>
              </a:pPr>
              <a:t>19/03/2026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0E714D-EC5F-579C-07E6-4DC1C80FD09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EB2DCD1C-9E31-48E8-81D6-875A32184C3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519486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mp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mp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mp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tmp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tmp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cbi.nlm.nih.gov/books/NBK2637/" TargetMode="External"/><Relationship Id="rId2" Type="http://schemas.openxmlformats.org/officeDocument/2006/relationships/hyperlink" Target="https://www.ihi.org/resources/Pages/Tools/SBARToolkit.aspx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who.int/publications/i/item/9789240032705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4A3CB8-39FD-9F8F-CD33-5E2118C6E66C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C9D1F96-3DE6-40B6-9DCF-E50C656CAE8D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19/03/2026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6147" name="Slide Number Placeholder 4">
            <a:extLst>
              <a:ext uri="{FF2B5EF4-FFF2-40B4-BE49-F238E27FC236}">
                <a16:creationId xmlns:a16="http://schemas.microsoft.com/office/drawing/2014/main" id="{447FB185-B91D-14EC-A199-C064D51D1DD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AE6B05AB-4810-4491-ACB1-BBF1B714F398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6148" name="Content Placeholder 2">
            <a:extLst>
              <a:ext uri="{FF2B5EF4-FFF2-40B4-BE49-F238E27FC236}">
                <a16:creationId xmlns:a16="http://schemas.microsoft.com/office/drawing/2014/main" id="{CE5AE962-C88D-3F0C-B15E-30348E09C8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052513"/>
            <a:ext cx="8229600" cy="4464050"/>
          </a:xfrm>
        </p:spPr>
        <p:txBody>
          <a:bodyPr/>
          <a:lstStyle/>
          <a:p>
            <a:r>
              <a:rPr lang="en-GB" altLang="en-US" dirty="0"/>
              <a:t>Module Title: </a:t>
            </a:r>
            <a:r>
              <a:rPr lang="en-GB" altLang="en-US" b="1" i="1" dirty="0"/>
              <a:t>Professional Career Development within H&amp;SC</a:t>
            </a:r>
          </a:p>
          <a:p>
            <a:r>
              <a:rPr lang="en-GB" altLang="en-US" u="sng" dirty="0"/>
              <a:t>Module Number</a:t>
            </a:r>
            <a:r>
              <a:rPr lang="en-GB" altLang="en-US" dirty="0"/>
              <a:t>: </a:t>
            </a:r>
            <a:r>
              <a:rPr lang="en-GB" altLang="en-US" b="1" i="1" dirty="0"/>
              <a:t>LCHS 4009 (LON)</a:t>
            </a:r>
          </a:p>
          <a:p>
            <a:r>
              <a:rPr lang="en-GB" altLang="en-US" u="sng" dirty="0"/>
              <a:t>Assignment No</a:t>
            </a:r>
            <a:r>
              <a:rPr lang="en-GB" altLang="en-US" b="1" i="1" dirty="0"/>
              <a:t>:     ASSIGNMENT 1</a:t>
            </a:r>
          </a:p>
          <a:p>
            <a:r>
              <a:rPr lang="en-GB" altLang="en-US" u="sng" dirty="0"/>
              <a:t>Student Name</a:t>
            </a:r>
            <a:r>
              <a:rPr lang="en-GB" altLang="en-US" b="1" i="1" dirty="0"/>
              <a:t>: Elisha </a:t>
            </a:r>
            <a:r>
              <a:rPr lang="en-GB" altLang="en-US" b="1" i="1" dirty="0" err="1"/>
              <a:t>Hakizumwami</a:t>
            </a:r>
            <a:endParaRPr lang="en-GB" altLang="en-US" b="1" i="1" dirty="0"/>
          </a:p>
          <a:p>
            <a:r>
              <a:rPr lang="en-GB" altLang="en-US" u="sng" dirty="0"/>
              <a:t>Student ID: </a:t>
            </a:r>
            <a:r>
              <a:rPr lang="en-GB" altLang="en-US" b="1" u="sng" dirty="0"/>
              <a:t>2438662</a:t>
            </a:r>
            <a:endParaRPr lang="en-GB" altLang="en-US" b="1" i="1" dirty="0"/>
          </a:p>
          <a:p>
            <a:r>
              <a:rPr lang="en-GB" altLang="en-US" u="sng" dirty="0"/>
              <a:t>Lecturer’s Name</a:t>
            </a:r>
            <a:r>
              <a:rPr lang="en-GB" altLang="en-US" b="1" i="1" dirty="0"/>
              <a:t>: Dr Christopher </a:t>
            </a:r>
            <a:r>
              <a:rPr lang="en-GB" altLang="en-US" b="1" i="1" dirty="0" err="1"/>
              <a:t>Mafuva</a:t>
            </a:r>
            <a:endParaRPr lang="en-GB" altLang="en-US" b="1" i="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5DAAE8-78AF-37D0-1EA1-6BE7641CF4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Acknowledge use of AI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7D09FF-04AE-863D-9637-E0C72C8D8B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dirty="0"/>
              <a:t>On this page state whether you have or have not used AI. Include the AI source if you have!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6D42E4-AC46-C008-2447-7CBA08E087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19/03/2026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8171439-ACFD-5D74-0A8F-A1BDCC81D8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871511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6E993329-62CA-9A49-62A4-7E50E45573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2152" y="32902"/>
            <a:ext cx="10920248" cy="777875"/>
          </a:xfrm>
        </p:spPr>
        <p:txBody>
          <a:bodyPr/>
          <a:lstStyle/>
          <a:p>
            <a:r>
              <a:rPr lang="en-GB" altLang="en-US" sz="2800" b="1" dirty="0"/>
              <a:t>Introduction</a:t>
            </a:r>
            <a:endParaRPr lang="en-US" altLang="en-US" sz="2800" b="1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C891E3-BFF6-8AE0-6C9D-F65AD1EC6373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C9D1F96-3DE6-40B6-9DCF-E50C656CAE8D}" type="datetime1">
              <a:rPr lang="en-GB" altLang="en-US" smtClean="0"/>
              <a:pPr>
                <a:defRPr/>
              </a:pPr>
              <a:t>19/03/2026</a:t>
            </a:fld>
            <a:endParaRPr lang="en-GB" altLang="en-US"/>
          </a:p>
        </p:txBody>
      </p:sp>
      <p:sp>
        <p:nvSpPr>
          <p:cNvPr id="18436" name="Slide Number Placeholder 4">
            <a:extLst>
              <a:ext uri="{FF2B5EF4-FFF2-40B4-BE49-F238E27FC236}">
                <a16:creationId xmlns:a16="http://schemas.microsoft.com/office/drawing/2014/main" id="{207505A2-3DCF-366C-F28C-EBE3358EDAD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909D677E-A245-6143-BFA3-B4B2737C38D0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A2FCF950-4012-15F0-B279-1361A6BD7D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1738" y="157654"/>
            <a:ext cx="7704084" cy="4244388"/>
          </a:xfrm>
        </p:spPr>
        <p:txBody>
          <a:bodyPr/>
          <a:lstStyle/>
          <a:p>
            <a:pPr marL="0" indent="0">
              <a:buNone/>
              <a:defRPr/>
            </a:pPr>
            <a:endParaRPr lang="en-GB" sz="2800" b="1" i="1" dirty="0"/>
          </a:p>
          <a:p>
            <a:pPr>
              <a:buFont typeface="Wingdings" panose="05000000000000000000" pitchFamily="2" charset="2"/>
              <a:buChar char="Ø"/>
              <a:defRPr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My name is </a:t>
            </a: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Elisha </a:t>
            </a:r>
            <a:r>
              <a:rPr lang="en-GB" sz="20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Hakizumwami</a:t>
            </a: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and I am undertaking a course in Health and Social Care where I am acquiring knowledge and professional skills necessary to assist people in a healthcare facility.</a:t>
            </a:r>
          </a:p>
          <a:p>
            <a:pPr>
              <a:buFont typeface="Wingdings" panose="05000000000000000000" pitchFamily="2" charset="2"/>
              <a:buChar char="Ø"/>
              <a:defRPr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area that I am concerned about is to enhance the quality of services that patients receive by acquiring necessary professional competencies that are applied in daily healthcare practise.</a:t>
            </a:r>
          </a:p>
          <a:p>
            <a:pPr>
              <a:buFont typeface="Wingdings" panose="05000000000000000000" pitchFamily="2" charset="2"/>
              <a:buChar char="Ø"/>
              <a:defRPr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skill that I have selected to present in this presentation is communication, which is regarded as one of the most essential competencies in the health and social care settings. </a:t>
            </a:r>
          </a:p>
          <a:p>
            <a:pPr>
              <a:buFont typeface="Wingdings" panose="05000000000000000000" pitchFamily="2" charset="2"/>
              <a:buChar char="Ø"/>
              <a:defRPr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presentation will clarify the concept of communication in professional healthcare practise and its importance in the provision of safe and effective care to the service users</a:t>
            </a:r>
          </a:p>
          <a:p>
            <a:pPr>
              <a:buFont typeface="Wingdings" panose="05000000000000000000" pitchFamily="2" charset="2"/>
              <a:buChar char="Ø"/>
              <a:defRPr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presentation will also discuss a communication model and provide a practical example of how this skill can be applied in a real health and social care setting</a:t>
            </a:r>
          </a:p>
          <a:p>
            <a:pPr>
              <a:buFont typeface="Wingdings" panose="05000000000000000000" pitchFamily="2" charset="2"/>
              <a:buChar char="Ø"/>
              <a:defRPr/>
            </a:pP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  <a:defRPr/>
            </a:pPr>
            <a:endParaRPr lang="en-GB" b="1" dirty="0"/>
          </a:p>
          <a:p>
            <a:pPr>
              <a:defRPr/>
            </a:pPr>
            <a:endParaRPr lang="en-GB" b="1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90F2B3A-62DA-4F2F-A374-6086B0CDE286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30206" y="935529"/>
            <a:ext cx="4243543" cy="4519340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E446A3E-B420-22F6-942E-38C4FE02DA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694DE4A6-A7E1-7A47-476C-ACD7193076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91710" y="138005"/>
            <a:ext cx="8229600" cy="777875"/>
          </a:xfrm>
        </p:spPr>
        <p:txBody>
          <a:bodyPr/>
          <a:lstStyle/>
          <a:p>
            <a:r>
              <a:rPr lang="en-GB" altLang="en-US" sz="2800" b="1" dirty="0"/>
              <a:t>What is Communication?</a:t>
            </a:r>
            <a:endParaRPr lang="en-US" altLang="en-US" sz="2800" b="1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BBF753-0F20-7C93-4758-A3B678F31DC5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C9D1F96-3DE6-40B6-9DCF-E50C656CAE8D}" type="datetime1">
              <a:rPr lang="en-GB" altLang="en-US" smtClean="0"/>
              <a:pPr>
                <a:defRPr/>
              </a:pPr>
              <a:t>19/03/2026</a:t>
            </a:fld>
            <a:endParaRPr lang="en-GB" altLang="en-US"/>
          </a:p>
        </p:txBody>
      </p:sp>
      <p:sp>
        <p:nvSpPr>
          <p:cNvPr id="18436" name="Slide Number Placeholder 4">
            <a:extLst>
              <a:ext uri="{FF2B5EF4-FFF2-40B4-BE49-F238E27FC236}">
                <a16:creationId xmlns:a16="http://schemas.microsoft.com/office/drawing/2014/main" id="{082505E1-FDDD-C87B-58B0-A3C989E7E6F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909D677E-A245-6143-BFA3-B4B2737C38D0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4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7BABBDA4-2930-C08A-A7D9-E5908C9FB4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4434" y="693684"/>
            <a:ext cx="8000270" cy="2950162"/>
          </a:xfrm>
        </p:spPr>
        <p:txBody>
          <a:bodyPr/>
          <a:lstStyle/>
          <a:p>
            <a:pPr marL="0" indent="0">
              <a:buNone/>
              <a:defRPr/>
            </a:pPr>
            <a:endParaRPr lang="en-GB" sz="2800" b="1" i="1" dirty="0"/>
          </a:p>
          <a:p>
            <a:pPr>
              <a:buFont typeface="Wingdings" panose="05000000000000000000" pitchFamily="2" charset="2"/>
              <a:buChar char="Ø"/>
              <a:defRPr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Communication refers to the process of sharing information through verbal, non-verbal and written methods (Arnold and Boggs, 2020).</a:t>
            </a:r>
          </a:p>
          <a:p>
            <a:pPr>
              <a:buFont typeface="Wingdings" panose="05000000000000000000" pitchFamily="2" charset="2"/>
              <a:buChar char="Ø"/>
              <a:defRPr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Within health and social care, listening to patients, explaining treatments and collaboration with colleagues are all elements of communication (Bach and Grant, 2020).</a:t>
            </a:r>
          </a:p>
          <a:p>
            <a:pPr>
              <a:buFont typeface="Wingdings" panose="05000000000000000000" pitchFamily="2" charset="2"/>
              <a:buChar char="Ø"/>
              <a:defRPr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Medical workers should be able to convey information effectively to make patients feel that they know their treatment and care (Silverman, Kurtz and Draper, 2016).</a:t>
            </a:r>
          </a:p>
          <a:p>
            <a:pPr>
              <a:buFont typeface="Wingdings" panose="05000000000000000000" pitchFamily="2" charset="2"/>
              <a:buChar char="Ø"/>
              <a:defRPr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Communication involves empathy, listening and proper expression of information (Arnold and Boggs, 2020).</a:t>
            </a:r>
          </a:p>
          <a:p>
            <a:pPr>
              <a:buFont typeface="Wingdings" panose="05000000000000000000" pitchFamily="2" charset="2"/>
              <a:buChar char="Ø"/>
              <a:defRPr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may cause a lack of understanding, mistakes, and a decrease in patient safety due to poor communication (O'Daniel and Rosenstein, 2019).</a:t>
            </a:r>
          </a:p>
          <a:p>
            <a:pPr>
              <a:buFont typeface="Wingdings" panose="05000000000000000000" pitchFamily="2" charset="2"/>
              <a:buChar char="Ø"/>
              <a:defRPr/>
            </a:pP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  <a:defRPr/>
            </a:pPr>
            <a:endParaRPr lang="en-GB" b="1" dirty="0"/>
          </a:p>
          <a:p>
            <a:pPr>
              <a:defRPr/>
            </a:pPr>
            <a:endParaRPr lang="en-GB" b="1" dirty="0"/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2AE23EFB-29A7-42E6-BB14-D4A9ED9701D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40411" y="915879"/>
            <a:ext cx="3995828" cy="4728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553915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DCFD594-CC74-BE18-9574-7781A1EF358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F049C4E7-1F52-D922-00CC-3DF724D784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6502" y="274639"/>
            <a:ext cx="10385898" cy="777875"/>
          </a:xfrm>
        </p:spPr>
        <p:txBody>
          <a:bodyPr/>
          <a:lstStyle/>
          <a:p>
            <a:r>
              <a:rPr lang="en-GB" altLang="en-US" sz="2800" b="1" dirty="0"/>
              <a:t>Importance of Communication in Professional Practice</a:t>
            </a:r>
            <a:endParaRPr lang="en-US" altLang="en-US" sz="2800" b="1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78F0C7-872A-46DE-047A-0FABCDBE9BC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C9D1F96-3DE6-40B6-9DCF-E50C656CAE8D}" type="datetime1">
              <a:rPr lang="en-GB" altLang="en-US" smtClean="0"/>
              <a:pPr>
                <a:defRPr/>
              </a:pPr>
              <a:t>19/03/2026</a:t>
            </a:fld>
            <a:endParaRPr lang="en-GB" altLang="en-US"/>
          </a:p>
        </p:txBody>
      </p:sp>
      <p:sp>
        <p:nvSpPr>
          <p:cNvPr id="18436" name="Slide Number Placeholder 4">
            <a:extLst>
              <a:ext uri="{FF2B5EF4-FFF2-40B4-BE49-F238E27FC236}">
                <a16:creationId xmlns:a16="http://schemas.microsoft.com/office/drawing/2014/main" id="{1CF99402-BD1B-34CC-42AF-FDE69B3AAC0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909D677E-A245-6143-BFA3-B4B2737C38D0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5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FDEEAAE5-BD63-5FE0-10A5-55CDE5CB36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2249" y="1126060"/>
            <a:ext cx="6968360" cy="4270444"/>
          </a:xfrm>
        </p:spPr>
        <p:txBody>
          <a:bodyPr/>
          <a:lstStyle/>
          <a:p>
            <a:pPr>
              <a:buFont typeface="Wingdings" panose="05000000000000000000" pitchFamily="2" charset="2"/>
              <a:buChar char="Ø"/>
              <a:defRPr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healthcare, communication is essential because it guarantees an adequate exchange of information between medical practitioners and patients (Silverman, Kurtz and Draper, 2016).</a:t>
            </a:r>
          </a:p>
          <a:p>
            <a:pPr>
              <a:buFont typeface="Wingdings" panose="05000000000000000000" pitchFamily="2" charset="2"/>
              <a:buChar char="Ø"/>
              <a:defRPr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Communication can enhance patient safety by preventing clinical errors and misunderstandings (O'Daniel and Rosenstein, 2019).</a:t>
            </a:r>
          </a:p>
          <a:p>
            <a:pPr>
              <a:buFont typeface="Wingdings" panose="05000000000000000000" pitchFamily="2" charset="2"/>
              <a:buChar char="Ø"/>
              <a:defRPr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Effective communication competencies facilitate cooperation and teamwork by medical workers (Bach and Grant, 2020).</a:t>
            </a:r>
          </a:p>
          <a:p>
            <a:pPr>
              <a:buFont typeface="Wingdings" panose="05000000000000000000" pitchFamily="2" charset="2"/>
              <a:buChar char="Ø"/>
              <a:defRPr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When the healthcare personnel is clear and understanding, the patients feel respected and supported (Arnold and Boggs, 2020).</a:t>
            </a:r>
          </a:p>
          <a:p>
            <a:pPr>
              <a:buFont typeface="Wingdings" panose="05000000000000000000" pitchFamily="2" charset="2"/>
              <a:buChar char="Ø"/>
              <a:defRPr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Patient satisfaction and the overall quality of care also increase with the help of good communication (WHO, 2021).</a:t>
            </a:r>
          </a:p>
          <a:p>
            <a:pPr>
              <a:buFont typeface="Wingdings" panose="05000000000000000000" pitchFamily="2" charset="2"/>
              <a:buChar char="Ø"/>
              <a:defRPr/>
            </a:pP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  <a:defRPr/>
            </a:pPr>
            <a:endParaRPr lang="en-GB" b="1" dirty="0"/>
          </a:p>
          <a:p>
            <a:pPr>
              <a:defRPr/>
            </a:pPr>
            <a:endParaRPr lang="en-GB" b="1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1E34B63-D1EB-4656-AB42-960EA08D4E3B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0813" y="1052514"/>
            <a:ext cx="4508938" cy="46125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94058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6704C3A-D0DF-4FF3-37B3-68B156E5A56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0D0327C2-B1ED-53A4-9F66-17B697E9B3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6502" y="274639"/>
            <a:ext cx="10385898" cy="777875"/>
          </a:xfrm>
        </p:spPr>
        <p:txBody>
          <a:bodyPr/>
          <a:lstStyle/>
          <a:p>
            <a:r>
              <a:rPr lang="en-GB" altLang="en-US" sz="2800" b="1" dirty="0"/>
              <a:t>SBAR Model</a:t>
            </a:r>
            <a:endParaRPr lang="en-US" altLang="en-US" sz="2800" b="1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F50ED4-1197-1BA5-52DE-999F72BD24FD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C9D1F96-3DE6-40B6-9DCF-E50C656CAE8D}" type="datetime1">
              <a:rPr lang="en-GB" altLang="en-US" smtClean="0"/>
              <a:pPr>
                <a:defRPr/>
              </a:pPr>
              <a:t>19/03/2026</a:t>
            </a:fld>
            <a:endParaRPr lang="en-GB" altLang="en-US"/>
          </a:p>
        </p:txBody>
      </p:sp>
      <p:sp>
        <p:nvSpPr>
          <p:cNvPr id="18436" name="Slide Number Placeholder 4">
            <a:extLst>
              <a:ext uri="{FF2B5EF4-FFF2-40B4-BE49-F238E27FC236}">
                <a16:creationId xmlns:a16="http://schemas.microsoft.com/office/drawing/2014/main" id="{69AE2251-58A9-505F-B1C1-C4FD55A6D9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909D677E-A245-6143-BFA3-B4B2737C38D0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6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AC71CD9E-564A-F31A-6CC3-D9EB599B9A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3477" y="1157590"/>
            <a:ext cx="6978868" cy="3754878"/>
          </a:xfrm>
        </p:spPr>
        <p:txBody>
          <a:bodyPr/>
          <a:lstStyle/>
          <a:p>
            <a:pPr>
              <a:buFont typeface="Wingdings" panose="05000000000000000000" pitchFamily="2" charset="2"/>
              <a:buChar char="Ø"/>
              <a:defRPr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SBAR model is a structured communication framework widely used in healthcare settings (Institute for Healthcare Improvement, 2020).</a:t>
            </a:r>
          </a:p>
          <a:p>
            <a:pPr>
              <a:buFont typeface="Wingdings" panose="05000000000000000000" pitchFamily="2" charset="2"/>
              <a:buChar char="Ø"/>
              <a:defRPr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SBAR is an acronym that means Situation, Background, Assessment and Recommendation and it assists professionals to structure significant clinical data (IHI, 2020).</a:t>
            </a:r>
          </a:p>
          <a:p>
            <a:pPr>
              <a:buFont typeface="Wingdings" panose="05000000000000000000" pitchFamily="2" charset="2"/>
              <a:buChar char="Ø"/>
              <a:defRPr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Situation stage explains the problem that is present in the patient.</a:t>
            </a:r>
          </a:p>
          <a:p>
            <a:pPr>
              <a:buFont typeface="Wingdings" panose="05000000000000000000" pitchFamily="2" charset="2"/>
              <a:buChar char="Ø"/>
              <a:defRPr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Background gives an appropriate patient history and medical history (O'Daniel and Rosenstein, 2019).</a:t>
            </a:r>
          </a:p>
          <a:p>
            <a:pPr>
              <a:buFont typeface="Wingdings" panose="05000000000000000000" pitchFamily="2" charset="2"/>
              <a:buChar char="Ø"/>
              <a:defRPr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Assessment and Recommendation enable professionals to examine the issue and recommend relevant measures (Bach and Grant, 2020).</a:t>
            </a:r>
          </a:p>
          <a:p>
            <a:pPr marL="0" indent="0">
              <a:buNone/>
              <a:defRPr/>
            </a:pPr>
            <a:endParaRPr lang="en-GB" b="1" dirty="0"/>
          </a:p>
          <a:p>
            <a:pPr>
              <a:defRPr/>
            </a:pPr>
            <a:endParaRPr lang="en-GB" b="1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C690389-E620-46AE-8E0B-0D5727753E93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4179" y="1157590"/>
            <a:ext cx="4645574" cy="43918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19292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9C1DED2-BF10-672A-5165-266347B55A8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A7095AB1-408D-45FA-FD55-128B638A09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6502" y="116986"/>
            <a:ext cx="10385898" cy="777875"/>
          </a:xfrm>
        </p:spPr>
        <p:txBody>
          <a:bodyPr/>
          <a:lstStyle/>
          <a:p>
            <a:r>
              <a:rPr lang="en-GB" altLang="en-US" sz="2800" b="1" dirty="0"/>
              <a:t>Applying Communication in Practice</a:t>
            </a:r>
            <a:endParaRPr lang="en-US" altLang="en-US" sz="2800" b="1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5D3E92-AFE3-BA2E-184E-781107300FDE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C9D1F96-3DE6-40B6-9DCF-E50C656CAE8D}" type="datetime1">
              <a:rPr lang="en-GB" altLang="en-US" smtClean="0"/>
              <a:pPr>
                <a:defRPr/>
              </a:pPr>
              <a:t>19/03/2026</a:t>
            </a:fld>
            <a:endParaRPr lang="en-GB" altLang="en-US"/>
          </a:p>
        </p:txBody>
      </p:sp>
      <p:sp>
        <p:nvSpPr>
          <p:cNvPr id="18436" name="Slide Number Placeholder 4">
            <a:extLst>
              <a:ext uri="{FF2B5EF4-FFF2-40B4-BE49-F238E27FC236}">
                <a16:creationId xmlns:a16="http://schemas.microsoft.com/office/drawing/2014/main" id="{EFA70EEE-F590-1385-0CEA-743634BE6A9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909D677E-A245-6143-BFA3-B4B2737C38D0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7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D4937DD-2B20-A048-865A-19F4E6C3A3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4739" y="831775"/>
            <a:ext cx="7043828" cy="3754878"/>
          </a:xfrm>
        </p:spPr>
        <p:txBody>
          <a:bodyPr/>
          <a:lstStyle/>
          <a:p>
            <a:pPr>
              <a:buFont typeface="Wingdings" panose="05000000000000000000" pitchFamily="2" charset="2"/>
              <a:buChar char="Ø"/>
              <a:defRPr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Communication is an essential factor in scenarios where healthcare workers track and report the alteration in the state of a patient (Arnold and Boggs, 2020).</a:t>
            </a:r>
          </a:p>
          <a:p>
            <a:pPr>
              <a:buFont typeface="Wingdings" panose="05000000000000000000" pitchFamily="2" charset="2"/>
              <a:buChar char="Ø"/>
              <a:defRPr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For example, a nurse who observes that a patient has breathing issues is required to effectively communicate the issue to a physician (Silverman, Kurtz and Draper, 2016).</a:t>
            </a:r>
          </a:p>
          <a:p>
            <a:pPr>
              <a:buFont typeface="Wingdings" panose="05000000000000000000" pitchFamily="2" charset="2"/>
              <a:buChar char="Ø"/>
              <a:defRPr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Applying the model of SBAR will require the nurse to describe the circumstances, the history, the evaluation and suggested intervention (IHI, 2020).</a:t>
            </a:r>
          </a:p>
          <a:p>
            <a:pPr>
              <a:buFont typeface="Wingdings" panose="05000000000000000000" pitchFamily="2" charset="2"/>
              <a:buChar char="Ø"/>
              <a:defRPr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Effective communication assists physicians in making quicker clinical choices and eliminates medical errors (O'Daniel and Rosenstein, 2019).</a:t>
            </a:r>
          </a:p>
          <a:p>
            <a:pPr>
              <a:buFont typeface="Wingdings" panose="05000000000000000000" pitchFamily="2" charset="2"/>
              <a:buChar char="Ø"/>
              <a:defRPr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Consequently, this leads to the patient receiving treatment in time and better health results (WHO, 2021).</a:t>
            </a:r>
            <a:endParaRPr lang="en-GB" b="1" dirty="0"/>
          </a:p>
          <a:p>
            <a:pPr>
              <a:defRPr/>
            </a:pPr>
            <a:endParaRPr lang="en-GB" b="1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8D4E02B-CA5C-42F4-8F35-54014BD130FE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72854" y="894861"/>
            <a:ext cx="4600895" cy="42552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6616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39EAB51-71F6-E40E-BEE9-0464318A85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B9A1DB3C-09B7-BB68-89AF-464AFF21C2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6502" y="274639"/>
            <a:ext cx="10385898" cy="777875"/>
          </a:xfrm>
        </p:spPr>
        <p:txBody>
          <a:bodyPr/>
          <a:lstStyle/>
          <a:p>
            <a:r>
              <a:rPr lang="en-GB" altLang="en-US" sz="2800" b="1" dirty="0"/>
              <a:t>How Communication Supports My Future Career</a:t>
            </a:r>
            <a:endParaRPr lang="en-US" altLang="en-US" sz="2800" b="1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038216-5B8C-3093-8CE3-93BA5DB08617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C9D1F96-3DE6-40B6-9DCF-E50C656CAE8D}" type="datetime1">
              <a:rPr lang="en-GB" altLang="en-US" smtClean="0"/>
              <a:pPr>
                <a:defRPr/>
              </a:pPr>
              <a:t>19/03/2026</a:t>
            </a:fld>
            <a:endParaRPr lang="en-GB" altLang="en-US"/>
          </a:p>
        </p:txBody>
      </p:sp>
      <p:sp>
        <p:nvSpPr>
          <p:cNvPr id="18436" name="Slide Number Placeholder 4">
            <a:extLst>
              <a:ext uri="{FF2B5EF4-FFF2-40B4-BE49-F238E27FC236}">
                <a16:creationId xmlns:a16="http://schemas.microsoft.com/office/drawing/2014/main" id="{7A40F94A-C18E-AA7B-016B-7C87269A4C1B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909D677E-A245-6143-BFA3-B4B2737C38D0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8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127AE5EB-59CD-C905-2325-6E5608E3BD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615" y="1157590"/>
            <a:ext cx="7147033" cy="3754878"/>
          </a:xfrm>
        </p:spPr>
        <p:txBody>
          <a:bodyPr/>
          <a:lstStyle/>
          <a:p>
            <a:pPr>
              <a:buFont typeface="Wingdings" panose="05000000000000000000" pitchFamily="2" charset="2"/>
              <a:buChar char="Ø"/>
              <a:defRPr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Communication skills improve professional relationships with patients and colleagues in healthcare environments (Arnold and Boggs, 2020).</a:t>
            </a:r>
          </a:p>
          <a:p>
            <a:pPr>
              <a:buFont typeface="Wingdings" panose="05000000000000000000" pitchFamily="2" charset="2"/>
              <a:buChar char="Ø"/>
              <a:defRPr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Healthcare professionals with strong communication abilities provide more person-centred care (Bach and Grant, 2020).</a:t>
            </a:r>
          </a:p>
          <a:p>
            <a:pPr>
              <a:buFont typeface="Wingdings" panose="05000000000000000000" pitchFamily="2" charset="2"/>
              <a:buChar char="Ø"/>
              <a:defRPr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Teamwork and collaboration in healthcare organisations also enhance on effective communication (O'Daniel and Rosenstein, 2019).</a:t>
            </a:r>
          </a:p>
          <a:p>
            <a:pPr>
              <a:buFont typeface="Wingdings" panose="05000000000000000000" pitchFamily="2" charset="2"/>
              <a:buChar char="Ø"/>
              <a:defRPr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Learning to communicate will increase the level of employability and career advancement in the field of health and social care (Silverman, Kurtz and Draper, 2016).</a:t>
            </a:r>
          </a:p>
          <a:p>
            <a:pPr>
              <a:buFont typeface="Wingdings" panose="05000000000000000000" pitchFamily="2" charset="2"/>
              <a:buChar char="Ø"/>
              <a:defRPr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On-going development of the communication skills will assist the professionals in providing safer and quality care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988EDB2-C30C-44D4-A2FC-C79D0D34E35B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62647" y="1006475"/>
            <a:ext cx="4719146" cy="45640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11650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0BAAAF84-50A1-E0F8-EF89-8F44E2FA1A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09900" y="269941"/>
            <a:ext cx="6172200" cy="857250"/>
          </a:xfrm>
        </p:spPr>
        <p:txBody>
          <a:bodyPr/>
          <a:lstStyle/>
          <a:p>
            <a:r>
              <a:rPr lang="en-GB" altLang="en-US" b="1" dirty="0"/>
              <a:t>Conclusion</a:t>
            </a:r>
            <a:endParaRPr lang="en-GB" altLang="en-US" b="1" i="1" dirty="0">
              <a:solidFill>
                <a:srgbClr val="FF0000"/>
              </a:solidFill>
            </a:endParaRP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DA8DF68F-34C4-285F-B4A1-B6E08AE08A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87167" y="1298642"/>
            <a:ext cx="7859138" cy="2937272"/>
          </a:xfrm>
        </p:spPr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Communication is a fundamental professional skill required in health and social care practice 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supports safe care delivery, teamwork and patient understanding.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SBAR model provides a structured framework for effective healthcare communication.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Applying communication skills in real clinical situations improves patient outcomes and safety.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Developing strong communication abilities prepares healthcare professionals for effective practice and future career development.</a:t>
            </a:r>
          </a:p>
          <a:p>
            <a:pPr marL="0" indent="0" algn="ctr">
              <a:buNone/>
            </a:pP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C78844-55BE-72BC-2BDC-95FC6762D9C7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19/03/2026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2293" name="Slide Number Placeholder 4">
            <a:extLst>
              <a:ext uri="{FF2B5EF4-FFF2-40B4-BE49-F238E27FC236}">
                <a16:creationId xmlns:a16="http://schemas.microsoft.com/office/drawing/2014/main" id="{A34A8D67-C446-5B89-B913-CA27928CE4F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2F02BF59-C96F-4ED8-9D13-E093DFC18094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9</a:t>
            </a:fld>
            <a:endParaRPr lang="en-GB" altLang="en-US" sz="9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3D80977B-0105-4BDE-DF54-D9B0E773C8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688400"/>
          </a:xfrm>
        </p:spPr>
        <p:txBody>
          <a:bodyPr/>
          <a:lstStyle/>
          <a:p>
            <a:r>
              <a:rPr lang="en-GB" altLang="en-US" b="1" dirty="0">
                <a:solidFill>
                  <a:srgbClr val="000000"/>
                </a:solidFill>
              </a:rPr>
              <a:t>References List</a:t>
            </a:r>
            <a:endParaRPr lang="en-GB" altLang="en-US" dirty="0">
              <a:solidFill>
                <a:srgbClr val="FF0000"/>
              </a:solidFill>
            </a:endParaRPr>
          </a:p>
        </p:txBody>
      </p:sp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50070DAB-396E-DF77-4036-1E44F9E2CD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8485" y="1417638"/>
            <a:ext cx="10813915" cy="2056689"/>
          </a:xfrm>
        </p:spPr>
        <p:txBody>
          <a:bodyPr/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4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Arnold, E.C. and Boggs, K.U. (2020) </a:t>
            </a:r>
            <a:r>
              <a:rPr lang="en-GB" sz="14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Interpersonal Relationships: Professional Communication Skills for Nurses</a:t>
            </a:r>
            <a:r>
              <a:rPr lang="en-GB" sz="14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. 8th </a:t>
            </a:r>
            <a:r>
              <a:rPr lang="en-GB" sz="1400" kern="1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edn</a:t>
            </a:r>
            <a:r>
              <a:rPr lang="en-GB" sz="14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. St. Louis, MO: Elsevier. ISBN: 9780323544801. 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4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Bach, S. and Grant, A. (2020) </a:t>
            </a:r>
            <a:r>
              <a:rPr lang="en-GB" sz="14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Communication and Interpersonal Skills in Nursing</a:t>
            </a:r>
            <a:r>
              <a:rPr lang="en-GB" sz="14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. 5th </a:t>
            </a:r>
            <a:r>
              <a:rPr lang="en-GB" sz="1400" kern="1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edn</a:t>
            </a:r>
            <a:r>
              <a:rPr lang="en-GB" sz="14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. London: Learning Matters. Available at: https://uk.sagepub.com/en-gb/eur/communication-and-interpersonal-skills-in-nursing/book265155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4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Institute for Healthcare Improvement (2020) </a:t>
            </a:r>
            <a:r>
              <a:rPr lang="en-GB" sz="14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SBAR Tool: Situation-Background-Assessment-Recommendation</a:t>
            </a:r>
            <a:r>
              <a:rPr lang="en-GB" sz="14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1400" u="sng" kern="1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2"/>
              </a:rPr>
              <a:t>https://www.ihi.org/resources/Pages/Tools/SBARToolkit.aspx</a:t>
            </a:r>
            <a:endParaRPr lang="en-GB" sz="1400" kern="1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4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O’Daniel, M. and Rosenstein, A.H. (2008) ‘Professional communication and team collaboration’, in Hughes, R.G. (ed.) </a:t>
            </a:r>
            <a:r>
              <a:rPr lang="en-GB" sz="14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Patient Safety and Quality: An Evidence-Based Handbook for Nurses</a:t>
            </a:r>
            <a:r>
              <a:rPr lang="en-GB" sz="14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. Rockville, MD: Agency for Healthcare Research and Quality. Available at: </a:t>
            </a:r>
            <a:r>
              <a:rPr lang="en-GB" sz="1400" u="sng" kern="1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3"/>
              </a:rPr>
              <a:t>https://www.ncbi.nlm.nih.gov/books/NBK2637/</a:t>
            </a:r>
            <a:endParaRPr lang="en-GB" sz="1400" kern="1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4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Silverman, J., Kurtz, S. and Draper, J. (2013) </a:t>
            </a:r>
            <a:r>
              <a:rPr lang="en-GB" sz="14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Skills for Communicating with Patients</a:t>
            </a:r>
            <a:r>
              <a:rPr lang="en-GB" sz="14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. 3rd </a:t>
            </a:r>
            <a:r>
              <a:rPr lang="en-GB" sz="1400" kern="1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edn</a:t>
            </a:r>
            <a:r>
              <a:rPr lang="en-GB" sz="14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. London: Radcliffe Publishing. DOI: https://doi.org/10.1201/9781910227268 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4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World Health Organization (2021) </a:t>
            </a:r>
            <a:r>
              <a:rPr lang="en-GB" sz="14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Global Patient Safety Action Plan 2021–2030</a:t>
            </a:r>
            <a:r>
              <a:rPr lang="en-GB" sz="14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1400" u="sng" kern="1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4"/>
              </a:rPr>
              <a:t>https://www.who.int/publications/i/item/9789240032705</a:t>
            </a:r>
            <a:endParaRPr lang="en-GB" sz="1400" kern="1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 algn="ctr">
              <a:buNone/>
            </a:pP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C3E97E-07F8-3EC8-79F6-C49008163BE6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F746479-5A54-43D8-9985-034223541E15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19/03/2026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3317" name="Slide Number Placeholder 4">
            <a:extLst>
              <a:ext uri="{FF2B5EF4-FFF2-40B4-BE49-F238E27FC236}">
                <a16:creationId xmlns:a16="http://schemas.microsoft.com/office/drawing/2014/main" id="{4E364E1B-18CF-2A13-11D6-BBEA13EB09D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A355A216-6885-427F-A634-39F7E4E2D5B0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10</a:t>
            </a:fld>
            <a:endParaRPr lang="en-GB" altLang="en-US" sz="9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1143</Words>
  <Application>Microsoft Office PowerPoint</Application>
  <PresentationFormat>Widescreen</PresentationFormat>
  <Paragraphs>82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Myriad Pro</vt:lpstr>
      <vt:lpstr>Times New Roman</vt:lpstr>
      <vt:lpstr>Wingdings</vt:lpstr>
      <vt:lpstr>20140311PresentationUWTSDTemplate</vt:lpstr>
      <vt:lpstr>PowerPoint Presentation</vt:lpstr>
      <vt:lpstr>Acknowledge use of AI</vt:lpstr>
      <vt:lpstr>Introduction</vt:lpstr>
      <vt:lpstr>What is Communication?</vt:lpstr>
      <vt:lpstr>Importance of Communication in Professional Practice</vt:lpstr>
      <vt:lpstr>SBAR Model</vt:lpstr>
      <vt:lpstr>Applying Communication in Practice</vt:lpstr>
      <vt:lpstr>How Communication Supports My Future Career</vt:lpstr>
      <vt:lpstr>Conclusion</vt:lpstr>
      <vt:lpstr>References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2026-03-13T05:17:26Z</dcterms:created>
  <dcterms:modified xsi:type="dcterms:W3CDTF">2026-03-19T11:54:19Z</dcterms:modified>
</cp:coreProperties>
</file>