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</p:sldMasterIdLst>
  <p:sldIdLst>
    <p:sldId id="274" r:id="rId3"/>
    <p:sldId id="260" r:id="rId4"/>
    <p:sldId id="272" r:id="rId5"/>
    <p:sldId id="261" r:id="rId6"/>
    <p:sldId id="263" r:id="rId7"/>
    <p:sldId id="262" r:id="rId8"/>
    <p:sldId id="264" r:id="rId9"/>
    <p:sldId id="275" r:id="rId10"/>
    <p:sldId id="276" r:id="rId1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015" autoAdjust="0"/>
    <p:restoredTop sz="94660"/>
  </p:normalViewPr>
  <p:slideViewPr>
    <p:cSldViewPr snapToGrid="0">
      <p:cViewPr varScale="1">
        <p:scale>
          <a:sx n="111" d="100"/>
          <a:sy n="111" d="100"/>
        </p:scale>
        <p:origin x="1536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A3B5D9-4C75-4C21-8654-B5654430129E}" type="datetimeFigureOut">
              <a:rPr lang="en-GB" smtClean="0"/>
              <a:pPr/>
              <a:t>07/01/2026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3" name="Ova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Ova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2D93D048-BB2D-43A3-98E5-65647E32F639}" type="slidenum">
              <a:rPr lang="en-GB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en-GB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64210756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A3B5D9-4C75-4C21-8654-B5654430129E}" type="datetimeFigureOut">
              <a:rPr lang="en-GB" smtClean="0"/>
              <a:pPr/>
              <a:t>07/01/2026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2D93D048-BB2D-43A3-98E5-65647E32F639}" type="slidenum">
              <a:rPr lang="en-GB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en-GB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19310517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3" name="Rectangle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Rectangle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A3B5D9-4C75-4C21-8654-B5654430129E}" type="datetimeFigureOut">
              <a:rPr lang="en-GB" smtClean="0"/>
              <a:pPr/>
              <a:t>07/01/2026</a:t>
            </a:fld>
            <a:endParaRPr lang="en-GB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va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2D93D048-BB2D-43A3-98E5-65647E32F639}" type="slidenum">
              <a:rPr lang="en-GB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en-GB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14089599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AAA3B5D9-4C75-4C21-8654-B5654430129E}" type="datetimeFigureOut">
              <a:rPr lang="en-GB" smtClean="0"/>
              <a:pPr/>
              <a:t>07/01/2026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93D048-BB2D-43A3-98E5-65647E32F639}" type="slidenum">
              <a:rPr lang="en-GB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en-GB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Content Placeholder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2" name="Content Placeholder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95987326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traight Connector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0" name="Rectangle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1" name="Rectangle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2" name="Rectangle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Rectangle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A3B5D9-4C75-4C21-8654-B5654430129E}" type="datetimeFigureOut">
              <a:rPr lang="en-GB" smtClean="0"/>
              <a:pPr/>
              <a:t>07/01/2026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en-GB"/>
          </a:p>
        </p:txBody>
      </p:sp>
      <p:sp>
        <p:nvSpPr>
          <p:cNvPr id="15" name="Straight Connector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4" name="Content Placeholder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26" name="Content Placeholder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25" name="Ova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7" name="Ova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2D93D048-BB2D-43A3-98E5-65647E32F639}" type="slidenum">
              <a:rPr lang="en-GB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en-GB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3" name="Title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07760405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A3B5D9-4C75-4C21-8654-B5654430129E}" type="datetimeFigureOut">
              <a:rPr lang="en-GB" smtClean="0"/>
              <a:pPr/>
              <a:t>07/01/2026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2D93D048-BB2D-43A3-98E5-65647E32F639}" type="slidenum">
              <a:rPr lang="en-GB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en-GB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543812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6" name="Rectangle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A3B5D9-4C75-4C21-8654-B5654430129E}" type="datetimeFigureOut">
              <a:rPr lang="en-GB" smtClean="0"/>
              <a:pPr/>
              <a:t>07/01/2026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2D93D048-BB2D-43A3-98E5-65647E32F63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56388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0" name="Content Placeholder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Ova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va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2D93D048-BB2D-43A3-98E5-65647E32F639}" type="slidenum">
              <a:rPr lang="en-GB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en-GB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1" name="Rectangle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A3B5D9-4C75-4C21-8654-B5654430129E}" type="datetimeFigureOut">
              <a:rPr lang="en-GB" smtClean="0"/>
              <a:pPr/>
              <a:t>07/01/2026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485496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Straight Connector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0" name="Rectangle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2" name="Ova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Ova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2D93D048-BB2D-43A3-98E5-65647E32F639}" type="slidenum">
              <a:rPr lang="en-GB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en-GB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22" name="Rectangle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AAA3B5D9-4C75-4C21-8654-B5654430129E}" type="datetimeFigureOut">
              <a:rPr lang="en-GB" smtClean="0"/>
              <a:pPr/>
              <a:t>07/01/2026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74363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A3B5D9-4C75-4C21-8654-B5654430129E}" type="datetimeFigureOut">
              <a:rPr lang="en-GB" smtClean="0"/>
              <a:pPr/>
              <a:t>07/01/2026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93D048-BB2D-43A3-98E5-65647E32F639}" type="slidenum">
              <a:rPr lang="en-GB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en-GB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8196678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1" name="Rectangle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3" name="Straight Connector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Ova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Ova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2D93D048-BB2D-43A3-98E5-65647E32F639}" type="slidenum">
              <a:rPr lang="en-GB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en-GB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A3B5D9-4C75-4C21-8654-B5654430129E}" type="datetimeFigureOut">
              <a:rPr lang="en-GB" smtClean="0"/>
              <a:pPr/>
              <a:t>07/01/2026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7768837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0B0E4-BFB2-45EF-B44E-0D2084CE85C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07/01/2026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539EF-0347-4BA9-8E95-16E3AFF8725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68593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0B0E4-BFB2-45EF-B44E-0D2084CE85C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07/01/2026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539EF-0347-4BA9-8E95-16E3AFF8725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4837235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0B0E4-BFB2-45EF-B44E-0D2084CE85C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07/01/2026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539EF-0347-4BA9-8E95-16E3AFF8725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1020390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0B0E4-BFB2-45EF-B44E-0D2084CE85C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07/01/2026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539EF-0347-4BA9-8E95-16E3AFF8725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3537405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0B0E4-BFB2-45EF-B44E-0D2084CE85C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07/01/2026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539EF-0347-4BA9-8E95-16E3AFF8725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5397851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0B0E4-BFB2-45EF-B44E-0D2084CE85C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07/01/2026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539EF-0347-4BA9-8E95-16E3AFF8725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7174004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0B0E4-BFB2-45EF-B44E-0D2084CE85C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07/01/2026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539EF-0347-4BA9-8E95-16E3AFF8725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889925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0B0E4-BFB2-45EF-B44E-0D2084CE85C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07/01/2026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539EF-0347-4BA9-8E95-16E3AFF8725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3017772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0B0E4-BFB2-45EF-B44E-0D2084CE85C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07/01/2026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539EF-0347-4BA9-8E95-16E3AFF8725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102968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0B0E4-BFB2-45EF-B44E-0D2084CE85C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07/01/2026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539EF-0347-4BA9-8E95-16E3AFF8725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5427873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0B0E4-BFB2-45EF-B44E-0D2084CE85C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07/01/2026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539EF-0347-4BA9-8E95-16E3AFF8725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301680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90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AAA3B5D9-4C75-4C21-8654-B5654430129E}" type="datetimeFigureOut">
              <a:rPr lang="en-GB" smtClean="0"/>
              <a:pPr/>
              <a:t>07/01/2026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va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Ova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2D93D048-BB2D-43A3-98E5-65647E32F639}" type="slidenum">
              <a:rPr lang="en-GB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en-GB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2410116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90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9E0B0E4-BFB2-45EF-B44E-0D2084CE85C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07/01/2026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E539EF-0347-4BA9-8E95-16E3AFF8725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725637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7828" y="116632"/>
            <a:ext cx="8656890" cy="3312368"/>
          </a:xfrm>
        </p:spPr>
        <p:txBody>
          <a:bodyPr>
            <a:normAutofit/>
          </a:bodyPr>
          <a:lstStyle/>
          <a:p>
            <a:pPr>
              <a:lnSpc>
                <a:spcPct val="115000"/>
              </a:lnSpc>
            </a:pPr>
            <a:r>
              <a:rPr lang="en-GB" b="1" dirty="0">
                <a:ea typeface="Times New Roman"/>
                <a:cs typeface="Calibri"/>
              </a:rPr>
              <a:t>Pompeii: The life, death and rediscovery of a Roman town</a:t>
            </a:r>
            <a:br>
              <a:rPr lang="en-GB" b="1" dirty="0">
                <a:ea typeface="Times New Roman"/>
                <a:cs typeface="Calibri"/>
              </a:rPr>
            </a:br>
            <a:r>
              <a:rPr lang="en-GB" sz="2800" b="1" dirty="0"/>
              <a:t>Take-home Exam Preparation guidance</a:t>
            </a:r>
            <a:br>
              <a:rPr lang="en-GB" sz="2000" dirty="0">
                <a:ea typeface="Times New Roman"/>
                <a:cs typeface="Times New Roman"/>
              </a:rPr>
            </a:b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5656" y="6129045"/>
            <a:ext cx="6316099" cy="744488"/>
          </a:xfrm>
        </p:spPr>
        <p:txBody>
          <a:bodyPr/>
          <a:lstStyle/>
          <a:p>
            <a:pPr>
              <a:lnSpc>
                <a:spcPct val="115000"/>
              </a:lnSpc>
            </a:pPr>
            <a:r>
              <a:rPr lang="en-GB" b="1" dirty="0">
                <a:solidFill>
                  <a:schemeClr val="tx1"/>
                </a:solidFill>
                <a:ea typeface="Times New Roman"/>
                <a:cs typeface="Calibri"/>
              </a:rPr>
              <a:t>(HPAH5078/HPAH6078)</a:t>
            </a:r>
            <a:endParaRPr lang="en-GB" sz="1400" dirty="0">
              <a:solidFill>
                <a:schemeClr val="tx1"/>
              </a:solidFill>
              <a:ea typeface="Times New Roman"/>
              <a:cs typeface="Times New Roman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29567" y="2585794"/>
            <a:ext cx="2741393" cy="35432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680594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/>
          <p:cNvSpPr txBox="1">
            <a:spLocks/>
          </p:cNvSpPr>
          <p:nvPr/>
        </p:nvSpPr>
        <p:spPr>
          <a:xfrm>
            <a:off x="72736" y="1943100"/>
            <a:ext cx="8977745" cy="2161308"/>
          </a:xfrm>
          <a:prstGeom prst="rect">
            <a:avLst/>
          </a:prstGeom>
        </p:spPr>
        <p:txBody>
          <a:bodyPr>
            <a:noAutofit/>
          </a:bodyPr>
          <a:lstStyle>
            <a:lvl1pPr algn="ctr" rtl="0" eaLnBrk="1" latinLnBrk="0" hangingPunct="1">
              <a:spcBef>
                <a:spcPct val="0"/>
              </a:spcBef>
              <a:buNone/>
              <a:defRPr kumimoji="0" sz="3300" kern="1200">
                <a:solidFill>
                  <a:schemeClr val="accent3">
                    <a:shade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8000" b="1" dirty="0">
                <a:solidFill>
                  <a:schemeClr val="tx1"/>
                </a:solidFill>
                <a:latin typeface="Calibri" panose="020F0502020204030204" pitchFamily="34" charset="0"/>
              </a:rPr>
              <a:t>Procedural and Technical Stuff</a:t>
            </a:r>
          </a:p>
        </p:txBody>
      </p:sp>
    </p:spTree>
    <p:extLst>
      <p:ext uri="{BB962C8B-B14F-4D97-AF65-F5344CB8AC3E}">
        <p14:creationId xmlns:p14="http://schemas.microsoft.com/office/powerpoint/2010/main" val="81399181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tx1"/>
                </a:solidFill>
                <a:latin typeface="Calibri" panose="020F0502020204030204" pitchFamily="34" charset="0"/>
              </a:rPr>
              <a:t>The aim, scope and date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172529" y="1569027"/>
            <a:ext cx="8833448" cy="4966855"/>
          </a:xfrm>
        </p:spPr>
        <p:txBody>
          <a:bodyPr>
            <a:normAutofit/>
          </a:bodyPr>
          <a:lstStyle/>
          <a:p>
            <a:r>
              <a:rPr lang="en-GB" altLang="en-US" dirty="0">
                <a:latin typeface="Calibri" panose="020F0502020204030204" pitchFamily="34" charset="0"/>
              </a:rPr>
              <a:t>The aim of the take-home exam is to simulate a situation where exacting work needs to be produced within the space of one working day.</a:t>
            </a:r>
          </a:p>
          <a:p>
            <a:endParaRPr lang="en-GB" altLang="en-US" sz="500" dirty="0">
              <a:latin typeface="Calibri" panose="020F0502020204030204" pitchFamily="34" charset="0"/>
            </a:endParaRPr>
          </a:p>
          <a:p>
            <a:r>
              <a:rPr lang="en-GB" dirty="0">
                <a:latin typeface="Calibri" panose="020F0502020204030204" pitchFamily="34" charset="0"/>
              </a:rPr>
              <a:t>The Take-Home exam question sheet will be uploaded on Moodle on the Friday morning (9th January) – 10am.</a:t>
            </a:r>
          </a:p>
          <a:p>
            <a:pPr lvl="1"/>
            <a:r>
              <a:rPr lang="en-GB" sz="2300" dirty="0">
                <a:solidFill>
                  <a:schemeClr val="tx1"/>
                </a:solidFill>
                <a:latin typeface="Calibri" panose="020F0502020204030204" pitchFamily="34" charset="0"/>
              </a:rPr>
              <a:t>You do not physically need to come into campus.</a:t>
            </a:r>
          </a:p>
          <a:p>
            <a:r>
              <a:rPr lang="en-GB" dirty="0">
                <a:latin typeface="Calibri" panose="020F0502020204030204" pitchFamily="34" charset="0"/>
              </a:rPr>
              <a:t>You will have until 6pm to submit the work.</a:t>
            </a:r>
          </a:p>
          <a:p>
            <a:pPr lvl="1"/>
            <a:r>
              <a:rPr lang="en-GB" sz="2300" dirty="0">
                <a:solidFill>
                  <a:schemeClr val="tx1"/>
                </a:solidFill>
                <a:latin typeface="Calibri" panose="020F0502020204030204" pitchFamily="34" charset="0"/>
              </a:rPr>
              <a:t>Those with </a:t>
            </a:r>
            <a:r>
              <a:rPr lang="en-GB" sz="2300" b="1" dirty="0">
                <a:solidFill>
                  <a:schemeClr val="tx1"/>
                </a:solidFill>
                <a:latin typeface="Calibri" panose="020F0502020204030204" pitchFamily="34" charset="0"/>
              </a:rPr>
              <a:t>compensatory measures </a:t>
            </a:r>
            <a:r>
              <a:rPr lang="en-GB" sz="2300" dirty="0">
                <a:solidFill>
                  <a:schemeClr val="tx1"/>
                </a:solidFill>
                <a:latin typeface="Calibri" panose="020F0502020204030204" pitchFamily="34" charset="0"/>
              </a:rPr>
              <a:t>will have the extra allocated time – </a:t>
            </a:r>
            <a:r>
              <a:rPr lang="en-GB" sz="2300" b="1" dirty="0">
                <a:solidFill>
                  <a:schemeClr val="tx1"/>
                </a:solidFill>
                <a:latin typeface="Calibri" panose="020F0502020204030204" pitchFamily="34" charset="0"/>
              </a:rPr>
              <a:t>the deadline in this case is 8pm</a:t>
            </a:r>
            <a:r>
              <a:rPr lang="en-GB" sz="2300" dirty="0">
                <a:latin typeface="Calibri" panose="020F0502020204030204" pitchFamily="34" charset="0"/>
              </a:rPr>
              <a:t>. Submission link on Moodle.</a:t>
            </a:r>
          </a:p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Save to the “cloud” – avoid potential of techno mishaps!</a:t>
            </a:r>
          </a:p>
        </p:txBody>
      </p:sp>
    </p:spTree>
    <p:extLst>
      <p:ext uri="{BB962C8B-B14F-4D97-AF65-F5344CB8AC3E}">
        <p14:creationId xmlns:p14="http://schemas.microsoft.com/office/powerpoint/2010/main" val="38486976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/>
          <p:cNvSpPr txBox="1">
            <a:spLocks/>
          </p:cNvSpPr>
          <p:nvPr/>
        </p:nvSpPr>
        <p:spPr>
          <a:xfrm>
            <a:off x="72736" y="2223654"/>
            <a:ext cx="8977745" cy="1880753"/>
          </a:xfrm>
          <a:prstGeom prst="rect">
            <a:avLst/>
          </a:prstGeom>
        </p:spPr>
        <p:txBody>
          <a:bodyPr>
            <a:noAutofit/>
          </a:bodyPr>
          <a:lstStyle>
            <a:lvl1pPr algn="ctr" rtl="0" eaLnBrk="1" latinLnBrk="0" hangingPunct="1">
              <a:spcBef>
                <a:spcPct val="0"/>
              </a:spcBef>
              <a:buNone/>
              <a:defRPr kumimoji="0" sz="3300" kern="1200">
                <a:solidFill>
                  <a:schemeClr val="accent3">
                    <a:shade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8000" b="1" dirty="0">
                <a:solidFill>
                  <a:schemeClr val="tx1"/>
                </a:solidFill>
                <a:latin typeface="Calibri" panose="020F0502020204030204" pitchFamily="34" charset="0"/>
              </a:rPr>
              <a:t>The Exam Itself</a:t>
            </a:r>
          </a:p>
        </p:txBody>
      </p:sp>
    </p:spTree>
    <p:extLst>
      <p:ext uri="{BB962C8B-B14F-4D97-AF65-F5344CB8AC3E}">
        <p14:creationId xmlns:p14="http://schemas.microsoft.com/office/powerpoint/2010/main" val="158230963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tx1"/>
                </a:solidFill>
                <a:latin typeface="Calibri" panose="020F0502020204030204" pitchFamily="34" charset="0"/>
              </a:rPr>
              <a:t>Exam Format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01752" y="1745672"/>
            <a:ext cx="8643840" cy="4714949"/>
          </a:xfrm>
        </p:spPr>
        <p:txBody>
          <a:bodyPr>
            <a:normAutofit lnSpcReduction="10000"/>
          </a:bodyPr>
          <a:lstStyle/>
          <a:p>
            <a:r>
              <a:rPr lang="en-GB" sz="3200" dirty="0">
                <a:latin typeface="Calibri" panose="020F0502020204030204" pitchFamily="34" charset="0"/>
              </a:rPr>
              <a:t>The work should be written essay style – that is typed – of 1200 (level 5) or 1500 (level 6) words.</a:t>
            </a:r>
          </a:p>
          <a:p>
            <a:pPr lvl="1"/>
            <a:r>
              <a:rPr lang="en-GB" sz="2800" b="1" u="sng" dirty="0">
                <a:solidFill>
                  <a:schemeClr val="tx1"/>
                </a:solidFill>
                <a:latin typeface="Calibri" panose="020F0502020204030204" pitchFamily="34" charset="0"/>
              </a:rPr>
              <a:t>excludes citations and the bibliography</a:t>
            </a:r>
            <a:r>
              <a:rPr lang="en-GB" sz="2800" dirty="0">
                <a:solidFill>
                  <a:schemeClr val="tx1"/>
                </a:solidFill>
                <a:latin typeface="Calibri" panose="020F0502020204030204" pitchFamily="34" charset="0"/>
              </a:rPr>
              <a:t>.</a:t>
            </a:r>
          </a:p>
          <a:p>
            <a:pPr lvl="1"/>
            <a:r>
              <a:rPr lang="en-GB" sz="2800" dirty="0">
                <a:solidFill>
                  <a:schemeClr val="tx1"/>
                </a:solidFill>
                <a:latin typeface="Calibri" panose="020F0502020204030204" pitchFamily="34" charset="0"/>
              </a:rPr>
              <a:t>Critical Engagement with source material; Critical Engagement with Scholarship; Argument; Analytical Approach.</a:t>
            </a:r>
          </a:p>
          <a:p>
            <a:pPr lvl="1"/>
            <a:endParaRPr lang="en-GB" sz="500" dirty="0">
              <a:latin typeface="Calibri" panose="020F0502020204030204" pitchFamily="34" charset="0"/>
            </a:endParaRPr>
          </a:p>
          <a:p>
            <a:r>
              <a:rPr lang="en-GB" sz="3200" dirty="0">
                <a:latin typeface="Calibri" panose="020F0502020204030204" pitchFamily="34" charset="0"/>
              </a:rPr>
              <a:t>The same marking criteria as for essays.</a:t>
            </a:r>
          </a:p>
          <a:p>
            <a:endParaRPr lang="en-GB" sz="500" dirty="0">
              <a:latin typeface="Calibri" panose="020F0502020204030204" pitchFamily="34" charset="0"/>
            </a:endParaRPr>
          </a:p>
          <a:p>
            <a:r>
              <a:rPr lang="en-GB" sz="3200" dirty="0">
                <a:latin typeface="Calibri" panose="020F0502020204030204" pitchFamily="34" charset="0"/>
              </a:rPr>
              <a:t>You will have a choice of 4 questions to choose from – </a:t>
            </a:r>
            <a:r>
              <a:rPr lang="en-GB" sz="3200" u="sng" dirty="0">
                <a:latin typeface="Calibri" panose="020F0502020204030204" pitchFamily="34" charset="0"/>
              </a:rPr>
              <a:t>only attempt to answer one</a:t>
            </a:r>
            <a:r>
              <a:rPr lang="en-GB" sz="3200" dirty="0">
                <a:latin typeface="Calibri" panose="020F0502020204030204" pitchFamily="34" charset="0"/>
              </a:rPr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88967262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tx1"/>
                </a:solidFill>
                <a:latin typeface="Calibri" panose="020F0502020204030204" pitchFamily="34" charset="0"/>
              </a:rPr>
              <a:t>Topics Covered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218209" y="1712890"/>
            <a:ext cx="8707582" cy="5145109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sz="4000" dirty="0">
                <a:latin typeface="Calibri" panose="020F0502020204030204" pitchFamily="34" charset="0"/>
              </a:rPr>
              <a:t>Diet </a:t>
            </a:r>
            <a:endParaRPr lang="en-GB" sz="800" dirty="0">
              <a:latin typeface="Calibri" panose="020F0502020204030204" pitchFamily="34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sz="4000" dirty="0">
                <a:latin typeface="Calibri" panose="020F0502020204030204" pitchFamily="34" charset="0"/>
              </a:rPr>
              <a:t>Health 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4000" dirty="0">
                <a:latin typeface="Calibri" panose="020F0502020204030204" pitchFamily="34" charset="0"/>
              </a:rPr>
              <a:t>Religion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4000" dirty="0">
                <a:latin typeface="Calibri" panose="020F0502020204030204" pitchFamily="34" charset="0"/>
              </a:rPr>
              <a:t>Households</a:t>
            </a:r>
          </a:p>
          <a:p>
            <a:pPr marL="0" indent="0">
              <a:buNone/>
            </a:pP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3235868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/>
          <p:cNvSpPr txBox="1">
            <a:spLocks/>
          </p:cNvSpPr>
          <p:nvPr/>
        </p:nvSpPr>
        <p:spPr>
          <a:xfrm>
            <a:off x="72736" y="1922318"/>
            <a:ext cx="8977745" cy="2182089"/>
          </a:xfrm>
          <a:prstGeom prst="rect">
            <a:avLst/>
          </a:prstGeom>
        </p:spPr>
        <p:txBody>
          <a:bodyPr>
            <a:noAutofit/>
          </a:bodyPr>
          <a:lstStyle>
            <a:lvl1pPr algn="ctr" rtl="0" eaLnBrk="1" latinLnBrk="0" hangingPunct="1">
              <a:spcBef>
                <a:spcPct val="0"/>
              </a:spcBef>
              <a:buNone/>
              <a:defRPr kumimoji="0" sz="3300" kern="1200">
                <a:solidFill>
                  <a:schemeClr val="accent3">
                    <a:shade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8000" b="1" dirty="0">
                <a:solidFill>
                  <a:schemeClr val="tx1"/>
                </a:solidFill>
                <a:latin typeface="Calibri" panose="020F0502020204030204" pitchFamily="34" charset="0"/>
              </a:rPr>
              <a:t>Suggestions For Revision</a:t>
            </a:r>
          </a:p>
        </p:txBody>
      </p:sp>
    </p:spTree>
    <p:extLst>
      <p:ext uri="{BB962C8B-B14F-4D97-AF65-F5344CB8AC3E}">
        <p14:creationId xmlns:p14="http://schemas.microsoft.com/office/powerpoint/2010/main" val="279903098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tx1"/>
                </a:solidFill>
                <a:latin typeface="Calibri" panose="020F0502020204030204" pitchFamily="34" charset="0"/>
              </a:rPr>
              <a:t>Finding Bibliography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01752" y="1649338"/>
            <a:ext cx="8503920" cy="4725824"/>
          </a:xfrm>
        </p:spPr>
        <p:txBody>
          <a:bodyPr>
            <a:normAutofit/>
          </a:bodyPr>
          <a:lstStyle/>
          <a:p>
            <a:r>
              <a:rPr lang="en-GB" sz="3200" dirty="0">
                <a:latin typeface="Calibri" panose="020F0502020204030204" pitchFamily="34" charset="0"/>
              </a:rPr>
              <a:t>The most obvious place to look, as a starting point, is the Moodle information of the relevant units. </a:t>
            </a:r>
          </a:p>
          <a:p>
            <a:endParaRPr lang="en-GB" sz="600" dirty="0">
              <a:latin typeface="Calibri" panose="020F0502020204030204" pitchFamily="34" charset="0"/>
            </a:endParaRPr>
          </a:p>
          <a:p>
            <a:r>
              <a:rPr lang="en-GB" sz="3200" dirty="0">
                <a:latin typeface="Calibri" panose="020F0502020204030204" pitchFamily="34" charset="0"/>
              </a:rPr>
              <a:t>Follow this up with a general search in the library catalogue (and Google Scholar) – does the scholarship you have already consulted reference anything important looking. </a:t>
            </a:r>
          </a:p>
          <a:p>
            <a:endParaRPr lang="en-GB" sz="600" dirty="0">
              <a:latin typeface="Calibri" panose="020F0502020204030204" pitchFamily="34" charset="0"/>
            </a:endParaRPr>
          </a:p>
          <a:p>
            <a:r>
              <a:rPr lang="en-GB" sz="3200" dirty="0">
                <a:latin typeface="Calibri" panose="020F0502020204030204" pitchFamily="34" charset="0"/>
              </a:rPr>
              <a:t>Buddy system with books.  </a:t>
            </a:r>
          </a:p>
        </p:txBody>
      </p:sp>
    </p:spTree>
    <p:extLst>
      <p:ext uri="{BB962C8B-B14F-4D97-AF65-F5344CB8AC3E}">
        <p14:creationId xmlns:p14="http://schemas.microsoft.com/office/powerpoint/2010/main" val="125907923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F9EDA0-8BA5-41A4-CBE6-FDB96D27E0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tx1"/>
                </a:solidFill>
                <a:latin typeface="Calibri" panose="020F0502020204030204" pitchFamily="34" charset="0"/>
              </a:rPr>
              <a:t>Some starting scholarship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5A184D-FEA0-5F93-7ABB-F35A91D7494F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235579" y="1495514"/>
            <a:ext cx="8600573" cy="5039882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Rowan, Erica (2016). 'Sewers, </a:t>
            </a:r>
            <a:r>
              <a:rPr lang="en-GB" sz="2400" dirty="0" err="1">
                <a:latin typeface="Calibri" panose="020F0502020204030204" pitchFamily="34" charset="0"/>
                <a:cs typeface="Calibri" panose="020F0502020204030204" pitchFamily="34" charset="0"/>
              </a:rPr>
              <a:t>Archaeobotany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, and Diet at Pompeii and Herculaneum', in Miko Flohr, and Andrew Wilson (eds), </a:t>
            </a:r>
            <a:r>
              <a:rPr lang="en-GB" sz="2400" i="1" dirty="0">
                <a:latin typeface="Calibri" panose="020F0502020204030204" pitchFamily="34" charset="0"/>
                <a:cs typeface="Calibri" panose="020F0502020204030204" pitchFamily="34" charset="0"/>
              </a:rPr>
              <a:t>The Economy of Pompeii, Oxford Studies on the Roman Economy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. Oxford: Oxford University Press, pp. 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111-134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Lazer, Estelle (2016). ‘Skeletal Remains and the Health of the Population at Pompeii’, in Miko Flohr and Andrew Wilson (eds.), The Economy of Pompeii. Oxford: Oxford University Press, pp. 135-160.</a:t>
            </a:r>
            <a:endParaRPr lang="en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Hughes, Jessica (2021). ‘MATERIAL RELIGION AND POMPEII: INTRODUCTION’, </a:t>
            </a:r>
            <a:r>
              <a:rPr lang="en-GB" i="1" dirty="0">
                <a:latin typeface="Calibri" panose="020F0502020204030204" pitchFamily="34" charset="0"/>
                <a:cs typeface="Calibri" panose="020F0502020204030204" pitchFamily="34" charset="0"/>
              </a:rPr>
              <a:t>Open Arts Journal 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10: 4-12.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Wallace-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Hadrill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, Andrew (1994). </a:t>
            </a:r>
            <a:r>
              <a:rPr lang="en-GB" i="1" dirty="0">
                <a:latin typeface="Calibri" panose="020F0502020204030204" pitchFamily="34" charset="0"/>
                <a:cs typeface="Calibri" panose="020F0502020204030204" pitchFamily="34" charset="0"/>
              </a:rPr>
              <a:t>Houses and Society in Pompeii and Herculaneum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. Princeton University Press.</a:t>
            </a:r>
          </a:p>
          <a:p>
            <a:pPr marL="514350" indent="-514350">
              <a:buFont typeface="+mj-lt"/>
              <a:buAutoNum type="arabicPeriod"/>
            </a:pPr>
            <a:endParaRPr lang="en-GB" dirty="0"/>
          </a:p>
          <a:p>
            <a:pPr marL="514350" indent="-514350">
              <a:buFont typeface="+mj-lt"/>
              <a:buAutoNum type="arabicPeriod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9308159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vic">
  <a:themeElements>
    <a:clrScheme name="Civic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Civic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Civic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2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400</TotalTime>
  <Words>416</Words>
  <Application>Microsoft Office PowerPoint</Application>
  <PresentationFormat>On-screen Show (4:3)</PresentationFormat>
  <Paragraphs>38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9</vt:i4>
      </vt:variant>
    </vt:vector>
  </HeadingPairs>
  <TitlesOfParts>
    <vt:vector size="17" baseType="lpstr">
      <vt:lpstr>Arial</vt:lpstr>
      <vt:lpstr>Calibri</vt:lpstr>
      <vt:lpstr>Georgia</vt:lpstr>
      <vt:lpstr>Times New Roman</vt:lpstr>
      <vt:lpstr>Wingdings</vt:lpstr>
      <vt:lpstr>Wingdings 2</vt:lpstr>
      <vt:lpstr>Civic</vt:lpstr>
      <vt:lpstr>2_Office Theme</vt:lpstr>
      <vt:lpstr>Pompeii: The life, death and rediscovery of a Roman town Take-home Exam Preparation guidance </vt:lpstr>
      <vt:lpstr>PowerPoint Presentation</vt:lpstr>
      <vt:lpstr>The aim, scope and date</vt:lpstr>
      <vt:lpstr>PowerPoint Presentation</vt:lpstr>
      <vt:lpstr>Exam Format</vt:lpstr>
      <vt:lpstr>Topics Covered</vt:lpstr>
      <vt:lpstr>PowerPoint Presentation</vt:lpstr>
      <vt:lpstr>Finding Bibliography</vt:lpstr>
      <vt:lpstr>Some starting scholarship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Macedon and the Macedonians</dc:title>
  <dc:creator>Matthew Cobb</dc:creator>
  <cp:lastModifiedBy>Matthew Cobb</cp:lastModifiedBy>
  <cp:revision>93</cp:revision>
  <dcterms:created xsi:type="dcterms:W3CDTF">2015-12-09T16:37:20Z</dcterms:created>
  <dcterms:modified xsi:type="dcterms:W3CDTF">2026-01-07T19:17:53Z</dcterms:modified>
</cp:coreProperties>
</file>