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2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202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597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5564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712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054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65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869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252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74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982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158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6060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ducation.economist.com/courses/professionalcommunication/teams?utm_campaign=MA00001865&amp;utm_medium=paid-search&amp;utm_source=education-google&amp;utm_content=&amp;gclsrc=aw.ds&amp;gad_source=1&amp;gad_campaignid=22485765273&amp;gbraid=0AAAAADBuq3LZ29NRdZoZh2ECfR1NHnQ9S&amp;gclid=CjwKCAiAlMHIBhAcEiwAZhZBUrUHX5ftaDu-LEvKZQwAQYkL8ixbbG3cTIehl-DEJaXrUiJxQW41dxoC5_IQAvD_BwE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28" y="235109"/>
            <a:ext cx="11978300" cy="3677061"/>
          </a:xfrm>
        </p:spPr>
        <p:txBody>
          <a:bodyPr>
            <a:normAutofit/>
          </a:bodyPr>
          <a:lstStyle/>
          <a:p>
            <a:br>
              <a:rPr lang="en-GB" sz="4800" b="0" dirty="0"/>
            </a:br>
            <a:r>
              <a:rPr lang="en-GB" sz="3200" b="0" dirty="0"/>
              <a:t>MODULE NAME:</a:t>
            </a:r>
            <a:r>
              <a:rPr lang="en-GB" sz="3200" dirty="0"/>
              <a:t> Individual presentation</a:t>
            </a:r>
            <a:br>
              <a:rPr lang="en-GB" sz="3200" b="0" dirty="0"/>
            </a:br>
            <a:r>
              <a:rPr lang="en-GB" sz="3200" b="0" dirty="0"/>
              <a:t>MODULE CODE:</a:t>
            </a:r>
            <a:r>
              <a:rPr lang="en-GB" sz="3200" dirty="0"/>
              <a:t> oct</a:t>
            </a:r>
            <a:br>
              <a:rPr lang="en-GB" sz="3200" b="0" dirty="0"/>
            </a:br>
            <a:r>
              <a:rPr lang="en-GB" sz="3200" b="0" dirty="0"/>
              <a:t>STUDENT NAME:</a:t>
            </a:r>
            <a:r>
              <a:rPr lang="en-GB" sz="3200" dirty="0"/>
              <a:t> Ciprian Balta</a:t>
            </a:r>
            <a:br>
              <a:rPr lang="en-GB" sz="3200" dirty="0"/>
            </a:br>
            <a:br>
              <a:rPr lang="en-GB" sz="3200" b="0" dirty="0"/>
            </a:br>
            <a:r>
              <a:rPr lang="en-GB" sz="3200" b="0" dirty="0"/>
              <a:t>STUDENT ID</a:t>
            </a:r>
            <a:r>
              <a:rPr lang="en-GB" sz="3200" dirty="0"/>
              <a:t>:  24422431</a:t>
            </a:r>
            <a:br>
              <a:rPr lang="en-GB" sz="3200" b="0" dirty="0"/>
            </a:br>
            <a:r>
              <a:rPr lang="en-GB" sz="3200" b="0" dirty="0"/>
              <a:t>LECTURER</a:t>
            </a:r>
            <a:br>
              <a:rPr lang="en-GB" sz="3200" b="0" dirty="0"/>
            </a:br>
            <a:endParaRPr lang="en-GB" sz="3200" b="0">
              <a:ea typeface="Calibri Ligh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28" y="3889440"/>
            <a:ext cx="11978300" cy="28525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Assignment 1 :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1C766-2CD5-8ABE-FFA6-3D650484E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16" y="286603"/>
            <a:ext cx="8129588" cy="1450757"/>
          </a:xfrm>
        </p:spPr>
        <p:txBody>
          <a:bodyPr/>
          <a:lstStyle/>
          <a:p>
            <a:r>
              <a:rPr lang="en-US" b="1" dirty="0">
                <a:latin typeface="Bookman Old Style"/>
                <a:ea typeface="Calibri Light"/>
                <a:cs typeface="Calibri Light"/>
              </a:rPr>
              <a:t>OVERVIEW</a:t>
            </a:r>
            <a:endParaRPr lang="en-US" b="1">
              <a:latin typeface="Bookman Old Style"/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3C3E0-2EB3-3C4E-F722-197DE312B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3716" y="1726673"/>
            <a:ext cx="7510464" cy="414242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US" sz="2400" dirty="0">
                <a:ea typeface="Calibri"/>
                <a:cs typeface="Calibri"/>
              </a:rPr>
              <a:t>I</a:t>
            </a:r>
            <a:r>
              <a:rPr lang="en-US" sz="2400" dirty="0">
                <a:latin typeface="Bookman Old Style"/>
                <a:ea typeface="Calibri"/>
                <a:cs typeface="Calibri"/>
              </a:rPr>
              <a:t>ntroduction</a:t>
            </a:r>
          </a:p>
          <a:p>
            <a:r>
              <a:rPr lang="en-US" sz="2400" dirty="0">
                <a:latin typeface="Bookman Old Style"/>
                <a:ea typeface="Calibri"/>
                <a:cs typeface="Calibri"/>
              </a:rPr>
              <a:t>Company background </a:t>
            </a:r>
          </a:p>
          <a:p>
            <a:r>
              <a:rPr lang="en-US" sz="2400" dirty="0">
                <a:latin typeface="Bookman Old Style"/>
                <a:ea typeface="Calibri"/>
                <a:cs typeface="Calibri"/>
              </a:rPr>
              <a:t>Problem: nature and scope</a:t>
            </a:r>
          </a:p>
          <a:p>
            <a:r>
              <a:rPr lang="en-US" sz="2800" b="1" dirty="0">
                <a:latin typeface="Bookman Old Style"/>
                <a:ea typeface="Calibri"/>
                <a:cs typeface="Calibri"/>
              </a:rPr>
              <a:t>PESTLE ANALYSIS: Green Heaven Florists</a:t>
            </a:r>
          </a:p>
          <a:p>
            <a:r>
              <a:rPr lang="en-US" sz="2400" dirty="0">
                <a:latin typeface="Bookman Old Style"/>
                <a:ea typeface="Calibri"/>
                <a:cs typeface="Calibri"/>
              </a:rPr>
              <a:t>Cause and effect analysis: Fishbone diagram</a:t>
            </a:r>
          </a:p>
          <a:p>
            <a:r>
              <a:rPr lang="en-US" sz="2400" dirty="0">
                <a:latin typeface="Bookman Old Style"/>
                <a:ea typeface="Calibri"/>
                <a:cs typeface="Calibri"/>
              </a:rPr>
              <a:t>Conclusion</a:t>
            </a:r>
          </a:p>
          <a:p>
            <a:r>
              <a:rPr lang="en-US" sz="2400" dirty="0">
                <a:latin typeface="Bookman Old Style"/>
                <a:ea typeface="Calibri"/>
                <a:cs typeface="Calibri"/>
              </a:rPr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32800-7809-6930-0E4E-0A003055D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F04BC-2FD5-4497-ABCA-508237664DE8}" type="datetime1"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7C7EB-0C01-60C1-C04F-59FD7D631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C8F57-A2D0-6F41-9D34-A30BED713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242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27663-9104-F5FC-1BF2-018EB6AA8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ookman Old Style"/>
                <a:ea typeface="Calibri Light"/>
                <a:cs typeface="Calibri Ligh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CE020-5894-4D53-11B7-99A3E13E0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Green haven </a:t>
            </a:r>
            <a:r>
              <a:rPr lang="en-US">
                <a:ea typeface="Calibri"/>
                <a:cs typeface="Calibri"/>
              </a:rPr>
              <a:t>florist</a:t>
            </a:r>
            <a:r>
              <a:rPr lang="en-US" dirty="0">
                <a:ea typeface="Calibri"/>
                <a:cs typeface="Calibri"/>
              </a:rPr>
              <a:t> is a local job facing a significant challenges, so I will outline the problems they are experiencing, </a:t>
            </a:r>
            <a:r>
              <a:rPr lang="en-US" err="1">
                <a:ea typeface="Calibri"/>
                <a:cs typeface="Calibri"/>
              </a:rPr>
              <a:t>analyse</a:t>
            </a:r>
            <a:r>
              <a:rPr lang="en-US" dirty="0">
                <a:ea typeface="Calibri"/>
                <a:cs typeface="Calibri"/>
              </a:rPr>
              <a:t> the external factor affecting them and Identify the root cause of their decline performance to suggest path forward.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CDFD4-4154-1EB6-435A-547A77A4F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D5926-551F-484B-B4C6-9A4CA1F9EBCE}" type="datetime1"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E0C15-80B4-E8DD-1F21-59692155F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66089-48B6-6107-C6C7-5EDE34D5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572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103FF-081E-6FFC-3F14-38E31207C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solidFill>
                  <a:srgbClr val="262626"/>
                </a:solidFill>
                <a:latin typeface="Garamond"/>
              </a:rPr>
              <a:t>Company background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15366-2721-4974-EE46-16D5E2CD6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Green Haven Florists</a:t>
            </a:r>
            <a:endParaRPr lang="en-GB" sz="2400" dirty="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Arial,Sans-Serif" panose="020F0502020204030204" pitchFamily="34" charset="0"/>
              <a:buChar char="•"/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Founded in 2016 UK Norwich</a:t>
            </a:r>
            <a:endParaRPr lang="en-US" sz="2400" dirty="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Arial,Sans-Serif" panose="020F0502020204030204" pitchFamily="34" charset="0"/>
              <a:buChar char="•"/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Owners: Liam and Priya Patel</a:t>
            </a:r>
            <a:endParaRPr lang="en-US" sz="2400" dirty="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Arial,Sans-Serif" panose="020F0502020204030204" pitchFamily="34" charset="0"/>
              <a:buChar char="•"/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Sells: bouquet Flowers</a:t>
            </a:r>
            <a:endParaRPr lang="en-US" sz="2400" dirty="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Arial,Sans-Serif" panose="020F050202020403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Garamond"/>
              </a:rPr>
              <a:t>Add more information from the case </a:t>
            </a:r>
            <a:r>
              <a:rPr lang="en-GB" sz="2400" b="1" dirty="0" err="1">
                <a:solidFill>
                  <a:srgbClr val="FF0000"/>
                </a:solidFill>
                <a:latin typeface="Garamond"/>
              </a:rPr>
              <a:t>st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3733679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A645B-3C0C-9113-1244-C69FF85B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>
                <a:solidFill>
                  <a:srgbClr val="262626"/>
                </a:solidFill>
                <a:latin typeface="Garamond"/>
                <a:ea typeface="Calibri Light"/>
                <a:cs typeface="Calibri Light"/>
              </a:rPr>
              <a:t>Problem: nature and scope</a:t>
            </a:r>
            <a:endParaRPr lang="en-US" sz="4000" dirty="0">
              <a:solidFill>
                <a:srgbClr val="000000"/>
              </a:solidFill>
              <a:latin typeface="Garamond"/>
              <a:ea typeface="Calibri Light"/>
              <a:cs typeface="Calibri Light"/>
            </a:endParaRPr>
          </a:p>
          <a:p>
            <a:endParaRPr lang="en-US" dirty="0">
              <a:latin typeface="Bookman Old Style"/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5FB40-E098-5350-682F-985AB078FF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fontScale="92500" lnSpcReduction="20000"/>
          </a:bodyPr>
          <a:lstStyle/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2400" dirty="0">
                <a:latin typeface="Bookman Old Style"/>
              </a:rPr>
              <a:t>Green Haven Florists </a:t>
            </a:r>
            <a:r>
              <a:rPr lang="en-GB" sz="2600" b="1" dirty="0">
                <a:solidFill>
                  <a:srgbClr val="000000"/>
                </a:solidFill>
                <a:latin typeface="Garamond"/>
              </a:rPr>
              <a:t>5W2H</a:t>
            </a:r>
            <a:endParaRPr lang="en-US" sz="2600" dirty="0">
              <a:solidFill>
                <a:srgbClr val="000000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600" b="1" dirty="0">
                <a:solidFill>
                  <a:srgbClr val="000000"/>
                </a:solidFill>
                <a:latin typeface="Garamond"/>
              </a:rPr>
              <a:t>Who: </a:t>
            </a:r>
            <a:r>
              <a:rPr lang="en-GB" sz="2600" dirty="0">
                <a:solidFill>
                  <a:srgbClr val="000000"/>
                </a:solidFill>
                <a:latin typeface="Garamond"/>
              </a:rPr>
              <a:t>Liam and Priya Patel </a:t>
            </a:r>
            <a:endParaRPr lang="en-US" sz="2600" dirty="0">
              <a:solidFill>
                <a:srgbClr val="000000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tx1"/>
                </a:solidFill>
                <a:latin typeface="Garamond"/>
              </a:rPr>
              <a:t>What: has seen a 30% decline in store sales</a:t>
            </a:r>
            <a:endParaRPr lang="en-US" sz="2600" dirty="0">
              <a:solidFill>
                <a:schemeClr val="tx1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tx1"/>
                </a:solidFill>
                <a:latin typeface="Garamond"/>
              </a:rPr>
              <a:t>Where: Wales , bustling street </a:t>
            </a:r>
            <a:endParaRPr lang="en-US" sz="2600" dirty="0">
              <a:solidFill>
                <a:schemeClr val="tx1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600" dirty="0">
                <a:solidFill>
                  <a:srgbClr val="000000"/>
                </a:solidFill>
                <a:latin typeface="Garamond"/>
              </a:rPr>
              <a:t>Why: increased in competition,  outdated website,  limited marketing and rising cost.</a:t>
            </a:r>
            <a:endParaRPr lang="en-US" sz="2600" dirty="0">
              <a:solidFill>
                <a:srgbClr val="000000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600" dirty="0">
                <a:solidFill>
                  <a:srgbClr val="000000"/>
                </a:solidFill>
                <a:latin typeface="Garamond"/>
              </a:rPr>
              <a:t>How: By failing to adapt to changing market conditions, losing customers to competitors, and struggling with rising costs.</a:t>
            </a:r>
            <a:endParaRPr lang="en-US" sz="2600" dirty="0">
              <a:solidFill>
                <a:srgbClr val="000000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tx1"/>
                </a:solidFill>
                <a:latin typeface="Garamond"/>
              </a:rPr>
              <a:t>When: over the past 12 years</a:t>
            </a:r>
            <a:endParaRPr lang="en-US" sz="2600" dirty="0">
              <a:solidFill>
                <a:schemeClr val="tx1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tx1"/>
                </a:solidFill>
                <a:latin typeface="Garamond"/>
              </a:rPr>
              <a:t>How much: 30% decline</a:t>
            </a:r>
            <a:endParaRPr lang="en-US" sz="2600" dirty="0">
              <a:solidFill>
                <a:schemeClr val="tx1"/>
              </a:solidFill>
              <a:latin typeface="Garamond"/>
            </a:endParaRPr>
          </a:p>
          <a:p>
            <a:endParaRPr lang="en-US" sz="2400" dirty="0">
              <a:solidFill>
                <a:srgbClr val="404040"/>
              </a:solidFill>
              <a:latin typeface="Bookman Old Style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5098A-086C-7302-1EF4-7DB41B746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8142E-1D31-4816-9901-40BACD6A94F0}" type="datetime1"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E6406-7237-9CCB-81EA-AB7774570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DD619-EC8C-11E8-7E4E-765006092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33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3CB6-0D1C-B6CE-B674-8FFA6418E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10515"/>
            <a:ext cx="10617860" cy="227384"/>
          </a:xfrm>
        </p:spPr>
        <p:txBody>
          <a:bodyPr>
            <a:normAutofit fontScale="90000"/>
          </a:bodyPr>
          <a:lstStyle/>
          <a:p>
            <a:endParaRPr lang="en-US" b="0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3D766-D8F5-446D-0F97-9F950CEA81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lnSpcReduction="10000"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TECHNOLOGICAL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AutoNum type="arabicPeriod"/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Digital Marketing :</a:t>
            </a:r>
            <a:r>
              <a:rPr lang="en-GB" sz="1800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 Green Haven is struggling to keep up with trends 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AutoNum type="arabicPeriod"/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E-commerce platforms: Online flower delivery service are gaining popularity 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AutoNum type="arabicPeriod"/>
            </a:pPr>
            <a:endParaRPr lang="en-GB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LEGAL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AutoNum type="arabicPeriod"/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Employment Law: affecting labour costs 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AutoNum type="arabicPeriod"/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Regulation: it relates to the import and sales of flowers 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AutoNum type="arabicPeriod"/>
            </a:pPr>
            <a:endParaRPr lang="en-GB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Environmental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AutoNum type="arabicPeriod"/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Sustainability: </a:t>
            </a:r>
            <a:r>
              <a:rPr lang="en-GB" sz="1800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The business thrived on its personal touch and sustainable ethos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AutoNum type="arabicPeriod"/>
            </a:pPr>
            <a:r>
              <a:rPr lang="en-GB" sz="1800" b="1" dirty="0">
                <a:solidFill>
                  <a:srgbClr val="262626"/>
                </a:solidFill>
                <a:latin typeface="Garamond"/>
                <a:ea typeface="Calibri"/>
                <a:cs typeface="Calibri"/>
              </a:rPr>
              <a:t>Ethical Sourcing </a:t>
            </a:r>
            <a:endParaRPr lang="en-US" sz="1800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endParaRPr lang="en-GB" sz="2600" b="1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63E38-A33D-0A1E-D6E7-763F6EAFE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40A18-0C19-40E5-8BA1-6C3950E25A21}" type="datetime1"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2B2AD-946B-536F-8945-9937A7358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154A4-462D-9B46-A202-5F8A7CB0B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/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</a:pPr>
            <a:r>
              <a:rPr lang="en-GB" sz="3700" b="1">
                <a:solidFill>
                  <a:srgbClr val="262626"/>
                </a:solidFill>
              </a:rPr>
              <a:t>PESTLE ANALYSIS: Green Haven Florists</a:t>
            </a:r>
            <a:br>
              <a:rPr lang="en-GB" sz="3700">
                <a:solidFill>
                  <a:srgbClr val="262626"/>
                </a:solidFill>
              </a:rPr>
            </a:br>
            <a:endParaRPr lang="en-GB" sz="370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947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7064A-F019-66E8-DE5E-229A563E40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3440000">
            <a:off x="840885" y="1453079"/>
            <a:ext cx="10058400" cy="1875474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2000" b="1" dirty="0">
                <a:solidFill>
                  <a:srgbClr val="000000"/>
                </a:solidFill>
                <a:latin typeface="Garamond"/>
              </a:rPr>
              <a:t>:</a:t>
            </a:r>
            <a:endParaRPr lang="en-GB" sz="2000" dirty="0">
              <a:solidFill>
                <a:srgbClr val="000000"/>
              </a:solidFill>
              <a:latin typeface="Garamond"/>
              <a:ea typeface="Calibri Light"/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8EC014-4530-1639-3418-8F29C6ED4F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927" y="312246"/>
            <a:ext cx="11570492" cy="598884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1700" b="1" dirty="0">
                <a:solidFill>
                  <a:srgbClr val="000000"/>
                </a:solidFill>
                <a:latin typeface="Garamond"/>
              </a:rPr>
              <a:t>POLITICAL</a:t>
            </a:r>
            <a:endParaRPr lang="en-US" sz="1700" dirty="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,Sans-Serif"/>
              <a:buChar char="§"/>
            </a:pPr>
            <a:r>
              <a:rPr lang="en-GB" sz="1900" b="1" dirty="0">
                <a:solidFill>
                  <a:srgbClr val="000000"/>
                </a:solidFill>
                <a:latin typeface="Garamond"/>
              </a:rPr>
              <a:t>Government policies :</a:t>
            </a:r>
            <a:r>
              <a:rPr lang="en-GB" sz="1700" b="1" dirty="0">
                <a:solidFill>
                  <a:srgbClr val="000000"/>
                </a:solidFill>
                <a:latin typeface="Garamond"/>
              </a:rPr>
              <a:t> </a:t>
            </a:r>
            <a:r>
              <a:rPr lang="en-GB" sz="1700" dirty="0">
                <a:solidFill>
                  <a:srgbClr val="000000"/>
                </a:solidFill>
                <a:latin typeface="Garamond"/>
              </a:rPr>
              <a:t>On  environmental  sustainability ( could be opportunities or threat depending on the policies)</a:t>
            </a:r>
            <a:endParaRPr lang="en-US" sz="1700" dirty="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,Sans-Serif"/>
              <a:buChar char="§"/>
            </a:pPr>
            <a:r>
              <a:rPr lang="en-GB" sz="1700" dirty="0">
                <a:solidFill>
                  <a:srgbClr val="000000"/>
                </a:solidFill>
                <a:latin typeface="Garamond"/>
              </a:rPr>
              <a:t>T</a:t>
            </a:r>
            <a:r>
              <a:rPr lang="en-GB" sz="1700" b="1" dirty="0">
                <a:solidFill>
                  <a:srgbClr val="000000"/>
                </a:solidFill>
                <a:latin typeface="Garamond"/>
              </a:rPr>
              <a:t>rade regulation:</a:t>
            </a:r>
            <a:r>
              <a:rPr lang="en-GB" sz="1700" dirty="0">
                <a:solidFill>
                  <a:srgbClr val="000000"/>
                </a:solidFill>
                <a:latin typeface="Garamond"/>
              </a:rPr>
              <a:t> Trade policies affecting the import of flower</a:t>
            </a:r>
            <a:endParaRPr lang="en-US" sz="1700" dirty="0">
              <a:solidFill>
                <a:srgbClr val="000000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endParaRPr lang="en-GB" sz="1700" dirty="0">
              <a:solidFill>
                <a:srgbClr val="000000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1700" b="1" dirty="0">
                <a:solidFill>
                  <a:srgbClr val="000000"/>
                </a:solidFill>
                <a:latin typeface="Garamond"/>
              </a:rPr>
              <a:t>ECONOMIC</a:t>
            </a:r>
            <a:endParaRPr lang="en-US" sz="1700" dirty="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GB" sz="1700" b="1" dirty="0">
                <a:solidFill>
                  <a:srgbClr val="000000"/>
                </a:solidFill>
                <a:latin typeface="Garamond"/>
              </a:rPr>
              <a:t>Inflation: </a:t>
            </a:r>
            <a:r>
              <a:rPr lang="en-GB" sz="1700" dirty="0">
                <a:solidFill>
                  <a:srgbClr val="000000"/>
                </a:solidFill>
                <a:latin typeface="Garamond"/>
              </a:rPr>
              <a:t>The price of fresh flower, particularly imported varieties like Orchids and Tulips, has surged due to supply chain disruption. </a:t>
            </a:r>
            <a:endParaRPr lang="en-US" sz="170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GB" sz="1700" b="1" dirty="0">
                <a:solidFill>
                  <a:srgbClr val="000000"/>
                </a:solidFill>
                <a:latin typeface="Garamond"/>
              </a:rPr>
              <a:t>Consumer spending: </a:t>
            </a:r>
            <a:r>
              <a:rPr lang="en-GB" sz="1700" dirty="0">
                <a:solidFill>
                  <a:srgbClr val="000000"/>
                </a:solidFill>
                <a:latin typeface="Garamond"/>
              </a:rPr>
              <a:t>Many long-time customers now prefer the convenience and lower prices of larger online flower retailers.</a:t>
            </a:r>
            <a:endParaRPr lang="en-US" sz="1700">
              <a:solidFill>
                <a:srgbClr val="000000"/>
              </a:solidFill>
              <a:latin typeface="Garamond"/>
            </a:endParaRPr>
          </a:p>
          <a:p>
            <a:pPr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1700" b="1" dirty="0">
                <a:solidFill>
                  <a:srgbClr val="000000"/>
                </a:solidFill>
                <a:latin typeface="Garamond"/>
              </a:rPr>
              <a:t>SOCIAL</a:t>
            </a:r>
            <a:endParaRPr lang="en-US" sz="170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,Sans-Serif"/>
              <a:buChar char="§"/>
            </a:pPr>
            <a:r>
              <a:rPr lang="en-GB" sz="1700" b="1" dirty="0">
                <a:solidFill>
                  <a:srgbClr val="000000"/>
                </a:solidFill>
                <a:latin typeface="Garamond"/>
              </a:rPr>
              <a:t>Environmental Awareness: </a:t>
            </a:r>
            <a:r>
              <a:rPr lang="en-GB" sz="1700" dirty="0">
                <a:solidFill>
                  <a:srgbClr val="000000"/>
                </a:solidFill>
                <a:latin typeface="Garamond"/>
              </a:rPr>
              <a:t>The business thrived on its personal touch and sustainable ethos which resonated with environmentally conscious consumers</a:t>
            </a:r>
            <a:endParaRPr lang="en-US" sz="1700">
              <a:solidFill>
                <a:srgbClr val="000000"/>
              </a:solidFill>
              <a:latin typeface="Garamond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,Sans-Serif"/>
              <a:buChar char="§"/>
            </a:pPr>
            <a:r>
              <a:rPr lang="en-GB" sz="1700" b="1" dirty="0">
                <a:solidFill>
                  <a:srgbClr val="000000"/>
                </a:solidFill>
                <a:latin typeface="Garamond"/>
              </a:rPr>
              <a:t>Changing Consumers preference:</a:t>
            </a:r>
            <a:r>
              <a:rPr lang="en-GB" sz="1500" b="1" dirty="0">
                <a:solidFill>
                  <a:srgbClr val="000000"/>
                </a:solidFill>
                <a:latin typeface="Garamond"/>
              </a:rPr>
              <a:t> </a:t>
            </a:r>
            <a:r>
              <a:rPr lang="en-GB" sz="1700" dirty="0">
                <a:solidFill>
                  <a:srgbClr val="000000"/>
                </a:solidFill>
                <a:latin typeface="Garamond"/>
              </a:rPr>
              <a:t> people desire for more flexible delivery</a:t>
            </a:r>
            <a:endParaRPr lang="en-US" sz="1700">
              <a:solidFill>
                <a:srgbClr val="000000"/>
              </a:solidFill>
              <a:latin typeface="Garamond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873090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F353B-566A-21C3-FFF2-8DAFC3A654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1" y="-3027235"/>
            <a:ext cx="12058648" cy="6376034"/>
          </a:xfrm>
        </p:spPr>
        <p:txBody>
          <a:bodyPr/>
          <a:lstStyle/>
          <a:p>
            <a:r>
              <a:rPr lang="en-US" sz="1800" dirty="0">
                <a:solidFill>
                  <a:srgbClr val="000000"/>
                </a:solidFill>
                <a:latin typeface="Garamond"/>
              </a:rPr>
              <a:t>Insufficient online sales</a:t>
            </a: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D315FA-BB43-68DE-B45A-B4545942A19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DFD860-ADAD-E84D-4DDB-09D4DD254EAA}"/>
              </a:ext>
            </a:extLst>
          </p:cNvPr>
          <p:cNvSpPr/>
          <p:nvPr/>
        </p:nvSpPr>
        <p:spPr>
          <a:xfrm>
            <a:off x="1557344" y="322398"/>
            <a:ext cx="1864921" cy="8904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78E5A5-9437-9FC1-D52C-3A047BFA1488}"/>
              </a:ext>
            </a:extLst>
          </p:cNvPr>
          <p:cNvSpPr/>
          <p:nvPr/>
        </p:nvSpPr>
        <p:spPr>
          <a:xfrm>
            <a:off x="1530492" y="5145100"/>
            <a:ext cx="1918496" cy="12432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5A46022-6F23-72E0-9423-8324A836A1C2}"/>
              </a:ext>
            </a:extLst>
          </p:cNvPr>
          <p:cNvSpPr/>
          <p:nvPr/>
        </p:nvSpPr>
        <p:spPr>
          <a:xfrm>
            <a:off x="6909625" y="5013868"/>
            <a:ext cx="1881323" cy="11713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1F116C74-B278-EC5E-F3A8-D3DF7E4035E9}"/>
              </a:ext>
            </a:extLst>
          </p:cNvPr>
          <p:cNvSpPr/>
          <p:nvPr/>
        </p:nvSpPr>
        <p:spPr>
          <a:xfrm>
            <a:off x="9240472" y="2088632"/>
            <a:ext cx="2454678" cy="2045893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5599B23-FBCB-847C-93BC-3798CC16613B}"/>
              </a:ext>
            </a:extLst>
          </p:cNvPr>
          <p:cNvCxnSpPr/>
          <p:nvPr/>
        </p:nvCxnSpPr>
        <p:spPr>
          <a:xfrm>
            <a:off x="532746" y="3072484"/>
            <a:ext cx="9485073" cy="8533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945F7B44-C34F-7E1B-885D-D8472B233B2E}"/>
              </a:ext>
            </a:extLst>
          </p:cNvPr>
          <p:cNvSpPr/>
          <p:nvPr/>
        </p:nvSpPr>
        <p:spPr>
          <a:xfrm>
            <a:off x="6905781" y="135601"/>
            <a:ext cx="2150540" cy="1260082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3A396E0-2BA7-40CC-C821-852D55C11798}"/>
              </a:ext>
            </a:extLst>
          </p:cNvPr>
          <p:cNvCxnSpPr/>
          <p:nvPr/>
        </p:nvCxnSpPr>
        <p:spPr>
          <a:xfrm>
            <a:off x="7846112" y="1431534"/>
            <a:ext cx="1150939" cy="16396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A0AAA78-651F-37F6-3D1A-A4A2C02A105E}"/>
              </a:ext>
            </a:extLst>
          </p:cNvPr>
          <p:cNvCxnSpPr/>
          <p:nvPr/>
        </p:nvCxnSpPr>
        <p:spPr>
          <a:xfrm>
            <a:off x="2689630" y="1391712"/>
            <a:ext cx="1444894" cy="16801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FAC8C15-B569-A580-8162-F9F5EE391B84}"/>
              </a:ext>
            </a:extLst>
          </p:cNvPr>
          <p:cNvCxnSpPr/>
          <p:nvPr/>
        </p:nvCxnSpPr>
        <p:spPr>
          <a:xfrm>
            <a:off x="3225810" y="1848120"/>
            <a:ext cx="1646507" cy="3360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B048179-EA6E-B8F1-CEC6-766655937E43}"/>
              </a:ext>
            </a:extLst>
          </p:cNvPr>
          <p:cNvCxnSpPr/>
          <p:nvPr/>
        </p:nvCxnSpPr>
        <p:spPr>
          <a:xfrm>
            <a:off x="1495297" y="2419358"/>
            <a:ext cx="1747314" cy="3360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82D3E93-1FE7-22DC-A309-EB7273701D53}"/>
              </a:ext>
            </a:extLst>
          </p:cNvPr>
          <p:cNvCxnSpPr/>
          <p:nvPr/>
        </p:nvCxnSpPr>
        <p:spPr>
          <a:xfrm>
            <a:off x="8417350" y="1848121"/>
            <a:ext cx="1629706" cy="10080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0E37953-E286-D8BE-6965-45081C1738A2}"/>
              </a:ext>
            </a:extLst>
          </p:cNvPr>
          <p:cNvCxnSpPr/>
          <p:nvPr/>
        </p:nvCxnSpPr>
        <p:spPr>
          <a:xfrm>
            <a:off x="6838047" y="2268147"/>
            <a:ext cx="1360888" cy="5040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A5DFB87-74F9-5B00-293C-45DA3D8220E7}"/>
              </a:ext>
            </a:extLst>
          </p:cNvPr>
          <p:cNvCxnSpPr/>
          <p:nvPr/>
        </p:nvCxnSpPr>
        <p:spPr>
          <a:xfrm flipH="1">
            <a:off x="7951158" y="3484174"/>
            <a:ext cx="1036636" cy="14868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936CABE-6F87-3BD2-1815-8119FE02328A}"/>
              </a:ext>
            </a:extLst>
          </p:cNvPr>
          <p:cNvCxnSpPr/>
          <p:nvPr/>
        </p:nvCxnSpPr>
        <p:spPr>
          <a:xfrm flipH="1">
            <a:off x="2903155" y="3368686"/>
            <a:ext cx="1109392" cy="17502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E9E6D4A-ECB1-0C8A-B51B-92F6290DBE4A}"/>
              </a:ext>
            </a:extLst>
          </p:cNvPr>
          <p:cNvCxnSpPr/>
          <p:nvPr/>
        </p:nvCxnSpPr>
        <p:spPr>
          <a:xfrm>
            <a:off x="3914655" y="3864252"/>
            <a:ext cx="1562502" cy="1680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2E9ACE7-FC0C-8C2E-C1BF-31DC96DC25AF}"/>
              </a:ext>
            </a:extLst>
          </p:cNvPr>
          <p:cNvCxnSpPr/>
          <p:nvPr/>
        </p:nvCxnSpPr>
        <p:spPr>
          <a:xfrm>
            <a:off x="1041668" y="4334683"/>
            <a:ext cx="2116938" cy="6720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3BB5E20B-F3BD-317A-13BF-965EF92D70C5}"/>
              </a:ext>
            </a:extLst>
          </p:cNvPr>
          <p:cNvCxnSpPr/>
          <p:nvPr/>
        </p:nvCxnSpPr>
        <p:spPr>
          <a:xfrm>
            <a:off x="8954985" y="4334683"/>
            <a:ext cx="1780916" cy="168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403DBE7B-E027-7A50-8742-5D40ADD7DD63}"/>
              </a:ext>
            </a:extLst>
          </p:cNvPr>
          <p:cNvCxnSpPr/>
          <p:nvPr/>
        </p:nvCxnSpPr>
        <p:spPr>
          <a:xfrm>
            <a:off x="6468423" y="4435490"/>
            <a:ext cx="1478496" cy="1680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Speech Bubble: Rectangle with Corners Rounded 29">
            <a:extLst>
              <a:ext uri="{FF2B5EF4-FFF2-40B4-BE49-F238E27FC236}">
                <a16:creationId xmlns:a16="http://schemas.microsoft.com/office/drawing/2014/main" id="{504D3215-8716-CDCB-2792-3D42577F3739}"/>
              </a:ext>
            </a:extLst>
          </p:cNvPr>
          <p:cNvSpPr/>
          <p:nvPr/>
        </p:nvSpPr>
        <p:spPr>
          <a:xfrm>
            <a:off x="1315272" y="194155"/>
            <a:ext cx="2587923" cy="1204235"/>
          </a:xfrm>
          <a:prstGeom prst="wedgeRoundRect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chemeClr val="accent3">
                    <a:lumMod val="60000"/>
                    <a:lumOff val="40000"/>
                  </a:schemeClr>
                </a:solidFill>
                <a:highlight>
                  <a:srgbClr val="000000"/>
                </a:highlight>
              </a:rPr>
              <a:t>Management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31331404-2F11-C757-EE2C-E13D494A531B}"/>
              </a:ext>
            </a:extLst>
          </p:cNvPr>
          <p:cNvSpPr/>
          <p:nvPr/>
        </p:nvSpPr>
        <p:spPr>
          <a:xfrm>
            <a:off x="6247054" y="-1924"/>
            <a:ext cx="3370910" cy="1523625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/>
              <a:t>Men</a:t>
            </a:r>
          </a:p>
        </p:txBody>
      </p:sp>
      <p:sp>
        <p:nvSpPr>
          <p:cNvPr id="32" name="TextBox 37">
            <a:extLst>
              <a:ext uri="{FF2B5EF4-FFF2-40B4-BE49-F238E27FC236}">
                <a16:creationId xmlns:a16="http://schemas.microsoft.com/office/drawing/2014/main" id="{ACBF48D5-5DEA-06C5-5CF6-2C5B159141D0}"/>
              </a:ext>
            </a:extLst>
          </p:cNvPr>
          <p:cNvSpPr txBox="1"/>
          <p:nvPr/>
        </p:nvSpPr>
        <p:spPr>
          <a:xfrm>
            <a:off x="6312341" y="1928622"/>
            <a:ext cx="2743200" cy="3657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Lack of expertise</a:t>
            </a:r>
          </a:p>
        </p:txBody>
      </p:sp>
      <p:sp>
        <p:nvSpPr>
          <p:cNvPr id="33" name="TextBox 39">
            <a:extLst>
              <a:ext uri="{FF2B5EF4-FFF2-40B4-BE49-F238E27FC236}">
                <a16:creationId xmlns:a16="http://schemas.microsoft.com/office/drawing/2014/main" id="{6F3A1B95-4768-2430-0106-76A541EF005E}"/>
              </a:ext>
            </a:extLst>
          </p:cNvPr>
          <p:cNvSpPr txBox="1"/>
          <p:nvPr/>
        </p:nvSpPr>
        <p:spPr>
          <a:xfrm>
            <a:off x="8418006" y="1492312"/>
            <a:ext cx="2743200" cy="3657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Time constraints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DEB5A819-0305-F2C9-1661-BB4F3D843238}"/>
              </a:ext>
            </a:extLst>
          </p:cNvPr>
          <p:cNvSpPr/>
          <p:nvPr/>
        </p:nvSpPr>
        <p:spPr>
          <a:xfrm>
            <a:off x="9231405" y="2105563"/>
            <a:ext cx="2714481" cy="23973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/>
              <a:t>30% decline in sale</a:t>
            </a:r>
          </a:p>
        </p:txBody>
      </p:sp>
      <p:sp>
        <p:nvSpPr>
          <p:cNvPr id="35" name="TextBox 55">
            <a:extLst>
              <a:ext uri="{FF2B5EF4-FFF2-40B4-BE49-F238E27FC236}">
                <a16:creationId xmlns:a16="http://schemas.microsoft.com/office/drawing/2014/main" id="{1997A5B7-F890-B7BF-5957-63E84761040E}"/>
              </a:ext>
            </a:extLst>
          </p:cNvPr>
          <p:cNvSpPr txBox="1"/>
          <p:nvPr/>
        </p:nvSpPr>
        <p:spPr>
          <a:xfrm>
            <a:off x="3905718" y="3448332"/>
            <a:ext cx="2743200" cy="3657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Increased in competition</a:t>
            </a:r>
          </a:p>
        </p:txBody>
      </p:sp>
      <p:sp>
        <p:nvSpPr>
          <p:cNvPr id="36" name="TextBox 47">
            <a:extLst>
              <a:ext uri="{FF2B5EF4-FFF2-40B4-BE49-F238E27FC236}">
                <a16:creationId xmlns:a16="http://schemas.microsoft.com/office/drawing/2014/main" id="{516A9A3F-5BEC-3A46-8F8E-564ECE8A5EA5}"/>
              </a:ext>
            </a:extLst>
          </p:cNvPr>
          <p:cNvSpPr txBox="1"/>
          <p:nvPr/>
        </p:nvSpPr>
        <p:spPr>
          <a:xfrm>
            <a:off x="1242552" y="3932416"/>
            <a:ext cx="2743200" cy="3657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Outdated website</a:t>
            </a:r>
          </a:p>
        </p:txBody>
      </p:sp>
      <p:sp>
        <p:nvSpPr>
          <p:cNvPr id="37" name="TextBox 31">
            <a:extLst>
              <a:ext uri="{FF2B5EF4-FFF2-40B4-BE49-F238E27FC236}">
                <a16:creationId xmlns:a16="http://schemas.microsoft.com/office/drawing/2014/main" id="{5A924AAF-C308-9493-9F9E-7664E0EC00E6}"/>
              </a:ext>
            </a:extLst>
          </p:cNvPr>
          <p:cNvSpPr txBox="1"/>
          <p:nvPr/>
        </p:nvSpPr>
        <p:spPr>
          <a:xfrm>
            <a:off x="3409160" y="1394472"/>
            <a:ext cx="2350994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Decline in store sales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608CB06-C0B1-ECEA-7CAE-FD9B19565973}"/>
              </a:ext>
            </a:extLst>
          </p:cNvPr>
          <p:cNvSpPr txBox="1"/>
          <p:nvPr/>
        </p:nvSpPr>
        <p:spPr>
          <a:xfrm>
            <a:off x="6798469" y="3976687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>
                <a:solidFill>
                  <a:srgbClr val="000000"/>
                </a:solidFill>
                <a:latin typeface="Garamond"/>
                <a:ea typeface="Garamond"/>
                <a:cs typeface="Garamond"/>
              </a:rPr>
              <a:t>Rising cost</a:t>
            </a:r>
            <a:r>
              <a:rPr sz="1800" b="0" i="0">
                <a:solidFill>
                  <a:srgbClr val="000000"/>
                </a:solidFill>
                <a:latin typeface="Garamond"/>
                <a:ea typeface="Garamond"/>
                <a:cs typeface="Garamond"/>
              </a:rPr>
              <a:t>​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695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F88F7-2A41-9266-CF2E-94DE08AFE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US" b="1">
                <a:latin typeface="Garamond"/>
              </a:rPr>
              <a:t>Conclusion</a:t>
            </a:r>
            <a:endParaRPr lang="en-US">
              <a:latin typeface="Garamond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4" name="Picture 3" descr="A bouquet of flowers&#10;&#10;AI-generated content may be incorrect.">
            <a:extLst>
              <a:ext uri="{FF2B5EF4-FFF2-40B4-BE49-F238E27FC236}">
                <a16:creationId xmlns:a16="http://schemas.microsoft.com/office/drawing/2014/main" id="{59F972A0-84DC-D9B9-F284-64C066F49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1455075"/>
            <a:ext cx="5451627" cy="362780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7F16E-7D05-E6A6-D8FE-43209DEAC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 vert="horz" lIns="0" tIns="45720" rIns="0" bIns="45720" rtlCol="0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 b="1">
                <a:latin typeface="Garamond"/>
              </a:rPr>
              <a:t>Green Haven Florist:</a:t>
            </a:r>
            <a:r>
              <a:rPr lang="en-US">
                <a:latin typeface="Garamond"/>
              </a:rPr>
              <a:t> is struggling due to increased competition, rising costs, a lack of modern online presence, making strategic changes essentially for its survival 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Garamond"/>
              </a:rPr>
              <a:t>Green Haven Florist essentially have to modernize its online presence and adapt its  offering  to complete with convenience and pricing of online retailers and local competitors.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59441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F1C69-BB8C-EF59-D108-51306EF31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>
                <a:solidFill>
                  <a:srgbClr val="262626"/>
                </a:solidFill>
                <a:latin typeface="Garamond"/>
              </a:rPr>
              <a:t>References </a:t>
            </a:r>
            <a:endParaRPr lang="en-US" sz="4400">
              <a:solidFill>
                <a:srgbClr val="000000"/>
              </a:solidFill>
              <a:latin typeface="Garamond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1BAF8-22FB-CB6D-2D85-11A74BF98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Arial,Sans-Serif" panose="020F050202020403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Garamond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.economist.com/courses/professionalcommunication/teams?utm_campaign=MA00001865&amp;utm_medium=paid-search&amp;utm_source=education-google&amp;utm_content=&amp;gclsrc=aw.ds&amp;gad_source=1&amp;gad_campaignid=22485765273&amp;gbraid=0AAAAADBuq3LZ29NRdZoZh2ECfR1NHnQ9S&amp;gclid=CjwKCAiAlMHIBhAcEiwAZhZBUrUHX5ftaDu-LEvKZQwAQYkL8ixbbG3cTIehl-DEJaXrUiJxQW41dxoC5_IQAvD_BwE</a:t>
            </a:r>
            <a:endParaRPr lang="en-GB" sz="18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pPr marL="342900" indent="-342900" algn="ctr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Arial,Sans-Serif" panose="020F0502020204030204" pitchFamily="34" charset="0"/>
              <a:buChar char="•"/>
            </a:pPr>
            <a:endParaRPr lang="en-GB" sz="1800" dirty="0">
              <a:solidFill>
                <a:srgbClr val="000000"/>
              </a:solidFill>
              <a:latin typeface="Garamond"/>
            </a:endParaRP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84786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Retrospect</vt:lpstr>
      <vt:lpstr> MODULE NAME: Individual presentation MODULE CODE: oct STUDENT NAME: Ciprian Balta  STUDENT ID:  24422431 LECTURER </vt:lpstr>
      <vt:lpstr>OVERVIEW</vt:lpstr>
      <vt:lpstr>Introduction</vt:lpstr>
      <vt:lpstr>Company background</vt:lpstr>
      <vt:lpstr>Problem: nature and scope </vt:lpstr>
      <vt:lpstr>PowerPoint Presentation</vt:lpstr>
      <vt:lpstr>:</vt:lpstr>
      <vt:lpstr>Insufficient online sales </vt:lpstr>
      <vt:lpstr>Conclusion 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MODULE NAME: Individual presentation MODULE CODE: oct STUDENT NAME: Ciprian Balta  STUDENT ID:  24422431 LECTURER </dc:title>
  <dc:creator/>
  <cp:lastModifiedBy>Ciprian Balta</cp:lastModifiedBy>
  <cp:revision>351</cp:revision>
  <dcterms:created xsi:type="dcterms:W3CDTF">2025-10-22T21:26:07Z</dcterms:created>
  <dcterms:modified xsi:type="dcterms:W3CDTF">2025-11-12T11:46:50Z</dcterms:modified>
</cp:coreProperties>
</file>