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0"/>
  </p:notesMasterIdLst>
  <p:sldIdLst>
    <p:sldId id="262" r:id="rId19"/>
    <p:sldId id="354" r:id="rId20"/>
    <p:sldId id="259" r:id="rId21"/>
    <p:sldId id="269" r:id="rId22"/>
    <p:sldId id="365" r:id="rId23"/>
    <p:sldId id="340" r:id="rId24"/>
    <p:sldId id="352" r:id="rId25"/>
    <p:sldId id="344" r:id="rId26"/>
    <p:sldId id="271" r:id="rId27"/>
    <p:sldId id="347" r:id="rId28"/>
    <p:sldId id="348" r:id="rId29"/>
    <p:sldId id="350" r:id="rId30"/>
    <p:sldId id="363" r:id="rId31"/>
    <p:sldId id="270" r:id="rId32"/>
    <p:sldId id="274" r:id="rId33"/>
    <p:sldId id="353" r:id="rId34"/>
    <p:sldId id="272" r:id="rId35"/>
    <p:sldId id="277" r:id="rId36"/>
    <p:sldId id="351" r:id="rId37"/>
    <p:sldId id="273" r:id="rId38"/>
    <p:sldId id="276" r:id="rId39"/>
    <p:sldId id="339" r:id="rId40"/>
    <p:sldId id="341" r:id="rId41"/>
    <p:sldId id="360" r:id="rId42"/>
    <p:sldId id="267" r:id="rId43"/>
    <p:sldId id="258" r:id="rId44"/>
    <p:sldId id="342" r:id="rId45"/>
    <p:sldId id="266" r:id="rId46"/>
    <p:sldId id="362" r:id="rId47"/>
    <p:sldId id="355" r:id="rId48"/>
    <p:sldId id="357"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58794" autoAdjust="0"/>
  </p:normalViewPr>
  <p:slideViewPr>
    <p:cSldViewPr snapToGrid="0" snapToObjects="1">
      <p:cViewPr varScale="1">
        <p:scale>
          <a:sx n="47" d="100"/>
          <a:sy n="47" d="100"/>
        </p:scale>
        <p:origin x="2064" y="54"/>
      </p:cViewPr>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8" Type="http://schemas.openxmlformats.org/officeDocument/2006/relationships/slideMaster" Target="slideMasters/slideMaster5.xml"/><Relationship Id="rId51"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3D586-61B7-4D65-B229-855CE1C18F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9F1AFF-E38C-4A5E-861A-6889F6CD6477}">
      <dgm:prSet custT="1"/>
      <dgm:spPr/>
      <dgm:t>
        <a:bodyPr/>
        <a:lstStyle/>
        <a:p>
          <a:r>
            <a:rPr lang="en-US" sz="2400" dirty="0"/>
            <a:t>Change management and Drivers for change</a:t>
          </a:r>
        </a:p>
      </dgm:t>
    </dgm:pt>
    <dgm:pt modelId="{89A09457-3E9E-4DC7-910F-C0C57D777A18}" type="sibTrans" cxnId="{3F79BCD5-2192-4C18-B40C-CEADAE16FA2C}">
      <dgm:prSet/>
      <dgm:spPr/>
      <dgm:t>
        <a:bodyPr/>
        <a:lstStyle/>
        <a:p>
          <a:endParaRPr lang="en-US"/>
        </a:p>
      </dgm:t>
    </dgm:pt>
    <dgm:pt modelId="{CAE5A182-EF0D-4F8F-922E-BCF187E7233F}" type="parTrans" cxnId="{3F79BCD5-2192-4C18-B40C-CEADAE16FA2C}">
      <dgm:prSet/>
      <dgm:spPr/>
      <dgm:t>
        <a:bodyPr/>
        <a:lstStyle/>
        <a:p>
          <a:endParaRPr lang="en-US"/>
        </a:p>
      </dgm:t>
    </dgm:pt>
    <dgm:pt modelId="{377381EA-D7A5-47FD-A5C8-C2D87FD2025B}">
      <dgm:prSet custT="1"/>
      <dgm:spPr/>
      <dgm:t>
        <a:bodyPr/>
        <a:lstStyle/>
        <a:p>
          <a:r>
            <a:rPr lang="en-US" sz="2400" dirty="0"/>
            <a:t>Resistance to change management</a:t>
          </a:r>
        </a:p>
      </dgm:t>
    </dgm:pt>
    <dgm:pt modelId="{051FE600-3D4F-4BE1-8C39-44AAADA4C8B7}" type="parTrans" cxnId="{6F10F950-9957-4F24-8FBF-559CF3C946A9}">
      <dgm:prSet/>
      <dgm:spPr/>
      <dgm:t>
        <a:bodyPr/>
        <a:lstStyle/>
        <a:p>
          <a:endParaRPr lang="en-GB"/>
        </a:p>
      </dgm:t>
    </dgm:pt>
    <dgm:pt modelId="{D80351DA-9F32-4A6F-8D08-690F5A88E6B5}" type="sibTrans" cxnId="{6F10F950-9957-4F24-8FBF-559CF3C946A9}">
      <dgm:prSet/>
      <dgm:spPr/>
      <dgm:t>
        <a:bodyPr/>
        <a:lstStyle/>
        <a:p>
          <a:endParaRPr lang="en-GB"/>
        </a:p>
      </dgm:t>
    </dgm:pt>
    <dgm:pt modelId="{F7BBE5C5-01C9-447D-91E3-9140413FC178}">
      <dgm:prSet custT="1"/>
      <dgm:spPr/>
      <dgm:t>
        <a:bodyPr/>
        <a:lstStyle/>
        <a:p>
          <a:r>
            <a:rPr lang="en-US" sz="2400" dirty="0"/>
            <a:t>Organisational Change  Models</a:t>
          </a:r>
        </a:p>
      </dgm:t>
    </dgm:pt>
    <dgm:pt modelId="{6124F29A-24CC-405C-9C12-FDDE9F126210}" type="parTrans" cxnId="{7B399B38-9641-4DF0-9676-4BD5EDF9C67A}">
      <dgm:prSet/>
      <dgm:spPr/>
      <dgm:t>
        <a:bodyPr/>
        <a:lstStyle/>
        <a:p>
          <a:endParaRPr lang="en-GB"/>
        </a:p>
      </dgm:t>
    </dgm:pt>
    <dgm:pt modelId="{513C99C1-F661-4C5E-AB3F-8B1D0C99D6FC}" type="sibTrans" cxnId="{7B399B38-9641-4DF0-9676-4BD5EDF9C67A}">
      <dgm:prSet/>
      <dgm:spPr/>
      <dgm:t>
        <a:bodyPr/>
        <a:lstStyle/>
        <a:p>
          <a:endParaRPr lang="en-GB"/>
        </a:p>
      </dgm:t>
    </dgm:pt>
    <dgm:pt modelId="{C6F8D0CB-C34C-4EB6-AAFA-4414CC376595}">
      <dgm:prSet custT="1"/>
      <dgm:spPr/>
      <dgm:t>
        <a:bodyPr/>
        <a:lstStyle/>
        <a:p>
          <a:r>
            <a:rPr lang="en-US" sz="2400" dirty="0"/>
            <a:t>Process for planned organisational change</a:t>
          </a:r>
        </a:p>
      </dgm:t>
    </dgm:pt>
    <dgm:pt modelId="{13DF6B35-0A93-4E25-974C-A3448A9CE1DB}" type="parTrans" cxnId="{BF2E2FF0-3C47-4283-95E5-C38A5CABB9AC}">
      <dgm:prSet/>
      <dgm:spPr/>
      <dgm:t>
        <a:bodyPr/>
        <a:lstStyle/>
        <a:p>
          <a:endParaRPr lang="en-GB"/>
        </a:p>
      </dgm:t>
    </dgm:pt>
    <dgm:pt modelId="{48895156-B4CF-47F9-80B2-B5D77B8A858C}" type="sibTrans" cxnId="{BF2E2FF0-3C47-4283-95E5-C38A5CABB9AC}">
      <dgm:prSet/>
      <dgm:spPr/>
      <dgm:t>
        <a:bodyPr/>
        <a:lstStyle/>
        <a:p>
          <a:endParaRPr lang="en-GB"/>
        </a:p>
      </dgm:t>
    </dgm:pt>
    <dgm:pt modelId="{FF4C3B21-3F20-40FC-81FC-DC787C90C268}" type="pres">
      <dgm:prSet presAssocID="{6B93D586-61B7-4D65-B229-855CE1C18F90}" presName="vert0" presStyleCnt="0">
        <dgm:presLayoutVars>
          <dgm:dir/>
          <dgm:animOne val="branch"/>
          <dgm:animLvl val="lvl"/>
        </dgm:presLayoutVars>
      </dgm:prSet>
      <dgm:spPr/>
    </dgm:pt>
    <dgm:pt modelId="{F099E013-6074-4C58-8255-E55CB8325D62}" type="pres">
      <dgm:prSet presAssocID="{429F1AFF-E38C-4A5E-861A-6889F6CD6477}" presName="thickLine" presStyleLbl="alignNode1" presStyleIdx="0" presStyleCnt="4"/>
      <dgm:spPr/>
    </dgm:pt>
    <dgm:pt modelId="{8A2D7F65-6D8B-47E0-AC22-B03CCF2A4F1B}" type="pres">
      <dgm:prSet presAssocID="{429F1AFF-E38C-4A5E-861A-6889F6CD6477}" presName="horz1" presStyleCnt="0"/>
      <dgm:spPr/>
    </dgm:pt>
    <dgm:pt modelId="{D2B8F002-73A3-45A2-B571-44829AC86D84}" type="pres">
      <dgm:prSet presAssocID="{429F1AFF-E38C-4A5E-861A-6889F6CD6477}" presName="tx1" presStyleLbl="revTx" presStyleIdx="0" presStyleCnt="4"/>
      <dgm:spPr/>
    </dgm:pt>
    <dgm:pt modelId="{E6FF5EBD-2A82-4DDE-BAD3-6B9F34CCD9F4}" type="pres">
      <dgm:prSet presAssocID="{429F1AFF-E38C-4A5E-861A-6889F6CD6477}" presName="vert1" presStyleCnt="0"/>
      <dgm:spPr/>
    </dgm:pt>
    <dgm:pt modelId="{609CFCB0-0F9C-4AEB-BFB7-AD39E2F96A82}" type="pres">
      <dgm:prSet presAssocID="{377381EA-D7A5-47FD-A5C8-C2D87FD2025B}" presName="thickLine" presStyleLbl="alignNode1" presStyleIdx="1" presStyleCnt="4"/>
      <dgm:spPr/>
    </dgm:pt>
    <dgm:pt modelId="{1E4063A8-92C3-436D-8A70-B96266F8C674}" type="pres">
      <dgm:prSet presAssocID="{377381EA-D7A5-47FD-A5C8-C2D87FD2025B}" presName="horz1" presStyleCnt="0"/>
      <dgm:spPr/>
    </dgm:pt>
    <dgm:pt modelId="{AF3B5BF2-0AD2-4633-8854-36FEC9309E10}" type="pres">
      <dgm:prSet presAssocID="{377381EA-D7A5-47FD-A5C8-C2D87FD2025B}" presName="tx1" presStyleLbl="revTx" presStyleIdx="1" presStyleCnt="4"/>
      <dgm:spPr/>
    </dgm:pt>
    <dgm:pt modelId="{846B25B7-0E6B-46CD-8DCA-7A1E2BCE24E8}" type="pres">
      <dgm:prSet presAssocID="{377381EA-D7A5-47FD-A5C8-C2D87FD2025B}" presName="vert1" presStyleCnt="0"/>
      <dgm:spPr/>
    </dgm:pt>
    <dgm:pt modelId="{7B5E8B36-E16B-496A-95D2-F95BCC55FEF9}" type="pres">
      <dgm:prSet presAssocID="{C6F8D0CB-C34C-4EB6-AAFA-4414CC376595}" presName="thickLine" presStyleLbl="alignNode1" presStyleIdx="2" presStyleCnt="4"/>
      <dgm:spPr/>
    </dgm:pt>
    <dgm:pt modelId="{D452901D-AEE4-4954-9358-5AF4E3FA2F78}" type="pres">
      <dgm:prSet presAssocID="{C6F8D0CB-C34C-4EB6-AAFA-4414CC376595}" presName="horz1" presStyleCnt="0"/>
      <dgm:spPr/>
    </dgm:pt>
    <dgm:pt modelId="{9C6FEBEF-EDB0-4ABB-9F86-1BA8546CA13D}" type="pres">
      <dgm:prSet presAssocID="{C6F8D0CB-C34C-4EB6-AAFA-4414CC376595}" presName="tx1" presStyleLbl="revTx" presStyleIdx="2" presStyleCnt="4"/>
      <dgm:spPr/>
    </dgm:pt>
    <dgm:pt modelId="{02D3567A-488C-4515-8719-AA8D09AD1929}" type="pres">
      <dgm:prSet presAssocID="{C6F8D0CB-C34C-4EB6-AAFA-4414CC376595}" presName="vert1" presStyleCnt="0"/>
      <dgm:spPr/>
    </dgm:pt>
    <dgm:pt modelId="{D8720A80-CE72-4C6B-8D12-C811FB962574}" type="pres">
      <dgm:prSet presAssocID="{F7BBE5C5-01C9-447D-91E3-9140413FC178}" presName="thickLine" presStyleLbl="alignNode1" presStyleIdx="3" presStyleCnt="4"/>
      <dgm:spPr/>
    </dgm:pt>
    <dgm:pt modelId="{F018C797-38CB-4C46-8A68-5D6FDF8D9832}" type="pres">
      <dgm:prSet presAssocID="{F7BBE5C5-01C9-447D-91E3-9140413FC178}" presName="horz1" presStyleCnt="0"/>
      <dgm:spPr/>
    </dgm:pt>
    <dgm:pt modelId="{FAA6A1A6-FA64-42E9-A6F0-40FC2A5D7993}" type="pres">
      <dgm:prSet presAssocID="{F7BBE5C5-01C9-447D-91E3-9140413FC178}" presName="tx1" presStyleLbl="revTx" presStyleIdx="3" presStyleCnt="4"/>
      <dgm:spPr/>
    </dgm:pt>
    <dgm:pt modelId="{737900E7-6D20-41B4-96B4-CFDB806C4386}" type="pres">
      <dgm:prSet presAssocID="{F7BBE5C5-01C9-447D-91E3-9140413FC178}" presName="vert1" presStyleCnt="0"/>
      <dgm:spPr/>
    </dgm:pt>
  </dgm:ptLst>
  <dgm:cxnLst>
    <dgm:cxn modelId="{0C6E0828-D6A2-4C98-A005-FA5EFFDD3066}" type="presOf" srcId="{377381EA-D7A5-47FD-A5C8-C2D87FD2025B}" destId="{AF3B5BF2-0AD2-4633-8854-36FEC9309E10}" srcOrd="0" destOrd="0" presId="urn:microsoft.com/office/officeart/2008/layout/LinedList"/>
    <dgm:cxn modelId="{7B399B38-9641-4DF0-9676-4BD5EDF9C67A}" srcId="{6B93D586-61B7-4D65-B229-855CE1C18F90}" destId="{F7BBE5C5-01C9-447D-91E3-9140413FC178}" srcOrd="3" destOrd="0" parTransId="{6124F29A-24CC-405C-9C12-FDDE9F126210}" sibTransId="{513C99C1-F661-4C5E-AB3F-8B1D0C99D6FC}"/>
    <dgm:cxn modelId="{6F10F950-9957-4F24-8FBF-559CF3C946A9}" srcId="{6B93D586-61B7-4D65-B229-855CE1C18F90}" destId="{377381EA-D7A5-47FD-A5C8-C2D87FD2025B}" srcOrd="1" destOrd="0" parTransId="{051FE600-3D4F-4BE1-8C39-44AAADA4C8B7}" sibTransId="{D80351DA-9F32-4A6F-8D08-690F5A88E6B5}"/>
    <dgm:cxn modelId="{7876CD52-FD4A-400D-B83A-1B035ECA92EC}" type="presOf" srcId="{6B93D586-61B7-4D65-B229-855CE1C18F90}" destId="{FF4C3B21-3F20-40FC-81FC-DC787C90C268}" srcOrd="0" destOrd="0" presId="urn:microsoft.com/office/officeart/2008/layout/LinedList"/>
    <dgm:cxn modelId="{E13014A0-DDE9-46BA-8B60-50827CBE87A1}" type="presOf" srcId="{F7BBE5C5-01C9-447D-91E3-9140413FC178}" destId="{FAA6A1A6-FA64-42E9-A6F0-40FC2A5D7993}" srcOrd="0" destOrd="0" presId="urn:microsoft.com/office/officeart/2008/layout/LinedList"/>
    <dgm:cxn modelId="{43FFBDD1-1901-43E6-BBAD-3C14A376EE0A}" type="presOf" srcId="{C6F8D0CB-C34C-4EB6-AAFA-4414CC376595}" destId="{9C6FEBEF-EDB0-4ABB-9F86-1BA8546CA13D}" srcOrd="0" destOrd="0" presId="urn:microsoft.com/office/officeart/2008/layout/LinedList"/>
    <dgm:cxn modelId="{3F79BCD5-2192-4C18-B40C-CEADAE16FA2C}" srcId="{6B93D586-61B7-4D65-B229-855CE1C18F90}" destId="{429F1AFF-E38C-4A5E-861A-6889F6CD6477}" srcOrd="0" destOrd="0" parTransId="{CAE5A182-EF0D-4F8F-922E-BCF187E7233F}" sibTransId="{89A09457-3E9E-4DC7-910F-C0C57D777A18}"/>
    <dgm:cxn modelId="{E5504AEE-6885-4184-98F6-C0D23A9B9985}" type="presOf" srcId="{429F1AFF-E38C-4A5E-861A-6889F6CD6477}" destId="{D2B8F002-73A3-45A2-B571-44829AC86D84}" srcOrd="0" destOrd="0" presId="urn:microsoft.com/office/officeart/2008/layout/LinedList"/>
    <dgm:cxn modelId="{BF2E2FF0-3C47-4283-95E5-C38A5CABB9AC}" srcId="{6B93D586-61B7-4D65-B229-855CE1C18F90}" destId="{C6F8D0CB-C34C-4EB6-AAFA-4414CC376595}" srcOrd="2" destOrd="0" parTransId="{13DF6B35-0A93-4E25-974C-A3448A9CE1DB}" sibTransId="{48895156-B4CF-47F9-80B2-B5D77B8A858C}"/>
    <dgm:cxn modelId="{BA8D31EB-154C-47CF-A980-1417BD09B377}" type="presParOf" srcId="{FF4C3B21-3F20-40FC-81FC-DC787C90C268}" destId="{F099E013-6074-4C58-8255-E55CB8325D62}" srcOrd="0" destOrd="0" presId="urn:microsoft.com/office/officeart/2008/layout/LinedList"/>
    <dgm:cxn modelId="{46D3A53F-B361-487A-A005-6A755A89EE91}" type="presParOf" srcId="{FF4C3B21-3F20-40FC-81FC-DC787C90C268}" destId="{8A2D7F65-6D8B-47E0-AC22-B03CCF2A4F1B}" srcOrd="1" destOrd="0" presId="urn:microsoft.com/office/officeart/2008/layout/LinedList"/>
    <dgm:cxn modelId="{9DBB1760-B1DC-4932-9EE1-68E0CD21CD87}" type="presParOf" srcId="{8A2D7F65-6D8B-47E0-AC22-B03CCF2A4F1B}" destId="{D2B8F002-73A3-45A2-B571-44829AC86D84}" srcOrd="0" destOrd="0" presId="urn:microsoft.com/office/officeart/2008/layout/LinedList"/>
    <dgm:cxn modelId="{B1F760A2-A48B-4BA6-8E61-142DE602F923}" type="presParOf" srcId="{8A2D7F65-6D8B-47E0-AC22-B03CCF2A4F1B}" destId="{E6FF5EBD-2A82-4DDE-BAD3-6B9F34CCD9F4}" srcOrd="1" destOrd="0" presId="urn:microsoft.com/office/officeart/2008/layout/LinedList"/>
    <dgm:cxn modelId="{C75D9BE4-B6BB-4984-B47B-2E1909626A9E}" type="presParOf" srcId="{FF4C3B21-3F20-40FC-81FC-DC787C90C268}" destId="{609CFCB0-0F9C-4AEB-BFB7-AD39E2F96A82}" srcOrd="2" destOrd="0" presId="urn:microsoft.com/office/officeart/2008/layout/LinedList"/>
    <dgm:cxn modelId="{D87099E2-2530-4E10-8F9B-EC38384599B2}" type="presParOf" srcId="{FF4C3B21-3F20-40FC-81FC-DC787C90C268}" destId="{1E4063A8-92C3-436D-8A70-B96266F8C674}" srcOrd="3" destOrd="0" presId="urn:microsoft.com/office/officeart/2008/layout/LinedList"/>
    <dgm:cxn modelId="{D801449F-E3E3-45F0-821C-C4E1A9381A51}" type="presParOf" srcId="{1E4063A8-92C3-436D-8A70-B96266F8C674}" destId="{AF3B5BF2-0AD2-4633-8854-36FEC9309E10}" srcOrd="0" destOrd="0" presId="urn:microsoft.com/office/officeart/2008/layout/LinedList"/>
    <dgm:cxn modelId="{D036565D-253E-4D38-81B3-0EA08E21CABD}" type="presParOf" srcId="{1E4063A8-92C3-436D-8A70-B96266F8C674}" destId="{846B25B7-0E6B-46CD-8DCA-7A1E2BCE24E8}" srcOrd="1" destOrd="0" presId="urn:microsoft.com/office/officeart/2008/layout/LinedList"/>
    <dgm:cxn modelId="{962DE270-6CBE-4240-9603-4F5D88D55FA1}" type="presParOf" srcId="{FF4C3B21-3F20-40FC-81FC-DC787C90C268}" destId="{7B5E8B36-E16B-496A-95D2-F95BCC55FEF9}" srcOrd="4" destOrd="0" presId="urn:microsoft.com/office/officeart/2008/layout/LinedList"/>
    <dgm:cxn modelId="{F86739D1-9CD0-41C0-B8B2-68E3E0AAB6FB}" type="presParOf" srcId="{FF4C3B21-3F20-40FC-81FC-DC787C90C268}" destId="{D452901D-AEE4-4954-9358-5AF4E3FA2F78}" srcOrd="5" destOrd="0" presId="urn:microsoft.com/office/officeart/2008/layout/LinedList"/>
    <dgm:cxn modelId="{1E3E9A08-A818-45B2-9299-DC800C13828E}" type="presParOf" srcId="{D452901D-AEE4-4954-9358-5AF4E3FA2F78}" destId="{9C6FEBEF-EDB0-4ABB-9F86-1BA8546CA13D}" srcOrd="0" destOrd="0" presId="urn:microsoft.com/office/officeart/2008/layout/LinedList"/>
    <dgm:cxn modelId="{AE9FCCCA-2C09-4717-B076-6186048F01A8}" type="presParOf" srcId="{D452901D-AEE4-4954-9358-5AF4E3FA2F78}" destId="{02D3567A-488C-4515-8719-AA8D09AD1929}" srcOrd="1" destOrd="0" presId="urn:microsoft.com/office/officeart/2008/layout/LinedList"/>
    <dgm:cxn modelId="{90770809-4AF3-49ED-B330-AAD23465677A}" type="presParOf" srcId="{FF4C3B21-3F20-40FC-81FC-DC787C90C268}" destId="{D8720A80-CE72-4C6B-8D12-C811FB962574}" srcOrd="6" destOrd="0" presId="urn:microsoft.com/office/officeart/2008/layout/LinedList"/>
    <dgm:cxn modelId="{AA8B30EB-D7CD-4C1A-B638-DF7D4F5C7439}" type="presParOf" srcId="{FF4C3B21-3F20-40FC-81FC-DC787C90C268}" destId="{F018C797-38CB-4C46-8A68-5D6FDF8D9832}" srcOrd="7" destOrd="0" presId="urn:microsoft.com/office/officeart/2008/layout/LinedList"/>
    <dgm:cxn modelId="{5D3B61E2-27A0-4826-A237-88A9BAFB6CE2}" type="presParOf" srcId="{F018C797-38CB-4C46-8A68-5D6FDF8D9832}" destId="{FAA6A1A6-FA64-42E9-A6F0-40FC2A5D7993}" srcOrd="0" destOrd="0" presId="urn:microsoft.com/office/officeart/2008/layout/LinedList"/>
    <dgm:cxn modelId="{6CFBECD2-A263-4617-AC94-A763D6DD0AFE}" type="presParOf" srcId="{F018C797-38CB-4C46-8A68-5D6FDF8D9832}" destId="{737900E7-6D20-41B4-96B4-CFDB806C43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704F1-97CA-4AD1-884C-B6ECC3A9944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BBF6B9D-55F0-4F2B-9E3D-96BE0A9D9578}">
      <dgm:prSet/>
      <dgm:spPr/>
      <dgm:t>
        <a:bodyPr/>
        <a:lstStyle/>
        <a:p>
          <a:r>
            <a:rPr lang="en-US"/>
            <a:t>Reading Week </a:t>
          </a:r>
        </a:p>
      </dgm:t>
    </dgm:pt>
    <dgm:pt modelId="{81BA0700-88D0-406D-BA99-2732F8C9EA8C}" type="parTrans" cxnId="{30B21EAD-C398-45D8-81E8-AE6DCBAB2882}">
      <dgm:prSet/>
      <dgm:spPr/>
      <dgm:t>
        <a:bodyPr/>
        <a:lstStyle/>
        <a:p>
          <a:endParaRPr lang="en-US"/>
        </a:p>
      </dgm:t>
    </dgm:pt>
    <dgm:pt modelId="{A08563F4-7653-445C-ACDD-DA16356C048D}" type="sibTrans" cxnId="{30B21EAD-C398-45D8-81E8-AE6DCBAB2882}">
      <dgm:prSet/>
      <dgm:spPr/>
      <dgm:t>
        <a:bodyPr/>
        <a:lstStyle/>
        <a:p>
          <a:endParaRPr lang="en-US"/>
        </a:p>
      </dgm:t>
    </dgm:pt>
    <dgm:pt modelId="{5320B32A-FAEE-4574-B523-5D9E0DF69BE9}">
      <dgm:prSet/>
      <dgm:spPr/>
      <dgm:t>
        <a:bodyPr/>
        <a:lstStyle/>
        <a:p>
          <a:r>
            <a:rPr lang="en-US" dirty="0"/>
            <a:t>Next Lecture: Analysis tools and frameworks</a:t>
          </a:r>
        </a:p>
        <a:p>
          <a:endParaRPr lang="en-US" dirty="0"/>
        </a:p>
      </dgm:t>
    </dgm:pt>
    <dgm:pt modelId="{C75C7F7C-A186-4E54-B119-48561BA9632C}" type="parTrans" cxnId="{98AB5988-AC44-4316-800A-6957E8C61B71}">
      <dgm:prSet/>
      <dgm:spPr/>
      <dgm:t>
        <a:bodyPr/>
        <a:lstStyle/>
        <a:p>
          <a:endParaRPr lang="en-US"/>
        </a:p>
      </dgm:t>
    </dgm:pt>
    <dgm:pt modelId="{27FBCB64-4D16-40F5-AB3B-2AEB865E7BD6}" type="sibTrans" cxnId="{98AB5988-AC44-4316-800A-6957E8C61B71}">
      <dgm:prSet/>
      <dgm:spPr/>
      <dgm:t>
        <a:bodyPr/>
        <a:lstStyle/>
        <a:p>
          <a:endParaRPr lang="en-US"/>
        </a:p>
      </dgm:t>
    </dgm:pt>
    <dgm:pt modelId="{826AD6DA-7335-4D3D-A620-9C3A39B1F13C}">
      <dgm:prSet/>
      <dgm:spPr/>
      <dgm:t>
        <a:bodyPr/>
        <a:lstStyle/>
        <a:p>
          <a:r>
            <a:rPr lang="en-US"/>
            <a:t>Submit drafts</a:t>
          </a:r>
        </a:p>
      </dgm:t>
    </dgm:pt>
    <dgm:pt modelId="{C1D321EE-4B51-413B-8868-3A37C3A3F0D6}" type="parTrans" cxnId="{AFF0572E-B161-4C61-972D-9A57ACCE9479}">
      <dgm:prSet/>
      <dgm:spPr/>
      <dgm:t>
        <a:bodyPr/>
        <a:lstStyle/>
        <a:p>
          <a:endParaRPr lang="en-US"/>
        </a:p>
      </dgm:t>
    </dgm:pt>
    <dgm:pt modelId="{44F06BEB-21CB-40B1-9691-455C6E0B6BA1}" type="sibTrans" cxnId="{AFF0572E-B161-4C61-972D-9A57ACCE9479}">
      <dgm:prSet/>
      <dgm:spPr/>
      <dgm:t>
        <a:bodyPr/>
        <a:lstStyle/>
        <a:p>
          <a:endParaRPr lang="en-US"/>
        </a:p>
      </dgm:t>
    </dgm:pt>
    <dgm:pt modelId="{EEFF2A02-27C9-4E41-93D2-3525A3B6065A}">
      <dgm:prSet/>
      <dgm:spPr/>
      <dgm:t>
        <a:bodyPr/>
        <a:lstStyle/>
        <a:p>
          <a:r>
            <a:rPr lang="en-US"/>
            <a:t>Arrange one to one sessions regarding the assignment  </a:t>
          </a:r>
        </a:p>
      </dgm:t>
    </dgm:pt>
    <dgm:pt modelId="{CC461734-9D0E-4DD3-88E3-5B1762898217}" type="parTrans" cxnId="{40DA6308-0918-49A5-8ED6-C8ACFCF06A43}">
      <dgm:prSet/>
      <dgm:spPr/>
      <dgm:t>
        <a:bodyPr/>
        <a:lstStyle/>
        <a:p>
          <a:endParaRPr lang="en-US"/>
        </a:p>
      </dgm:t>
    </dgm:pt>
    <dgm:pt modelId="{2E77E395-A3C2-4747-A13E-70EAADE28214}" type="sibTrans" cxnId="{40DA6308-0918-49A5-8ED6-C8ACFCF06A43}">
      <dgm:prSet/>
      <dgm:spPr/>
      <dgm:t>
        <a:bodyPr/>
        <a:lstStyle/>
        <a:p>
          <a:endParaRPr lang="en-US"/>
        </a:p>
      </dgm:t>
    </dgm:pt>
    <dgm:pt modelId="{35CC2820-753B-4896-B8B9-77BF38D41DEF}" type="pres">
      <dgm:prSet presAssocID="{23A704F1-97CA-4AD1-884C-B6ECC3A9944C}" presName="root" presStyleCnt="0">
        <dgm:presLayoutVars>
          <dgm:dir/>
          <dgm:resizeHandles val="exact"/>
        </dgm:presLayoutVars>
      </dgm:prSet>
      <dgm:spPr/>
    </dgm:pt>
    <dgm:pt modelId="{54608ABC-4C8F-4563-ADB3-6744FC6196D2}" type="pres">
      <dgm:prSet presAssocID="{FBBF6B9D-55F0-4F2B-9E3D-96BE0A9D9578}" presName="compNode" presStyleCnt="0"/>
      <dgm:spPr/>
    </dgm:pt>
    <dgm:pt modelId="{2D8DE283-8ABE-403B-A0E8-86EA7DAEA44F}" type="pres">
      <dgm:prSet presAssocID="{FBBF6B9D-55F0-4F2B-9E3D-96BE0A9D9578}" presName="bgRect" presStyleLbl="bgShp" presStyleIdx="0" presStyleCnt="4"/>
      <dgm:spPr/>
    </dgm:pt>
    <dgm:pt modelId="{6F4D1FE5-2694-447C-8230-EB2913E457F6}" type="pres">
      <dgm:prSet presAssocID="{FBBF6B9D-55F0-4F2B-9E3D-96BE0A9D95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E3A6053-22D1-4196-AA11-D3D51B2414CB}" type="pres">
      <dgm:prSet presAssocID="{FBBF6B9D-55F0-4F2B-9E3D-96BE0A9D9578}" presName="spaceRect" presStyleCnt="0"/>
      <dgm:spPr/>
    </dgm:pt>
    <dgm:pt modelId="{CEA42F1F-BB31-4862-B8FD-0BDCFDD819F0}" type="pres">
      <dgm:prSet presAssocID="{FBBF6B9D-55F0-4F2B-9E3D-96BE0A9D9578}" presName="parTx" presStyleLbl="revTx" presStyleIdx="0" presStyleCnt="4">
        <dgm:presLayoutVars>
          <dgm:chMax val="0"/>
          <dgm:chPref val="0"/>
        </dgm:presLayoutVars>
      </dgm:prSet>
      <dgm:spPr/>
    </dgm:pt>
    <dgm:pt modelId="{3D0B0321-A2A2-4366-BC2A-DA0EF4967BB0}" type="pres">
      <dgm:prSet presAssocID="{A08563F4-7653-445C-ACDD-DA16356C048D}" presName="sibTrans" presStyleCnt="0"/>
      <dgm:spPr/>
    </dgm:pt>
    <dgm:pt modelId="{6E4E6C94-F6DC-4B2E-B31C-B295FED4F1F9}" type="pres">
      <dgm:prSet presAssocID="{5320B32A-FAEE-4574-B523-5D9E0DF69BE9}" presName="compNode" presStyleCnt="0"/>
      <dgm:spPr/>
    </dgm:pt>
    <dgm:pt modelId="{6854D26A-26CB-4B87-A155-FCCE47B35CDB}" type="pres">
      <dgm:prSet presAssocID="{5320B32A-FAEE-4574-B523-5D9E0DF69BE9}" presName="bgRect" presStyleLbl="bgShp" presStyleIdx="1" presStyleCnt="4"/>
      <dgm:spPr/>
    </dgm:pt>
    <dgm:pt modelId="{0E069AD6-9786-444A-A8E7-06BFDCBA19E2}" type="pres">
      <dgm:prSet presAssocID="{5320B32A-FAEE-4574-B523-5D9E0DF69B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EC4329B-460A-4E45-BAB1-0F2C2ACCDEBE}" type="pres">
      <dgm:prSet presAssocID="{5320B32A-FAEE-4574-B523-5D9E0DF69BE9}" presName="spaceRect" presStyleCnt="0"/>
      <dgm:spPr/>
    </dgm:pt>
    <dgm:pt modelId="{2F96FFB5-184E-4151-A403-5357440F26BA}" type="pres">
      <dgm:prSet presAssocID="{5320B32A-FAEE-4574-B523-5D9E0DF69BE9}" presName="parTx" presStyleLbl="revTx" presStyleIdx="1" presStyleCnt="4">
        <dgm:presLayoutVars>
          <dgm:chMax val="0"/>
          <dgm:chPref val="0"/>
        </dgm:presLayoutVars>
      </dgm:prSet>
      <dgm:spPr/>
    </dgm:pt>
    <dgm:pt modelId="{CE877FE1-52C5-4DB3-B60E-E8AC7C6B5676}" type="pres">
      <dgm:prSet presAssocID="{27FBCB64-4D16-40F5-AB3B-2AEB865E7BD6}" presName="sibTrans" presStyleCnt="0"/>
      <dgm:spPr/>
    </dgm:pt>
    <dgm:pt modelId="{2B4A8590-E143-4D5B-90D7-2D8B9426E388}" type="pres">
      <dgm:prSet presAssocID="{826AD6DA-7335-4D3D-A620-9C3A39B1F13C}" presName="compNode" presStyleCnt="0"/>
      <dgm:spPr/>
    </dgm:pt>
    <dgm:pt modelId="{20D57B5D-61E9-4BAE-BF71-3A12D8B4A002}" type="pres">
      <dgm:prSet presAssocID="{826AD6DA-7335-4D3D-A620-9C3A39B1F13C}" presName="bgRect" presStyleLbl="bgShp" presStyleIdx="2" presStyleCnt="4"/>
      <dgm:spPr/>
    </dgm:pt>
    <dgm:pt modelId="{227471EA-0655-46A8-A5FB-3A790BFED675}" type="pres">
      <dgm:prSet presAssocID="{826AD6DA-7335-4D3D-A620-9C3A39B1F1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DEDACB6-CD0E-412A-ACB6-BA02E22D794C}" type="pres">
      <dgm:prSet presAssocID="{826AD6DA-7335-4D3D-A620-9C3A39B1F13C}" presName="spaceRect" presStyleCnt="0"/>
      <dgm:spPr/>
    </dgm:pt>
    <dgm:pt modelId="{B23EA1A4-19B8-47CE-86B5-AD0C0D260476}" type="pres">
      <dgm:prSet presAssocID="{826AD6DA-7335-4D3D-A620-9C3A39B1F13C}" presName="parTx" presStyleLbl="revTx" presStyleIdx="2" presStyleCnt="4">
        <dgm:presLayoutVars>
          <dgm:chMax val="0"/>
          <dgm:chPref val="0"/>
        </dgm:presLayoutVars>
      </dgm:prSet>
      <dgm:spPr/>
    </dgm:pt>
    <dgm:pt modelId="{6FF566EA-20BE-42DA-BE7E-B7B355B04F81}" type="pres">
      <dgm:prSet presAssocID="{44F06BEB-21CB-40B1-9691-455C6E0B6BA1}" presName="sibTrans" presStyleCnt="0"/>
      <dgm:spPr/>
    </dgm:pt>
    <dgm:pt modelId="{55B4D9F3-EE9B-44F3-A57A-2D05F0D703EC}" type="pres">
      <dgm:prSet presAssocID="{EEFF2A02-27C9-4E41-93D2-3525A3B6065A}" presName="compNode" presStyleCnt="0"/>
      <dgm:spPr/>
    </dgm:pt>
    <dgm:pt modelId="{E68ACD1C-8352-4AF0-8E97-DFA3191E61A0}" type="pres">
      <dgm:prSet presAssocID="{EEFF2A02-27C9-4E41-93D2-3525A3B6065A}" presName="bgRect" presStyleLbl="bgShp" presStyleIdx="3" presStyleCnt="4"/>
      <dgm:spPr/>
    </dgm:pt>
    <dgm:pt modelId="{6353FE04-637A-457B-9BEB-DEE80A9467F7}" type="pres">
      <dgm:prSet presAssocID="{EEFF2A02-27C9-4E41-93D2-3525A3B606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EE124458-8AAD-4D1F-B567-E8BD5690DBBA}" type="pres">
      <dgm:prSet presAssocID="{EEFF2A02-27C9-4E41-93D2-3525A3B6065A}" presName="spaceRect" presStyleCnt="0"/>
      <dgm:spPr/>
    </dgm:pt>
    <dgm:pt modelId="{554CC06B-9DB8-42E8-95CE-E5E382B222D7}" type="pres">
      <dgm:prSet presAssocID="{EEFF2A02-27C9-4E41-93D2-3525A3B6065A}" presName="parTx" presStyleLbl="revTx" presStyleIdx="3" presStyleCnt="4">
        <dgm:presLayoutVars>
          <dgm:chMax val="0"/>
          <dgm:chPref val="0"/>
        </dgm:presLayoutVars>
      </dgm:prSet>
      <dgm:spPr/>
    </dgm:pt>
  </dgm:ptLst>
  <dgm:cxnLst>
    <dgm:cxn modelId="{D8075D05-BF86-41DF-BCD6-FAA41694743C}" type="presOf" srcId="{23A704F1-97CA-4AD1-884C-B6ECC3A9944C}" destId="{35CC2820-753B-4896-B8B9-77BF38D41DEF}" srcOrd="0" destOrd="0" presId="urn:microsoft.com/office/officeart/2018/2/layout/IconVerticalSolidList"/>
    <dgm:cxn modelId="{40DA6308-0918-49A5-8ED6-C8ACFCF06A43}" srcId="{23A704F1-97CA-4AD1-884C-B6ECC3A9944C}" destId="{EEFF2A02-27C9-4E41-93D2-3525A3B6065A}" srcOrd="3" destOrd="0" parTransId="{CC461734-9D0E-4DD3-88E3-5B1762898217}" sibTransId="{2E77E395-A3C2-4747-A13E-70EAADE28214}"/>
    <dgm:cxn modelId="{AFF0572E-B161-4C61-972D-9A57ACCE9479}" srcId="{23A704F1-97CA-4AD1-884C-B6ECC3A9944C}" destId="{826AD6DA-7335-4D3D-A620-9C3A39B1F13C}" srcOrd="2" destOrd="0" parTransId="{C1D321EE-4B51-413B-8868-3A37C3A3F0D6}" sibTransId="{44F06BEB-21CB-40B1-9691-455C6E0B6BA1}"/>
    <dgm:cxn modelId="{3CFC2236-408A-42F3-B244-E73A6C48632D}" type="presOf" srcId="{EEFF2A02-27C9-4E41-93D2-3525A3B6065A}" destId="{554CC06B-9DB8-42E8-95CE-E5E382B222D7}" srcOrd="0" destOrd="0" presId="urn:microsoft.com/office/officeart/2018/2/layout/IconVerticalSolidList"/>
    <dgm:cxn modelId="{CF7E2E6E-C4DA-41CB-A8FB-CAC0F1E60AAA}" type="presOf" srcId="{5320B32A-FAEE-4574-B523-5D9E0DF69BE9}" destId="{2F96FFB5-184E-4151-A403-5357440F26BA}" srcOrd="0" destOrd="0" presId="urn:microsoft.com/office/officeart/2018/2/layout/IconVerticalSolidList"/>
    <dgm:cxn modelId="{CE09A354-DB6E-4539-9A5A-5A8D6A67F993}" type="presOf" srcId="{826AD6DA-7335-4D3D-A620-9C3A39B1F13C}" destId="{B23EA1A4-19B8-47CE-86B5-AD0C0D260476}" srcOrd="0" destOrd="0" presId="urn:microsoft.com/office/officeart/2018/2/layout/IconVerticalSolidList"/>
    <dgm:cxn modelId="{F766927B-2114-4D6A-8975-B88593D00516}" type="presOf" srcId="{FBBF6B9D-55F0-4F2B-9E3D-96BE0A9D9578}" destId="{CEA42F1F-BB31-4862-B8FD-0BDCFDD819F0}" srcOrd="0" destOrd="0" presId="urn:microsoft.com/office/officeart/2018/2/layout/IconVerticalSolidList"/>
    <dgm:cxn modelId="{98AB5988-AC44-4316-800A-6957E8C61B71}" srcId="{23A704F1-97CA-4AD1-884C-B6ECC3A9944C}" destId="{5320B32A-FAEE-4574-B523-5D9E0DF69BE9}" srcOrd="1" destOrd="0" parTransId="{C75C7F7C-A186-4E54-B119-48561BA9632C}" sibTransId="{27FBCB64-4D16-40F5-AB3B-2AEB865E7BD6}"/>
    <dgm:cxn modelId="{30B21EAD-C398-45D8-81E8-AE6DCBAB2882}" srcId="{23A704F1-97CA-4AD1-884C-B6ECC3A9944C}" destId="{FBBF6B9D-55F0-4F2B-9E3D-96BE0A9D9578}" srcOrd="0" destOrd="0" parTransId="{81BA0700-88D0-406D-BA99-2732F8C9EA8C}" sibTransId="{A08563F4-7653-445C-ACDD-DA16356C048D}"/>
    <dgm:cxn modelId="{E7DA1CBB-65DF-4F65-B77F-83A527E77DB9}" type="presParOf" srcId="{35CC2820-753B-4896-B8B9-77BF38D41DEF}" destId="{54608ABC-4C8F-4563-ADB3-6744FC6196D2}" srcOrd="0" destOrd="0" presId="urn:microsoft.com/office/officeart/2018/2/layout/IconVerticalSolidList"/>
    <dgm:cxn modelId="{015C98D6-3152-444F-984E-C70A4047531A}" type="presParOf" srcId="{54608ABC-4C8F-4563-ADB3-6744FC6196D2}" destId="{2D8DE283-8ABE-403B-A0E8-86EA7DAEA44F}" srcOrd="0" destOrd="0" presId="urn:microsoft.com/office/officeart/2018/2/layout/IconVerticalSolidList"/>
    <dgm:cxn modelId="{448DAF14-E9B7-46CF-83D8-38FB99E59980}" type="presParOf" srcId="{54608ABC-4C8F-4563-ADB3-6744FC6196D2}" destId="{6F4D1FE5-2694-447C-8230-EB2913E457F6}" srcOrd="1" destOrd="0" presId="urn:microsoft.com/office/officeart/2018/2/layout/IconVerticalSolidList"/>
    <dgm:cxn modelId="{7DA57574-4A5A-465D-A407-4233BD748267}" type="presParOf" srcId="{54608ABC-4C8F-4563-ADB3-6744FC6196D2}" destId="{BE3A6053-22D1-4196-AA11-D3D51B2414CB}" srcOrd="2" destOrd="0" presId="urn:microsoft.com/office/officeart/2018/2/layout/IconVerticalSolidList"/>
    <dgm:cxn modelId="{C9C9707E-D624-49E1-8F00-6AC9E9BB0F8C}" type="presParOf" srcId="{54608ABC-4C8F-4563-ADB3-6744FC6196D2}" destId="{CEA42F1F-BB31-4862-B8FD-0BDCFDD819F0}" srcOrd="3" destOrd="0" presId="urn:microsoft.com/office/officeart/2018/2/layout/IconVerticalSolidList"/>
    <dgm:cxn modelId="{0AF2BF67-3E73-465A-8E2F-6654D2528D03}" type="presParOf" srcId="{35CC2820-753B-4896-B8B9-77BF38D41DEF}" destId="{3D0B0321-A2A2-4366-BC2A-DA0EF4967BB0}" srcOrd="1" destOrd="0" presId="urn:microsoft.com/office/officeart/2018/2/layout/IconVerticalSolidList"/>
    <dgm:cxn modelId="{26197DE8-B77C-4F83-AA8F-F6D64C63BE75}" type="presParOf" srcId="{35CC2820-753B-4896-B8B9-77BF38D41DEF}" destId="{6E4E6C94-F6DC-4B2E-B31C-B295FED4F1F9}" srcOrd="2" destOrd="0" presId="urn:microsoft.com/office/officeart/2018/2/layout/IconVerticalSolidList"/>
    <dgm:cxn modelId="{0EAED128-F2FF-4929-8512-A00271BBF450}" type="presParOf" srcId="{6E4E6C94-F6DC-4B2E-B31C-B295FED4F1F9}" destId="{6854D26A-26CB-4B87-A155-FCCE47B35CDB}" srcOrd="0" destOrd="0" presId="urn:microsoft.com/office/officeart/2018/2/layout/IconVerticalSolidList"/>
    <dgm:cxn modelId="{5535EDBF-DAC8-4604-8264-681EEBC55219}" type="presParOf" srcId="{6E4E6C94-F6DC-4B2E-B31C-B295FED4F1F9}" destId="{0E069AD6-9786-444A-A8E7-06BFDCBA19E2}" srcOrd="1" destOrd="0" presId="urn:microsoft.com/office/officeart/2018/2/layout/IconVerticalSolidList"/>
    <dgm:cxn modelId="{C73EE372-1487-41F2-B6B7-E3E33061AE8B}" type="presParOf" srcId="{6E4E6C94-F6DC-4B2E-B31C-B295FED4F1F9}" destId="{0EC4329B-460A-4E45-BAB1-0F2C2ACCDEBE}" srcOrd="2" destOrd="0" presId="urn:microsoft.com/office/officeart/2018/2/layout/IconVerticalSolidList"/>
    <dgm:cxn modelId="{826C501E-87D1-4188-8CB1-B76E0775CE5D}" type="presParOf" srcId="{6E4E6C94-F6DC-4B2E-B31C-B295FED4F1F9}" destId="{2F96FFB5-184E-4151-A403-5357440F26BA}" srcOrd="3" destOrd="0" presId="urn:microsoft.com/office/officeart/2018/2/layout/IconVerticalSolidList"/>
    <dgm:cxn modelId="{BB696980-A6AA-44ED-91CB-4B7E63D13ABB}" type="presParOf" srcId="{35CC2820-753B-4896-B8B9-77BF38D41DEF}" destId="{CE877FE1-52C5-4DB3-B60E-E8AC7C6B5676}" srcOrd="3" destOrd="0" presId="urn:microsoft.com/office/officeart/2018/2/layout/IconVerticalSolidList"/>
    <dgm:cxn modelId="{CC673333-E1B2-4E87-8D1B-16759F2F3753}" type="presParOf" srcId="{35CC2820-753B-4896-B8B9-77BF38D41DEF}" destId="{2B4A8590-E143-4D5B-90D7-2D8B9426E388}" srcOrd="4" destOrd="0" presId="urn:microsoft.com/office/officeart/2018/2/layout/IconVerticalSolidList"/>
    <dgm:cxn modelId="{53EF0A6E-B73C-429B-AE34-B0FB923F7C2B}" type="presParOf" srcId="{2B4A8590-E143-4D5B-90D7-2D8B9426E388}" destId="{20D57B5D-61E9-4BAE-BF71-3A12D8B4A002}" srcOrd="0" destOrd="0" presId="urn:microsoft.com/office/officeart/2018/2/layout/IconVerticalSolidList"/>
    <dgm:cxn modelId="{6B64B4B5-C81A-4AEC-B2A3-D273909CC608}" type="presParOf" srcId="{2B4A8590-E143-4D5B-90D7-2D8B9426E388}" destId="{227471EA-0655-46A8-A5FB-3A790BFED675}" srcOrd="1" destOrd="0" presId="urn:microsoft.com/office/officeart/2018/2/layout/IconVerticalSolidList"/>
    <dgm:cxn modelId="{096D585B-7820-4578-A478-2465746F12E2}" type="presParOf" srcId="{2B4A8590-E143-4D5B-90D7-2D8B9426E388}" destId="{4DEDACB6-CD0E-412A-ACB6-BA02E22D794C}" srcOrd="2" destOrd="0" presId="urn:microsoft.com/office/officeart/2018/2/layout/IconVerticalSolidList"/>
    <dgm:cxn modelId="{8C29B0AF-3E55-430C-8E35-B100E778D5A4}" type="presParOf" srcId="{2B4A8590-E143-4D5B-90D7-2D8B9426E388}" destId="{B23EA1A4-19B8-47CE-86B5-AD0C0D260476}" srcOrd="3" destOrd="0" presId="urn:microsoft.com/office/officeart/2018/2/layout/IconVerticalSolidList"/>
    <dgm:cxn modelId="{5CBE691D-9070-4129-A670-9A3DA017F831}" type="presParOf" srcId="{35CC2820-753B-4896-B8B9-77BF38D41DEF}" destId="{6FF566EA-20BE-42DA-BE7E-B7B355B04F81}" srcOrd="5" destOrd="0" presId="urn:microsoft.com/office/officeart/2018/2/layout/IconVerticalSolidList"/>
    <dgm:cxn modelId="{12D076B8-928C-4CFD-AD71-56E443528816}" type="presParOf" srcId="{35CC2820-753B-4896-B8B9-77BF38D41DEF}" destId="{55B4D9F3-EE9B-44F3-A57A-2D05F0D703EC}" srcOrd="6" destOrd="0" presId="urn:microsoft.com/office/officeart/2018/2/layout/IconVerticalSolidList"/>
    <dgm:cxn modelId="{702D5F5D-83AC-4748-8E6C-7C2B1BF7CE30}" type="presParOf" srcId="{55B4D9F3-EE9B-44F3-A57A-2D05F0D703EC}" destId="{E68ACD1C-8352-4AF0-8E97-DFA3191E61A0}" srcOrd="0" destOrd="0" presId="urn:microsoft.com/office/officeart/2018/2/layout/IconVerticalSolidList"/>
    <dgm:cxn modelId="{26F7F114-DF9A-47C5-96A2-EFF7493E0C97}" type="presParOf" srcId="{55B4D9F3-EE9B-44F3-A57A-2D05F0D703EC}" destId="{6353FE04-637A-457B-9BEB-DEE80A9467F7}" srcOrd="1" destOrd="0" presId="urn:microsoft.com/office/officeart/2018/2/layout/IconVerticalSolidList"/>
    <dgm:cxn modelId="{06E5601F-1A24-4A35-B7A8-68F5BC8DFD9D}" type="presParOf" srcId="{55B4D9F3-EE9B-44F3-A57A-2D05F0D703EC}" destId="{EE124458-8AAD-4D1F-B567-E8BD5690DBBA}" srcOrd="2" destOrd="0" presId="urn:microsoft.com/office/officeart/2018/2/layout/IconVerticalSolidList"/>
    <dgm:cxn modelId="{86FD63BA-F4BA-4CD4-9C62-3181EA08FE03}" type="presParOf" srcId="{55B4D9F3-EE9B-44F3-A57A-2D05F0D703EC}" destId="{554CC06B-9DB8-42E8-95CE-E5E382B222D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9E013-6074-4C58-8255-E55CB8325D62}">
      <dsp:nvSpPr>
        <dsp:cNvPr id="0" name=""/>
        <dsp:cNvSpPr/>
      </dsp:nvSpPr>
      <dsp:spPr>
        <a:xfrm>
          <a:off x="0" y="0"/>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8F002-73A3-45A2-B571-44829AC86D84}">
      <dsp:nvSpPr>
        <dsp:cNvPr id="0" name=""/>
        <dsp:cNvSpPr/>
      </dsp:nvSpPr>
      <dsp:spPr>
        <a:xfrm>
          <a:off x="0" y="0"/>
          <a:ext cx="4629150"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Change management and Drivers for change</a:t>
          </a:r>
        </a:p>
      </dsp:txBody>
      <dsp:txXfrm>
        <a:off x="0" y="0"/>
        <a:ext cx="4629150" cy="1218406"/>
      </dsp:txXfrm>
    </dsp:sp>
    <dsp:sp modelId="{609CFCB0-0F9C-4AEB-BFB7-AD39E2F96A82}">
      <dsp:nvSpPr>
        <dsp:cNvPr id="0" name=""/>
        <dsp:cNvSpPr/>
      </dsp:nvSpPr>
      <dsp:spPr>
        <a:xfrm>
          <a:off x="0" y="1218406"/>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3B5BF2-0AD2-4633-8854-36FEC9309E10}">
      <dsp:nvSpPr>
        <dsp:cNvPr id="0" name=""/>
        <dsp:cNvSpPr/>
      </dsp:nvSpPr>
      <dsp:spPr>
        <a:xfrm>
          <a:off x="0" y="1218406"/>
          <a:ext cx="4629150"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Resistance to change management</a:t>
          </a:r>
        </a:p>
      </dsp:txBody>
      <dsp:txXfrm>
        <a:off x="0" y="1218406"/>
        <a:ext cx="4629150" cy="1218406"/>
      </dsp:txXfrm>
    </dsp:sp>
    <dsp:sp modelId="{7B5E8B36-E16B-496A-95D2-F95BCC55FEF9}">
      <dsp:nvSpPr>
        <dsp:cNvPr id="0" name=""/>
        <dsp:cNvSpPr/>
      </dsp:nvSpPr>
      <dsp:spPr>
        <a:xfrm>
          <a:off x="0" y="2436812"/>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6FEBEF-EDB0-4ABB-9F86-1BA8546CA13D}">
      <dsp:nvSpPr>
        <dsp:cNvPr id="0" name=""/>
        <dsp:cNvSpPr/>
      </dsp:nvSpPr>
      <dsp:spPr>
        <a:xfrm>
          <a:off x="0" y="2436812"/>
          <a:ext cx="4629150"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Process for planned organisational change</a:t>
          </a:r>
        </a:p>
      </dsp:txBody>
      <dsp:txXfrm>
        <a:off x="0" y="2436812"/>
        <a:ext cx="4629150" cy="1218406"/>
      </dsp:txXfrm>
    </dsp:sp>
    <dsp:sp modelId="{D8720A80-CE72-4C6B-8D12-C811FB962574}">
      <dsp:nvSpPr>
        <dsp:cNvPr id="0" name=""/>
        <dsp:cNvSpPr/>
      </dsp:nvSpPr>
      <dsp:spPr>
        <a:xfrm>
          <a:off x="0" y="3655218"/>
          <a:ext cx="4629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6A1A6-FA64-42E9-A6F0-40FC2A5D7993}">
      <dsp:nvSpPr>
        <dsp:cNvPr id="0" name=""/>
        <dsp:cNvSpPr/>
      </dsp:nvSpPr>
      <dsp:spPr>
        <a:xfrm>
          <a:off x="0" y="3655218"/>
          <a:ext cx="4629150"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Organisational Change  Models</a:t>
          </a:r>
        </a:p>
      </dsp:txBody>
      <dsp:txXfrm>
        <a:off x="0" y="3655218"/>
        <a:ext cx="4629150" cy="121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DE283-8ABE-403B-A0E8-86EA7DAEA44F}">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D1FE5-2694-447C-8230-EB2913E457F6}">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A42F1F-BB31-4862-B8FD-0BDCFDD819F0}">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a:t>Reading Week </a:t>
          </a:r>
        </a:p>
      </dsp:txBody>
      <dsp:txXfrm>
        <a:off x="1432649" y="2447"/>
        <a:ext cx="3508869" cy="1240389"/>
      </dsp:txXfrm>
    </dsp:sp>
    <dsp:sp modelId="{6854D26A-26CB-4B87-A155-FCCE47B35CDB}">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69AD6-9786-444A-A8E7-06BFDCBA19E2}">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6FFB5-184E-4151-A403-5357440F26BA}">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dirty="0"/>
            <a:t>Next Lecture: Analysis tools and frameworks</a:t>
          </a:r>
        </a:p>
        <a:p>
          <a:pPr marL="0" lvl="0" indent="0" algn="l" defTabSz="889000">
            <a:lnSpc>
              <a:spcPct val="90000"/>
            </a:lnSpc>
            <a:spcBef>
              <a:spcPct val="0"/>
            </a:spcBef>
            <a:spcAft>
              <a:spcPct val="35000"/>
            </a:spcAft>
            <a:buNone/>
          </a:pPr>
          <a:endParaRPr lang="en-US" sz="2000" kern="1200" dirty="0"/>
        </a:p>
      </dsp:txBody>
      <dsp:txXfrm>
        <a:off x="1432649" y="1552933"/>
        <a:ext cx="3508869" cy="1240389"/>
      </dsp:txXfrm>
    </dsp:sp>
    <dsp:sp modelId="{20D57B5D-61E9-4BAE-BF71-3A12D8B4A002}">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471EA-0655-46A8-A5FB-3A790BFED675}">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EA1A4-19B8-47CE-86B5-AD0C0D260476}">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a:t>Submit drafts</a:t>
          </a:r>
        </a:p>
      </dsp:txBody>
      <dsp:txXfrm>
        <a:off x="1432649" y="3103420"/>
        <a:ext cx="3508869" cy="1240389"/>
      </dsp:txXfrm>
    </dsp:sp>
    <dsp:sp modelId="{E68ACD1C-8352-4AF0-8E97-DFA3191E61A0}">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3FE04-637A-457B-9BEB-DEE80A9467F7}">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4CC06B-9DB8-42E8-95CE-E5E382B222D7}">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a:t>Arrange one to one sessions regarding the assignment  </a:t>
          </a:r>
        </a:p>
      </dsp:txBody>
      <dsp:txXfrm>
        <a:off x="1432649" y="4653906"/>
        <a:ext cx="3508869" cy="12403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bes.com/sites/johnkotter/2011/07/12/change-management-vs-change-leadership-whats-the-difference/?sh=129eeef54cc6"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br.org/2012/09/ten-reasons-people-resist-chang"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br.org/2005/04/seven-transformations-of-leadership"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themindsjournal.com/kubler-ross-change-curve/"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www.mindtools.com/pages/article/newPPM_96.htm" TargetMode="External"/><Relationship Id="rId4" Type="http://schemas.openxmlformats.org/officeDocument/2006/relationships/hyperlink" Target="http://changemanagementinsight.com/kubler-ross-change-curve-model/"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last week we covered many areas</a:t>
            </a:r>
          </a:p>
          <a:p>
            <a:endParaRPr lang="en-US" dirty="0"/>
          </a:p>
          <a:p>
            <a:endParaRPr lang="en-US" dirty="0"/>
          </a:p>
          <a:p>
            <a:r>
              <a:rPr lang="en-GB" dirty="0"/>
              <a:t>Problem evaluation</a:t>
            </a:r>
          </a:p>
          <a:p>
            <a:r>
              <a:rPr lang="en-GB" dirty="0"/>
              <a:t>Problem trees to assist diagnosing a problem</a:t>
            </a:r>
          </a:p>
          <a:p>
            <a:r>
              <a:rPr lang="en-GB" dirty="0"/>
              <a:t>Internal and external influences that impact the organisation </a:t>
            </a:r>
          </a:p>
          <a:p>
            <a:r>
              <a:rPr lang="en-GB" dirty="0"/>
              <a:t>PESTLE and SWOT</a:t>
            </a:r>
          </a:p>
          <a:p>
            <a:endParaRPr lang="en-GB" dirty="0"/>
          </a:p>
          <a:p>
            <a:r>
              <a:rPr lang="en-GB" dirty="0"/>
              <a:t>Consider evaluating hotel or department problems</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29379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Change Management vs. Change Leadership -- What's the Difference? (forbes.com)</a:t>
            </a:r>
            <a:r>
              <a:rPr lang="en-US" dirty="0"/>
              <a:t>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Johnston, S (1998) </a:t>
            </a:r>
            <a:r>
              <a:rPr lang="en-US" i="1" dirty="0"/>
              <a:t>Who Moved My Cheese?</a:t>
            </a:r>
            <a:r>
              <a:rPr lang="en-US" i="0" dirty="0"/>
              <a:t> London: Penguin Random House</a:t>
            </a:r>
          </a:p>
          <a:p>
            <a:endParaRPr lang="en-US" i="0" dirty="0"/>
          </a:p>
          <a:p>
            <a:r>
              <a:rPr lang="en-US" i="0" dirty="0"/>
              <a:t>This can be used in versatile environments from business to life in general.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944383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Ten Reasons People Resist Change (hbr.org)</a:t>
            </a:r>
            <a:r>
              <a:rPr lang="en-US" dirty="0"/>
              <a:t> </a:t>
            </a:r>
            <a:r>
              <a:rPr lang="en-US" b="1" i="0" dirty="0">
                <a:solidFill>
                  <a:srgbClr val="282828"/>
                </a:solidFill>
                <a:effectLst/>
                <a:latin typeface="Tiempos Text"/>
              </a:rPr>
              <a:t>(Kanter, 2012)</a:t>
            </a:r>
            <a:endParaRPr lang="en-US" dirty="0"/>
          </a:p>
          <a:p>
            <a:endParaRPr lang="en-US" dirty="0"/>
          </a:p>
          <a:p>
            <a:endParaRPr lang="en-US" b="0" i="0" dirty="0">
              <a:solidFill>
                <a:srgbClr val="282828"/>
              </a:solidFill>
              <a:effectLst/>
              <a:latin typeface="Tiempos T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82828"/>
                </a:solidFill>
                <a:effectLst/>
                <a:latin typeface="Tiempos Text"/>
              </a:rPr>
              <a:t>Although leaders can’t always make people feel comfortable with change, they can minimize discomfort. Diagnosing the sources of resistance is the first step toward good solutions. Feedback from resistors can even be helpful in improving the process of gaining acceptance for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82828"/>
              </a:solidFill>
              <a:effectLst/>
              <a:latin typeface="Tiempos T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82828"/>
                </a:solidFill>
                <a:effectLst/>
                <a:latin typeface="Tiempos Text"/>
              </a:rPr>
              <a:t>You should consider the rewards to retain talented staff. This helps staff become more effective and makes far more significant contributions to the organisation.</a:t>
            </a:r>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734108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hlinkClick r:id="rId3"/>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460775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Seven Transformations of Leadership (hbr.org)</a:t>
            </a:r>
            <a:endParaRPr lang="en-US" dirty="0"/>
          </a:p>
          <a:p>
            <a:endParaRPr lang="en-US" b="0" i="0" dirty="0">
              <a:solidFill>
                <a:srgbClr val="282828"/>
              </a:solidFill>
              <a:effectLst/>
              <a:latin typeface="Tiempos Text"/>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091639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buFont typeface="Arial" panose="020B0604020202020204" pitchFamily="34" charset="0"/>
              <a:buChar char="•"/>
            </a:pPr>
            <a:r>
              <a:rPr lang="en-US" b="0" i="0" dirty="0">
                <a:effectLst/>
                <a:latin typeface="Source Serif Pro" panose="02040603050405020204" pitchFamily="18" charset="0"/>
              </a:rPr>
              <a:t>Tying strategic goals to the initiative</a:t>
            </a:r>
          </a:p>
          <a:p>
            <a:pPr algn="l" fontAlgn="auto">
              <a:buFont typeface="Arial" panose="020B0604020202020204" pitchFamily="34" charset="0"/>
              <a:buChar char="•"/>
            </a:pPr>
            <a:r>
              <a:rPr lang="en-US" b="0" i="0" dirty="0">
                <a:effectLst/>
                <a:latin typeface="Source Serif Pro" panose="02040603050405020204" pitchFamily="18" charset="0"/>
              </a:rPr>
              <a:t>Clearly communicating the benefit to the business, inspiring people to embrace the change so the organizations stays ahead of the competition</a:t>
            </a:r>
          </a:p>
          <a:p>
            <a:pPr algn="l" fontAlgn="auto">
              <a:buFont typeface="Arial" panose="020B0604020202020204" pitchFamily="34" charset="0"/>
              <a:buChar char="•"/>
            </a:pPr>
            <a:r>
              <a:rPr lang="en-US" b="0" i="0" dirty="0">
                <a:effectLst/>
                <a:latin typeface="Source Serif Pro" panose="02040603050405020204" pitchFamily="18" charset="0"/>
              </a:rPr>
              <a:t>Tasking leaders and manager to determine personal impact and benefit to their direct reports and communicate this to the employees</a:t>
            </a:r>
          </a:p>
          <a:p>
            <a:pPr algn="l" fontAlgn="auto">
              <a:buFont typeface="Arial" panose="020B0604020202020204" pitchFamily="34" charset="0"/>
              <a:buChar char="•"/>
            </a:pPr>
            <a:r>
              <a:rPr lang="en-US" b="0" i="0" dirty="0">
                <a:effectLst/>
                <a:latin typeface="Source Serif Pro" panose="02040603050405020204" pitchFamily="18" charset="0"/>
              </a:rPr>
              <a:t>Clearly, constantly and consistently communicating progress and successes along the way</a:t>
            </a:r>
          </a:p>
          <a:p>
            <a:pPr algn="l" fontAlgn="auto">
              <a:buFont typeface="Arial" panose="020B0604020202020204" pitchFamily="34" charset="0"/>
              <a:buChar char="•"/>
            </a:pPr>
            <a:r>
              <a:rPr lang="en-US" b="0" i="0" dirty="0">
                <a:effectLst/>
                <a:latin typeface="Source Serif Pro" panose="02040603050405020204" pitchFamily="18" charset="0"/>
              </a:rPr>
              <a:t>Conducting face-to-face meetings with employees to understand and address issues and concerns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729109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and explain points</a:t>
            </a:r>
          </a:p>
          <a:p>
            <a:endParaRPr lang="en-US" dirty="0"/>
          </a:p>
          <a:p>
            <a:r>
              <a:rPr lang="en-US" dirty="0"/>
              <a:t>Always remember to regularly evaluate any changes made. By reviewing and gaining feedback from changes. People need to clarify to team members to see what is working and openly share experiences of what went well. Effective communication is crucial to execute effective feedback. </a:t>
            </a:r>
          </a:p>
          <a:p>
            <a:endParaRPr lang="en-US" dirty="0"/>
          </a:p>
          <a:p>
            <a:endParaRPr lang="en-US" dirty="0"/>
          </a:p>
          <a:p>
            <a:r>
              <a:rPr lang="en-US" dirty="0"/>
              <a:t>An appropriate way to examine change management is through models which we will analyze.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432811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Unfreezing existing attitudes </a:t>
            </a:r>
          </a:p>
          <a:p>
            <a:r>
              <a:rPr lang="en-US" dirty="0"/>
              <a:t>Question new rules to be able to move and identify where you want to be Refreeze stabilize new </a:t>
            </a:r>
            <a:r>
              <a:rPr lang="en-US" dirty="0" err="1"/>
              <a:t>behaviour</a:t>
            </a:r>
            <a:r>
              <a:rPr lang="en-US" dirty="0"/>
              <a:t> in organisation</a:t>
            </a:r>
          </a:p>
          <a:p>
            <a:endParaRPr lang="en-US" dirty="0"/>
          </a:p>
          <a:p>
            <a:r>
              <a:rPr lang="en-US" b="0" i="0" dirty="0">
                <a:solidFill>
                  <a:srgbClr val="000000"/>
                </a:solidFill>
                <a:effectLst/>
                <a:latin typeface="Open Sans" panose="020B0606030504020204" pitchFamily="34" charset="0"/>
              </a:rPr>
              <a:t>This is the first stage of transition and one of the most critical stages in the entire process of change management. It involves improving the readiness as well as the willingness of people to change by fostering a realization for moving from the existing comfort zone to a transformed situation.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The second stage can also be regarded as the stage of Transition or the stage of actual implementation of change. It involves the acceptance of the new ways of doing things. This is the stage in which the people are unfrozen, and the actual change is implemented.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The third and final stage, the people move from the stage of transition (change) to a much more stable state which we can regard as the state of equilibrium. The stage of Refreezing is the ultimate stage in which people accept or internalize the new ways of working or change, accept it as a part of their life and establish new relationships.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For strengthening and reinforcing the new </a:t>
            </a:r>
            <a:r>
              <a:rPr lang="en-US" b="0" i="0" dirty="0" err="1">
                <a:solidFill>
                  <a:srgbClr val="000000"/>
                </a:solidFill>
                <a:effectLst/>
                <a:latin typeface="Open Sans" panose="020B0606030504020204" pitchFamily="34" charset="0"/>
              </a:rPr>
              <a:t>behaviour</a:t>
            </a:r>
            <a:r>
              <a:rPr lang="en-US" b="0" i="0" dirty="0">
                <a:solidFill>
                  <a:srgbClr val="000000"/>
                </a:solidFill>
                <a:effectLst/>
                <a:latin typeface="Open Sans" panose="020B0606030504020204" pitchFamily="34" charset="0"/>
              </a:rPr>
              <a:t> or changes in the way of working, the employees should be rewarded, recognized and provided positive reinforcements, supporting policies or structures can help in reinforcing the transformed ways of working.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249339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1301775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Kubler Ross Change Curve: Understanding The 5 Stages Of Change (themindsjournal.com)</a:t>
            </a:r>
            <a:endParaRPr lang="en-GB" dirty="0"/>
          </a:p>
          <a:p>
            <a:r>
              <a:rPr lang="en-GB" dirty="0">
                <a:hlinkClick r:id="rId4"/>
              </a:rPr>
              <a:t>What is Kubler Ross Change Curve? | Stages &amp; Advantages CMI (changemanagementinsight.com)</a:t>
            </a:r>
            <a:endParaRPr lang="en-GB" dirty="0"/>
          </a:p>
          <a:p>
            <a:r>
              <a:rPr lang="en-GB" dirty="0">
                <a:hlinkClick r:id="rId5"/>
              </a:rPr>
              <a:t>The Change Curve - Change Management Training from MindTools.com</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27836566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22</a:t>
            </a:fld>
            <a:endParaRPr lang="en-GB"/>
          </a:p>
        </p:txBody>
      </p:sp>
    </p:spTree>
    <p:extLst>
      <p:ext uri="{BB962C8B-B14F-4D97-AF65-F5344CB8AC3E}">
        <p14:creationId xmlns:p14="http://schemas.microsoft.com/office/powerpoint/2010/main" val="3604062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 split group into 3 (or 2 depending </a:t>
            </a:r>
            <a:r>
              <a:rPr lang="en-GB"/>
              <a:t>on size) </a:t>
            </a:r>
            <a:r>
              <a:rPr lang="en-GB" dirty="0"/>
              <a:t>– review the hotels through a virtual tour- share thoughts with the rest of the group</a:t>
            </a:r>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308464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Become an auditor in one of these hotels – what might you look for, what might you change. How would you approach the audit?</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179690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1.xml"/><Relationship Id="rId1" Type="http://schemas.openxmlformats.org/officeDocument/2006/relationships/video" Target="https://www.youtube.com/embed/hlBD4vJsPzo?feature=oembed" TargetMode="External"/><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1.xml"/><Relationship Id="rId1" Type="http://schemas.openxmlformats.org/officeDocument/2006/relationships/video" Target="https://www.youtube.com/embed/V4gyraWEwKo?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1.xml"/><Relationship Id="rId1" Type="http://schemas.openxmlformats.org/officeDocument/2006/relationships/video" Target="https://www.youtube.com/embed/SgkXeICiEZY?feature=oembed" TargetMode="External"/><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1.xml"/><Relationship Id="rId1" Type="http://schemas.openxmlformats.org/officeDocument/2006/relationships/video" Target="https://www.youtube.com/embed/3LtR_tQAxeE?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1.xml"/><Relationship Id="rId1" Type="http://schemas.openxmlformats.org/officeDocument/2006/relationships/video" Target="https://www.youtube.com/embed/kerDFvln7hU?feature=oembed" TargetMode="Externa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1.xml"/><Relationship Id="rId1" Type="http://schemas.openxmlformats.org/officeDocument/2006/relationships/video" Target="https://www.youtube.com/embed/hzb944sJkfg?feature=oembed" TargetMode="External"/><Relationship Id="rId4" Type="http://schemas.openxmlformats.org/officeDocument/2006/relationships/image" Target="../media/image36.jpe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3.xml"/><Relationship Id="rId1" Type="http://schemas.openxmlformats.org/officeDocument/2006/relationships/video" Target="https://www.youtube.com/embed/qBbNJktpTQA?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hyperlink" Target="https://www.panopticmotion.co.uk/virtual-tour/sandy-cove-hotel-virtual-tour/"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castleknockhotel.com/3D-Virtual-Tour.html"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venueview.co.uk/blog/3d-model/hotel-malmaison-brighton-virtual-tour/skinned/" TargetMode="Externa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11.xml"/><Relationship Id="rId1" Type="http://schemas.openxmlformats.org/officeDocument/2006/relationships/video" Target="https://www.youtube.com/embed/zKRf-mAjf14?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6.png"/><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Five</a:t>
            </a:r>
            <a:endParaRPr lang="en-GB" dirty="0"/>
          </a:p>
        </p:txBody>
      </p:sp>
    </p:spTree>
    <p:extLst>
      <p:ext uri="{BB962C8B-B14F-4D97-AF65-F5344CB8AC3E}">
        <p14:creationId xmlns:p14="http://schemas.microsoft.com/office/powerpoint/2010/main" val="50754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From Last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3"/>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2908931" y="3948114"/>
            <a:ext cx="5614060" cy="2452687"/>
          </a:xfrm>
        </p:spPr>
        <p:txBody>
          <a:bodyPr vert="horz" lIns="91440" tIns="45720" rIns="91440" bIns="45720" rtlCol="0" anchor="ctr">
            <a:normAutofit fontScale="55000" lnSpcReduction="20000"/>
          </a:bodyPr>
          <a:lstStyle/>
          <a:p>
            <a:pPr marL="342900" lvl="0" indent="-342900">
              <a:buFont typeface="Arial" panose="020B0604020202020204" pitchFamily="34" charset="0"/>
              <a:buChar char="•"/>
            </a:pPr>
            <a:r>
              <a:rPr lang="en-US" sz="4300" dirty="0"/>
              <a:t>Problem evaluation</a:t>
            </a:r>
          </a:p>
          <a:p>
            <a:pPr marL="342900" lvl="0" indent="-342900">
              <a:buFont typeface="Arial" panose="020B0604020202020204" pitchFamily="34" charset="0"/>
              <a:buChar char="•"/>
            </a:pPr>
            <a:r>
              <a:rPr lang="en-US" sz="4300" dirty="0"/>
              <a:t>Problem trees and diagrams</a:t>
            </a:r>
          </a:p>
          <a:p>
            <a:pPr marL="342900" lvl="0" indent="-342900">
              <a:buFont typeface="Arial" panose="020B0604020202020204" pitchFamily="34" charset="0"/>
              <a:buChar char="•"/>
            </a:pPr>
            <a:r>
              <a:rPr lang="en-US" sz="4300" dirty="0"/>
              <a:t>Internal and external influences</a:t>
            </a:r>
          </a:p>
          <a:p>
            <a:pPr marL="342900" lvl="0" indent="-342900">
              <a:buFont typeface="Arial" panose="020B0604020202020204" pitchFamily="34" charset="0"/>
              <a:buChar char="•"/>
            </a:pPr>
            <a:r>
              <a:rPr lang="en-US" sz="4300" dirty="0"/>
              <a:t>PESTLE</a:t>
            </a:r>
          </a:p>
          <a:p>
            <a:pPr marL="342900" lvl="0" indent="-342900">
              <a:buFont typeface="Arial" panose="020B0604020202020204" pitchFamily="34" charset="0"/>
              <a:buChar char="•"/>
            </a:pPr>
            <a:r>
              <a:rPr lang="en-US" sz="4300" dirty="0"/>
              <a:t>SWOT</a:t>
            </a:r>
          </a:p>
          <a:p>
            <a:pPr marL="342900" indent="-342900">
              <a:buFont typeface="Arial" panose="020B0604020202020204" pitchFamily="34" charset="0"/>
              <a:buChar char="•"/>
            </a:pPr>
            <a:r>
              <a:rPr lang="en-US" sz="4300" b="1" dirty="0"/>
              <a:t>Evaluate Hotel or Department problems</a:t>
            </a:r>
          </a:p>
          <a:p>
            <a:pPr marL="342900" indent="-342900" algn="l">
              <a:buFont typeface="Arial" panose="020B0604020202020204" pitchFamily="34" charset="0"/>
              <a:buChar char="•"/>
            </a:pPr>
            <a:endParaRPr lang="en-GB" sz="4300" dirty="0"/>
          </a:p>
          <a:p>
            <a:pPr indent="-228600" algn="l">
              <a:buFont typeface="Arial" panose="020B0604020202020204" pitchFamily="34" charset="0"/>
              <a:buChar char="•"/>
            </a:pPr>
            <a:endParaRPr lang="en-US" sz="1600" dirty="0"/>
          </a:p>
        </p:txBody>
      </p:sp>
    </p:spTree>
    <p:extLst>
      <p:ext uri="{BB962C8B-B14F-4D97-AF65-F5344CB8AC3E}">
        <p14:creationId xmlns:p14="http://schemas.microsoft.com/office/powerpoint/2010/main" val="533996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2"/>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3759804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3984171" y="1011959"/>
            <a:ext cx="4872445" cy="1090538"/>
          </a:xfrm>
        </p:spPr>
        <p:txBody>
          <a:bodyPr vert="horz" lIns="68580" tIns="34290" rIns="68580" bIns="34290" rtlCol="0" anchor="ctr">
            <a:noAutofit/>
          </a:bodyPr>
          <a:lstStyle/>
          <a:p>
            <a:pPr algn="l">
              <a:lnSpc>
                <a:spcPct val="90000"/>
              </a:lnSpc>
            </a:pPr>
            <a:r>
              <a:rPr lang="en-US" sz="5400" kern="1200" dirty="0">
                <a:solidFill>
                  <a:srgbClr val="000000"/>
                </a:solidFill>
                <a:latin typeface="+mj-lt"/>
                <a:ea typeface="+mj-ea"/>
                <a:cs typeface="+mj-cs"/>
              </a:rPr>
              <a:t>Change Management…</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322012" y="2530273"/>
            <a:ext cx="2746373" cy="1812605"/>
          </a:xfrm>
          <a:prstGeom prst="rect">
            <a:avLst/>
          </a:prstGeom>
          <a:noFill/>
        </p:spPr>
      </p:pic>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4567930" y="2673512"/>
            <a:ext cx="3733184" cy="2729467"/>
          </a:xfrm>
        </p:spPr>
        <p:txBody>
          <a:bodyPr vert="horz" lIns="68580" tIns="34290" rIns="68580" bIns="34290" rtlCol="0" anchor="ctr">
            <a:normAutofit/>
          </a:bodyPr>
          <a:lstStyle/>
          <a:p>
            <a:pPr indent="-171450"/>
            <a:r>
              <a:rPr lang="en-US" dirty="0">
                <a:solidFill>
                  <a:srgbClr val="000000"/>
                </a:solidFill>
              </a:rPr>
              <a:t>What is it?</a:t>
            </a:r>
          </a:p>
          <a:p>
            <a:pPr indent="-171450"/>
            <a:r>
              <a:rPr lang="en-US" dirty="0">
                <a:solidFill>
                  <a:srgbClr val="000000"/>
                </a:solidFill>
              </a:rPr>
              <a:t>Why do we need it?</a:t>
            </a:r>
          </a:p>
          <a:p>
            <a:pPr indent="-171450"/>
            <a:r>
              <a:rPr lang="en-US" dirty="0">
                <a:solidFill>
                  <a:srgbClr val="000000"/>
                </a:solidFill>
              </a:rPr>
              <a:t>How can we apply it? </a:t>
            </a:r>
          </a:p>
        </p:txBody>
      </p:sp>
    </p:spTree>
    <p:extLst>
      <p:ext uri="{BB962C8B-B14F-4D97-AF65-F5344CB8AC3E}">
        <p14:creationId xmlns:p14="http://schemas.microsoft.com/office/powerpoint/2010/main" val="250513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2"/>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3274174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200 Charles Darwin Quotes (2022 Update) - Quotefancy">
            <a:extLst>
              <a:ext uri="{FF2B5EF4-FFF2-40B4-BE49-F238E27FC236}">
                <a16:creationId xmlns:a16="http://schemas.microsoft.com/office/drawing/2014/main" id="{2AF71324-837D-4B2A-A338-2158909F12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458144"/>
            <a:ext cx="9155868" cy="5150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716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p:txBody>
          <a:bodyPr/>
          <a:lstStyle/>
          <a:p>
            <a:r>
              <a:rPr lang="en-US" dirty="0"/>
              <a:t>What does it mean?</a:t>
            </a:r>
            <a:endParaRPr lang="en-GB" dirty="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p:txBody>
          <a:bodyPr/>
          <a:lstStyle/>
          <a:p>
            <a:pPr marL="0" indent="0">
              <a:buNone/>
            </a:pPr>
            <a:r>
              <a:rPr lang="en-US" b="0" i="0" dirty="0">
                <a:solidFill>
                  <a:srgbClr val="333333"/>
                </a:solidFill>
                <a:effectLst/>
                <a:latin typeface="Georgia" panose="02040502050405020303" pitchFamily="18" charset="0"/>
              </a:rPr>
              <a:t>“Change management, which is the term most everyone uses, refers to a set of basic tools or structures intended to keep any change effort under control. The goal is often to minimize the distractions and impacts of the change.” </a:t>
            </a:r>
          </a:p>
          <a:p>
            <a:pPr marL="0" indent="0">
              <a:buNone/>
            </a:pPr>
            <a:r>
              <a:rPr lang="en-US" b="0" i="0" dirty="0">
                <a:solidFill>
                  <a:srgbClr val="333333"/>
                </a:solidFill>
                <a:effectLst/>
                <a:latin typeface="Georgia" panose="02040502050405020303" pitchFamily="18" charset="0"/>
              </a:rPr>
              <a:t>John Kotter, 2011</a:t>
            </a:r>
            <a:endParaRPr lang="en-GB" dirty="0"/>
          </a:p>
        </p:txBody>
      </p: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B49B-1ECA-4A1F-BD55-9CC1EEC28EB0}"/>
              </a:ext>
            </a:extLst>
          </p:cNvPr>
          <p:cNvSpPr>
            <a:spLocks noGrp="1"/>
          </p:cNvSpPr>
          <p:nvPr>
            <p:ph type="title"/>
          </p:nvPr>
        </p:nvSpPr>
        <p:spPr>
          <a:xfrm>
            <a:off x="203200" y="182245"/>
            <a:ext cx="8717280" cy="1325563"/>
          </a:xfrm>
        </p:spPr>
        <p:txBody>
          <a:bodyPr/>
          <a:lstStyle/>
          <a:p>
            <a:r>
              <a:rPr lang="en-US" sz="3200" dirty="0"/>
              <a:t>Further understanding of change management Who moved my cheese? Dr Spencer Johnston </a:t>
            </a:r>
            <a:endParaRPr lang="en-GB" sz="3200" dirty="0"/>
          </a:p>
        </p:txBody>
      </p:sp>
      <p:pic>
        <p:nvPicPr>
          <p:cNvPr id="7" name="Online Media 6" title="HOW TO DEAL WITH CHANGE - WHO MOVED MY CHEESE BY SPENCER JOHNSON | Animated Video Audio Book Summary">
            <a:hlinkClick r:id="" action="ppaction://media"/>
            <a:extLst>
              <a:ext uri="{FF2B5EF4-FFF2-40B4-BE49-F238E27FC236}">
                <a16:creationId xmlns:a16="http://schemas.microsoft.com/office/drawing/2014/main" id="{13B02630-4504-4965-B034-328B9730B1C4}"/>
              </a:ext>
            </a:extLst>
          </p:cNvPr>
          <p:cNvPicPr>
            <a:picLocks noGrp="1" noRot="1" noChangeAspect="1"/>
          </p:cNvPicPr>
          <p:nvPr>
            <p:ph idx="1"/>
            <a:videoFile r:link="rId1"/>
          </p:nvPr>
        </p:nvPicPr>
        <p:blipFill>
          <a:blip r:embed="rId4"/>
          <a:stretch>
            <a:fillRect/>
          </a:stretch>
        </p:blipFill>
        <p:spPr>
          <a:xfrm>
            <a:off x="722313" y="1507808"/>
            <a:ext cx="7700962" cy="4351338"/>
          </a:xfrm>
          <a:prstGeom prst="rect">
            <a:avLst/>
          </a:prstGeom>
        </p:spPr>
      </p:pic>
    </p:spTree>
    <p:extLst>
      <p:ext uri="{BB962C8B-B14F-4D97-AF65-F5344CB8AC3E}">
        <p14:creationId xmlns:p14="http://schemas.microsoft.com/office/powerpoint/2010/main" val="379401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482600" y="640080"/>
            <a:ext cx="2322320" cy="5613236"/>
          </a:xfrm>
        </p:spPr>
        <p:txBody>
          <a:bodyPr anchor="ctr">
            <a:normAutofit/>
          </a:bodyPr>
          <a:lstStyle/>
          <a:p>
            <a:r>
              <a:rPr lang="en-GB" sz="3700" dirty="0">
                <a:solidFill>
                  <a:srgbClr val="FFFFFF"/>
                </a:solidFill>
              </a:rPr>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3524863" y="640082"/>
            <a:ext cx="5136536" cy="5227318"/>
          </a:xfrm>
        </p:spPr>
        <p:txBody>
          <a:bodyPr anchor="ctr">
            <a:normAutofit/>
          </a:bodyPr>
          <a:lstStyle/>
          <a:p>
            <a:pPr>
              <a:buFont typeface="Arial" panose="020B0604020202020204" pitchFamily="34" charset="0"/>
              <a:buChar char="•"/>
            </a:pPr>
            <a:r>
              <a:rPr lang="en-GB" sz="2000" b="1" dirty="0">
                <a:latin typeface="Open Sans"/>
              </a:rPr>
              <a:t>Growth opportunities, especially new markets.</a:t>
            </a:r>
          </a:p>
          <a:p>
            <a:pPr>
              <a:buFont typeface="Arial" panose="020B0604020202020204" pitchFamily="34" charset="0"/>
              <a:buChar char="•"/>
            </a:pPr>
            <a:r>
              <a:rPr lang="en-GB" sz="2000" b="1" dirty="0">
                <a:latin typeface="Open Sans"/>
              </a:rPr>
              <a:t>Economic downturns and challenging trading conditions.</a:t>
            </a:r>
          </a:p>
          <a:p>
            <a:pPr>
              <a:buFont typeface="Arial" panose="020B0604020202020204" pitchFamily="34" charset="0"/>
              <a:buChar char="•"/>
            </a:pPr>
            <a:r>
              <a:rPr lang="en-GB" sz="2000" b="1" dirty="0">
                <a:latin typeface="Open Sans"/>
              </a:rPr>
              <a:t>Shifts in strategic objectives.</a:t>
            </a:r>
          </a:p>
          <a:p>
            <a:pPr>
              <a:buFont typeface="Arial" panose="020B0604020202020204" pitchFamily="34" charset="0"/>
              <a:buChar char="•"/>
            </a:pPr>
            <a:r>
              <a:rPr lang="en-GB" sz="2000" b="1" dirty="0">
                <a:latin typeface="Open Sans"/>
              </a:rPr>
              <a:t>Technological developments.</a:t>
            </a:r>
          </a:p>
          <a:p>
            <a:pPr>
              <a:buFont typeface="Arial" panose="020B0604020202020204" pitchFamily="34" charset="0"/>
              <a:buChar char="•"/>
            </a:pPr>
            <a:r>
              <a:rPr lang="en-GB" sz="2000" b="1" dirty="0">
                <a:latin typeface="Open Sans"/>
              </a:rPr>
              <a:t>Competitive pressures, including new entrants, mergers and acquisitions.</a:t>
            </a:r>
          </a:p>
          <a:p>
            <a:pPr>
              <a:buFont typeface="Arial" panose="020B0604020202020204" pitchFamily="34" charset="0"/>
              <a:buChar char="•"/>
            </a:pPr>
            <a:r>
              <a:rPr lang="en-GB" sz="2000" b="1" dirty="0">
                <a:latin typeface="Open Sans"/>
              </a:rPr>
              <a:t>Customer or supplier pressure, particularly shifting markets.</a:t>
            </a:r>
          </a:p>
          <a:p>
            <a:pPr>
              <a:buFont typeface="Arial" panose="020B0604020202020204" pitchFamily="34" charset="0"/>
              <a:buChar char="•"/>
            </a:pPr>
            <a:r>
              <a:rPr lang="en-GB" sz="2000" b="1" dirty="0">
                <a:latin typeface="Open Sans"/>
              </a:rPr>
              <a:t>Learning new organisation behaviours and skills.</a:t>
            </a:r>
          </a:p>
          <a:p>
            <a:pPr>
              <a:buFont typeface="Arial" panose="020B0604020202020204" pitchFamily="34" charset="0"/>
              <a:buChar char="•"/>
            </a:pPr>
            <a:r>
              <a:rPr lang="en-GB" sz="2000" b="1" dirty="0">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D16FE-B2F2-4E78-A2B3-C2B5E3FA44DC}"/>
              </a:ext>
            </a:extLst>
          </p:cNvPr>
          <p:cNvSpPr>
            <a:spLocks noGrp="1"/>
          </p:cNvSpPr>
          <p:nvPr>
            <p:ph type="title"/>
          </p:nvPr>
        </p:nvSpPr>
        <p:spPr/>
        <p:txBody>
          <a:bodyPr/>
          <a:lstStyle/>
          <a:p>
            <a:pPr algn="ctr"/>
            <a:r>
              <a:rPr lang="en-US" dirty="0"/>
              <a:t>Not everyone likes change!</a:t>
            </a:r>
            <a:endParaRPr lang="en-GB" dirty="0"/>
          </a:p>
        </p:txBody>
      </p:sp>
      <p:pic>
        <p:nvPicPr>
          <p:cNvPr id="7" name="Online Media 6" title="Ungrateful Owner Not Happy with $150k Hotel Makeover | Hotel Hell">
            <a:hlinkClick r:id="" action="ppaction://media"/>
            <a:extLst>
              <a:ext uri="{FF2B5EF4-FFF2-40B4-BE49-F238E27FC236}">
                <a16:creationId xmlns:a16="http://schemas.microsoft.com/office/drawing/2014/main" id="{D2B7983F-D9C7-457F-9D88-A3ED81825212}"/>
              </a:ext>
            </a:extLst>
          </p:cNvPr>
          <p:cNvPicPr>
            <a:picLocks noGrp="1" noRot="1" noChangeAspect="1"/>
          </p:cNvPicPr>
          <p:nvPr>
            <p:ph idx="1"/>
            <a:videoFile r:link="rId1"/>
          </p:nvPr>
        </p:nvPicPr>
        <p:blipFill>
          <a:blip r:embed="rId3"/>
          <a:stretch>
            <a:fillRect/>
          </a:stretch>
        </p:blipFill>
        <p:spPr>
          <a:xfrm>
            <a:off x="354171" y="1065371"/>
            <a:ext cx="8435657" cy="4766469"/>
          </a:xfrm>
          <a:prstGeom prst="rect">
            <a:avLst/>
          </a:prstGeom>
        </p:spPr>
      </p:pic>
    </p:spTree>
    <p:extLst>
      <p:ext uri="{BB962C8B-B14F-4D97-AF65-F5344CB8AC3E}">
        <p14:creationId xmlns:p14="http://schemas.microsoft.com/office/powerpoint/2010/main" val="122326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876A1-5151-4757-9AD6-E11E60AB1606}"/>
              </a:ext>
            </a:extLst>
          </p:cNvPr>
          <p:cNvSpPr>
            <a:spLocks noGrp="1"/>
          </p:cNvSpPr>
          <p:nvPr>
            <p:ph type="title"/>
          </p:nvPr>
        </p:nvSpPr>
        <p:spPr/>
        <p:txBody>
          <a:bodyPr/>
          <a:lstStyle/>
          <a:p>
            <a:r>
              <a:rPr lang="en-US" dirty="0"/>
              <a:t>The resistance to change management</a:t>
            </a:r>
            <a:endParaRPr lang="en-GB" dirty="0"/>
          </a:p>
        </p:txBody>
      </p:sp>
      <p:sp>
        <p:nvSpPr>
          <p:cNvPr id="3" name="Content Placeholder 2">
            <a:extLst>
              <a:ext uri="{FF2B5EF4-FFF2-40B4-BE49-F238E27FC236}">
                <a16:creationId xmlns:a16="http://schemas.microsoft.com/office/drawing/2014/main" id="{87A34B10-CE43-4FEF-A184-3EB2217DEF6C}"/>
              </a:ext>
            </a:extLst>
          </p:cNvPr>
          <p:cNvSpPr>
            <a:spLocks noGrp="1"/>
          </p:cNvSpPr>
          <p:nvPr>
            <p:ph idx="1"/>
          </p:nvPr>
        </p:nvSpPr>
        <p:spPr/>
        <p:txBody>
          <a:bodyPr/>
          <a:lstStyle/>
          <a:p>
            <a:r>
              <a:rPr lang="en-US" b="1" i="0" dirty="0">
                <a:solidFill>
                  <a:srgbClr val="282828"/>
                </a:solidFill>
                <a:effectLst/>
                <a:latin typeface="Tiempos Text"/>
              </a:rPr>
              <a:t>Everything seems different </a:t>
            </a:r>
          </a:p>
          <a:p>
            <a:endParaRPr lang="en-US" b="1" i="0" dirty="0">
              <a:solidFill>
                <a:srgbClr val="282828"/>
              </a:solidFill>
              <a:effectLst/>
              <a:latin typeface="Tiempos Text"/>
            </a:endParaRPr>
          </a:p>
          <a:p>
            <a:r>
              <a:rPr lang="en-US" b="1" i="0" dirty="0">
                <a:solidFill>
                  <a:srgbClr val="282828"/>
                </a:solidFill>
                <a:effectLst/>
                <a:latin typeface="Tiempos Text"/>
              </a:rPr>
              <a:t>Loss of control </a:t>
            </a:r>
          </a:p>
          <a:p>
            <a:endParaRPr lang="en-US" b="1" dirty="0">
              <a:solidFill>
                <a:srgbClr val="282828"/>
              </a:solidFill>
              <a:latin typeface="Tiempos Text"/>
            </a:endParaRPr>
          </a:p>
          <a:p>
            <a:r>
              <a:rPr lang="en-US" b="1" i="0" dirty="0">
                <a:solidFill>
                  <a:srgbClr val="282828"/>
                </a:solidFill>
                <a:effectLst/>
                <a:latin typeface="Tiempos Text"/>
              </a:rPr>
              <a:t>Excess uncertainty</a:t>
            </a:r>
          </a:p>
          <a:p>
            <a:endParaRPr lang="en-US" b="0" i="0" dirty="0">
              <a:solidFill>
                <a:srgbClr val="282828"/>
              </a:solidFill>
              <a:effectLst/>
              <a:latin typeface="Tiempos Text"/>
            </a:endParaRPr>
          </a:p>
          <a:p>
            <a:r>
              <a:rPr lang="en-US" b="1" i="0" dirty="0">
                <a:solidFill>
                  <a:srgbClr val="282828"/>
                </a:solidFill>
                <a:effectLst/>
                <a:latin typeface="Tiempos Text"/>
              </a:rPr>
              <a:t>More work </a:t>
            </a:r>
          </a:p>
          <a:p>
            <a:pPr marL="0" indent="0">
              <a:buNone/>
            </a:pPr>
            <a:endParaRPr lang="en-GB" dirty="0"/>
          </a:p>
        </p:txBody>
      </p:sp>
    </p:spTree>
    <p:extLst>
      <p:ext uri="{BB962C8B-B14F-4D97-AF65-F5344CB8AC3E}">
        <p14:creationId xmlns:p14="http://schemas.microsoft.com/office/powerpoint/2010/main" val="983225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CAAE4-1CA7-4D86-949E-B9DEEDDB47AA}"/>
              </a:ext>
            </a:extLst>
          </p:cNvPr>
          <p:cNvSpPr>
            <a:spLocks noGrp="1"/>
          </p:cNvSpPr>
          <p:nvPr>
            <p:ph type="title"/>
          </p:nvPr>
        </p:nvSpPr>
        <p:spPr/>
        <p:txBody>
          <a:bodyPr/>
          <a:lstStyle/>
          <a:p>
            <a:r>
              <a:rPr lang="en-US" dirty="0"/>
              <a:t>Its not always an organisation that needs change. Leadership </a:t>
            </a:r>
            <a:endParaRPr lang="en-GB" dirty="0"/>
          </a:p>
        </p:txBody>
      </p:sp>
      <p:pic>
        <p:nvPicPr>
          <p:cNvPr id="4" name="Online Media 3" title="Gordon Ramsay Is Amazed How Much Owners Have Changed | Kitchen Nightmares Revisited FULL EPISODE">
            <a:hlinkClick r:id="" action="ppaction://media"/>
            <a:extLst>
              <a:ext uri="{FF2B5EF4-FFF2-40B4-BE49-F238E27FC236}">
                <a16:creationId xmlns:a16="http://schemas.microsoft.com/office/drawing/2014/main" id="{DDFA8B67-5739-4E54-A6B4-E6268CAFE0FA}"/>
              </a:ext>
            </a:extLst>
          </p:cNvPr>
          <p:cNvPicPr>
            <a:picLocks noGrp="1" noRot="1" noChangeAspect="1"/>
          </p:cNvPicPr>
          <p:nvPr>
            <p:ph idx="1"/>
            <a:videoFile r:link="rId1"/>
          </p:nvPr>
        </p:nvPicPr>
        <p:blipFill>
          <a:blip r:embed="rId4"/>
          <a:stretch>
            <a:fillRect/>
          </a:stretch>
        </p:blipFill>
        <p:spPr>
          <a:xfrm>
            <a:off x="722313" y="1825625"/>
            <a:ext cx="7700962" cy="4133215"/>
          </a:xfrm>
          <a:prstGeom prst="rect">
            <a:avLst/>
          </a:prstGeom>
        </p:spPr>
      </p:pic>
    </p:spTree>
    <p:extLst>
      <p:ext uri="{BB962C8B-B14F-4D97-AF65-F5344CB8AC3E}">
        <p14:creationId xmlns:p14="http://schemas.microsoft.com/office/powerpoint/2010/main" val="206348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B3D73-18E6-4204-A430-8B739ED60F93}"/>
              </a:ext>
            </a:extLst>
          </p:cNvPr>
          <p:cNvSpPr>
            <a:spLocks noGrp="1"/>
          </p:cNvSpPr>
          <p:nvPr>
            <p:ph type="title"/>
          </p:nvPr>
        </p:nvSpPr>
        <p:spPr>
          <a:xfrm>
            <a:off x="486696" y="629266"/>
            <a:ext cx="2629122" cy="1622321"/>
          </a:xfrm>
        </p:spPr>
        <p:txBody>
          <a:bodyPr>
            <a:normAutofit fontScale="90000"/>
          </a:bodyPr>
          <a:lstStyle/>
          <a:p>
            <a:r>
              <a:rPr lang="en-US" dirty="0"/>
              <a:t>Seven types of action logic</a:t>
            </a:r>
            <a:endParaRPr lang="en-GB" dirty="0"/>
          </a:p>
        </p:txBody>
      </p:sp>
      <p:sp>
        <p:nvSpPr>
          <p:cNvPr id="1030" name="Content Placeholder 1029">
            <a:extLst>
              <a:ext uri="{FF2B5EF4-FFF2-40B4-BE49-F238E27FC236}">
                <a16:creationId xmlns:a16="http://schemas.microsoft.com/office/drawing/2014/main" id="{6981941D-16EE-4ED8-A6F7-EF92EE7A5481}"/>
              </a:ext>
            </a:extLst>
          </p:cNvPr>
          <p:cNvSpPr>
            <a:spLocks noGrp="1"/>
          </p:cNvSpPr>
          <p:nvPr>
            <p:ph idx="1"/>
          </p:nvPr>
        </p:nvSpPr>
        <p:spPr>
          <a:xfrm>
            <a:off x="486698" y="2438400"/>
            <a:ext cx="2629120" cy="3785419"/>
          </a:xfrm>
        </p:spPr>
        <p:txBody>
          <a:bodyPr>
            <a:normAutofit/>
          </a:bodyPr>
          <a:lstStyle/>
          <a:p>
            <a:pPr marL="0" indent="0">
              <a:buNone/>
            </a:pPr>
            <a:r>
              <a:rPr lang="en-US" sz="1700" dirty="0"/>
              <a:t>Rooke and Torbert (2005)</a:t>
            </a:r>
          </a:p>
        </p:txBody>
      </p:sp>
      <p:sp>
        <p:nvSpPr>
          <p:cNvPr id="73" name="Rectangle 7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4938973-B3CA-4136-94A3-98D110147F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54396" y="830576"/>
            <a:ext cx="4514498" cy="519360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426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03A57-9566-4C43-84AE-D98DCDB5E8C8}"/>
              </a:ext>
            </a:extLst>
          </p:cNvPr>
          <p:cNvSpPr>
            <a:spLocks noGrp="1"/>
          </p:cNvSpPr>
          <p:nvPr>
            <p:ph sz="half" idx="1"/>
          </p:nvPr>
        </p:nvSpPr>
        <p:spPr>
          <a:xfrm>
            <a:off x="642938" y="1664495"/>
            <a:ext cx="3028950" cy="2991780"/>
          </a:xfrm>
        </p:spPr>
        <p:txBody>
          <a:bodyPr>
            <a:normAutofit/>
          </a:bodyPr>
          <a:lstStyle/>
          <a:p>
            <a:pPr marL="0" indent="0">
              <a:buNone/>
            </a:pPr>
            <a:r>
              <a:rPr lang="en-GB" sz="1500" dirty="0"/>
              <a:t>Our organisations are subject to a huge number of large-scale external drivers of change – including economic, political and social influencers as well as unexpected disruptors. Some are unexpected and create immediate disruption and set in motion potential changes for our future workplaces, like the COVID-19 pandemic. </a:t>
            </a:r>
          </a:p>
          <a:p>
            <a:pPr>
              <a:lnSpc>
                <a:spcPct val="90000"/>
              </a:lnSpc>
            </a:pPr>
            <a:endParaRPr lang="en-GB" sz="1500" dirty="0"/>
          </a:p>
        </p:txBody>
      </p:sp>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4629150" y="879035"/>
            <a:ext cx="4514851" cy="4271609"/>
          </a:xfrm>
          <a:prstGeom prst="rect">
            <a:avLst/>
          </a:prstGeom>
          <a:noFill/>
        </p:spPr>
      </p:pic>
    </p:spTree>
    <p:extLst>
      <p:ext uri="{BB962C8B-B14F-4D97-AF65-F5344CB8AC3E}">
        <p14:creationId xmlns:p14="http://schemas.microsoft.com/office/powerpoint/2010/main" val="2187536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Organizational Change?">
            <a:hlinkClick r:id="" action="ppaction://media"/>
            <a:extLst>
              <a:ext uri="{FF2B5EF4-FFF2-40B4-BE49-F238E27FC236}">
                <a16:creationId xmlns:a16="http://schemas.microsoft.com/office/drawing/2014/main" id="{2C31E703-ECA6-4CB8-A4AC-54A9ED4F9882}"/>
              </a:ext>
            </a:extLst>
          </p:cNvPr>
          <p:cNvPicPr>
            <a:picLocks noGrp="1" noRot="1" noChangeAspect="1"/>
          </p:cNvPicPr>
          <p:nvPr>
            <p:ph idx="1"/>
            <a:videoFile r:link="rId1"/>
          </p:nvPr>
        </p:nvPicPr>
        <p:blipFill>
          <a:blip r:embed="rId3"/>
          <a:stretch>
            <a:fillRect/>
          </a:stretch>
        </p:blipFill>
        <p:spPr>
          <a:xfrm>
            <a:off x="1466169" y="1268761"/>
            <a:ext cx="6211662" cy="3509888"/>
          </a:xfrm>
          <a:prstGeom prst="rect">
            <a:avLst/>
          </a:prstGeom>
        </p:spPr>
      </p:pic>
    </p:spTree>
    <p:extLst>
      <p:ext uri="{BB962C8B-B14F-4D97-AF65-F5344CB8AC3E}">
        <p14:creationId xmlns:p14="http://schemas.microsoft.com/office/powerpoint/2010/main" val="195651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67D4B-FC59-493C-B7A5-32F2E0468409}"/>
              </a:ext>
            </a:extLst>
          </p:cNvPr>
          <p:cNvSpPr>
            <a:spLocks noGrp="1"/>
          </p:cNvSpPr>
          <p:nvPr>
            <p:ph type="title"/>
          </p:nvPr>
        </p:nvSpPr>
        <p:spPr>
          <a:xfrm>
            <a:off x="628650" y="365125"/>
            <a:ext cx="8317642" cy="1325563"/>
          </a:xfrm>
        </p:spPr>
        <p:txBody>
          <a:bodyPr/>
          <a:lstStyle/>
          <a:p>
            <a:r>
              <a:rPr lang="en-GB" altLang="en-US" sz="3600" dirty="0"/>
              <a:t>Process for Planned Organisational Change</a:t>
            </a:r>
            <a:endParaRPr lang="en-GB" sz="3600" dirty="0"/>
          </a:p>
        </p:txBody>
      </p:sp>
      <p:sp>
        <p:nvSpPr>
          <p:cNvPr id="3" name="Content Placeholder 2">
            <a:extLst>
              <a:ext uri="{FF2B5EF4-FFF2-40B4-BE49-F238E27FC236}">
                <a16:creationId xmlns:a16="http://schemas.microsoft.com/office/drawing/2014/main" id="{066A8400-C4C4-46FD-A6CC-38790E65EAEB}"/>
              </a:ext>
            </a:extLst>
          </p:cNvPr>
          <p:cNvSpPr>
            <a:spLocks noGrp="1"/>
          </p:cNvSpPr>
          <p:nvPr>
            <p:ph idx="1"/>
          </p:nvPr>
        </p:nvSpPr>
        <p:spPr>
          <a:xfrm>
            <a:off x="197708" y="1408670"/>
            <a:ext cx="8822724" cy="4768293"/>
          </a:xfrm>
        </p:spPr>
        <p:txBody>
          <a:bodyPr/>
          <a:lstStyle/>
          <a:p>
            <a:pPr eaLnBrk="1" hangingPunct="1">
              <a:lnSpc>
                <a:spcPct val="80000"/>
              </a:lnSpc>
              <a:buFont typeface="Wingdings" panose="05000000000000000000" pitchFamily="2" charset="2"/>
              <a:buChar char="v"/>
            </a:pPr>
            <a:r>
              <a:rPr lang="en-GB" altLang="en-US" sz="2800" dirty="0"/>
              <a:t>Recognising need for change</a:t>
            </a:r>
          </a:p>
          <a:p>
            <a:pPr eaLnBrk="1" hangingPunct="1">
              <a:lnSpc>
                <a:spcPct val="80000"/>
              </a:lnSpc>
              <a:buFont typeface="Wingdings" panose="05000000000000000000" pitchFamily="2" charset="2"/>
              <a:buChar char="v"/>
            </a:pPr>
            <a:r>
              <a:rPr lang="en-GB" altLang="en-US" sz="2800" dirty="0"/>
              <a:t>Diagnose the readiness for change</a:t>
            </a:r>
          </a:p>
          <a:p>
            <a:pPr eaLnBrk="1" hangingPunct="1">
              <a:lnSpc>
                <a:spcPct val="80000"/>
              </a:lnSpc>
              <a:buFont typeface="Wingdings" panose="05000000000000000000" pitchFamily="2" charset="2"/>
              <a:buChar char="v"/>
            </a:pPr>
            <a:r>
              <a:rPr lang="en-GB" altLang="en-US" sz="2800" dirty="0"/>
              <a:t>Identify likely sources of resistance</a:t>
            </a:r>
          </a:p>
          <a:p>
            <a:pPr eaLnBrk="1" hangingPunct="1">
              <a:lnSpc>
                <a:spcPct val="80000"/>
              </a:lnSpc>
              <a:buFont typeface="Wingdings" panose="05000000000000000000" pitchFamily="2" charset="2"/>
              <a:buChar char="v"/>
            </a:pPr>
            <a:r>
              <a:rPr lang="en-GB" altLang="en-US" sz="2800" dirty="0"/>
              <a:t>Set overall goals, objectives and vision for change</a:t>
            </a:r>
          </a:p>
          <a:p>
            <a:pPr eaLnBrk="1" hangingPunct="1">
              <a:lnSpc>
                <a:spcPct val="80000"/>
              </a:lnSpc>
              <a:buFont typeface="Wingdings" panose="05000000000000000000" pitchFamily="2" charset="2"/>
              <a:buChar char="v"/>
            </a:pPr>
            <a:r>
              <a:rPr lang="en-GB" altLang="en-US" sz="2800" dirty="0"/>
              <a:t>Educate, persuade and enthuse people about the change</a:t>
            </a:r>
          </a:p>
          <a:p>
            <a:pPr eaLnBrk="1" hangingPunct="1">
              <a:lnSpc>
                <a:spcPct val="80000"/>
              </a:lnSpc>
              <a:buFont typeface="Wingdings" panose="05000000000000000000" pitchFamily="2" charset="2"/>
              <a:buChar char="v"/>
            </a:pPr>
            <a:r>
              <a:rPr lang="en-GB" altLang="en-US" sz="2800" dirty="0"/>
              <a:t>Generate involvement and empowerment</a:t>
            </a:r>
          </a:p>
          <a:p>
            <a:pPr eaLnBrk="1" hangingPunct="1">
              <a:lnSpc>
                <a:spcPct val="80000"/>
              </a:lnSpc>
              <a:buFont typeface="Wingdings" panose="05000000000000000000" pitchFamily="2" charset="2"/>
              <a:buChar char="v"/>
            </a:pPr>
            <a:r>
              <a:rPr lang="en-GB" altLang="en-US" sz="2800" dirty="0"/>
              <a:t>Identifying specific change targets</a:t>
            </a:r>
          </a:p>
          <a:p>
            <a:pPr eaLnBrk="1" hangingPunct="1">
              <a:lnSpc>
                <a:spcPct val="80000"/>
              </a:lnSpc>
              <a:buFont typeface="Wingdings" panose="05000000000000000000" pitchFamily="2" charset="2"/>
              <a:buChar char="v"/>
            </a:pPr>
            <a:r>
              <a:rPr lang="en-GB" altLang="en-US" sz="2800" dirty="0"/>
              <a:t>Decide on specific change approach/technique</a:t>
            </a:r>
          </a:p>
          <a:p>
            <a:pPr eaLnBrk="1" hangingPunct="1">
              <a:lnSpc>
                <a:spcPct val="80000"/>
              </a:lnSpc>
              <a:buFont typeface="Wingdings" panose="05000000000000000000" pitchFamily="2" charset="2"/>
              <a:buChar char="v"/>
            </a:pPr>
            <a:r>
              <a:rPr lang="en-GB" altLang="en-US" sz="2800" dirty="0"/>
              <a:t>Implement change</a:t>
            </a:r>
          </a:p>
          <a:p>
            <a:pPr eaLnBrk="1" hangingPunct="1">
              <a:lnSpc>
                <a:spcPct val="80000"/>
              </a:lnSpc>
              <a:buFont typeface="Wingdings" panose="05000000000000000000" pitchFamily="2" charset="2"/>
              <a:buChar char="v"/>
            </a:pPr>
            <a:r>
              <a:rPr lang="en-GB" altLang="en-US" sz="2800" dirty="0"/>
              <a:t>Evaluate change</a:t>
            </a:r>
          </a:p>
          <a:p>
            <a:endParaRPr lang="en-GB" dirty="0"/>
          </a:p>
        </p:txBody>
      </p:sp>
    </p:spTree>
    <p:extLst>
      <p:ext uri="{BB962C8B-B14F-4D97-AF65-F5344CB8AC3E}">
        <p14:creationId xmlns:p14="http://schemas.microsoft.com/office/powerpoint/2010/main" val="295997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4A831-DE5C-4EBE-9F71-24DD0DC33111}"/>
              </a:ext>
            </a:extLst>
          </p:cNvPr>
          <p:cNvSpPr>
            <a:spLocks noGrp="1"/>
          </p:cNvSpPr>
          <p:nvPr>
            <p:ph type="title"/>
          </p:nvPr>
        </p:nvSpPr>
        <p:spPr/>
        <p:txBody>
          <a:bodyPr>
            <a:normAutofit/>
          </a:bodyPr>
          <a:lstStyle/>
          <a:p>
            <a:r>
              <a:rPr lang="en-GB" dirty="0"/>
              <a:t>Lewin’s 3 Stage Model of Change</a:t>
            </a:r>
          </a:p>
        </p:txBody>
      </p:sp>
      <p:pic>
        <p:nvPicPr>
          <p:cNvPr id="4" name="Online Media 3" title="Lewin, Stage Model of Change Unfreezing   Changing   Refreezing AnimatedPart 5">
            <a:hlinkClick r:id="" action="ppaction://media"/>
            <a:extLst>
              <a:ext uri="{FF2B5EF4-FFF2-40B4-BE49-F238E27FC236}">
                <a16:creationId xmlns:a16="http://schemas.microsoft.com/office/drawing/2014/main" id="{7F981BC3-8CD8-4050-95DE-E46550D8BDF2}"/>
              </a:ext>
            </a:extLst>
          </p:cNvPr>
          <p:cNvPicPr>
            <a:picLocks noGrp="1" noRot="1" noChangeAspect="1"/>
          </p:cNvPicPr>
          <p:nvPr>
            <p:ph idx="1"/>
            <a:videoFile r:link="rId1"/>
          </p:nvPr>
        </p:nvPicPr>
        <p:blipFill>
          <a:blip r:embed="rId4"/>
          <a:stretch>
            <a:fillRect/>
          </a:stretch>
        </p:blipFill>
        <p:spPr>
          <a:xfrm>
            <a:off x="1972867" y="2057401"/>
            <a:ext cx="5198269" cy="2937272"/>
          </a:xfrm>
          <a:prstGeom prst="rect">
            <a:avLst/>
          </a:prstGeom>
        </p:spPr>
      </p:pic>
    </p:spTree>
    <p:extLst>
      <p:ext uri="{BB962C8B-B14F-4D97-AF65-F5344CB8AC3E}">
        <p14:creationId xmlns:p14="http://schemas.microsoft.com/office/powerpoint/2010/main" val="78487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p:txBody>
          <a:bodyPr/>
          <a:lstStyle/>
          <a:p>
            <a:r>
              <a:rPr lang="en-US" dirty="0"/>
              <a:t>Kotter’s eight step change model (1995)</a:t>
            </a:r>
            <a:endParaRPr lang="en-GB" dirty="0"/>
          </a:p>
        </p:txBody>
      </p:sp>
      <p:sp>
        <p:nvSpPr>
          <p:cNvPr id="3"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1554480"/>
            <a:ext cx="7886700" cy="4622483"/>
          </a:xfrm>
        </p:spPr>
        <p:txBody>
          <a:bodyPr/>
          <a:lstStyle/>
          <a:p>
            <a:r>
              <a:rPr lang="en-US" sz="2400" dirty="0"/>
              <a:t>Establishing a sense of urgency</a:t>
            </a:r>
          </a:p>
          <a:p>
            <a:r>
              <a:rPr lang="en-US" sz="2400" dirty="0"/>
              <a:t>Forming a powerful guiding coalition</a:t>
            </a:r>
          </a:p>
          <a:p>
            <a:r>
              <a:rPr lang="en-US" sz="2400" dirty="0"/>
              <a:t>Creating a vision</a:t>
            </a:r>
          </a:p>
          <a:p>
            <a:r>
              <a:rPr lang="en-US" sz="2400" dirty="0"/>
              <a:t>Communicating the vision  </a:t>
            </a:r>
          </a:p>
          <a:p>
            <a:pPr marL="0" indent="0">
              <a:buNone/>
            </a:pPr>
            <a:r>
              <a:rPr lang="en-US" sz="2400" dirty="0"/>
              <a:t>  </a:t>
            </a:r>
          </a:p>
          <a:p>
            <a:r>
              <a:rPr lang="en-US" sz="2400" dirty="0"/>
              <a:t>Empowering others to act on the vision</a:t>
            </a:r>
          </a:p>
          <a:p>
            <a:r>
              <a:rPr lang="en-US" sz="2400" dirty="0"/>
              <a:t>Planning for and creating short-term wins#</a:t>
            </a:r>
          </a:p>
          <a:p>
            <a:r>
              <a:rPr lang="en-US" sz="2400" dirty="0"/>
              <a:t>Consolidating improvements and producing still more change </a:t>
            </a:r>
          </a:p>
          <a:p>
            <a:r>
              <a:rPr lang="en-US" sz="2400" dirty="0"/>
              <a:t>Institutionalizing new approaches   </a:t>
            </a:r>
            <a:endParaRPr lang="en-GB" sz="2400" dirty="0"/>
          </a:p>
        </p:txBody>
      </p:sp>
    </p:spTree>
    <p:extLst>
      <p:ext uri="{BB962C8B-B14F-4D97-AF65-F5344CB8AC3E}">
        <p14:creationId xmlns:p14="http://schemas.microsoft.com/office/powerpoint/2010/main" val="459518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2C05-A24D-4152-B075-5F1231420C7D}"/>
              </a:ext>
            </a:extLst>
          </p:cNvPr>
          <p:cNvSpPr>
            <a:spLocks noGrp="1"/>
          </p:cNvSpPr>
          <p:nvPr>
            <p:ph type="title"/>
          </p:nvPr>
        </p:nvSpPr>
        <p:spPr>
          <a:xfrm>
            <a:off x="392906" y="677466"/>
            <a:ext cx="8229600" cy="857250"/>
          </a:xfrm>
        </p:spPr>
        <p:txBody>
          <a:bodyPr/>
          <a:lstStyle/>
          <a:p>
            <a:r>
              <a:rPr lang="en-GB" dirty="0"/>
              <a:t>The Change Curve</a:t>
            </a:r>
          </a:p>
        </p:txBody>
      </p:sp>
      <p:pic>
        <p:nvPicPr>
          <p:cNvPr id="4" name="Online Media 3" title="The Change Curve HD">
            <a:hlinkClick r:id="" action="ppaction://media"/>
            <a:extLst>
              <a:ext uri="{FF2B5EF4-FFF2-40B4-BE49-F238E27FC236}">
                <a16:creationId xmlns:a16="http://schemas.microsoft.com/office/drawing/2014/main" id="{A6F3E89E-78C6-46F1-B908-FA2FC59DDFEA}"/>
              </a:ext>
            </a:extLst>
          </p:cNvPr>
          <p:cNvPicPr>
            <a:picLocks noGrp="1" noRot="1" noChangeAspect="1"/>
          </p:cNvPicPr>
          <p:nvPr>
            <p:ph idx="1"/>
            <a:videoFile r:link="rId1"/>
          </p:nvPr>
        </p:nvPicPr>
        <p:blipFill>
          <a:blip r:embed="rId4"/>
          <a:stretch>
            <a:fillRect/>
          </a:stretch>
        </p:blipFill>
        <p:spPr>
          <a:xfrm>
            <a:off x="1594249" y="1400018"/>
            <a:ext cx="6399608" cy="3736339"/>
          </a:xfrm>
          <a:prstGeom prst="rect">
            <a:avLst/>
          </a:prstGeom>
        </p:spPr>
      </p:pic>
    </p:spTree>
    <p:extLst>
      <p:ext uri="{BB962C8B-B14F-4D97-AF65-F5344CB8AC3E}">
        <p14:creationId xmlns:p14="http://schemas.microsoft.com/office/powerpoint/2010/main" val="895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99550AC-C342-4FFB-93E6-02297303C367}"/>
              </a:ext>
            </a:extLst>
          </p:cNvPr>
          <p:cNvPicPr>
            <a:picLocks noGrp="1" noChangeAspect="1"/>
          </p:cNvPicPr>
          <p:nvPr>
            <p:ph idx="1"/>
          </p:nvPr>
        </p:nvPicPr>
        <p:blipFill>
          <a:blip r:embed="rId3"/>
          <a:stretch>
            <a:fillRect/>
          </a:stretch>
        </p:blipFill>
        <p:spPr>
          <a:xfrm>
            <a:off x="1396950" y="1138962"/>
            <a:ext cx="5884928" cy="4178299"/>
          </a:xfrm>
          <a:prstGeom prst="rect">
            <a:avLst/>
          </a:prstGeom>
          <a:ln>
            <a:noFill/>
          </a:ln>
        </p:spPr>
      </p:pic>
      <p:pic>
        <p:nvPicPr>
          <p:cNvPr id="11" name="Picture 10">
            <a:extLst>
              <a:ext uri="{FF2B5EF4-FFF2-40B4-BE49-F238E27FC236}">
                <a16:creationId xmlns:a16="http://schemas.microsoft.com/office/drawing/2014/main" id="{D5572C27-E0DD-47FF-B78E-B11395556790}"/>
              </a:ext>
            </a:extLst>
          </p:cNvPr>
          <p:cNvPicPr>
            <a:picLocks noChangeAspect="1"/>
          </p:cNvPicPr>
          <p:nvPr/>
        </p:nvPicPr>
        <p:blipFill>
          <a:blip r:embed="rId4"/>
          <a:stretch>
            <a:fillRect/>
          </a:stretch>
        </p:blipFill>
        <p:spPr>
          <a:xfrm>
            <a:off x="-2" y="5174654"/>
            <a:ext cx="9144000" cy="826097"/>
          </a:xfrm>
          <a:prstGeom prst="rect">
            <a:avLst/>
          </a:prstGeom>
        </p:spPr>
      </p:pic>
    </p:spTree>
    <p:extLst>
      <p:ext uri="{BB962C8B-B14F-4D97-AF65-F5344CB8AC3E}">
        <p14:creationId xmlns:p14="http://schemas.microsoft.com/office/powerpoint/2010/main" val="620547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632932" y="321508"/>
            <a:ext cx="2558034" cy="829818"/>
          </a:xfrm>
        </p:spPr>
        <p:txBody>
          <a:bodyPr>
            <a:normAutofit/>
          </a:bodyPr>
          <a:lstStyle/>
          <a:p>
            <a:r>
              <a:rPr lang="en-GB" sz="2100" dirty="0"/>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179154" y="1059557"/>
            <a:ext cx="3688511" cy="3533795"/>
          </a:xfrm>
        </p:spPr>
        <p:txBody>
          <a:bodyPr>
            <a:normAutofit fontScale="25000" lnSpcReduction="20000"/>
          </a:bodyPr>
          <a:lstStyle/>
          <a:p>
            <a:endParaRPr lang="en-GB" dirty="0"/>
          </a:p>
          <a:p>
            <a:pPr algn="l"/>
            <a:r>
              <a:rPr lang="en-GB" sz="4400" dirty="0">
                <a:solidFill>
                  <a:srgbClr val="000000"/>
                </a:solidFill>
                <a:latin typeface="Verdana" panose="020B0604030504040204" pitchFamily="34" charset="0"/>
              </a:rPr>
              <a:t>Let's start with a simple science experiment</a:t>
            </a:r>
          </a:p>
          <a:p>
            <a:pPr algn="l"/>
            <a:r>
              <a:rPr lang="en-GB" sz="4400" dirty="0">
                <a:solidFill>
                  <a:srgbClr val="000000"/>
                </a:solidFill>
                <a:latin typeface="Verdana" panose="020B0604030504040204" pitchFamily="34" charset="0"/>
              </a:rPr>
              <a:t>You'll need to sit down for this one. You're sitting? Good. Now, what's keeping you in the chair?</a:t>
            </a:r>
          </a:p>
          <a:p>
            <a:pPr algn="l"/>
            <a:r>
              <a:rPr lang="en-GB" sz="44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44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4400" dirty="0">
                <a:solidFill>
                  <a:srgbClr val="000000"/>
                </a:solidFill>
                <a:latin typeface="Verdana" panose="020B0604030504040204" pitchFamily="34" charset="0"/>
              </a:rPr>
              <a:t>So it would seem that while you are sitting you're in an equilibrium of sorts.</a:t>
            </a:r>
          </a:p>
          <a:p>
            <a:pPr algn="l"/>
            <a:r>
              <a:rPr lang="en-GB" sz="44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44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44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44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44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US" sz="1275" dirty="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4163097" y="1059558"/>
            <a:ext cx="4281079" cy="35337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4866439" y="4743373"/>
            <a:ext cx="3067167" cy="1131079"/>
          </a:xfrm>
          <a:prstGeom prst="rect">
            <a:avLst/>
          </a:prstGeom>
          <a:noFill/>
        </p:spPr>
        <p:txBody>
          <a:bodyPr wrap="square" rtlCol="0">
            <a:spAutoFit/>
          </a:bodyPr>
          <a:lstStyle/>
          <a:p>
            <a:r>
              <a:rPr lang="en-GB" sz="1350" dirty="0"/>
              <a:t>What Kurt Lewin proposes is that whenever </a:t>
            </a:r>
            <a:r>
              <a:rPr lang="en-GB" sz="1350" b="1" dirty="0"/>
              <a:t>driving forces</a:t>
            </a:r>
            <a:r>
              <a:rPr lang="en-GB" sz="1350" dirty="0"/>
              <a:t> are stronger than </a:t>
            </a:r>
            <a:r>
              <a:rPr lang="en-GB" sz="1350" b="1" dirty="0"/>
              <a:t>restraining forces</a:t>
            </a:r>
            <a:r>
              <a:rPr lang="en-GB" sz="1350" dirty="0"/>
              <a:t>, the status quo or equilibrium will change.</a:t>
            </a:r>
            <a:endParaRPr lang="en-US" sz="825" dirty="0"/>
          </a:p>
          <a:p>
            <a:endParaRPr lang="en-GB" sz="1350" dirty="0"/>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 calcmode="lin" valueType="num">
                                      <p:cBhvr additive="base">
                                        <p:cTn id="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9">
                                            <p:txEl>
                                              <p:pRg st="8" end="8"/>
                                            </p:txEl>
                                          </p:spTgt>
                                        </p:tgtEl>
                                        <p:attrNameLst>
                                          <p:attrName>style.visibility</p:attrName>
                                        </p:attrNameLst>
                                      </p:cBhvr>
                                      <p:to>
                                        <p:strVal val="visible"/>
                                      </p:to>
                                    </p:set>
                                    <p:anim calcmode="lin" valueType="num">
                                      <p:cBhvr additive="base">
                                        <p:cTn id="49"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xEl>
                                              <p:pRg st="9" end="9"/>
                                            </p:txEl>
                                          </p:spTgt>
                                        </p:tgtEl>
                                        <p:attrNameLst>
                                          <p:attrName>style.visibility</p:attrName>
                                        </p:attrNameLst>
                                      </p:cBhvr>
                                      <p:to>
                                        <p:strVal val="visible"/>
                                      </p:to>
                                    </p:set>
                                    <p:anim calcmode="lin" valueType="num">
                                      <p:cBhvr additive="base">
                                        <p:cTn id="55"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9">
                                            <p:txEl>
                                              <p:pRg st="10" end="10"/>
                                            </p:txEl>
                                          </p:spTgt>
                                        </p:tgtEl>
                                        <p:attrNameLst>
                                          <p:attrName>style.visibility</p:attrName>
                                        </p:attrNameLst>
                                      </p:cBhvr>
                                      <p:to>
                                        <p:strVal val="visible"/>
                                      </p:to>
                                    </p:set>
                                    <p:anim calcmode="lin" valueType="num">
                                      <p:cBhvr additive="base">
                                        <p:cTn id="61"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0" end="0"/>
                                            </p:txEl>
                                          </p:spTgt>
                                        </p:tgtEl>
                                        <p:attrNameLst>
                                          <p:attrName>style.visibility</p:attrName>
                                        </p:attrNameLst>
                                      </p:cBhvr>
                                      <p:to>
                                        <p:strVal val="visible"/>
                                      </p:to>
                                    </p:set>
                                    <p:anim calcmode="lin" valueType="num">
                                      <p:cBhvr additive="base">
                                        <p:cTn id="6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
                                        </p:tgtEl>
                                        <p:attrNameLst>
                                          <p:attrName>style.visibility</p:attrName>
                                        </p:attrNameLst>
                                      </p:cBhvr>
                                      <p:to>
                                        <p:strVal val="visible"/>
                                      </p:to>
                                    </p:set>
                                    <p:animEffect transition="in" filter="fade">
                                      <p:cBhvr>
                                        <p:cTn id="7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ere's how hotels could change in post-coronavirus world">
            <a:hlinkClick r:id="" action="ppaction://media"/>
            <a:extLst>
              <a:ext uri="{FF2B5EF4-FFF2-40B4-BE49-F238E27FC236}">
                <a16:creationId xmlns:a16="http://schemas.microsoft.com/office/drawing/2014/main" id="{3CEE53CD-91A0-41D9-B993-74124130F28C}"/>
              </a:ext>
            </a:extLst>
          </p:cNvPr>
          <p:cNvPicPr>
            <a:picLocks noGrp="1" noRot="1" noChangeAspect="1"/>
          </p:cNvPicPr>
          <p:nvPr>
            <p:ph sz="half" idx="1"/>
            <a:videoFile r:link="rId1"/>
          </p:nvPr>
        </p:nvPicPr>
        <p:blipFill>
          <a:blip r:embed="rId3"/>
          <a:stretch>
            <a:fillRect/>
          </a:stretch>
        </p:blipFill>
        <p:spPr>
          <a:xfrm>
            <a:off x="1023091" y="1092051"/>
            <a:ext cx="7097819" cy="4009265"/>
          </a:xfrm>
          <a:prstGeom prst="rect">
            <a:avLst/>
          </a:prstGeom>
        </p:spPr>
      </p:pic>
    </p:spTree>
    <p:extLst>
      <p:ext uri="{BB962C8B-B14F-4D97-AF65-F5344CB8AC3E}">
        <p14:creationId xmlns:p14="http://schemas.microsoft.com/office/powerpoint/2010/main" val="329665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2"/>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4180111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A171AB-77DA-43FC-B713-4A4351B27612}"/>
              </a:ext>
            </a:extLst>
          </p:cNvPr>
          <p:cNvPicPr>
            <a:picLocks noChangeAspect="1"/>
          </p:cNvPicPr>
          <p:nvPr/>
        </p:nvPicPr>
        <p:blipFill rotWithShape="1">
          <a:blip r:embed="rId3"/>
          <a:srcRect t="8537"/>
          <a:stretch/>
        </p:blipFill>
        <p:spPr>
          <a:xfrm>
            <a:off x="-1" y="1"/>
            <a:ext cx="9144000" cy="4151870"/>
          </a:xfrm>
          <a:prstGeom prst="rect">
            <a:avLst/>
          </a:prstGeom>
        </p:spPr>
      </p:pic>
      <p:sp>
        <p:nvSpPr>
          <p:cNvPr id="2" name="Title 1">
            <a:extLst>
              <a:ext uri="{FF2B5EF4-FFF2-40B4-BE49-F238E27FC236}">
                <a16:creationId xmlns:a16="http://schemas.microsoft.com/office/drawing/2014/main" id="{453E4709-2347-4479-938A-6B8716F71986}"/>
              </a:ext>
            </a:extLst>
          </p:cNvPr>
          <p:cNvSpPr>
            <a:spLocks noGrp="1"/>
          </p:cNvSpPr>
          <p:nvPr>
            <p:ph type="title"/>
          </p:nvPr>
        </p:nvSpPr>
        <p:spPr>
          <a:xfrm>
            <a:off x="297307" y="4934821"/>
            <a:ext cx="2198757" cy="450488"/>
          </a:xfrm>
        </p:spPr>
        <p:txBody>
          <a:bodyPr>
            <a:normAutofit fontScale="90000"/>
          </a:bodyPr>
          <a:lstStyle/>
          <a:p>
            <a:r>
              <a:rPr lang="en-GB" sz="2700" b="1" dirty="0"/>
              <a:t>The Virtual Tour</a:t>
            </a:r>
          </a:p>
        </p:txBody>
      </p:sp>
      <p:sp>
        <p:nvSpPr>
          <p:cNvPr id="3" name="Content Placeholder 2">
            <a:extLst>
              <a:ext uri="{FF2B5EF4-FFF2-40B4-BE49-F238E27FC236}">
                <a16:creationId xmlns:a16="http://schemas.microsoft.com/office/drawing/2014/main" id="{7C9B37DA-07C0-454A-BBFF-0B110633CCF6}"/>
              </a:ext>
            </a:extLst>
          </p:cNvPr>
          <p:cNvSpPr>
            <a:spLocks noGrp="1"/>
          </p:cNvSpPr>
          <p:nvPr>
            <p:ph idx="1"/>
          </p:nvPr>
        </p:nvSpPr>
        <p:spPr>
          <a:xfrm>
            <a:off x="2643601" y="4270378"/>
            <a:ext cx="6203092" cy="1779374"/>
          </a:xfrm>
        </p:spPr>
        <p:txBody>
          <a:bodyPr anchor="ctr">
            <a:normAutofit/>
          </a:bodyPr>
          <a:lstStyle/>
          <a:p>
            <a:r>
              <a:rPr lang="en-GB" sz="1350" b="1" dirty="0"/>
              <a:t>What did you learn about the hotel?</a:t>
            </a:r>
          </a:p>
          <a:p>
            <a:r>
              <a:rPr lang="en-GB" sz="1350" b="1" dirty="0"/>
              <a:t>What did you SEE? </a:t>
            </a:r>
          </a:p>
          <a:p>
            <a:r>
              <a:rPr lang="en-GB" sz="1350" b="1" dirty="0"/>
              <a:t>What might you change?</a:t>
            </a:r>
          </a:p>
          <a:p>
            <a:r>
              <a:rPr lang="en-GB" sz="1350" b="1" dirty="0"/>
              <a:t>Why might you change it?</a:t>
            </a:r>
          </a:p>
          <a:p>
            <a:r>
              <a:rPr lang="en-GB" sz="1350" b="1" dirty="0"/>
              <a:t>How might you change it?</a:t>
            </a:r>
          </a:p>
        </p:txBody>
      </p:sp>
    </p:spTree>
    <p:extLst>
      <p:ext uri="{BB962C8B-B14F-4D97-AF65-F5344CB8AC3E}">
        <p14:creationId xmlns:p14="http://schemas.microsoft.com/office/powerpoint/2010/main" val="1763683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0C7F755-A0B8-4FE4-9775-02F2A5EEF23A}"/>
              </a:ext>
            </a:extLst>
          </p:cNvPr>
          <p:cNvSpPr>
            <a:spLocks noGrp="1"/>
          </p:cNvSpPr>
          <p:nvPr>
            <p:ph type="title"/>
          </p:nvPr>
        </p:nvSpPr>
        <p:spPr>
          <a:xfrm>
            <a:off x="388620" y="231050"/>
            <a:ext cx="6172200" cy="857250"/>
          </a:xfrm>
        </p:spPr>
        <p:txBody>
          <a:bodyPr/>
          <a:lstStyle/>
          <a:p>
            <a:r>
              <a:rPr lang="en-US" dirty="0"/>
              <a:t>The Virtual Tour</a:t>
            </a:r>
          </a:p>
        </p:txBody>
      </p:sp>
      <p:sp>
        <p:nvSpPr>
          <p:cNvPr id="3" name="Content Placeholder 2">
            <a:extLst>
              <a:ext uri="{FF2B5EF4-FFF2-40B4-BE49-F238E27FC236}">
                <a16:creationId xmlns:a16="http://schemas.microsoft.com/office/drawing/2014/main" id="{00AA69EF-506F-4440-A3A7-A6B8CF170B3B}"/>
              </a:ext>
            </a:extLst>
          </p:cNvPr>
          <p:cNvSpPr>
            <a:spLocks noGrp="1"/>
          </p:cNvSpPr>
          <p:nvPr>
            <p:ph sz="half" idx="1"/>
          </p:nvPr>
        </p:nvSpPr>
        <p:spPr>
          <a:xfrm>
            <a:off x="1471842" y="1201783"/>
            <a:ext cx="6380466" cy="3652823"/>
          </a:xfrm>
        </p:spPr>
        <p:txBody>
          <a:bodyPr>
            <a:normAutofit/>
          </a:bodyPr>
          <a:lstStyle/>
          <a:p>
            <a:r>
              <a:rPr lang="en-GB" dirty="0">
                <a:hlinkClick r:id="rId3"/>
              </a:rPr>
              <a:t>Sandy Cove Hotel Virtual Tour | Panoptic Motion</a:t>
            </a:r>
            <a:endParaRPr lang="en-GB" dirty="0"/>
          </a:p>
          <a:p>
            <a:endParaRPr lang="en-GB" dirty="0"/>
          </a:p>
          <a:p>
            <a:endParaRPr lang="en-GB" dirty="0"/>
          </a:p>
        </p:txBody>
      </p:sp>
      <p:pic>
        <p:nvPicPr>
          <p:cNvPr id="7" name="Picture 6">
            <a:extLst>
              <a:ext uri="{FF2B5EF4-FFF2-40B4-BE49-F238E27FC236}">
                <a16:creationId xmlns:a16="http://schemas.microsoft.com/office/drawing/2014/main" id="{245A7FF7-B674-411E-9C4D-12BC632B203D}"/>
              </a:ext>
            </a:extLst>
          </p:cNvPr>
          <p:cNvPicPr>
            <a:picLocks noChangeAspect="1"/>
          </p:cNvPicPr>
          <p:nvPr/>
        </p:nvPicPr>
        <p:blipFill>
          <a:blip r:embed="rId4"/>
          <a:stretch>
            <a:fillRect/>
          </a:stretch>
        </p:blipFill>
        <p:spPr>
          <a:xfrm>
            <a:off x="1291692" y="3098056"/>
            <a:ext cx="5609711" cy="2558161"/>
          </a:xfrm>
          <a:prstGeom prst="rect">
            <a:avLst/>
          </a:prstGeom>
        </p:spPr>
      </p:pic>
    </p:spTree>
    <p:extLst>
      <p:ext uri="{BB962C8B-B14F-4D97-AF65-F5344CB8AC3E}">
        <p14:creationId xmlns:p14="http://schemas.microsoft.com/office/powerpoint/2010/main" val="1421975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316CD-D09C-49A5-A56D-38BD752DD2AD}"/>
              </a:ext>
            </a:extLst>
          </p:cNvPr>
          <p:cNvSpPr>
            <a:spLocks noGrp="1"/>
          </p:cNvSpPr>
          <p:nvPr>
            <p:ph type="title"/>
          </p:nvPr>
        </p:nvSpPr>
        <p:spPr/>
        <p:txBody>
          <a:bodyPr>
            <a:normAutofit/>
          </a:bodyPr>
          <a:lstStyle/>
          <a:p>
            <a:r>
              <a:rPr lang="en-GB" dirty="0">
                <a:hlinkClick r:id="rId2"/>
              </a:rPr>
              <a:t>3D Virtual Tour | Castleknock Hotel</a:t>
            </a:r>
            <a:endParaRPr lang="en-GB" dirty="0"/>
          </a:p>
        </p:txBody>
      </p:sp>
      <p:pic>
        <p:nvPicPr>
          <p:cNvPr id="6" name="Picture 5">
            <a:extLst>
              <a:ext uri="{FF2B5EF4-FFF2-40B4-BE49-F238E27FC236}">
                <a16:creationId xmlns:a16="http://schemas.microsoft.com/office/drawing/2014/main" id="{CE33502F-3FEE-44B6-A674-32E02EB9DF85}"/>
              </a:ext>
            </a:extLst>
          </p:cNvPr>
          <p:cNvPicPr>
            <a:picLocks noChangeAspect="1"/>
          </p:cNvPicPr>
          <p:nvPr/>
        </p:nvPicPr>
        <p:blipFill>
          <a:blip r:embed="rId3"/>
          <a:stretch>
            <a:fillRect/>
          </a:stretch>
        </p:blipFill>
        <p:spPr>
          <a:xfrm>
            <a:off x="2141199" y="2060060"/>
            <a:ext cx="4861604" cy="2737881"/>
          </a:xfrm>
          <a:prstGeom prst="rect">
            <a:avLst/>
          </a:prstGeom>
        </p:spPr>
      </p:pic>
    </p:spTree>
    <p:extLst>
      <p:ext uri="{BB962C8B-B14F-4D97-AF65-F5344CB8AC3E}">
        <p14:creationId xmlns:p14="http://schemas.microsoft.com/office/powerpoint/2010/main" val="18824690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5BD517-8B92-40B0-A1D9-B8B9F3B7E6FA}"/>
              </a:ext>
            </a:extLst>
          </p:cNvPr>
          <p:cNvSpPr>
            <a:spLocks noGrp="1"/>
          </p:cNvSpPr>
          <p:nvPr>
            <p:ph type="title"/>
          </p:nvPr>
        </p:nvSpPr>
        <p:spPr>
          <a:xfrm>
            <a:off x="1485900" y="1063229"/>
            <a:ext cx="6172200" cy="857250"/>
          </a:xfrm>
        </p:spPr>
        <p:txBody>
          <a:bodyPr anchor="ctr">
            <a:normAutofit/>
          </a:bodyPr>
          <a:lstStyle/>
          <a:p>
            <a:pPr>
              <a:lnSpc>
                <a:spcPct val="90000"/>
              </a:lnSpc>
            </a:pPr>
            <a:r>
              <a:rPr lang="en-GB" sz="2775">
                <a:hlinkClick r:id="rId2"/>
              </a:rPr>
              <a:t>Malmaison Brighton (venueview.co.uk)</a:t>
            </a:r>
            <a:endParaRPr lang="en-GB" sz="2775"/>
          </a:p>
        </p:txBody>
      </p:sp>
      <p:pic>
        <p:nvPicPr>
          <p:cNvPr id="6" name="Picture 5">
            <a:extLst>
              <a:ext uri="{FF2B5EF4-FFF2-40B4-BE49-F238E27FC236}">
                <a16:creationId xmlns:a16="http://schemas.microsoft.com/office/drawing/2014/main" id="{ADF96708-E5B3-462D-8961-59CEC129C3C3}"/>
              </a:ext>
            </a:extLst>
          </p:cNvPr>
          <p:cNvPicPr>
            <a:picLocks noChangeAspect="1"/>
          </p:cNvPicPr>
          <p:nvPr/>
        </p:nvPicPr>
        <p:blipFill rotWithShape="1">
          <a:blip r:embed="rId3"/>
          <a:srcRect t="5280"/>
          <a:stretch/>
        </p:blipFill>
        <p:spPr>
          <a:xfrm>
            <a:off x="1485900" y="2057401"/>
            <a:ext cx="6172200" cy="2937774"/>
          </a:xfrm>
          <a:prstGeom prst="rect">
            <a:avLst/>
          </a:prstGeom>
          <a:noFill/>
        </p:spPr>
      </p:pic>
    </p:spTree>
    <p:extLst>
      <p:ext uri="{BB962C8B-B14F-4D97-AF65-F5344CB8AC3E}">
        <p14:creationId xmlns:p14="http://schemas.microsoft.com/office/powerpoint/2010/main" val="26151941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A1A96-903F-4BFA-80D9-BD45A3709DA6}"/>
              </a:ext>
            </a:extLst>
          </p:cNvPr>
          <p:cNvSpPr>
            <a:spLocks noGrp="1"/>
          </p:cNvSpPr>
          <p:nvPr>
            <p:ph type="title"/>
          </p:nvPr>
        </p:nvSpPr>
        <p:spPr>
          <a:xfrm>
            <a:off x="306705" y="441960"/>
            <a:ext cx="8530590" cy="989648"/>
          </a:xfrm>
        </p:spPr>
        <p:txBody>
          <a:bodyPr/>
          <a:lstStyle/>
          <a:p>
            <a:r>
              <a:rPr lang="en-US" dirty="0"/>
              <a:t>The impact of Change Management</a:t>
            </a:r>
            <a:endParaRPr lang="en-GB" dirty="0"/>
          </a:p>
        </p:txBody>
      </p:sp>
      <p:pic>
        <p:nvPicPr>
          <p:cNvPr id="4" name="Online Media 3" title="The Most Grateful Owners On Hotel Hell">
            <a:hlinkClick r:id="" action="ppaction://media"/>
            <a:extLst>
              <a:ext uri="{FF2B5EF4-FFF2-40B4-BE49-F238E27FC236}">
                <a16:creationId xmlns:a16="http://schemas.microsoft.com/office/drawing/2014/main" id="{B3264B77-6466-4CEA-B8F9-CEA3E232D97B}"/>
              </a:ext>
            </a:extLst>
          </p:cNvPr>
          <p:cNvPicPr>
            <a:picLocks noGrp="1" noRot="1" noChangeAspect="1"/>
          </p:cNvPicPr>
          <p:nvPr>
            <p:ph idx="1"/>
            <a:videoFile r:link="rId1"/>
          </p:nvPr>
        </p:nvPicPr>
        <p:blipFill>
          <a:blip r:embed="rId3"/>
          <a:stretch>
            <a:fillRect/>
          </a:stretch>
        </p:blipFill>
        <p:spPr>
          <a:xfrm>
            <a:off x="628650" y="1690688"/>
            <a:ext cx="7700962" cy="4351338"/>
          </a:xfrm>
          <a:prstGeom prst="rect">
            <a:avLst/>
          </a:prstGeom>
        </p:spPr>
      </p:pic>
    </p:spTree>
    <p:extLst>
      <p:ext uri="{BB962C8B-B14F-4D97-AF65-F5344CB8AC3E}">
        <p14:creationId xmlns:p14="http://schemas.microsoft.com/office/powerpoint/2010/main" val="379288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0B9D22F6-34B6-4F20-BABF-3FC0DBA7709A}"/>
              </a:ext>
            </a:extLst>
          </p:cNvPr>
          <p:cNvGraphicFramePr>
            <a:graphicFrameLocks noGrp="1"/>
          </p:cNvGraphicFramePr>
          <p:nvPr>
            <p:ph idx="1"/>
            <p:extLst>
              <p:ext uri="{D42A27DB-BD31-4B8C-83A1-F6EECF244321}">
                <p14:modId xmlns:p14="http://schemas.microsoft.com/office/powerpoint/2010/main" val="3759099362"/>
              </p:ext>
            </p:extLst>
          </p:nvPr>
        </p:nvGraphicFramePr>
        <p:xfrm>
          <a:off x="3887788" y="987425"/>
          <a:ext cx="462915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7"/>
          <a:stretch>
            <a:fillRect/>
          </a:stretch>
        </p:blipFill>
        <p:spPr>
          <a:xfrm>
            <a:off x="0" y="1967948"/>
            <a:ext cx="3887788" cy="2912577"/>
          </a:xfrm>
          <a:prstGeom prst="rect">
            <a:avLst/>
          </a:prstGeom>
        </p:spPr>
      </p:pic>
    </p:spTree>
    <p:extLst>
      <p:ext uri="{BB962C8B-B14F-4D97-AF65-F5344CB8AC3E}">
        <p14:creationId xmlns:p14="http://schemas.microsoft.com/office/powerpoint/2010/main" val="15099538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53DFA-E1D1-4CAE-9098-FFEC4C683DF7}"/>
              </a:ext>
            </a:extLst>
          </p:cNvPr>
          <p:cNvSpPr>
            <a:spLocks noGrp="1"/>
          </p:cNvSpPr>
          <p:nvPr>
            <p:ph type="title"/>
          </p:nvPr>
        </p:nvSpPr>
        <p:spPr>
          <a:xfrm>
            <a:off x="445770" y="637125"/>
            <a:ext cx="2851707" cy="5256371"/>
          </a:xfrm>
        </p:spPr>
        <p:txBody>
          <a:bodyPr>
            <a:normAutofit/>
          </a:bodyPr>
          <a:lstStyle/>
          <a:p>
            <a:r>
              <a:rPr lang="en-US" sz="4200">
                <a:solidFill>
                  <a:schemeClr val="bg1"/>
                </a:solidFill>
              </a:rPr>
              <a:t>Next Week </a:t>
            </a:r>
            <a:endParaRPr lang="en-GB" sz="4200">
              <a:solidFill>
                <a:schemeClr val="bg1"/>
              </a:solidFill>
            </a:endParaRPr>
          </a:p>
        </p:txBody>
      </p:sp>
      <p:graphicFrame>
        <p:nvGraphicFramePr>
          <p:cNvPr id="12" name="Content Placeholder 2">
            <a:extLst>
              <a:ext uri="{FF2B5EF4-FFF2-40B4-BE49-F238E27FC236}">
                <a16:creationId xmlns:a16="http://schemas.microsoft.com/office/drawing/2014/main" id="{231A0D89-2BDA-40C2-9F11-9DD54A766F8B}"/>
              </a:ext>
            </a:extLst>
          </p:cNvPr>
          <p:cNvGraphicFramePr>
            <a:graphicFrameLocks noGrp="1"/>
          </p:cNvGraphicFramePr>
          <p:nvPr>
            <p:ph idx="1"/>
            <p:extLst>
              <p:ext uri="{D42A27DB-BD31-4B8C-83A1-F6EECF244321}">
                <p14:modId xmlns:p14="http://schemas.microsoft.com/office/powerpoint/2010/main" val="3728198753"/>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3853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390</TotalTime>
  <Words>1674</Words>
  <Application>Microsoft Office PowerPoint</Application>
  <PresentationFormat>On-screen Show (4:3)</PresentationFormat>
  <Paragraphs>189</Paragraphs>
  <Slides>31</Slides>
  <Notes>18</Notes>
  <HiddenSlides>0</HiddenSlides>
  <MMClips>8</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31</vt:i4>
      </vt:variant>
    </vt:vector>
  </HeadingPairs>
  <TitlesOfParts>
    <vt:vector size="55" baseType="lpstr">
      <vt:lpstr>Arial</vt:lpstr>
      <vt:lpstr>Calibri</vt:lpstr>
      <vt:lpstr>Calibri Light</vt:lpstr>
      <vt:lpstr>Georgia</vt:lpstr>
      <vt:lpstr>Open Sans</vt:lpstr>
      <vt:lpstr>Source Serif Pro</vt:lpstr>
      <vt:lpstr>Tiempos Text</vt:lpstr>
      <vt:lpstr>Verdana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Five</vt:lpstr>
      <vt:lpstr>From Last week</vt:lpstr>
      <vt:lpstr>PowerPoint Presentation</vt:lpstr>
      <vt:lpstr>Change Management…</vt:lpstr>
      <vt:lpstr>PowerPoint Presentation</vt:lpstr>
      <vt:lpstr>PowerPoint Presentation</vt:lpstr>
      <vt:lpstr>What does it mean?</vt:lpstr>
      <vt:lpstr>Further understanding of change management Who moved my cheese? Dr Spencer Johnston </vt:lpstr>
      <vt:lpstr>What are the drivers of Change?</vt:lpstr>
      <vt:lpstr>Not everyone likes change!</vt:lpstr>
      <vt:lpstr>The resistance to change management</vt:lpstr>
      <vt:lpstr>Its not always an organisation that needs change. Leadership </vt:lpstr>
      <vt:lpstr>Seven types of action logic</vt:lpstr>
      <vt:lpstr>PowerPoint Presentation</vt:lpstr>
      <vt:lpstr>PowerPoint Presentation</vt:lpstr>
      <vt:lpstr>Process for Planned Organisational Change</vt:lpstr>
      <vt:lpstr>Lewin’s 3 Stage Model of Change</vt:lpstr>
      <vt:lpstr>PowerPoint Presentation</vt:lpstr>
      <vt:lpstr>Kotter’s eight step change model (1995)</vt:lpstr>
      <vt:lpstr>The Change Curve</vt:lpstr>
      <vt:lpstr>PowerPoint Presentation</vt:lpstr>
      <vt:lpstr>Kurt Lewin’s Force Field Analysis</vt:lpstr>
      <vt:lpstr>PowerPoint Presentation</vt:lpstr>
      <vt:lpstr>PowerPoint Presentation</vt:lpstr>
      <vt:lpstr>The Virtual Tour</vt:lpstr>
      <vt:lpstr>The Virtual Tour</vt:lpstr>
      <vt:lpstr>3D Virtual Tour | Castleknock Hotel</vt:lpstr>
      <vt:lpstr>Malmaison Brighton (venueview.co.uk)</vt:lpstr>
      <vt:lpstr>The impact of Change Management</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32</cp:revision>
  <dcterms:created xsi:type="dcterms:W3CDTF">2021-03-10T12:10:47Z</dcterms:created>
  <dcterms:modified xsi:type="dcterms:W3CDTF">2022-02-08T14:32:02Z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