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98" r:id="rId5"/>
    <p:sldId id="300" r:id="rId6"/>
    <p:sldId id="301" r:id="rId7"/>
    <p:sldId id="302" r:id="rId8"/>
    <p:sldId id="303" r:id="rId9"/>
    <p:sldId id="304" r:id="rId10"/>
    <p:sldId id="305" r:id="rId11"/>
    <p:sldId id="309" r:id="rId12"/>
    <p:sldId id="310" r:id="rId13"/>
    <p:sldId id="31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>
        <p:scale>
          <a:sx n="50" d="100"/>
          <a:sy n="50" d="100"/>
        </p:scale>
        <p:origin x="29" y="7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15502" y="6446838"/>
            <a:ext cx="7800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73" y="0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7750" y="1669237"/>
            <a:ext cx="3214307" cy="2308431"/>
          </a:xfrm>
        </p:spPr>
        <p:txBody>
          <a:bodyPr anchor="b">
            <a:norm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800" b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COVID-19 Hygiene within patient Care</a:t>
            </a:r>
            <a:b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b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Evidence-Based Practice</a:t>
            </a:r>
            <a:endParaRPr lang="en-GB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Alix Boast- 2008235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4D31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Introduction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16,463 Introduction Photos - Free &amp;amp; Royalty-Free Stock Photos from  Dreamstime">
            <a:extLst>
              <a:ext uri="{FF2B5EF4-FFF2-40B4-BE49-F238E27FC236}">
                <a16:creationId xmlns:a16="http://schemas.microsoft.com/office/drawing/2014/main" id="{DCF09FEE-2E94-4338-AA8E-3A86E6330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2335" y="1161915"/>
            <a:ext cx="6275667" cy="453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1C4D58-75BB-4F0E-929F-68CA3E06AAE5}"/>
              </a:ext>
            </a:extLst>
          </p:cNvPr>
          <p:cNvSpPr txBox="1"/>
          <p:nvPr/>
        </p:nvSpPr>
        <p:spPr>
          <a:xfrm>
            <a:off x="5231634" y="5696084"/>
            <a:ext cx="52863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Spettacolare</a:t>
            </a:r>
            <a:r>
              <a:rPr lang="en-GB" sz="1100" dirty="0"/>
              <a:t>. (2021) ‘Introduction word cloud hand sphere concept’, </a:t>
            </a:r>
            <a:r>
              <a:rPr lang="en-GB" sz="1100" i="1" dirty="0" err="1"/>
              <a:t>Dreamstime</a:t>
            </a:r>
            <a:r>
              <a:rPr lang="en-GB" sz="1100" i="1" dirty="0"/>
              <a:t>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6A281-5C9C-47FB-930B-D6FDF357C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23" y="3807725"/>
            <a:ext cx="10909073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Contents</a:t>
            </a:r>
          </a:p>
        </p:txBody>
      </p:sp>
      <p:pic>
        <p:nvPicPr>
          <p:cNvPr id="2050" name="Picture 2" descr="contents page">
            <a:extLst>
              <a:ext uri="{FF2B5EF4-FFF2-40B4-BE49-F238E27FC236}">
                <a16:creationId xmlns:a16="http://schemas.microsoft.com/office/drawing/2014/main" id="{61E641DB-E012-4AAD-ACF6-F5B2470F7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57632" y="771100"/>
            <a:ext cx="4064071" cy="2750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064CBAAB-7956-4763-9F69-A3FDBF1A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40E8DB-2E47-4E9C-972C-365E3E7A55EC}"/>
              </a:ext>
            </a:extLst>
          </p:cNvPr>
          <p:cNvSpPr txBox="1"/>
          <p:nvPr/>
        </p:nvSpPr>
        <p:spPr>
          <a:xfrm>
            <a:off x="4057632" y="3807725"/>
            <a:ext cx="44310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Osworth</a:t>
            </a:r>
            <a:r>
              <a:rPr lang="en-GB" sz="1100" dirty="0"/>
              <a:t>. (2017) ‘What is a Contents Page In a Book?’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B274D6-D8E1-4D6F-A2C2-055655FC5911}"/>
              </a:ext>
            </a:extLst>
          </p:cNvPr>
          <p:cNvSpPr txBox="1"/>
          <p:nvPr/>
        </p:nvSpPr>
        <p:spPr>
          <a:xfrm>
            <a:off x="638423" y="771100"/>
            <a:ext cx="2683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Handwashing technique and how this is relevant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3ACE9E-AE15-4A7D-A1D3-E1729C5C7690}"/>
              </a:ext>
            </a:extLst>
          </p:cNvPr>
          <p:cNvSpPr txBox="1"/>
          <p:nvPr/>
        </p:nvSpPr>
        <p:spPr>
          <a:xfrm>
            <a:off x="638423" y="3274412"/>
            <a:ext cx="24705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Face mask requirements and the difficulties they possess.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5AEF57-FF83-4823-85A4-CF2FE6EE4915}"/>
              </a:ext>
            </a:extLst>
          </p:cNvPr>
          <p:cNvSpPr txBox="1"/>
          <p:nvPr/>
        </p:nvSpPr>
        <p:spPr>
          <a:xfrm>
            <a:off x="9037320" y="1722120"/>
            <a:ext cx="2510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use of PPE, disposing of PPE correctly and how PPE stops the spread.</a:t>
            </a:r>
          </a:p>
        </p:txBody>
      </p:sp>
    </p:spTree>
    <p:extLst>
      <p:ext uri="{BB962C8B-B14F-4D97-AF65-F5344CB8AC3E}">
        <p14:creationId xmlns:p14="http://schemas.microsoft.com/office/powerpoint/2010/main" val="280888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4" name="Picture 2" descr="soapy hands holding heart">
            <a:extLst>
              <a:ext uri="{FF2B5EF4-FFF2-40B4-BE49-F238E27FC236}">
                <a16:creationId xmlns:a16="http://schemas.microsoft.com/office/drawing/2014/main" id="{F0EFC238-657B-40D7-AAA9-92C2994441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42" r="-1" b="14815"/>
          <a:stretch/>
        </p:blipFill>
        <p:spPr bwMode="auto">
          <a:xfrm>
            <a:off x="1524" y="10"/>
            <a:ext cx="121889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D31EA-0EF0-4882-A400-A75C69590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300" dirty="0">
                <a:solidFill>
                  <a:schemeClr val="tx1"/>
                </a:solidFill>
              </a:rPr>
              <a:t>Handwashing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C91EB-86F5-4440-B624-54DE0D73C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Gupta and </a:t>
            </a:r>
            <a:r>
              <a:rPr lang="en-GB" sz="1600" dirty="0" err="1">
                <a:solidFill>
                  <a:schemeClr val="tx1"/>
                </a:solidFill>
              </a:rPr>
              <a:t>Lipner</a:t>
            </a:r>
            <a:r>
              <a:rPr lang="en-GB" sz="1600" dirty="0">
                <a:solidFill>
                  <a:schemeClr val="tx1"/>
                </a:solidFill>
              </a:rPr>
              <a:t> (2020)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Rundle et al (2020)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74AA0E-A972-4F32-A666-E903829277E9}"/>
              </a:ext>
            </a:extLst>
          </p:cNvPr>
          <p:cNvSpPr txBox="1"/>
          <p:nvPr/>
        </p:nvSpPr>
        <p:spPr>
          <a:xfrm>
            <a:off x="3821512" y="6444734"/>
            <a:ext cx="8364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Sturdy Memorial Hospital, (2020) ‘ Handwashing: Your First Defence Against Germs’</a:t>
            </a:r>
          </a:p>
        </p:txBody>
      </p:sp>
    </p:spTree>
    <p:extLst>
      <p:ext uri="{BB962C8B-B14F-4D97-AF65-F5344CB8AC3E}">
        <p14:creationId xmlns:p14="http://schemas.microsoft.com/office/powerpoint/2010/main" val="55452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98" name="Picture 2" descr="delta covid 19 variant best face masks">
            <a:extLst>
              <a:ext uri="{FF2B5EF4-FFF2-40B4-BE49-F238E27FC236}">
                <a16:creationId xmlns:a16="http://schemas.microsoft.com/office/drawing/2014/main" id="{4BE93F6E-761C-48E1-9C12-5A12A6D909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60" r="-1" b="15793"/>
          <a:stretch/>
        </p:blipFill>
        <p:spPr bwMode="auto">
          <a:xfrm>
            <a:off x="1524" y="0"/>
            <a:ext cx="121889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F89B30-1205-4A9A-9367-24A5A5322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Facemask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6503F-8E25-4351-A992-2471CCB8EE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Eikenberry et al (2020)</a:t>
            </a:r>
          </a:p>
          <a:p>
            <a:pPr>
              <a:lnSpc>
                <a:spcPct val="100000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200" dirty="0" err="1">
                <a:solidFill>
                  <a:schemeClr val="tx1"/>
                </a:solidFill>
              </a:rPr>
              <a:t>Schlogl</a:t>
            </a:r>
            <a:r>
              <a:rPr lang="en-GB" sz="1200" dirty="0">
                <a:solidFill>
                  <a:schemeClr val="tx1"/>
                </a:solidFill>
              </a:rPr>
              <a:t> and Jones (2020)</a:t>
            </a:r>
          </a:p>
          <a:p>
            <a:pPr>
              <a:lnSpc>
                <a:spcPct val="100000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200" dirty="0" err="1">
                <a:solidFill>
                  <a:schemeClr val="tx1"/>
                </a:solidFill>
              </a:rPr>
              <a:t>Lazzarino</a:t>
            </a:r>
            <a:r>
              <a:rPr lang="en-GB" sz="1200" dirty="0">
                <a:solidFill>
                  <a:schemeClr val="tx1"/>
                </a:solidFill>
              </a:rPr>
              <a:t>, Steptoe, Hamer, and Michie (2020)</a:t>
            </a:r>
          </a:p>
          <a:p>
            <a:pPr>
              <a:lnSpc>
                <a:spcPct val="100000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Carragher, and Hancock (2020)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479362-DB54-4832-8E0D-5DFC062BA7F7}"/>
              </a:ext>
            </a:extLst>
          </p:cNvPr>
          <p:cNvSpPr txBox="1"/>
          <p:nvPr/>
        </p:nvSpPr>
        <p:spPr>
          <a:xfrm>
            <a:off x="2525437" y="6377165"/>
            <a:ext cx="9361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Jirkaejc</a:t>
            </a:r>
            <a:r>
              <a:rPr lang="en-GB" dirty="0">
                <a:solidFill>
                  <a:schemeClr val="bg1"/>
                </a:solidFill>
              </a:rPr>
              <a:t> (2021) ‘Experts say these face masks are better equipped to fight COVID-19 variants’</a:t>
            </a:r>
          </a:p>
        </p:txBody>
      </p:sp>
    </p:spTree>
    <p:extLst>
      <p:ext uri="{BB962C8B-B14F-4D97-AF65-F5344CB8AC3E}">
        <p14:creationId xmlns:p14="http://schemas.microsoft.com/office/powerpoint/2010/main" val="317103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594E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5C731-AF98-4412-B407-F492B86E4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PPE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A744C-A155-42A8-8CE2-B2A4781C9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</a:rPr>
              <a:t>Thomas et al (2020)</a:t>
            </a:r>
          </a:p>
          <a:p>
            <a:pPr>
              <a:lnSpc>
                <a:spcPct val="100000"/>
              </a:lnSpc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</a:rPr>
              <a:t>Wise (2021)</a:t>
            </a:r>
          </a:p>
          <a:p>
            <a:pPr>
              <a:lnSpc>
                <a:spcPct val="100000"/>
              </a:lnSpc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</a:rPr>
              <a:t>Davey et al (2021)</a:t>
            </a:r>
          </a:p>
          <a:p>
            <a:pPr>
              <a:lnSpc>
                <a:spcPct val="100000"/>
              </a:lnSpc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</a:rPr>
              <a:t>Ruskin et al (2021)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2FA3989-8DB7-4614-B0FB-1C32F2E310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2119" y="640080"/>
            <a:ext cx="4057877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87AC20-49C5-4298-A044-4808C5375AB1}"/>
              </a:ext>
            </a:extLst>
          </p:cNvPr>
          <p:cNvSpPr txBox="1"/>
          <p:nvPr/>
        </p:nvSpPr>
        <p:spPr>
          <a:xfrm>
            <a:off x="6112119" y="6300475"/>
            <a:ext cx="46168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NHS Grampian (2020), ‘Personal Protection Equipment (PPE)</a:t>
            </a:r>
          </a:p>
        </p:txBody>
      </p:sp>
    </p:spTree>
    <p:extLst>
      <p:ext uri="{BB962C8B-B14F-4D97-AF65-F5344CB8AC3E}">
        <p14:creationId xmlns:p14="http://schemas.microsoft.com/office/powerpoint/2010/main" val="3070894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52BD35A-BC99-4831-A358-06E2CEB9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 w="69850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66BF6BB8-8FD5-4BB9-8DB8-CA011D5557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3356" y="1397103"/>
            <a:ext cx="10337292" cy="405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BA2C45-5BBD-4408-8D00-F68F542B70A3}"/>
              </a:ext>
            </a:extLst>
          </p:cNvPr>
          <p:cNvSpPr txBox="1"/>
          <p:nvPr/>
        </p:nvSpPr>
        <p:spPr>
          <a:xfrm>
            <a:off x="1615440" y="6400800"/>
            <a:ext cx="8305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Thesaurus (2021) ‘Refine Your final words with 10 Alternatives to “in conclusion”</a:t>
            </a:r>
          </a:p>
        </p:txBody>
      </p:sp>
    </p:spTree>
    <p:extLst>
      <p:ext uri="{BB962C8B-B14F-4D97-AF65-F5344CB8AC3E}">
        <p14:creationId xmlns:p14="http://schemas.microsoft.com/office/powerpoint/2010/main" val="1990465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A0D05-780E-4C40-9418-8E7508BD0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10403"/>
            <a:ext cx="10058400" cy="96307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489E5-4582-4D23-8C1B-E37C9B8D3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173480"/>
            <a:ext cx="10058400" cy="5242560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Carragher, D.J, and Hancock, P.J.B. (2020), ‘Surgical face masks impair human face matching performance for familiar and unfamiliar faces’,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Cognitive Research: Principles and Implications,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5(59), Available on https://cognitiveresearchjournal.springeropen.com/articles/10.1186/s41235-020-00258-x (Accessed on 4/09/2021)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Davey, S.L, Lee, B.J, Robbins, T,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Randeva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H, and Thake, C.D. (2021), ‘Heat stress and PPE during COVID-19: impact on healthcare workers’ performance, safety and wellbeing in NHS settings’,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Hospital Infection,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ScienceDirect, 108, pp185-188. Available on https://www.sciencedirect.com/science/article/abs/pii/S019567012030551X (Accessed on 4/09/2021)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Eikenberry, S.E, Mancuso, M,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Iboi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E, Phan, T, Eikenberry, K,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Kuang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Kostelich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Gumel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A.B. (2020), ‘To mask or not to mask: Modelling the potential for face mask use by the general public to curtail the COVID-19 pandemic’,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Infectious Disease Modelling,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5, pp293-308, Available on https://www.sciencedirect.com/science/article/pii/S2468042720300117 (Accessed on the 4/09/2021)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Gupta, M.K,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Lipner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S.R. (2020), ‘Hand Hygiene in Preventing COVID-19 Transmission’,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 Hygiene for COVID-19,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 York Avenue, New York, 105(5), pp223-234. Available on https://cdn.mdedge.com/files/s3fs-public/Gupta%202020%20CT105005233.pdf (Accessed on 4/09/2021)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580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3707A-55B6-496F-9F75-A995371FF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E7CEC0-1572-434D-A95E-53752895E822}"/>
              </a:ext>
            </a:extLst>
          </p:cNvPr>
          <p:cNvSpPr txBox="1"/>
          <p:nvPr/>
        </p:nvSpPr>
        <p:spPr>
          <a:xfrm>
            <a:off x="281940" y="243840"/>
            <a:ext cx="11910060" cy="6918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Jirkaejc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(2021) ‘Experts say these face masks are better equipped to fight COVID-19 variants’,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Good housekeeping,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Health. Available on https://www.goodhousekeeping.com/health/a37135570/best-face-masks-delta-variant/ (Accessed on 21/09/2021)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Lazzarino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A.I, Steptoe, A, Hamer, M, Michie, S. (2020),’COVID-19: Important potential side effects of wearing face masks that we should bear in mind’,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Letter to the editor (comment on Greenhalgh et al. Face masks for the public during the covid-19 crisis,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1, pp1-2.  Available on https://discovery.ucl.ac.uk/id/eprint/10098556/3/Hamer_Covid-19.%20Important%20potential%20side%20effects%20of%20wearing%20face%20masks%20that%20we%20should%20bear%20in%20mind_AAM.pdf (Accessed on 4/09/2021)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Grampian (2020), ‘Personal Protection Equipment (PPE),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Welcome to NHS Grampian: COVID-19 Information For NHS Grampian Staff.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on https://www.nhsgrampian.org/covid-19/information-for-nhs-grampian-staff/subpages/infection-prevention--control/personal-protection-equipment-ppe (Accessed on 21/09/2021)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Osworth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K. (2017) ‘What is a Contents Page In a Book?’,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DiggyPOD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on https://www.diggypod.com/2017/11/01/contents-page/ (Accessed on 21/09/2021) 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Rundle, C.W, Presley, C.L,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Militello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M, Barber, C, Powell, D.L, Jacob, S.E, Atwater, A.R,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Watsky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K.L, Yu, J, Dunnick, C.A. (2020), ‘Hand hygiene during COVID-19: Recommendations from the American Contact Dermatitis Society’,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the American Academy of Dermatology,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83(6), pp1730-1737. Available on https://www.sciencedirect.com/science/article/abs/pii/S0190962220322568 (Accessed on 4/09/2021)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Ruskin, K.J, Ruskin, A.C, Musselman, B.T, Harvey, J.R,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Nesthus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T.E, and O’Connor, M. (2021), ‘COVID-19, Personal Protective Equipment, and Human Performance’,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Anesthesiology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ASA Publications, 134, pp518-525. Available on https://pubs.asahq.org/anesthesiology/article/134/4/518/115063/COVID-19-Personal-Protective-Equipment-and-Human (Accessed on 4/09/2021)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229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4F7E-9270-4FC1-A414-5863961ED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289560"/>
            <a:ext cx="11460480" cy="638555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Schlogl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M, and Jones, C.A. (2020), ‘Maintaining Our Humanity Through the Mask: Mindful Communication During COVID-19’, </a:t>
            </a:r>
            <a:r>
              <a:rPr lang="en-GB" sz="2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Wiley Public Health Emergency Collection: Public Health Emergency COVID-19 Initiative,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NCBI,</a:t>
            </a:r>
            <a:r>
              <a:rPr lang="en-GB" sz="2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68(5), Available on https://www.ncbi.nlm.nih.gov/pmc/articles/PMC7262056/ (Accessed on 4/09/2021)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Spettacolare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(2021) ‘Introduction word cloud hand sphere concept’, </a:t>
            </a:r>
            <a:r>
              <a:rPr lang="en-GB" sz="21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Dreamstime</a:t>
            </a:r>
            <a:r>
              <a:rPr lang="en-GB" sz="2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on https://www.dreamstime.com/introduction-word-cloud-hand-sphere-concept-white-background-introduction-word-cloud-hand-sphere-concept-image135867887 (Accessed on 21/09/2021)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Sturdy Memorial Hospital, (2020) ‘Protect Yourself against the spread of illness’, </a:t>
            </a:r>
            <a:r>
              <a:rPr lang="en-GB" sz="2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Handwashing: Your First Defence Against Germs, 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on https://www.sturdymemorial.org/advice/handwashing-your-first-defense-against-germs/ (Accessed on 21/09/2021)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Thesaurus (2021) ‘Refine Your final words with 10 Alternatives to “in conclusion”, </a:t>
            </a:r>
            <a:r>
              <a:rPr lang="en-GB" sz="2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Ways To Say. 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on https://www.thesaurus.com/e/ways-to-say/in-conclusion-synonyms/ (Accessed on 21/09/2021)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Thomas, J.P, Srinivasan, A, Wickramarachchi, C.S, </a:t>
            </a:r>
            <a:r>
              <a:rPr lang="en-GB" sz="2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Dhesi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P.K, Hung, Y.M, and Kamath, A.V. (2020), ‘Evaluating the national PPE guidance for the NHS healthcare workers during the COVID-19 pandemic’, </a:t>
            </a:r>
            <a:r>
              <a:rPr lang="en-GB" sz="2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Clinical Medicine, 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Royal College of Physicians, 20(3), pp242-247. Available on https://www.ncbi.nlm.nih.gov/pmc/articles/PMC7354042/ (Accessed on 4/09/2021)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Wise, J. (2021), ‘COVID-19: Doctors and nurses demand better PPE for wider range procedures’, </a:t>
            </a:r>
            <a:r>
              <a:rPr lang="en-GB" sz="2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BMJ, 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372, </a:t>
            </a:r>
            <a:r>
              <a:rPr lang="en-GB" sz="2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theBMJ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Publishing Group LTD. Available on https://www.bmj.com/content/372/bmj.n30.short (Accessed on 4/09/2021)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383793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2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{A7B7844B-CF23-4179-8F5E-968200943AEA}tf22712842_win32</Template>
  <TotalTime>153</TotalTime>
  <Words>1284</Words>
  <Application>Microsoft Office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Bookman Old Style</vt:lpstr>
      <vt:lpstr>Calibri</vt:lpstr>
      <vt:lpstr>Franklin Gothic Book</vt:lpstr>
      <vt:lpstr>Times New Roman</vt:lpstr>
      <vt:lpstr>1_RetrospectVTI</vt:lpstr>
      <vt:lpstr>COVID-19 Hygiene within patient Care Evidence-Based Practice</vt:lpstr>
      <vt:lpstr>Introduction</vt:lpstr>
      <vt:lpstr>Contents</vt:lpstr>
      <vt:lpstr>Handwashing</vt:lpstr>
      <vt:lpstr>Facemask</vt:lpstr>
      <vt:lpstr>PPE</vt:lpstr>
      <vt:lpstr>PowerPoint Presentation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Kcasper Jones</dc:creator>
  <cp:lastModifiedBy>Kcasper Jones</cp:lastModifiedBy>
  <cp:revision>2</cp:revision>
  <dcterms:created xsi:type="dcterms:W3CDTF">2021-09-21T10:57:09Z</dcterms:created>
  <dcterms:modified xsi:type="dcterms:W3CDTF">2021-09-21T13:30:22Z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