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7"/>
  </p:notesMasterIdLst>
  <p:sldIdLst>
    <p:sldId id="256" r:id="rId7"/>
    <p:sldId id="259" r:id="rId8"/>
    <p:sldId id="267" r:id="rId9"/>
    <p:sldId id="268" r:id="rId10"/>
    <p:sldId id="269" r:id="rId11"/>
    <p:sldId id="270" r:id="rId12"/>
    <p:sldId id="261" r:id="rId13"/>
    <p:sldId id="271" r:id="rId14"/>
    <p:sldId id="263" r:id="rId15"/>
    <p:sldId id="264" r:id="rId16"/>
    <p:sldId id="262" r:id="rId17"/>
    <p:sldId id="277" r:id="rId18"/>
    <p:sldId id="272" r:id="rId19"/>
    <p:sldId id="273" r:id="rId20"/>
    <p:sldId id="274" r:id="rId21"/>
    <p:sldId id="275" r:id="rId22"/>
    <p:sldId id="278" r:id="rId23"/>
    <p:sldId id="283" r:id="rId24"/>
    <p:sldId id="290" r:id="rId25"/>
    <p:sldId id="302" r:id="rId26"/>
    <p:sldId id="303" r:id="rId27"/>
    <p:sldId id="301" r:id="rId28"/>
    <p:sldId id="281" r:id="rId29"/>
    <p:sldId id="298" r:id="rId30"/>
    <p:sldId id="299" r:id="rId31"/>
    <p:sldId id="294" r:id="rId32"/>
    <p:sldId id="295" r:id="rId33"/>
    <p:sldId id="296" r:id="rId34"/>
    <p:sldId id="279" r:id="rId35"/>
    <p:sldId id="28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D1E144-10E8-4756-BDD0-C3F278237A20}" type="datetimeFigureOut">
              <a:rPr lang="en-GB" smtClean="0"/>
              <a:t>03/12/2024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5BFCD0-7A63-4ED0-8C67-B75F59105975}" type="slidenum">
              <a:rPr lang="en-GB" smtClean="0"/>
              <a:t>‹#›</a:t>
            </a:fld>
            <a:endParaRPr lang="en-GB"/>
          </a:p>
        </p:txBody>
      </p:sp>
    </p:spTree>
    <p:extLst>
      <p:ext uri="{BB962C8B-B14F-4D97-AF65-F5344CB8AC3E}">
        <p14:creationId xmlns:p14="http://schemas.microsoft.com/office/powerpoint/2010/main" val="4271408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on.harvard.edu/tag/negotiation/"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pon.harvard.edu/tag/bargaining-tabl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panose="020B0503030403020204" pitchFamily="34" charset="0"/>
              </a:rPr>
              <a:t>Synergy- diversity’s positive effects are contingent on equitable background conditions that promote respectful and open discourse, suggesting that efforts to promote equity and to reap the </a:t>
            </a:r>
            <a:r>
              <a:rPr lang="en-GB" dirty="0"/>
              <a:t>benefits</a:t>
            </a:r>
            <a:r>
              <a:rPr lang="en-GB" b="0" i="0" dirty="0">
                <a:solidFill>
                  <a:srgbClr val="3A3A3A"/>
                </a:solidFill>
                <a:effectLst/>
                <a:latin typeface="Source Sans Pro" panose="020B0503030403020204" pitchFamily="34" charset="0"/>
              </a:rPr>
              <a:t> of </a:t>
            </a:r>
            <a:r>
              <a:rPr lang="en-GB" dirty="0"/>
              <a:t>diversity</a:t>
            </a:r>
            <a:r>
              <a:rPr lang="en-GB" b="0" i="0" dirty="0">
                <a:solidFill>
                  <a:srgbClr val="3A3A3A"/>
                </a:solidFill>
                <a:effectLst/>
                <a:latin typeface="Source Sans Pro" panose="020B0503030403020204" pitchFamily="34" charset="0"/>
              </a:rPr>
              <a:t> go hand-in-hand</a:t>
            </a:r>
          </a:p>
          <a:p>
            <a:r>
              <a:rPr lang="en-GB" b="0" i="0" dirty="0">
                <a:solidFill>
                  <a:srgbClr val="3A3A3A"/>
                </a:solidFill>
                <a:effectLst/>
                <a:latin typeface="Source Sans Pro" panose="020B0503030403020204" pitchFamily="34" charset="0"/>
              </a:rPr>
              <a:t>The business or agency treats the cluster as an atomic unit of resource and it hires fires and positions the cluster as a unit. Likewise, each cluster that appears as such a unit in the business organisation chart. Clusters plug together like </a:t>
            </a:r>
            <a:r>
              <a:rPr lang="en-GB" b="0" i="0" dirty="0" err="1">
                <a:solidFill>
                  <a:srgbClr val="3A3A3A"/>
                </a:solidFill>
                <a:effectLst/>
                <a:latin typeface="Source Sans Pro" panose="020B0503030403020204" pitchFamily="34" charset="0"/>
              </a:rPr>
              <a:t>lego</a:t>
            </a:r>
            <a:r>
              <a:rPr lang="en-GB" b="0" i="0" dirty="0">
                <a:solidFill>
                  <a:srgbClr val="3A3A3A"/>
                </a:solidFill>
                <a:effectLst/>
                <a:latin typeface="Source Sans Pro" panose="020B0503030403020204" pitchFamily="34" charset="0"/>
              </a:rPr>
              <a:t> bricks to achieve the business goals. </a:t>
            </a:r>
          </a:p>
          <a:p>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Assumption that large groups of people are smarter than individuals. The wisdom of crowds theory helps explain the market movement and herd-like behaviour among investors. </a:t>
            </a:r>
          </a:p>
          <a:p>
            <a:endParaRPr lang="en-GB" b="0" i="0" dirty="0">
              <a:solidFill>
                <a:srgbClr val="3A3A3A"/>
              </a:solidFill>
              <a:effectLst/>
              <a:latin typeface="Source Sans Pro" panose="020B0503030403020204" pitchFamily="34" charset="0"/>
            </a:endParaRPr>
          </a:p>
          <a:p>
            <a:endParaRPr lang="en-GB" b="0" i="0" dirty="0">
              <a:solidFill>
                <a:srgbClr val="3A3A3A"/>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2323304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5689"/>
                </a:solidFill>
                <a:effectLst/>
                <a:latin typeface="GH Guardian Headline"/>
              </a:rPr>
              <a:t>London 2012 Olympics: How Britain's multicultural capital won the hearts of people from every nation</a:t>
            </a:r>
          </a:p>
          <a:p>
            <a:endParaRPr lang="en-GB" dirty="0"/>
          </a:p>
          <a:p>
            <a:r>
              <a:rPr lang="en-GB" b="0" i="0" dirty="0">
                <a:solidFill>
                  <a:srgbClr val="111111"/>
                </a:solidFill>
                <a:effectLst/>
                <a:latin typeface="Roboto" panose="02000000000000000000" pitchFamily="2" charset="0"/>
              </a:rPr>
              <a:t>During the 2010 General Election campaign, the Conservative Party pledged to bring</a:t>
            </a:r>
            <a:r>
              <a:rPr lang="en-GB" b="1" i="0" dirty="0">
                <a:solidFill>
                  <a:srgbClr val="111111"/>
                </a:solidFill>
                <a:effectLst/>
                <a:latin typeface="Roboto" panose="02000000000000000000" pitchFamily="2" charset="0"/>
              </a:rPr>
              <a:t> 'net migration' down to the 'tens of thousands'</a:t>
            </a:r>
            <a:r>
              <a:rPr lang="en-GB" b="0" i="0" dirty="0">
                <a:solidFill>
                  <a:srgbClr val="111111"/>
                </a:solidFill>
                <a:effectLst/>
                <a:latin typeface="Roboto" panose="02000000000000000000" pitchFamily="2" charset="0"/>
              </a:rPr>
              <a:t> by the end of Parliament in 2015. Net migration under the Coalition is now about 298,000 a year, three times the level implied by the target. </a:t>
            </a:r>
            <a:r>
              <a:rPr lang="en-GB" b="0" i="0" dirty="0">
                <a:solidFill>
                  <a:srgbClr val="141414"/>
                </a:solidFill>
                <a:effectLst/>
                <a:latin typeface="ReithSans"/>
              </a:rPr>
              <a:t>"We also have to recognise that some immigration has been very good for this country... and we want a situation where people come here to work, but don't come here to claim,"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061114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64159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ource Serif Pro" panose="020B0604020202020204" pitchFamily="18" charset="0"/>
              </a:rPr>
              <a:t>A colleague once told me that he had little interest in cultural awareness as it equated to stereotyping. He felt instead, that one should focus on the individual and quoted Friedrich </a:t>
            </a:r>
            <a:r>
              <a:rPr lang="en-GB" b="0" i="0" dirty="0" err="1">
                <a:effectLst/>
                <a:latin typeface="Source Serif Pro" panose="020B0604020202020204" pitchFamily="18" charset="0"/>
              </a:rPr>
              <a:t>Wilhem</a:t>
            </a:r>
            <a:r>
              <a:rPr lang="en-GB" b="0" i="0" dirty="0">
                <a:effectLst/>
                <a:latin typeface="Source Serif Pro" panose="020B0604020202020204" pitchFamily="18" charset="0"/>
              </a:rPr>
              <a:t> Nietzsche “You have your way. I have my way. As for the right way, the correct way, it does not exist.” – Ola Nathan- Marsh 2020</a:t>
            </a:r>
          </a:p>
          <a:p>
            <a:endParaRPr lang="en-GB" b="0" i="0" dirty="0">
              <a:effectLst/>
              <a:latin typeface="Source Serif Pro" panose="020B0604020202020204" pitchFamily="18" charset="0"/>
            </a:endParaRPr>
          </a:p>
          <a:p>
            <a:pPr algn="l" fontAlgn="base"/>
            <a:r>
              <a:rPr lang="en-GB" b="0" i="0" dirty="0">
                <a:effectLst/>
                <a:latin typeface="Source Serif Pro" panose="02040603050405020204" pitchFamily="18" charset="0"/>
              </a:rPr>
              <a:t>It`s time that we become more sensitive to other cultures in the way we communicate for a number of reasons.</a:t>
            </a:r>
          </a:p>
          <a:p>
            <a:pPr algn="l" fontAlgn="base"/>
            <a:r>
              <a:rPr lang="en-GB" b="0" i="0" dirty="0">
                <a:effectLst/>
                <a:latin typeface="Source Serif Pro" panose="02040603050405020204" pitchFamily="18" charset="0"/>
              </a:rPr>
              <a:t>·      You will build better relationships with colleagues and clients</a:t>
            </a:r>
          </a:p>
          <a:p>
            <a:pPr algn="l" fontAlgn="base"/>
            <a:r>
              <a:rPr lang="en-GB" b="0" i="0" dirty="0">
                <a:effectLst/>
                <a:latin typeface="Source Serif Pro" panose="02040603050405020204" pitchFamily="18" charset="0"/>
              </a:rPr>
              <a:t>·      The way you communicate will reduce misunderstandings in written and verbal form</a:t>
            </a:r>
          </a:p>
          <a:p>
            <a:pPr algn="l" fontAlgn="base"/>
            <a:r>
              <a:rPr lang="en-GB" b="0" i="0" dirty="0">
                <a:effectLst/>
                <a:latin typeface="Source Serif Pro" panose="02040603050405020204" pitchFamily="18" charset="0"/>
              </a:rPr>
              <a:t>·      It can improve collaboration</a:t>
            </a:r>
          </a:p>
          <a:p>
            <a:pPr algn="l" fontAlgn="base"/>
            <a:r>
              <a:rPr lang="en-GB" b="0" i="0" dirty="0">
                <a:effectLst/>
                <a:latin typeface="Source Serif Pro" panose="02040603050405020204" pitchFamily="18" charset="0"/>
              </a:rPr>
              <a:t>·      It will open up more opportunities for you and your organization</a:t>
            </a:r>
          </a:p>
          <a:p>
            <a:endParaRPr lang="en-GB" b="0" i="0" dirty="0">
              <a:effectLst/>
              <a:latin typeface="Source Serif Pro" panose="020B0604020202020204" pitchFamily="18" charset="0"/>
            </a:endParaRPr>
          </a:p>
          <a:p>
            <a:r>
              <a:rPr lang="en-GB" b="0" i="0" dirty="0">
                <a:solidFill>
                  <a:srgbClr val="0A0A0A"/>
                </a:solidFill>
                <a:effectLst/>
                <a:latin typeface="Libre Franklin" panose="020B0604020202020204" pitchFamily="2" charset="0"/>
              </a:rPr>
              <a:t>Research shows that dealmaking across cultures tends to lead to worse outcomes as compared with </a:t>
            </a:r>
            <a:r>
              <a:rPr lang="en-GB" b="0" i="0" u="none" strike="noStrike" dirty="0">
                <a:solidFill>
                  <a:srgbClr val="15599D"/>
                </a:solidFill>
                <a:effectLst/>
                <a:latin typeface="Libre Franklin" panose="020B0604020202020204" pitchFamily="2" charset="0"/>
                <a:hlinkClick r:id="rId3"/>
              </a:rPr>
              <a:t>negotiations</a:t>
            </a:r>
            <a:r>
              <a:rPr lang="en-GB" b="0" i="0" dirty="0">
                <a:solidFill>
                  <a:srgbClr val="0A0A0A"/>
                </a:solidFill>
                <a:effectLst/>
                <a:latin typeface="Libre Franklin" panose="020B0604020202020204" pitchFamily="2" charset="0"/>
              </a:rPr>
              <a:t> conducted within the same culture. The reason is primarily that cultures are characterized by different </a:t>
            </a:r>
            <a:r>
              <a:rPr lang="en-GB" b="0" i="0" dirty="0" err="1">
                <a:solidFill>
                  <a:srgbClr val="0A0A0A"/>
                </a:solidFill>
                <a:effectLst/>
                <a:latin typeface="Libre Franklin" panose="020B0604020202020204" pitchFamily="2" charset="0"/>
              </a:rPr>
              <a:t>behaviors</a:t>
            </a:r>
            <a:r>
              <a:rPr lang="en-GB" b="0" i="0" dirty="0">
                <a:solidFill>
                  <a:srgbClr val="0A0A0A"/>
                </a:solidFill>
                <a:effectLst/>
                <a:latin typeface="Libre Franklin" panose="020B0604020202020204" pitchFamily="2" charset="0"/>
              </a:rPr>
              <a:t>, communication styles, and norms. As a result, when negotiating across cultures, we bring different perspectives to the </a:t>
            </a:r>
            <a:r>
              <a:rPr lang="en-GB" b="0" i="0" u="none" strike="noStrike" dirty="0">
                <a:solidFill>
                  <a:srgbClr val="15599D"/>
                </a:solidFill>
                <a:effectLst/>
                <a:latin typeface="Libre Franklin" panose="020B0604020202020204" pitchFamily="2" charset="0"/>
                <a:hlinkClick r:id="rId4"/>
              </a:rPr>
              <a:t>bargaining table</a:t>
            </a:r>
            <a:r>
              <a:rPr lang="en-GB" b="0" i="0" dirty="0">
                <a:solidFill>
                  <a:srgbClr val="0A0A0A"/>
                </a:solidFill>
                <a:effectLst/>
                <a:latin typeface="Libre Franklin" panose="020B0604020202020204" pitchFamily="2" charset="0"/>
              </a:rPr>
              <a:t>, which in turn may result in potential misunderstandings. Misunderstandings can lead to a lower likelihood of exploring and discovering integrative, or value-creating, solutions</a:t>
            </a:r>
          </a:p>
          <a:p>
            <a:endParaRPr lang="en-GB" b="0" i="0" dirty="0">
              <a:solidFill>
                <a:srgbClr val="0A0A0A"/>
              </a:solidFill>
              <a:effectLst/>
              <a:latin typeface="Libre Franklin" panose="020B0604020202020204" pitchFamily="2" charset="0"/>
            </a:endParaRPr>
          </a:p>
          <a:p>
            <a:r>
              <a:rPr lang="en-GB" b="0" i="0" dirty="0">
                <a:solidFill>
                  <a:srgbClr val="0A0A0A"/>
                </a:solidFill>
                <a:effectLst/>
                <a:latin typeface="Libre Franklin" panose="020B0604020202020204" pitchFamily="2" charset="0"/>
              </a:rPr>
              <a:t>reason for cross-cultural misunderstandings is that we tend to interpret others’ </a:t>
            </a:r>
            <a:r>
              <a:rPr lang="en-GB" b="0" i="0" dirty="0" err="1">
                <a:solidFill>
                  <a:srgbClr val="0A0A0A"/>
                </a:solidFill>
                <a:effectLst/>
                <a:latin typeface="Libre Franklin" panose="020B0604020202020204" pitchFamily="2" charset="0"/>
              </a:rPr>
              <a:t>behaviors</a:t>
            </a:r>
            <a:r>
              <a:rPr lang="en-GB" b="0" i="0" dirty="0">
                <a:solidFill>
                  <a:srgbClr val="0A0A0A"/>
                </a:solidFill>
                <a:effectLst/>
                <a:latin typeface="Libre Franklin" panose="020B0604020202020204" pitchFamily="2" charset="0"/>
              </a:rPr>
              <a:t>, values, and beliefs through the lens of our own culture. To overcome this tendency, it is important to learn as much as you can about the other party’s culture. This means not only researching the customs and </a:t>
            </a:r>
            <a:r>
              <a:rPr lang="en-GB" b="0" i="0" dirty="0" err="1">
                <a:solidFill>
                  <a:srgbClr val="0A0A0A"/>
                </a:solidFill>
                <a:effectLst/>
                <a:latin typeface="Libre Franklin" panose="020B0604020202020204" pitchFamily="2" charset="0"/>
              </a:rPr>
              <a:t>behaviors</a:t>
            </a:r>
            <a:r>
              <a:rPr lang="en-GB" b="0" i="0" dirty="0">
                <a:solidFill>
                  <a:srgbClr val="0A0A0A"/>
                </a:solidFill>
                <a:effectLst/>
                <a:latin typeface="Libre Franklin" panose="020B0604020202020204" pitchFamily="2" charset="0"/>
              </a:rPr>
              <a:t> of different cultures but also by understanding why people follow these customs and exhibit these </a:t>
            </a:r>
            <a:r>
              <a:rPr lang="en-GB" b="0" i="0" dirty="0" err="1">
                <a:solidFill>
                  <a:srgbClr val="0A0A0A"/>
                </a:solidFill>
                <a:effectLst/>
                <a:latin typeface="Libre Franklin" panose="020B0604020202020204" pitchFamily="2" charset="0"/>
              </a:rPr>
              <a:t>behaviors</a:t>
            </a:r>
            <a:r>
              <a:rPr lang="en-GB" b="0" i="0" dirty="0">
                <a:solidFill>
                  <a:srgbClr val="0A0A0A"/>
                </a:solidFill>
                <a:effectLst/>
                <a:latin typeface="Libre Franklin" panose="020B0604020202020204" pitchFamily="2" charset="0"/>
              </a:rPr>
              <a:t> in the first place.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642716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Parochialism: a limited or narrow outlook, especially focused on a local area; narrow-mindedness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4290729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71777D"/>
                </a:solidFill>
                <a:effectLst/>
                <a:latin typeface="Roboto" panose="02000000000000000000" pitchFamily="2" charset="0"/>
              </a:rPr>
              <a:t>Venezuela. 1.</a:t>
            </a:r>
            <a:r>
              <a:rPr lang="en-GB" b="1" i="0" dirty="0">
                <a:solidFill>
                  <a:srgbClr val="71777D"/>
                </a:solidFill>
                <a:effectLst/>
                <a:latin typeface="Roboto" panose="02000000000000000000" pitchFamily="2" charset="0"/>
              </a:rPr>
              <a:t> Women</a:t>
            </a:r>
            <a:r>
              <a:rPr lang="en-GB" b="0" i="0" dirty="0">
                <a:solidFill>
                  <a:srgbClr val="71777D"/>
                </a:solidFill>
                <a:effectLst/>
                <a:latin typeface="Roboto" panose="02000000000000000000" pitchFamily="2" charset="0"/>
              </a:rPr>
              <a:t> are not given encouragement or opportunities by the</a:t>
            </a:r>
            <a:r>
              <a:rPr lang="en-GB" b="1" i="0" dirty="0">
                <a:solidFill>
                  <a:srgbClr val="71777D"/>
                </a:solidFill>
                <a:effectLst/>
                <a:latin typeface="Roboto" panose="02000000000000000000" pitchFamily="2" charset="0"/>
              </a:rPr>
              <a:t> male</a:t>
            </a:r>
            <a:r>
              <a:rPr lang="en-GB" b="0" i="0" dirty="0">
                <a:solidFill>
                  <a:srgbClr val="71777D"/>
                </a:solidFill>
                <a:effectLst/>
                <a:latin typeface="Roboto" panose="02000000000000000000" pitchFamily="2" charset="0"/>
              </a:rPr>
              <a:t> pastors who mentor them. It is assumed that</a:t>
            </a:r>
            <a:r>
              <a:rPr lang="en-GB" b="1" i="0" dirty="0">
                <a:solidFill>
                  <a:srgbClr val="71777D"/>
                </a:solidFill>
                <a:effectLst/>
                <a:latin typeface="Roboto" panose="02000000000000000000" pitchFamily="2" charset="0"/>
              </a:rPr>
              <a:t> women</a:t>
            </a:r>
            <a:r>
              <a:rPr lang="en-GB" b="0" i="0" dirty="0">
                <a:solidFill>
                  <a:srgbClr val="71777D"/>
                </a:solidFill>
                <a:effectLst/>
                <a:latin typeface="Roboto" panose="02000000000000000000" pitchFamily="2" charset="0"/>
              </a:rPr>
              <a:t> are limited in leadership gifts. </a:t>
            </a:r>
          </a:p>
          <a:p>
            <a:r>
              <a:rPr lang="en-GB" b="0" i="0" dirty="0">
                <a:solidFill>
                  <a:srgbClr val="333333"/>
                </a:solidFill>
                <a:effectLst/>
                <a:latin typeface="Georgia" panose="02040502050405020303" pitchFamily="18" charset="0"/>
              </a:rPr>
              <a:t>Problems like these stem from the fact that women around the world are often not treated as equal human beings. Those in power stifle their rights, voices and ways to fight back. Many countries don’t even allow women to leave the home or receive education—places such as Afghanistan experience a 90% illiteracy rate among women. So, not only are women being victimized, when they try to stand up for themselves by using their own tools and power, they face extreme opposition and resistance.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57273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Culture shock or adjustment occurs when someone is cut off from familiar surroundings and culture after moving or traveling to a new environment. Culture shock</a:t>
            </a:r>
            <a:r>
              <a:rPr lang="en-GB" b="1" i="0" dirty="0">
                <a:solidFill>
                  <a:srgbClr val="111111"/>
                </a:solidFill>
                <a:effectLst/>
                <a:latin typeface="Roboto" panose="02000000000000000000" pitchFamily="2" charset="0"/>
              </a:rPr>
              <a:t> can lead to a flurry of emotions, including excitement, anxiety, confusion, and uncertainty.</a:t>
            </a:r>
            <a:r>
              <a:rPr lang="en-GB" b="0" i="0" dirty="0">
                <a:solidFill>
                  <a:srgbClr val="111111"/>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88294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Asian business cards are exchanged</a:t>
            </a:r>
            <a:r>
              <a:rPr lang="en-GB" b="1" i="0" dirty="0">
                <a:solidFill>
                  <a:srgbClr val="111111"/>
                </a:solidFill>
                <a:effectLst/>
                <a:latin typeface="Roboto" panose="02000000000000000000" pitchFamily="2" charset="0"/>
              </a:rPr>
              <a:t> upon meeting</a:t>
            </a:r>
            <a:r>
              <a:rPr lang="en-GB" b="0" i="0" dirty="0">
                <a:solidFill>
                  <a:srgbClr val="111111"/>
                </a:solidFill>
                <a:effectLst/>
                <a:latin typeface="Roboto" panose="02000000000000000000" pitchFamily="2" charset="0"/>
              </a:rPr>
              <a:t>. Dual-sided Chinese business cards should be printed in English on one side and Chinese on the other, for example. If exchanging Chinese business cards, make sure the Chinese side uses Simplified Chinese characters for mainland China, Singapore, Malaysia and Indonesia.</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980419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Anglo-Saxon capitalism or the Anglo-Saxon model is a form of</a:t>
            </a:r>
            <a:r>
              <a:rPr lang="en-GB" b="1" i="0" dirty="0">
                <a:solidFill>
                  <a:srgbClr val="111111"/>
                </a:solidFill>
                <a:effectLst/>
                <a:latin typeface="Roboto" panose="02000000000000000000" pitchFamily="2" charset="0"/>
              </a:rPr>
              <a:t> free-market economy</a:t>
            </a:r>
            <a:r>
              <a:rPr lang="en-GB" b="0" i="0" dirty="0">
                <a:solidFill>
                  <a:srgbClr val="111111"/>
                </a:solidFill>
                <a:effectLst/>
                <a:latin typeface="Roboto" panose="02000000000000000000" pitchFamily="2" charset="0"/>
              </a:rPr>
              <a:t> that exists in the rich English-speaking nations. Namely, the advanced economies such as the United States, United Kingdom, Canada, Australia, Ireland, and New Zealand. It is a free-market model that emerged from the Chicago School of Economics in the 1970s.</a:t>
            </a:r>
          </a:p>
          <a:p>
            <a:r>
              <a:rPr lang="en-GB" b="0" i="0" dirty="0">
                <a:solidFill>
                  <a:srgbClr val="111111"/>
                </a:solidFill>
                <a:effectLst/>
                <a:latin typeface="Roboto" panose="02000000000000000000" pitchFamily="2" charset="0"/>
              </a:rPr>
              <a:t>The</a:t>
            </a:r>
            <a:r>
              <a:rPr lang="en-GB" b="1" i="0" dirty="0">
                <a:solidFill>
                  <a:srgbClr val="111111"/>
                </a:solidFill>
                <a:effectLst/>
                <a:latin typeface="Roboto" panose="02000000000000000000" pitchFamily="2" charset="0"/>
              </a:rPr>
              <a:t> social market economy</a:t>
            </a:r>
            <a:r>
              <a:rPr lang="en-GB" b="0" i="0" dirty="0">
                <a:solidFill>
                  <a:srgbClr val="111111"/>
                </a:solidFill>
                <a:effectLst/>
                <a:latin typeface="Roboto" panose="02000000000000000000" pitchFamily="2" charset="0"/>
              </a:rPr>
              <a:t> (SOME; German: </a:t>
            </a:r>
            <a:r>
              <a:rPr lang="en-GB" b="0" i="0" dirty="0" err="1">
                <a:solidFill>
                  <a:srgbClr val="111111"/>
                </a:solidFill>
                <a:effectLst/>
                <a:latin typeface="Roboto" panose="02000000000000000000" pitchFamily="2" charset="0"/>
              </a:rPr>
              <a:t>soziale</a:t>
            </a:r>
            <a:r>
              <a:rPr lang="en-GB" b="0" i="0" dirty="0">
                <a:solidFill>
                  <a:srgbClr val="111111"/>
                </a:solidFill>
                <a:effectLst/>
                <a:latin typeface="Roboto" panose="02000000000000000000" pitchFamily="2" charset="0"/>
              </a:rPr>
              <a:t> </a:t>
            </a:r>
            <a:r>
              <a:rPr lang="en-GB" b="0" i="0" dirty="0" err="1">
                <a:solidFill>
                  <a:srgbClr val="111111"/>
                </a:solidFill>
                <a:effectLst/>
                <a:latin typeface="Roboto" panose="02000000000000000000" pitchFamily="2" charset="0"/>
              </a:rPr>
              <a:t>Marktwirtschaft</a:t>
            </a:r>
            <a:r>
              <a:rPr lang="en-GB" b="0" i="0" dirty="0">
                <a:solidFill>
                  <a:srgbClr val="111111"/>
                </a:solidFill>
                <a:effectLst/>
                <a:latin typeface="Roboto" panose="02000000000000000000" pitchFamily="2" charset="0"/>
              </a:rPr>
              <a:t>), also called Rhine capitalism, Rhine-Alpine capitalism, the Rhenish model, and social capitalism, is a socioeconomic model combining a free-market capitalist economic system alongside social policies and enough regulation to establish both fair competition within the market and generally a welfare state.</a:t>
            </a:r>
          </a:p>
          <a:p>
            <a:r>
              <a:rPr lang="en-GB" b="0" i="0" dirty="0">
                <a:solidFill>
                  <a:srgbClr val="111111"/>
                </a:solidFill>
                <a:effectLst/>
                <a:latin typeface="Roboto" panose="02000000000000000000" pitchFamily="2" charset="0"/>
              </a:rPr>
              <a:t>The East </a:t>
            </a:r>
            <a:r>
              <a:rPr lang="en-GB" b="1" i="0" dirty="0">
                <a:solidFill>
                  <a:srgbClr val="111111"/>
                </a:solidFill>
                <a:effectLst/>
                <a:latin typeface="Roboto" panose="02000000000000000000" pitchFamily="2" charset="0"/>
              </a:rPr>
              <a:t>Asian</a:t>
            </a:r>
            <a:r>
              <a:rPr lang="en-GB" b="0" i="0" dirty="0">
                <a:solidFill>
                  <a:srgbClr val="111111"/>
                </a:solidFill>
                <a:effectLst/>
                <a:latin typeface="Roboto" panose="02000000000000000000" pitchFamily="2" charset="0"/>
              </a:rPr>
              <a:t> model (sometimes known as state-sponsored </a:t>
            </a:r>
            <a:r>
              <a:rPr lang="en-GB" b="1" i="0" dirty="0">
                <a:solidFill>
                  <a:srgbClr val="111111"/>
                </a:solidFill>
                <a:effectLst/>
                <a:latin typeface="Roboto" panose="02000000000000000000" pitchFamily="2" charset="0"/>
              </a:rPr>
              <a:t>capitalism</a:t>
            </a:r>
            <a:r>
              <a:rPr lang="en-GB" b="0" i="0" dirty="0">
                <a:solidFill>
                  <a:srgbClr val="111111"/>
                </a:solidFill>
                <a:effectLst/>
                <a:latin typeface="Roboto" panose="02000000000000000000" pitchFamily="2" charset="0"/>
              </a:rPr>
              <a:t>) [1] is</a:t>
            </a:r>
            <a:r>
              <a:rPr lang="en-GB" b="1" i="0" dirty="0">
                <a:solidFill>
                  <a:srgbClr val="111111"/>
                </a:solidFill>
                <a:effectLst/>
                <a:latin typeface="Roboto" panose="02000000000000000000" pitchFamily="2" charset="0"/>
              </a:rPr>
              <a:t> an economic system where the government invests in certain sectors of the economy in order to stimulate the growth of new (or specific) industries in the private </a:t>
            </a:r>
            <a:r>
              <a:rPr lang="en-GB" b="1" i="0" dirty="0" err="1">
                <a:solidFill>
                  <a:srgbClr val="111111"/>
                </a:solidFill>
                <a:effectLst/>
                <a:latin typeface="Roboto" panose="02000000000000000000" pitchFamily="2" charset="0"/>
              </a:rPr>
              <a:t>sector</a:t>
            </a:r>
            <a:r>
              <a:rPr lang="en-GB" b="0" i="0" dirty="0" err="1">
                <a:solidFill>
                  <a:srgbClr val="111111"/>
                </a:solidFill>
                <a:effectLst/>
                <a:latin typeface="Roboto" panose="02000000000000000000" pitchFamily="2" charset="0"/>
              </a:rPr>
              <a:t>.It</a:t>
            </a:r>
            <a:r>
              <a:rPr lang="en-GB" b="0" i="0" dirty="0">
                <a:solidFill>
                  <a:srgbClr val="111111"/>
                </a:solidFill>
                <a:effectLst/>
                <a:latin typeface="Roboto" panose="02000000000000000000" pitchFamily="2" charset="0"/>
              </a:rPr>
              <a:t> generally refers to the model of development pursued in East </a:t>
            </a:r>
            <a:r>
              <a:rPr lang="en-GB" b="1" i="0" dirty="0">
                <a:solidFill>
                  <a:srgbClr val="111111"/>
                </a:solidFill>
                <a:effectLst/>
                <a:latin typeface="Roboto" panose="02000000000000000000" pitchFamily="2" charset="0"/>
              </a:rPr>
              <a:t>Asian</a:t>
            </a:r>
            <a:r>
              <a:rPr lang="en-GB" b="0" i="0" dirty="0">
                <a:solidFill>
                  <a:srgbClr val="111111"/>
                </a:solidFill>
                <a:effectLst/>
                <a:latin typeface="Roboto" panose="02000000000000000000" pitchFamily="2" charset="0"/>
              </a:rPr>
              <a:t> economies such as Hong Kong, Macau, Japan, South Korea and Taiwan</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3009502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Liberal market economies and coordinated market economies</a:t>
            </a:r>
          </a:p>
          <a:p>
            <a:r>
              <a:rPr lang="en-GB" b="0" i="0" dirty="0">
                <a:solidFill>
                  <a:srgbClr val="111111"/>
                </a:solidFill>
                <a:effectLst/>
                <a:latin typeface="Roboto" panose="02000000000000000000" pitchFamily="2" charset="0"/>
              </a:rPr>
              <a:t>A </a:t>
            </a:r>
            <a:r>
              <a:rPr lang="en-GB" b="1" i="0" dirty="0">
                <a:solidFill>
                  <a:srgbClr val="111111"/>
                </a:solidFill>
                <a:effectLst/>
                <a:latin typeface="Roboto" panose="02000000000000000000" pitchFamily="2" charset="0"/>
              </a:rPr>
              <a:t>liberal</a:t>
            </a:r>
            <a:r>
              <a:rPr lang="en-GB" b="0" i="0" dirty="0">
                <a:solidFill>
                  <a:srgbClr val="111111"/>
                </a:solidFill>
                <a:effectLst/>
                <a:latin typeface="Roboto" panose="02000000000000000000" pitchFamily="2" charset="0"/>
              </a:rPr>
              <a:t> </a:t>
            </a:r>
            <a:r>
              <a:rPr lang="en-GB" b="1" i="0" dirty="0">
                <a:solidFill>
                  <a:srgbClr val="111111"/>
                </a:solidFill>
                <a:effectLst/>
                <a:latin typeface="Roboto" panose="02000000000000000000" pitchFamily="2" charset="0"/>
              </a:rPr>
              <a:t>market</a:t>
            </a:r>
            <a:r>
              <a:rPr lang="en-GB" b="0" i="0" dirty="0">
                <a:solidFill>
                  <a:srgbClr val="111111"/>
                </a:solidFill>
                <a:effectLst/>
                <a:latin typeface="Roboto" panose="02000000000000000000" pitchFamily="2" charset="0"/>
              </a:rPr>
              <a:t> </a:t>
            </a:r>
            <a:r>
              <a:rPr lang="en-GB" b="1" i="0" dirty="0">
                <a:solidFill>
                  <a:srgbClr val="111111"/>
                </a:solidFill>
                <a:effectLst/>
                <a:latin typeface="Roboto" panose="02000000000000000000" pitchFamily="2" charset="0"/>
              </a:rPr>
              <a:t>economy</a:t>
            </a:r>
            <a:r>
              <a:rPr lang="en-GB" b="0" i="0" dirty="0">
                <a:solidFill>
                  <a:srgbClr val="111111"/>
                </a:solidFill>
                <a:effectLst/>
                <a:latin typeface="Roboto" panose="02000000000000000000" pitchFamily="2" charset="0"/>
              </a:rPr>
              <a:t> is a type of economic system that provides the ability for companies to interact with other companies, their employees, customers, and suppliers in whatever mechanisms they prefer, within the broad regulations implemented by a government.</a:t>
            </a:r>
          </a:p>
          <a:p>
            <a:r>
              <a:rPr lang="en-GB" dirty="0"/>
              <a:t> </a:t>
            </a:r>
            <a:r>
              <a:rPr lang="en-GB" b="0" i="0" dirty="0">
                <a:solidFill>
                  <a:srgbClr val="111111"/>
                </a:solidFill>
                <a:effectLst/>
                <a:latin typeface="Roboto" panose="02000000000000000000" pitchFamily="2" charset="0"/>
              </a:rPr>
              <a:t>is one of the varieties of capitalism identified by Peter A. Hall and David Soskice and exemplified by the economies of Germany and Japan. Coordinated market economies</a:t>
            </a:r>
            <a:r>
              <a:rPr lang="en-GB" b="1" i="0" dirty="0">
                <a:solidFill>
                  <a:srgbClr val="111111"/>
                </a:solidFill>
                <a:effectLst/>
                <a:latin typeface="Roboto" panose="02000000000000000000" pitchFamily="2" charset="0"/>
              </a:rPr>
              <a:t> rely on formal institutions to regulate the market and coordinate the interaction of firms and firm relations with suppliers, customers, employees, and financiers</a:t>
            </a:r>
            <a:r>
              <a:rPr lang="en-GB" b="0" i="0" dirty="0">
                <a:solidFill>
                  <a:srgbClr val="111111"/>
                </a:solidFill>
                <a:effectLst/>
                <a:latin typeface="Roboto" panose="02000000000000000000" pitchFamily="2" charset="0"/>
              </a:rPr>
              <a:t>.</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3406690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71777D"/>
                </a:solidFill>
                <a:effectLst/>
                <a:latin typeface="Roboto" panose="02000000000000000000" pitchFamily="2" charset="0"/>
              </a:rPr>
              <a:t>Organizational legitimacy is</a:t>
            </a:r>
            <a:r>
              <a:rPr lang="en-GB" b="1" i="0" dirty="0">
                <a:solidFill>
                  <a:srgbClr val="767676"/>
                </a:solidFill>
                <a:effectLst/>
                <a:latin typeface="Roboto" panose="02000000000000000000" pitchFamily="2" charset="0"/>
              </a:rPr>
              <a:t> desirable and accepted in any environment, since it guarantees that activities are carried out in accordance with the norms, beliefs, values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4164879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In sociology and organizational studies, institutional theory is a</a:t>
            </a:r>
            <a:r>
              <a:rPr lang="en-GB" b="1" i="0" dirty="0">
                <a:solidFill>
                  <a:srgbClr val="111111"/>
                </a:solidFill>
                <a:effectLst/>
                <a:latin typeface="Roboto" panose="02000000000000000000" pitchFamily="2" charset="0"/>
              </a:rPr>
              <a:t> theory on the deeper and more resilient aspects of social structure</a:t>
            </a:r>
            <a:r>
              <a:rPr lang="en-GB" b="0" i="0" dirty="0">
                <a:solidFill>
                  <a:srgbClr val="111111"/>
                </a:solidFill>
                <a:effectLst/>
                <a:latin typeface="Roboto" panose="02000000000000000000" pitchFamily="2" charset="0"/>
              </a:rPr>
              <a:t>. It considers the processes by which structures, including schemes, rules, norms, and routines, become established as authoritative guidelines for social </a:t>
            </a:r>
            <a:r>
              <a:rPr lang="en-GB" b="0" i="0" dirty="0" err="1">
                <a:solidFill>
                  <a:srgbClr val="111111"/>
                </a:solidFill>
                <a:effectLst/>
                <a:latin typeface="Roboto" panose="02000000000000000000" pitchFamily="2" charset="0"/>
              </a:rPr>
              <a:t>behavior</a:t>
            </a:r>
            <a:r>
              <a:rPr lang="en-GB" b="0" i="0" dirty="0">
                <a:solidFill>
                  <a:srgbClr val="111111"/>
                </a:solidFill>
                <a:effectLst/>
                <a:latin typeface="Roboto" panose="02000000000000000000" pitchFamily="2" charset="0"/>
              </a:rPr>
              <a:t>.</a:t>
            </a:r>
          </a:p>
          <a:p>
            <a:r>
              <a:rPr lang="en-GB" b="0" i="0" dirty="0">
                <a:solidFill>
                  <a:srgbClr val="111111"/>
                </a:solidFill>
                <a:effectLst/>
                <a:latin typeface="Roboto" panose="02000000000000000000" pitchFamily="2" charset="0"/>
              </a:rPr>
              <a:t>Institutional isomorphism, a concept developed by Paul DiMaggio and Walter Powell, is the</a:t>
            </a:r>
            <a:r>
              <a:rPr lang="en-GB" b="1" i="0" dirty="0">
                <a:solidFill>
                  <a:srgbClr val="111111"/>
                </a:solidFill>
                <a:effectLst/>
                <a:latin typeface="Roboto" panose="02000000000000000000" pitchFamily="2" charset="0"/>
              </a:rPr>
              <a:t> similarity of the systems and processes of institutions</a:t>
            </a:r>
            <a:r>
              <a:rPr lang="en-GB" b="0" i="0" dirty="0">
                <a:solidFill>
                  <a:srgbClr val="111111"/>
                </a:solidFill>
                <a:effectLst/>
                <a:latin typeface="Roboto" panose="02000000000000000000" pitchFamily="2" charset="0"/>
              </a:rPr>
              <a:t>. This similarity can be through imitation among institutions or through independent development of systems and processes.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161334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537914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5607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12/3/2024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KJ3uwPHUV9w"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hyperlink" Target="https://hbr.org/2013/02/the-future-of-talent-is-in-clusters"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Lecture Themes</a:t>
            </a:r>
          </a:p>
        </p:txBody>
      </p:sp>
      <p:sp>
        <p:nvSpPr>
          <p:cNvPr id="6" name="Rectangle 1027"/>
          <p:cNvSpPr txBox="1">
            <a:spLocks noChangeArrowheads="1"/>
          </p:cNvSpPr>
          <p:nvPr/>
        </p:nvSpPr>
        <p:spPr>
          <a:xfrm>
            <a:off x="2209800" y="214788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Why study cross-cultural management (CCM)?</a:t>
            </a:r>
          </a:p>
          <a:p>
            <a:r>
              <a:rPr lang="en-GB" altLang="en-US" sz="2400" dirty="0">
                <a:latin typeface="Arial" panose="020B0604020202020204" pitchFamily="34" charset="0"/>
                <a:cs typeface="Arial" panose="020B0604020202020204" pitchFamily="34" charset="0"/>
              </a:rPr>
              <a:t>Defining and conceptualising ‘culture’ </a:t>
            </a:r>
            <a:r>
              <a:rPr lang="en-GB" sz="2400" dirty="0"/>
              <a:t>–</a:t>
            </a:r>
            <a:r>
              <a:rPr lang="en-GB" altLang="en-US" sz="2400" dirty="0">
                <a:latin typeface="Arial" panose="020B0604020202020204" pitchFamily="34" charset="0"/>
                <a:cs typeface="Arial" panose="020B0604020202020204" pitchFamily="34" charset="0"/>
              </a:rPr>
              <a:t> a difficult and contested area</a:t>
            </a:r>
          </a:p>
          <a:p>
            <a:pPr>
              <a:buFontTx/>
              <a:buNone/>
            </a:pP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Business Benefits of Diversity</a:t>
            </a:r>
          </a:p>
        </p:txBody>
      </p:sp>
      <p:sp>
        <p:nvSpPr>
          <p:cNvPr id="4" name="Content Placeholder 3"/>
          <p:cNvSpPr>
            <a:spLocks noGrp="1"/>
          </p:cNvSpPr>
          <p:nvPr>
            <p:ph idx="1"/>
          </p:nvPr>
        </p:nvSpPr>
        <p:spPr/>
        <p:txBody>
          <a:bodyPr/>
          <a:lstStyle/>
          <a:p>
            <a:r>
              <a:rPr lang="en-GB" altLang="en-US" sz="2400" dirty="0"/>
              <a:t>Synergy</a:t>
            </a:r>
          </a:p>
          <a:p>
            <a:endParaRPr lang="en-GB" altLang="en-US" sz="2400" dirty="0"/>
          </a:p>
          <a:p>
            <a:r>
              <a:rPr lang="en-GB" altLang="en-US" sz="2400" dirty="0"/>
              <a:t>Talent clusters</a:t>
            </a:r>
          </a:p>
          <a:p>
            <a:endParaRPr lang="en-GB" altLang="en-US" sz="2400" dirty="0"/>
          </a:p>
          <a:p>
            <a:r>
              <a:rPr lang="en-GB" altLang="en-US" sz="2400" dirty="0"/>
              <a:t>Wisdom of crowds</a:t>
            </a:r>
          </a:p>
          <a:p>
            <a:endParaRPr lang="en-GB" altLang="en-US" sz="2400" dirty="0"/>
          </a:p>
          <a:p>
            <a:r>
              <a:rPr lang="en-GB" altLang="en-US" sz="2400" dirty="0"/>
              <a:t>Cross-cultural groups and teams offer great potential for success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620688"/>
            <a:ext cx="8229600" cy="1143000"/>
          </a:xfrm>
        </p:spPr>
        <p:txBody>
          <a:bodyPr>
            <a:noAutofit/>
          </a:bodyPr>
          <a:lstStyle/>
          <a:p>
            <a:r>
              <a:rPr lang="en-GB" altLang="en-US" sz="4000" dirty="0">
                <a:latin typeface="+mn-lt"/>
              </a:rPr>
              <a:t>Or … the Routinely Multi-cultural Make-up of Many Cities’ Workforces</a:t>
            </a:r>
            <a:endParaRPr lang="en-GB" sz="4000" dirty="0">
              <a:solidFill>
                <a:srgbClr val="003366"/>
              </a:solidFill>
              <a:latin typeface="+mn-lt"/>
            </a:endParaRPr>
          </a:p>
        </p:txBody>
      </p:sp>
      <p:sp>
        <p:nvSpPr>
          <p:cNvPr id="3" name="Content Placeholder 2"/>
          <p:cNvSpPr>
            <a:spLocks noGrp="1"/>
          </p:cNvSpPr>
          <p:nvPr>
            <p:ph idx="1"/>
          </p:nvPr>
        </p:nvSpPr>
        <p:spPr/>
        <p:txBody>
          <a:bodyPr>
            <a:normAutofit fontScale="92500"/>
          </a:bodyPr>
          <a:lstStyle/>
          <a:p>
            <a:pPr marL="0" indent="0">
              <a:buNone/>
            </a:pPr>
            <a:br>
              <a:rPr lang="en-GB" altLang="en-US" b="1" dirty="0">
                <a:latin typeface="Comic Sans MS" panose="030F0702030302020204" pitchFamily="66" charset="0"/>
              </a:rPr>
            </a:br>
            <a:br>
              <a:rPr lang="en-GB" altLang="en-US" dirty="0">
                <a:latin typeface="Comic Sans MS" panose="030F0702030302020204" pitchFamily="66" charset="0"/>
              </a:rPr>
            </a:br>
            <a:r>
              <a:rPr lang="en-GB" altLang="en-US" dirty="0"/>
              <a:t>The stress on London’s diversity a factor in the successful 2012 Olympics bid – </a:t>
            </a:r>
            <a:r>
              <a:rPr lang="en-GB" altLang="en-US" i="1" dirty="0" err="1"/>
              <a:t>viz</a:t>
            </a:r>
            <a:r>
              <a:rPr lang="en-GB" altLang="en-US" dirty="0"/>
              <a:t> Tony Blair’s pitch.</a:t>
            </a:r>
            <a:br>
              <a:rPr lang="en-GB" altLang="en-US" dirty="0"/>
            </a:br>
            <a:br>
              <a:rPr lang="en-GB" altLang="en-US" dirty="0"/>
            </a:br>
            <a:r>
              <a:rPr lang="en-GB" altLang="en-US" dirty="0"/>
              <a:t>However, this is a controversial area – see the debate on immigration in the run-up to the UK general election in 2015.</a:t>
            </a:r>
          </a:p>
          <a:p>
            <a:pPr marL="0" indent="0">
              <a:buNone/>
            </a:pPr>
            <a:br>
              <a:rPr lang="en-GB" altLang="en-US" dirty="0"/>
            </a:br>
            <a:r>
              <a:rPr lang="en-GB" altLang="en-US" dirty="0"/>
              <a:t>Look up media coverage of the </a:t>
            </a:r>
            <a:r>
              <a:rPr lang="en-GB" altLang="en-US" dirty="0" err="1"/>
              <a:t>Greencore</a:t>
            </a:r>
            <a:r>
              <a:rPr lang="en-GB" altLang="en-US" dirty="0"/>
              <a:t> sandwich company in November 2014 for a flavour of the controversies around migrant workforces. </a:t>
            </a:r>
            <a:endParaRPr lang="en-GB" dirty="0">
              <a:solidFill>
                <a:srgbClr val="003366"/>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So Cross-Cultural Awareness is of Practical Value</a:t>
            </a:r>
          </a:p>
        </p:txBody>
      </p:sp>
      <p:sp>
        <p:nvSpPr>
          <p:cNvPr id="3" name="Content Placeholder 2"/>
          <p:cNvSpPr>
            <a:spLocks noGrp="1"/>
          </p:cNvSpPr>
          <p:nvPr>
            <p:ph idx="1"/>
          </p:nvPr>
        </p:nvSpPr>
        <p:spPr>
          <a:xfrm>
            <a:off x="1981200" y="1600201"/>
            <a:ext cx="8229600" cy="3621156"/>
          </a:xfrm>
        </p:spPr>
        <p:txBody>
          <a:bodyPr>
            <a:normAutofit/>
          </a:bodyPr>
          <a:lstStyle/>
          <a:p>
            <a:r>
              <a:rPr lang="en-GB" sz="2400" dirty="0"/>
              <a:t>Interest in ‘lessons from abroad’ – these change over time!</a:t>
            </a:r>
          </a:p>
          <a:p>
            <a:r>
              <a:rPr lang="en-GB" sz="2400" dirty="0"/>
              <a:t>How to acquire ‘local’ know-how, e.g. the </a:t>
            </a:r>
            <a:r>
              <a:rPr lang="en-GB" sz="2400" dirty="0">
                <a:hlinkClick r:id="rId3"/>
              </a:rPr>
              <a:t>HSBC</a:t>
            </a:r>
            <a:r>
              <a:rPr lang="en-GB" sz="2400" dirty="0"/>
              <a:t> advertising campaign based on cultural misunderstandings.</a:t>
            </a:r>
          </a:p>
          <a:p>
            <a:r>
              <a:rPr lang="en-GB" sz="2400" dirty="0"/>
              <a:t>Increasing awareness that there is no one best (Western) way.</a:t>
            </a:r>
          </a:p>
          <a:p>
            <a:endParaRPr lang="en-GB" sz="2400" dirty="0"/>
          </a:p>
          <a:p>
            <a:pPr marL="0" indent="0">
              <a:buNone/>
            </a:pPr>
            <a:endParaRPr 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A Better World?</a:t>
            </a:r>
            <a:br>
              <a:rPr lang="en-GB" sz="4000" dirty="0"/>
            </a:br>
            <a:endParaRPr lang="en-GB" sz="4000" dirty="0">
              <a:solidFill>
                <a:srgbClr val="003366"/>
              </a:solidFill>
            </a:endParaRPr>
          </a:p>
        </p:txBody>
      </p:sp>
      <p:sp>
        <p:nvSpPr>
          <p:cNvPr id="3" name="Content Placeholder 2"/>
          <p:cNvSpPr>
            <a:spLocks noGrp="1"/>
          </p:cNvSpPr>
          <p:nvPr>
            <p:ph idx="1"/>
          </p:nvPr>
        </p:nvSpPr>
        <p:spPr/>
        <p:txBody>
          <a:bodyPr>
            <a:normAutofit/>
          </a:bodyPr>
          <a:lstStyle/>
          <a:p>
            <a:pPr marL="0" indent="0">
              <a:buNone/>
            </a:pPr>
            <a:r>
              <a:rPr lang="en-GB" altLang="en-US" sz="2400" dirty="0"/>
              <a:t>Therefore by becoming more cross-culturally aware can we:</a:t>
            </a:r>
          </a:p>
          <a:p>
            <a:r>
              <a:rPr lang="en-GB" altLang="en-US" sz="2400" dirty="0"/>
              <a:t>increase self-awareness</a:t>
            </a:r>
          </a:p>
          <a:p>
            <a:r>
              <a:rPr lang="en-GB" altLang="en-US" sz="2400" dirty="0"/>
              <a:t>be sensitised to difference</a:t>
            </a:r>
          </a:p>
          <a:p>
            <a:r>
              <a:rPr lang="en-GB" altLang="en-US" sz="2400" dirty="0"/>
              <a:t>question our knowledge foundations</a:t>
            </a:r>
          </a:p>
          <a:p>
            <a:r>
              <a:rPr lang="en-GB" altLang="en-US" sz="2400" dirty="0"/>
              <a:t>help to reduce ignorance, prejudice and hatred?</a:t>
            </a:r>
          </a:p>
          <a:p>
            <a:endParaRPr lang="en-GB" dirty="0">
              <a:solidFill>
                <a:srgbClr val="003366"/>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Awareness </a:t>
            </a:r>
            <a:r>
              <a:rPr lang="en-GB" sz="4000" dirty="0"/>
              <a:t>– </a:t>
            </a:r>
            <a:r>
              <a:rPr lang="en-GB" altLang="en-US" sz="4000" dirty="0"/>
              <a:t>and Avoidance of Parochialism</a:t>
            </a:r>
            <a:endParaRPr lang="en-GB" sz="4000" b="1" dirty="0">
              <a:solidFill>
                <a:srgbClr val="003366"/>
              </a:solidFill>
            </a:endParaRPr>
          </a:p>
        </p:txBody>
      </p:sp>
      <p:sp>
        <p:nvSpPr>
          <p:cNvPr id="3" name="Content Placeholder 2"/>
          <p:cNvSpPr>
            <a:spLocks noGrp="1"/>
          </p:cNvSpPr>
          <p:nvPr>
            <p:ph idx="1"/>
          </p:nvPr>
        </p:nvSpPr>
        <p:spPr/>
        <p:txBody>
          <a:bodyPr>
            <a:normAutofit/>
          </a:bodyPr>
          <a:lstStyle/>
          <a:p>
            <a:pPr>
              <a:buFontTx/>
              <a:buChar char="•"/>
            </a:pPr>
            <a:r>
              <a:rPr lang="en-GB" altLang="en-US" sz="2400" dirty="0"/>
              <a:t>‘What does he know of England who only England knows?’ (Rudyard Kipling)</a:t>
            </a:r>
          </a:p>
          <a:p>
            <a:pPr>
              <a:buFontTx/>
              <a:buChar char="•"/>
            </a:pPr>
            <a:r>
              <a:rPr lang="en-GB" altLang="en-US" sz="2400" dirty="0"/>
              <a:t>‘</a:t>
            </a:r>
            <a:r>
              <a:rPr lang="en-GB" altLang="en-US" sz="2400" dirty="0" err="1"/>
              <a:t>Faliraki</a:t>
            </a:r>
            <a:r>
              <a:rPr lang="en-GB" altLang="en-US" sz="2400" dirty="0"/>
              <a:t> syndrome’* a no-no for managers.</a:t>
            </a:r>
          </a:p>
          <a:p>
            <a:pPr>
              <a:buNone/>
            </a:pPr>
            <a:endParaRPr lang="en-GB" altLang="en-US" sz="2400" dirty="0"/>
          </a:p>
          <a:p>
            <a:pPr>
              <a:buNone/>
            </a:pPr>
            <a:r>
              <a:rPr lang="en-GB" altLang="en-US" sz="2400" dirty="0"/>
              <a:t>There are only places with their own culture.</a:t>
            </a:r>
          </a:p>
          <a:p>
            <a:pPr>
              <a:buNone/>
            </a:pPr>
            <a:endParaRPr lang="en-GB" altLang="en-US" sz="2400" dirty="0"/>
          </a:p>
          <a:p>
            <a:pPr>
              <a:buNone/>
            </a:pPr>
            <a:r>
              <a:rPr lang="en-GB" altLang="en-US" sz="2400" dirty="0"/>
              <a:t>*Aberrant behaviour because: ‘we’re on holiday’.</a:t>
            </a:r>
          </a:p>
          <a:p>
            <a:endParaRPr lang="en-GB" dirty="0">
              <a:solidFill>
                <a:srgbClr val="003366"/>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Not Just Countries</a:t>
            </a:r>
          </a:p>
        </p:txBody>
      </p:sp>
      <p:sp>
        <p:nvSpPr>
          <p:cNvPr id="3" name="Content Placeholder 2"/>
          <p:cNvSpPr>
            <a:spLocks noGrp="1"/>
          </p:cNvSpPr>
          <p:nvPr>
            <p:ph idx="1"/>
          </p:nvPr>
        </p:nvSpPr>
        <p:spPr/>
        <p:txBody>
          <a:bodyPr>
            <a:normAutofit/>
          </a:bodyPr>
          <a:lstStyle/>
          <a:p>
            <a:pPr marL="0" indent="0">
              <a:buNone/>
            </a:pPr>
            <a:r>
              <a:rPr lang="en-GB" sz="2400" dirty="0"/>
              <a:t>National culture normally the unit of comparison in most research and management writing.</a:t>
            </a:r>
          </a:p>
          <a:p>
            <a:pPr marL="0" indent="0">
              <a:buNone/>
            </a:pPr>
            <a:endParaRPr lang="en-GB" sz="2400" dirty="0"/>
          </a:p>
          <a:p>
            <a:pPr marL="0" indent="0">
              <a:buNone/>
            </a:pPr>
            <a:r>
              <a:rPr lang="en-GB" sz="2400" dirty="0"/>
              <a:t>Consider also:</a:t>
            </a:r>
          </a:p>
          <a:p>
            <a:r>
              <a:rPr lang="en-GB" sz="2400" dirty="0"/>
              <a:t>organisational</a:t>
            </a:r>
          </a:p>
          <a:p>
            <a:r>
              <a:rPr lang="en-GB" sz="2400" dirty="0"/>
              <a:t>professional</a:t>
            </a:r>
          </a:p>
          <a:p>
            <a:r>
              <a:rPr lang="en-GB" sz="2400" dirty="0"/>
              <a:t>regional</a:t>
            </a:r>
          </a:p>
          <a:p>
            <a:r>
              <a:rPr lang="en-GB" sz="2400" dirty="0"/>
              <a:t>sub-cultures.</a:t>
            </a:r>
          </a:p>
        </p:txBody>
      </p:sp>
    </p:spTree>
    <p:extLst>
      <p:ext uri="{BB962C8B-B14F-4D97-AF65-F5344CB8AC3E}">
        <p14:creationId xmlns:p14="http://schemas.microsoft.com/office/powerpoint/2010/main" val="120840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latin typeface="+mn-lt"/>
              </a:rPr>
              <a:t>Awareness does not Equal Harmony!</a:t>
            </a:r>
            <a:endParaRPr lang="en-GB" sz="4000" b="1" dirty="0">
              <a:solidFill>
                <a:srgbClr val="003366"/>
              </a:solidFill>
              <a:latin typeface="+mn-lt"/>
            </a:endParaRPr>
          </a:p>
        </p:txBody>
      </p:sp>
      <p:sp>
        <p:nvSpPr>
          <p:cNvPr id="3" name="Content Placeholder 2"/>
          <p:cNvSpPr>
            <a:spLocks noGrp="1"/>
          </p:cNvSpPr>
          <p:nvPr>
            <p:ph idx="1"/>
          </p:nvPr>
        </p:nvSpPr>
        <p:spPr/>
        <p:txBody>
          <a:bodyPr>
            <a:normAutofit/>
          </a:bodyPr>
          <a:lstStyle/>
          <a:p>
            <a:pPr marL="0" indent="0">
              <a:buNone/>
            </a:pPr>
            <a:r>
              <a:rPr lang="en-GB" altLang="en-US" sz="2400" dirty="0">
                <a:latin typeface="+mj-lt"/>
              </a:rPr>
              <a:t>Nancy Adler found that multi-cultural business teams faced the following potential difficulties:</a:t>
            </a:r>
          </a:p>
          <a:p>
            <a:pPr>
              <a:buNone/>
            </a:pPr>
            <a:endParaRPr lang="en-GB" altLang="en-US" sz="2400" dirty="0">
              <a:latin typeface="+mj-lt"/>
            </a:endParaRPr>
          </a:p>
          <a:p>
            <a:r>
              <a:rPr lang="en-GB" altLang="en-US" sz="2400" dirty="0">
                <a:latin typeface="+mj-lt"/>
              </a:rPr>
              <a:t>mistrust (including stereotyping)</a:t>
            </a:r>
          </a:p>
          <a:p>
            <a:r>
              <a:rPr lang="en-GB" altLang="en-US" sz="2400" dirty="0">
                <a:latin typeface="+mj-lt"/>
              </a:rPr>
              <a:t>miscommunication</a:t>
            </a:r>
          </a:p>
          <a:p>
            <a:r>
              <a:rPr lang="en-GB" altLang="en-US" sz="2400" dirty="0">
                <a:latin typeface="+mj-lt"/>
              </a:rPr>
              <a:t>process difficulties.</a:t>
            </a:r>
            <a:endParaRPr lang="en-GB" sz="2400" dirty="0">
              <a:solidFill>
                <a:srgbClr val="003366"/>
              </a:solidFill>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A Challenging Area</a:t>
            </a:r>
            <a:endParaRPr lang="en-GB" sz="4000" b="1" dirty="0">
              <a:solidFill>
                <a:srgbClr val="003366"/>
              </a:solidFill>
            </a:endParaRP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400" dirty="0"/>
              <a:t>Research has consistently shown that multi-cultural teams tend to perform either much better or much worse than mono-cultural teams.</a:t>
            </a:r>
          </a:p>
          <a:p>
            <a:pPr marL="514350" indent="-514350">
              <a:buFont typeface="+mj-lt"/>
              <a:buAutoNum type="arabicPeriod"/>
            </a:pPr>
            <a:endParaRPr lang="en-GB" sz="2400" dirty="0"/>
          </a:p>
          <a:p>
            <a:pPr marL="514350" indent="-514350">
              <a:buFont typeface="+mj-lt"/>
              <a:buAutoNum type="arabicPeriod"/>
            </a:pPr>
            <a:r>
              <a:rPr lang="en-GB" sz="2400" dirty="0"/>
              <a:t>There are also ethical issues to consider; for example, desirable levels of integration – when in Rome?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Definitions</a:t>
            </a:r>
          </a:p>
        </p:txBody>
      </p:sp>
      <p:sp>
        <p:nvSpPr>
          <p:cNvPr id="3" name="Content Placeholder 2"/>
          <p:cNvSpPr>
            <a:spLocks noGrp="1"/>
          </p:cNvSpPr>
          <p:nvPr>
            <p:ph idx="1"/>
          </p:nvPr>
        </p:nvSpPr>
        <p:spPr/>
        <p:txBody>
          <a:bodyPr>
            <a:normAutofit/>
          </a:bodyPr>
          <a:lstStyle/>
          <a:p>
            <a:r>
              <a:rPr lang="en-GB" sz="2400" dirty="0"/>
              <a:t>‘Culture is the collective programming of the mind.’ (Geert Hofstede)</a:t>
            </a:r>
          </a:p>
          <a:p>
            <a:endParaRPr lang="en-GB" sz="2400" dirty="0"/>
          </a:p>
          <a:p>
            <a:r>
              <a:rPr lang="en-GB" sz="2400" dirty="0"/>
              <a:t>‘Culture is the way a group of people solve problems.’ </a:t>
            </a:r>
            <a:r>
              <a:rPr lang="en-GB" sz="2400" dirty="0" err="1"/>
              <a:t>Fons</a:t>
            </a:r>
            <a:r>
              <a:rPr lang="en-GB" sz="2400" dirty="0"/>
              <a:t> </a:t>
            </a:r>
            <a:r>
              <a:rPr lang="en-GB" sz="2400" dirty="0" err="1"/>
              <a:t>Trompenaars</a:t>
            </a:r>
            <a:endParaRPr lang="en-GB" sz="2400" dirty="0"/>
          </a:p>
          <a:p>
            <a:endParaRPr lang="en-GB" sz="2400" dirty="0"/>
          </a:p>
          <a:p>
            <a:r>
              <a:rPr lang="en-GB" sz="2400" dirty="0"/>
              <a:t>‘Culture is like water to fish. It is there all the time but the fish are oblivious to it.’ (S. Robbins)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But Watch out for the Ecological Fallacy!</a:t>
            </a:r>
          </a:p>
        </p:txBody>
      </p:sp>
      <p:sp>
        <p:nvSpPr>
          <p:cNvPr id="4" name="Content Placeholder 2"/>
          <p:cNvSpPr>
            <a:spLocks noGrp="1"/>
          </p:cNvSpPr>
          <p:nvPr>
            <p:ph idx="1"/>
          </p:nvPr>
        </p:nvSpPr>
        <p:spPr>
          <a:xfrm>
            <a:off x="1981200" y="1600201"/>
            <a:ext cx="8229600" cy="4525963"/>
          </a:xfrm>
        </p:spPr>
        <p:txBody>
          <a:bodyPr>
            <a:normAutofit/>
          </a:bodyPr>
          <a:lstStyle/>
          <a:p>
            <a:pPr>
              <a:lnSpc>
                <a:spcPct val="90000"/>
              </a:lnSpc>
            </a:pPr>
            <a:r>
              <a:rPr lang="en-GB" altLang="en-US" sz="2400" dirty="0"/>
              <a:t>‘A statement that every English person is violent, because on occasions  some English  football fans are violent would be regarded by any rational person as absurd.’ </a:t>
            </a:r>
            <a:r>
              <a:rPr lang="en-GB" altLang="en-US" sz="2400" dirty="0" err="1"/>
              <a:t>McSweeney</a:t>
            </a:r>
            <a:r>
              <a:rPr lang="en-GB" altLang="en-US" sz="2400" dirty="0"/>
              <a:t> (2002) </a:t>
            </a:r>
          </a:p>
          <a:p>
            <a:pPr>
              <a:lnSpc>
                <a:spcPct val="90000"/>
              </a:lnSpc>
            </a:pPr>
            <a:endParaRPr lang="en-GB" altLang="en-US" sz="2400" dirty="0"/>
          </a:p>
          <a:p>
            <a:pPr>
              <a:lnSpc>
                <a:spcPct val="90000"/>
              </a:lnSpc>
            </a:pPr>
            <a:r>
              <a:rPr lang="en-GB" altLang="en-US" sz="2400" dirty="0"/>
              <a:t>Therefore we see central tendencies, ‘scoring’ and bi-polar dimensions .</a:t>
            </a:r>
          </a:p>
          <a:p>
            <a:pPr>
              <a:lnSpc>
                <a:spcPct val="90000"/>
              </a:lnSpc>
            </a:pPr>
            <a:endParaRPr lang="en-GB" altLang="en-US" sz="2400" dirty="0"/>
          </a:p>
          <a:p>
            <a:pPr>
              <a:lnSpc>
                <a:spcPct val="90000"/>
              </a:lnSpc>
            </a:pPr>
            <a:r>
              <a:rPr lang="en-GB" altLang="en-US" sz="2400" dirty="0"/>
              <a:t>Gender must not be not forgotten – how are men and women regarded and treated?  </a:t>
            </a:r>
          </a:p>
          <a:p>
            <a:pPr marL="0" indent="0">
              <a:buNone/>
            </a:pPr>
            <a:r>
              <a:rPr lang="en-GB" altLang="en-US" sz="2400" dirty="0"/>
              <a:t> </a:t>
            </a:r>
            <a:endParaRPr lang="en-GB" sz="2400" dirty="0"/>
          </a:p>
        </p:txBody>
      </p:sp>
    </p:spTree>
    <p:extLst>
      <p:ext uri="{BB962C8B-B14F-4D97-AF65-F5344CB8AC3E}">
        <p14:creationId xmlns:p14="http://schemas.microsoft.com/office/powerpoint/2010/main" val="70645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Recognise also Culture Change</a:t>
            </a:r>
          </a:p>
        </p:txBody>
      </p:sp>
      <p:sp>
        <p:nvSpPr>
          <p:cNvPr id="3" name="Content Placeholder 2"/>
          <p:cNvSpPr>
            <a:spLocks noGrp="1"/>
          </p:cNvSpPr>
          <p:nvPr>
            <p:ph idx="1"/>
          </p:nvPr>
        </p:nvSpPr>
        <p:spPr/>
        <p:txBody>
          <a:bodyPr>
            <a:normAutofit/>
          </a:bodyPr>
          <a:lstStyle/>
          <a:p>
            <a:pPr marL="0" indent="0">
              <a:buNone/>
            </a:pPr>
            <a:r>
              <a:rPr lang="en-GB" altLang="en-US" sz="2400" dirty="0"/>
              <a:t>In 1958 nobody cried at John Lennon’s mother’s funeral – even though he and others were deeply upset. In 2014 people cry at football matches in the UK; this is culture change. </a:t>
            </a:r>
          </a:p>
          <a:p>
            <a:pPr marL="0" indent="0">
              <a:buNone/>
            </a:pPr>
            <a:endParaRPr lang="en-GB" altLang="en-US" sz="2400" dirty="0"/>
          </a:p>
          <a:p>
            <a:pPr marL="0" indent="0">
              <a:buNone/>
            </a:pPr>
            <a:r>
              <a:rPr lang="en-GB" altLang="en-US" sz="2400" dirty="0"/>
              <a:t>See also the public displays of grief following death of Diana, Princess of Wales in what had been viewed as an emotionally neutral, ‘stiff upper lip’ society. </a:t>
            </a:r>
            <a:br>
              <a:rPr lang="en-GB" altLang="en-US" sz="2400" dirty="0"/>
            </a:br>
            <a:br>
              <a:rPr lang="en-GB" altLang="en-US" sz="2400" dirty="0"/>
            </a:br>
            <a:r>
              <a:rPr lang="en-GB" altLang="en-US" sz="2400" dirty="0"/>
              <a:t>Also, China as a rapidly developing society contains huge contrasts from the traditional rural to hyper-modern urban settings. </a:t>
            </a:r>
            <a:endParaRPr lang="en-GB" sz="2400" dirty="0"/>
          </a:p>
        </p:txBody>
      </p:sp>
    </p:spTree>
    <p:extLst>
      <p:ext uri="{BB962C8B-B14F-4D97-AF65-F5344CB8AC3E}">
        <p14:creationId xmlns:p14="http://schemas.microsoft.com/office/powerpoint/2010/main" val="859988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Three Levels of Culture (1)</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3632" y="2060849"/>
            <a:ext cx="7168062" cy="3534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1353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Three Levels of Culture (2)</a:t>
            </a:r>
          </a:p>
        </p:txBody>
      </p:sp>
      <p:sp>
        <p:nvSpPr>
          <p:cNvPr id="4" name="Content Placeholder 2"/>
          <p:cNvSpPr>
            <a:spLocks noGrp="1"/>
          </p:cNvSpPr>
          <p:nvPr>
            <p:ph idx="1"/>
          </p:nvPr>
        </p:nvSpPr>
        <p:spPr>
          <a:xfrm>
            <a:off x="1981200" y="1600201"/>
            <a:ext cx="8229600" cy="4525963"/>
          </a:xfrm>
        </p:spPr>
        <p:txBody>
          <a:bodyPr>
            <a:normAutofit/>
          </a:bodyPr>
          <a:lstStyle/>
          <a:p>
            <a:pPr marL="0" indent="0">
              <a:buNone/>
            </a:pPr>
            <a:r>
              <a:rPr lang="en-GB" altLang="en-US" sz="2400" b="1" dirty="0"/>
              <a:t>Outer layer</a:t>
            </a:r>
          </a:p>
          <a:p>
            <a:pPr marL="0" indent="0">
              <a:buNone/>
            </a:pPr>
            <a:endParaRPr lang="en-GB" altLang="en-US" sz="2400" dirty="0"/>
          </a:p>
          <a:p>
            <a:pPr marL="0" indent="0">
              <a:buNone/>
            </a:pPr>
            <a:r>
              <a:rPr lang="en-GB" altLang="en-US" sz="2400" dirty="0"/>
              <a:t>The obvious little differences, e.g. mayonnaise on burgers.</a:t>
            </a:r>
            <a:br>
              <a:rPr lang="en-GB" altLang="en-US" sz="2400" dirty="0"/>
            </a:br>
            <a:br>
              <a:rPr lang="en-GB" altLang="en-US" sz="2400" dirty="0"/>
            </a:br>
            <a:r>
              <a:rPr lang="en-GB" altLang="en-US" sz="2400" dirty="0"/>
              <a:t>Post boxes are red in the UK, blue in the USA and green in Ireland.</a:t>
            </a:r>
            <a:br>
              <a:rPr lang="en-GB" altLang="en-US" sz="2400" dirty="0"/>
            </a:br>
            <a:br>
              <a:rPr lang="en-GB" altLang="en-US" sz="2400" dirty="0"/>
            </a:br>
            <a:r>
              <a:rPr lang="en-GB" altLang="en-US" sz="2400" dirty="0"/>
              <a:t>Important to survive and deal with ‘culture shock’.</a:t>
            </a:r>
            <a:endParaRPr lang="en-GB" sz="2400" dirty="0"/>
          </a:p>
        </p:txBody>
      </p:sp>
    </p:spTree>
    <p:extLst>
      <p:ext uri="{BB962C8B-B14F-4D97-AF65-F5344CB8AC3E}">
        <p14:creationId xmlns:p14="http://schemas.microsoft.com/office/powerpoint/2010/main" val="1012626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Three Levels of Culture (3)</a:t>
            </a:r>
          </a:p>
        </p:txBody>
      </p:sp>
      <p:sp>
        <p:nvSpPr>
          <p:cNvPr id="4" name="Content Placeholder 2"/>
          <p:cNvSpPr>
            <a:spLocks noGrp="1"/>
          </p:cNvSpPr>
          <p:nvPr>
            <p:ph idx="1"/>
          </p:nvPr>
        </p:nvSpPr>
        <p:spPr>
          <a:xfrm>
            <a:off x="1981200" y="1600201"/>
            <a:ext cx="8229600" cy="4525963"/>
          </a:xfrm>
        </p:spPr>
        <p:txBody>
          <a:bodyPr>
            <a:normAutofit/>
          </a:bodyPr>
          <a:lstStyle/>
          <a:p>
            <a:pPr marL="0" indent="0">
              <a:buNone/>
            </a:pPr>
            <a:r>
              <a:rPr lang="en-GB" altLang="en-US" sz="2400" b="1" dirty="0"/>
              <a:t>Middle layer –</a:t>
            </a:r>
            <a:r>
              <a:rPr lang="en-GB" altLang="en-US" sz="2400" dirty="0"/>
              <a:t> </a:t>
            </a:r>
            <a:r>
              <a:rPr lang="en-GB" altLang="en-US" sz="2400" b="1" dirty="0"/>
              <a:t>how do we interact with others?</a:t>
            </a:r>
            <a:endParaRPr lang="en-GB" altLang="en-US" sz="2400" dirty="0"/>
          </a:p>
          <a:p>
            <a:pPr marL="0" indent="0">
              <a:buNone/>
            </a:pPr>
            <a:endParaRPr lang="en-GB" altLang="en-US" sz="2400" dirty="0"/>
          </a:p>
          <a:p>
            <a:pPr marL="0" indent="0">
              <a:buNone/>
            </a:pPr>
            <a:r>
              <a:rPr lang="en-GB" altLang="en-US" sz="2400" dirty="0"/>
              <a:t>The ritual of the business card exchange in Asian cultures showing the underlying importance of respect, hierarchy and establishing relationships there. </a:t>
            </a:r>
            <a:endParaRPr lang="en-GB" sz="2400" dirty="0"/>
          </a:p>
        </p:txBody>
      </p:sp>
    </p:spTree>
    <p:extLst>
      <p:ext uri="{BB962C8B-B14F-4D97-AF65-F5344CB8AC3E}">
        <p14:creationId xmlns:p14="http://schemas.microsoft.com/office/powerpoint/2010/main" val="481709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Culture Impacts at the Level of  Institutions and Systems too</a:t>
            </a:r>
          </a:p>
        </p:txBody>
      </p:sp>
      <p:sp>
        <p:nvSpPr>
          <p:cNvPr id="4" name="Content Placeholder 2"/>
          <p:cNvSpPr>
            <a:spLocks noGrp="1"/>
          </p:cNvSpPr>
          <p:nvPr>
            <p:ph idx="1"/>
          </p:nvPr>
        </p:nvSpPr>
        <p:spPr>
          <a:xfrm>
            <a:off x="1981200" y="1600201"/>
            <a:ext cx="8229600" cy="4525963"/>
          </a:xfrm>
        </p:spPr>
        <p:txBody>
          <a:bodyPr>
            <a:normAutofit/>
          </a:bodyPr>
          <a:lstStyle/>
          <a:p>
            <a:pPr marL="0" indent="0">
              <a:buNone/>
            </a:pPr>
            <a:r>
              <a:rPr lang="en-GB" altLang="en-US" sz="2400" dirty="0"/>
              <a:t>Varieties of capitalism:</a:t>
            </a:r>
          </a:p>
          <a:p>
            <a:pPr>
              <a:lnSpc>
                <a:spcPct val="90000"/>
              </a:lnSpc>
            </a:pPr>
            <a:r>
              <a:rPr lang="en-GB" altLang="en-US" sz="2400" dirty="0"/>
              <a:t>Anglo-American</a:t>
            </a:r>
          </a:p>
          <a:p>
            <a:pPr>
              <a:lnSpc>
                <a:spcPct val="90000"/>
              </a:lnSpc>
            </a:pPr>
            <a:r>
              <a:rPr lang="en-GB" altLang="en-US" sz="2400" dirty="0"/>
              <a:t>Rhineland (French 35-hour week)</a:t>
            </a:r>
          </a:p>
          <a:p>
            <a:pPr>
              <a:lnSpc>
                <a:spcPct val="90000"/>
              </a:lnSpc>
            </a:pPr>
            <a:r>
              <a:rPr lang="en-GB" altLang="en-US" sz="2400" dirty="0"/>
              <a:t>Asian (firm as a family)</a:t>
            </a:r>
          </a:p>
          <a:p>
            <a:pPr>
              <a:lnSpc>
                <a:spcPct val="90000"/>
              </a:lnSpc>
            </a:pPr>
            <a:endParaRPr lang="en-GB" altLang="en-US" sz="2400" dirty="0"/>
          </a:p>
          <a:p>
            <a:pPr>
              <a:lnSpc>
                <a:spcPct val="90000"/>
              </a:lnSpc>
            </a:pPr>
            <a:endParaRPr lang="en-GB" altLang="en-US" sz="2400" dirty="0"/>
          </a:p>
          <a:p>
            <a:pPr>
              <a:lnSpc>
                <a:spcPct val="90000"/>
              </a:lnSpc>
            </a:pPr>
            <a:r>
              <a:rPr lang="en-GB" altLang="en-US" sz="2400" dirty="0"/>
              <a:t>How do these feed into culture in your own country? Interrelationships with values held by individual actors.</a:t>
            </a:r>
          </a:p>
          <a:p>
            <a:pPr marL="0" indent="0">
              <a:buNone/>
            </a:pPr>
            <a:r>
              <a:rPr lang="en-GB" altLang="en-US" sz="2400" dirty="0"/>
              <a:t> </a:t>
            </a:r>
            <a:endParaRPr lang="en-GB" sz="2400" dirty="0"/>
          </a:p>
        </p:txBody>
      </p:sp>
    </p:spTree>
    <p:extLst>
      <p:ext uri="{BB962C8B-B14F-4D97-AF65-F5344CB8AC3E}">
        <p14:creationId xmlns:p14="http://schemas.microsoft.com/office/powerpoint/2010/main" val="4108909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Education Practices and Varieties of Capitalism</a:t>
            </a:r>
          </a:p>
        </p:txBody>
      </p:sp>
      <p:sp>
        <p:nvSpPr>
          <p:cNvPr id="3" name="Content Placeholder 2"/>
          <p:cNvSpPr>
            <a:spLocks noGrp="1"/>
          </p:cNvSpPr>
          <p:nvPr>
            <p:ph idx="1"/>
          </p:nvPr>
        </p:nvSpPr>
        <p:spPr/>
        <p:txBody>
          <a:bodyPr>
            <a:normAutofit/>
          </a:bodyPr>
          <a:lstStyle/>
          <a:p>
            <a:pPr marL="0" indent="0">
              <a:buNone/>
            </a:pPr>
            <a:r>
              <a:rPr lang="en-GB" sz="2400" dirty="0"/>
              <a:t>Co-ordinated market economies (CMEs) have more stakeholder oriented environments.  </a:t>
            </a:r>
          </a:p>
          <a:p>
            <a:pPr marL="0" indent="0">
              <a:buNone/>
            </a:pPr>
            <a:endParaRPr lang="en-GB" sz="2400" dirty="0"/>
          </a:p>
          <a:p>
            <a:pPr marL="0" indent="0">
              <a:buNone/>
            </a:pPr>
            <a:r>
              <a:rPr lang="en-GB" sz="2400" dirty="0"/>
              <a:t>Such environments tend to have higher coverage of vocational educational training programme (VET) and a longer term view (Hall and Soskice, 2001). </a:t>
            </a:r>
          </a:p>
          <a:p>
            <a:pPr marL="0" indent="0">
              <a:buNone/>
            </a:pPr>
            <a:endParaRPr lang="en-GB" sz="2400" dirty="0"/>
          </a:p>
          <a:p>
            <a:pPr marL="0" indent="0">
              <a:buNone/>
            </a:pPr>
            <a:r>
              <a:rPr lang="en-GB" sz="2400" dirty="0"/>
              <a:t>In liberal market economies (LMEs) stakeholder interests are less protected, therefore more power accorded to shareholders and shorter term focus is likely (Amable,2003; Dore, 2000)</a:t>
            </a:r>
          </a:p>
          <a:p>
            <a:endParaRPr lang="en-GB" dirty="0"/>
          </a:p>
        </p:txBody>
      </p:sp>
    </p:spTree>
    <p:extLst>
      <p:ext uri="{BB962C8B-B14F-4D97-AF65-F5344CB8AC3E}">
        <p14:creationId xmlns:p14="http://schemas.microsoft.com/office/powerpoint/2010/main" val="3447059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Comparative Characteristics of Business (Whitely, 1991) (1)</a:t>
            </a:r>
          </a:p>
        </p:txBody>
      </p:sp>
      <p:sp>
        <p:nvSpPr>
          <p:cNvPr id="3" name="Content Placeholder 2"/>
          <p:cNvSpPr>
            <a:spLocks noGrp="1"/>
          </p:cNvSpPr>
          <p:nvPr>
            <p:ph idx="1"/>
          </p:nvPr>
        </p:nvSpPr>
        <p:spPr>
          <a:xfrm>
            <a:off x="2152650" y="1773587"/>
            <a:ext cx="7886700" cy="4113647"/>
          </a:xfrm>
        </p:spPr>
        <p:txBody>
          <a:bodyPr>
            <a:normAutofit/>
          </a:bodyPr>
          <a:lstStyle/>
          <a:p>
            <a:pPr marL="0" indent="0">
              <a:buNone/>
            </a:pPr>
            <a:r>
              <a:rPr lang="en-GB" sz="2400" b="1" dirty="0"/>
              <a:t>The nature of the firm</a:t>
            </a:r>
            <a:endParaRPr lang="en-GB" sz="2400" dirty="0"/>
          </a:p>
          <a:p>
            <a:pPr marL="285750" indent="-285750"/>
            <a:r>
              <a:rPr lang="en-GB" sz="2400" dirty="0"/>
              <a:t>the degree to which private managerial hierarchies co-ordinate economic activities</a:t>
            </a:r>
          </a:p>
          <a:p>
            <a:pPr marL="285750" indent="-285750"/>
            <a:r>
              <a:rPr lang="en-GB" sz="2400" dirty="0"/>
              <a:t>the degree of managerial discretion from owners</a:t>
            </a:r>
          </a:p>
          <a:p>
            <a:pPr marL="285750" indent="-285750"/>
            <a:r>
              <a:rPr lang="en-GB" sz="2400" dirty="0"/>
              <a:t>specialisation of managerial capabilities and activities within authority hierarchies</a:t>
            </a:r>
          </a:p>
          <a:p>
            <a:pPr marL="285750" indent="-285750"/>
            <a:r>
              <a:rPr lang="en-GB" sz="2400" dirty="0"/>
              <a:t>the degree to which growth is discontinuous and involves radical changes in skills and activities</a:t>
            </a:r>
          </a:p>
          <a:p>
            <a:pPr marL="285750" indent="-285750"/>
            <a:r>
              <a:rPr lang="en-GB" sz="2400" dirty="0"/>
              <a:t>the extent to which risks are managed through mutual dependence with business patterns and employees</a:t>
            </a:r>
          </a:p>
          <a:p>
            <a:endParaRPr lang="en-GB" dirty="0"/>
          </a:p>
        </p:txBody>
      </p:sp>
    </p:spTree>
    <p:extLst>
      <p:ext uri="{BB962C8B-B14F-4D97-AF65-F5344CB8AC3E}">
        <p14:creationId xmlns:p14="http://schemas.microsoft.com/office/powerpoint/2010/main" val="3489846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Comparative Characteristics of Business (Whitely, 1991) (2)</a:t>
            </a:r>
          </a:p>
        </p:txBody>
      </p:sp>
      <p:sp>
        <p:nvSpPr>
          <p:cNvPr id="3" name="Content Placeholder 2"/>
          <p:cNvSpPr>
            <a:spLocks noGrp="1"/>
          </p:cNvSpPr>
          <p:nvPr>
            <p:ph idx="1"/>
          </p:nvPr>
        </p:nvSpPr>
        <p:spPr>
          <a:xfrm>
            <a:off x="2152650" y="1773587"/>
            <a:ext cx="7886700" cy="4113647"/>
          </a:xfrm>
        </p:spPr>
        <p:txBody>
          <a:bodyPr>
            <a:normAutofit/>
          </a:bodyPr>
          <a:lstStyle/>
          <a:p>
            <a:pPr marL="0" indent="0">
              <a:buNone/>
            </a:pPr>
            <a:r>
              <a:rPr lang="en-GB" sz="2400" b="1" dirty="0"/>
              <a:t>Market organisation</a:t>
            </a:r>
            <a:endParaRPr lang="en-GB" sz="2400" dirty="0"/>
          </a:p>
          <a:p>
            <a:pPr marL="342900" indent="-342900"/>
            <a:r>
              <a:rPr lang="en-GB" sz="2400" dirty="0"/>
              <a:t>the extent of long-term co-operative relations between firms within and between sectors</a:t>
            </a:r>
          </a:p>
          <a:p>
            <a:pPr marL="342900" indent="-342900"/>
            <a:r>
              <a:rPr lang="en-GB" sz="2400" dirty="0"/>
              <a:t>the significance of intermediaries in the co-ordination of market transactions</a:t>
            </a:r>
          </a:p>
          <a:p>
            <a:pPr marL="342900" indent="-342900"/>
            <a:r>
              <a:rPr lang="en-GB" sz="2400" dirty="0"/>
              <a:t>stability, integration and scope of business groups</a:t>
            </a:r>
          </a:p>
          <a:p>
            <a:pPr marL="342900" indent="-342900"/>
            <a:r>
              <a:rPr lang="en-GB" sz="2400" dirty="0"/>
              <a:t>Dependence of co-operative relations on personal ties and trust</a:t>
            </a:r>
          </a:p>
          <a:p>
            <a:pPr marL="0" indent="0">
              <a:buNone/>
            </a:pPr>
            <a:endParaRPr lang="en-GB" sz="3400" dirty="0"/>
          </a:p>
          <a:p>
            <a:endParaRPr lang="en-GB" dirty="0"/>
          </a:p>
        </p:txBody>
      </p:sp>
    </p:spTree>
    <p:extLst>
      <p:ext uri="{BB962C8B-B14F-4D97-AF65-F5344CB8AC3E}">
        <p14:creationId xmlns:p14="http://schemas.microsoft.com/office/powerpoint/2010/main" val="2339240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Comparative Characteristics of Business (Whitely, 1991) (3)</a:t>
            </a:r>
          </a:p>
        </p:txBody>
      </p:sp>
      <p:sp>
        <p:nvSpPr>
          <p:cNvPr id="3" name="Content Placeholder 2"/>
          <p:cNvSpPr>
            <a:spLocks noGrp="1"/>
          </p:cNvSpPr>
          <p:nvPr>
            <p:ph idx="1"/>
          </p:nvPr>
        </p:nvSpPr>
        <p:spPr>
          <a:xfrm>
            <a:off x="2152650" y="1773587"/>
            <a:ext cx="7886700" cy="4113647"/>
          </a:xfrm>
        </p:spPr>
        <p:txBody>
          <a:bodyPr>
            <a:normAutofit/>
          </a:bodyPr>
          <a:lstStyle/>
          <a:p>
            <a:pPr marL="0" indent="0">
              <a:buNone/>
            </a:pPr>
            <a:r>
              <a:rPr lang="en-GB" sz="2400" b="1" dirty="0"/>
              <a:t>Authoritative co-ordination and control systems</a:t>
            </a:r>
            <a:endParaRPr lang="en-GB" sz="2400" dirty="0"/>
          </a:p>
          <a:p>
            <a:pPr marL="342900" indent="-342900"/>
            <a:r>
              <a:rPr lang="en-GB" sz="2400" dirty="0"/>
              <a:t>integration and interdependence of economic activities</a:t>
            </a:r>
          </a:p>
          <a:p>
            <a:pPr marL="342900" indent="-342900"/>
            <a:r>
              <a:rPr lang="en-GB" sz="2400" dirty="0"/>
              <a:t>impersonality of authority and subordination relations</a:t>
            </a:r>
          </a:p>
          <a:p>
            <a:pPr marL="342900" indent="-342900"/>
            <a:r>
              <a:rPr lang="en-GB" sz="2400" dirty="0"/>
              <a:t>task, skill and role specialisation and individualisation</a:t>
            </a:r>
          </a:p>
          <a:p>
            <a:pPr marL="342900" indent="-342900"/>
            <a:r>
              <a:rPr lang="en-GB" sz="2400" dirty="0"/>
              <a:t>differentiation of authority roles and expertise</a:t>
            </a:r>
          </a:p>
          <a:p>
            <a:pPr marL="342900" indent="-342900"/>
            <a:r>
              <a:rPr lang="en-GB" sz="2400" dirty="0"/>
              <a:t>decentralisation of operational control and level of work group autonomy</a:t>
            </a:r>
          </a:p>
          <a:p>
            <a:pPr marL="0" indent="0">
              <a:buNone/>
            </a:pPr>
            <a:endParaRPr lang="en-GB" sz="3400" dirty="0"/>
          </a:p>
          <a:p>
            <a:endParaRPr lang="en-GB" dirty="0"/>
          </a:p>
        </p:txBody>
      </p:sp>
    </p:spTree>
    <p:extLst>
      <p:ext uri="{BB962C8B-B14F-4D97-AF65-F5344CB8AC3E}">
        <p14:creationId xmlns:p14="http://schemas.microsoft.com/office/powerpoint/2010/main" val="530200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Exercise</a:t>
            </a:r>
          </a:p>
        </p:txBody>
      </p:sp>
      <p:sp>
        <p:nvSpPr>
          <p:cNvPr id="3" name="Content Placeholder 2"/>
          <p:cNvSpPr>
            <a:spLocks noGrp="1"/>
          </p:cNvSpPr>
          <p:nvPr>
            <p:ph idx="1"/>
          </p:nvPr>
        </p:nvSpPr>
        <p:spPr/>
        <p:txBody>
          <a:bodyPr>
            <a:normAutofit/>
          </a:bodyPr>
          <a:lstStyle/>
          <a:p>
            <a:r>
              <a:rPr lang="en-GB" sz="2400" dirty="0"/>
              <a:t>What would be the key differences in training and development practices between LME and CME?</a:t>
            </a:r>
          </a:p>
          <a:p>
            <a:pPr marL="0" indent="0">
              <a:buNone/>
            </a:pPr>
            <a:endParaRPr lang="en-GB" dirty="0"/>
          </a:p>
        </p:txBody>
      </p:sp>
    </p:spTree>
    <p:extLst>
      <p:ext uri="{BB962C8B-B14F-4D97-AF65-F5344CB8AC3E}">
        <p14:creationId xmlns:p14="http://schemas.microsoft.com/office/powerpoint/2010/main" val="3489377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Institutional Theory (1)</a:t>
            </a:r>
          </a:p>
        </p:txBody>
      </p:sp>
      <p:sp>
        <p:nvSpPr>
          <p:cNvPr id="3" name="Content Placeholder 2"/>
          <p:cNvSpPr>
            <a:spLocks noGrp="1"/>
          </p:cNvSpPr>
          <p:nvPr>
            <p:ph idx="1"/>
          </p:nvPr>
        </p:nvSpPr>
        <p:spPr/>
        <p:txBody>
          <a:bodyPr>
            <a:normAutofit fontScale="92500"/>
          </a:bodyPr>
          <a:lstStyle/>
          <a:p>
            <a:pPr marL="0" indent="0">
              <a:lnSpc>
                <a:spcPct val="120000"/>
              </a:lnSpc>
              <a:buNone/>
            </a:pPr>
            <a:r>
              <a:rPr lang="en-GB" sz="2600" dirty="0"/>
              <a:t>Institutional theory focuses on the </a:t>
            </a:r>
            <a:r>
              <a:rPr lang="en-GB" sz="2600" b="1" i="1" dirty="0"/>
              <a:t>“taken for granted” </a:t>
            </a:r>
            <a:r>
              <a:rPr lang="en-GB" sz="2600" dirty="0"/>
              <a:t>character of social institutions such as religion, work, family, politics (Berger and Luckman, 1967) and explains how these realities are created and institutionalised.  </a:t>
            </a:r>
          </a:p>
          <a:p>
            <a:pPr marL="0" indent="0">
              <a:lnSpc>
                <a:spcPct val="120000"/>
              </a:lnSpc>
              <a:buNone/>
            </a:pPr>
            <a:r>
              <a:rPr lang="en-US" altLang="ko-KR" sz="2600" dirty="0" err="1"/>
              <a:t>Organisational</a:t>
            </a:r>
            <a:r>
              <a:rPr lang="en-US" altLang="ko-KR" sz="2600" dirty="0"/>
              <a:t> legitimacy:</a:t>
            </a:r>
          </a:p>
          <a:p>
            <a:pPr lvl="1">
              <a:lnSpc>
                <a:spcPct val="120000"/>
              </a:lnSpc>
            </a:pPr>
            <a:r>
              <a:rPr lang="en-US" altLang="ko-KR" sz="2600" dirty="0"/>
              <a:t>relates to organizations’ survival in a society</a:t>
            </a:r>
          </a:p>
          <a:p>
            <a:pPr lvl="1">
              <a:lnSpc>
                <a:spcPct val="120000"/>
              </a:lnSpc>
            </a:pPr>
            <a:r>
              <a:rPr lang="en-US" altLang="ko-KR" sz="2600" dirty="0"/>
              <a:t>defined as ‘a generalized perception or assumption that the actions of an entity are desirable, proper, or appropriate within some socially constructed system of norms, values, beliefs, and definitions’ (</a:t>
            </a:r>
            <a:r>
              <a:rPr lang="en-US" altLang="ko-KR" sz="2600" dirty="0" err="1"/>
              <a:t>Suchman</a:t>
            </a:r>
            <a:r>
              <a:rPr lang="en-US" altLang="ko-KR" sz="2600" dirty="0"/>
              <a:t> 1995: 574).</a:t>
            </a:r>
          </a:p>
          <a:p>
            <a:endParaRPr lang="en-GB" dirty="0"/>
          </a:p>
        </p:txBody>
      </p:sp>
    </p:spTree>
    <p:extLst>
      <p:ext uri="{BB962C8B-B14F-4D97-AF65-F5344CB8AC3E}">
        <p14:creationId xmlns:p14="http://schemas.microsoft.com/office/powerpoint/2010/main" val="667133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Institutional Theory (2)</a:t>
            </a:r>
          </a:p>
        </p:txBody>
      </p:sp>
      <p:sp>
        <p:nvSpPr>
          <p:cNvPr id="3" name="Content Placeholder 2"/>
          <p:cNvSpPr>
            <a:spLocks noGrp="1"/>
          </p:cNvSpPr>
          <p:nvPr>
            <p:ph idx="1"/>
          </p:nvPr>
        </p:nvSpPr>
        <p:spPr/>
        <p:txBody>
          <a:bodyPr>
            <a:normAutofit/>
          </a:bodyPr>
          <a:lstStyle/>
          <a:p>
            <a:pPr marL="0" indent="0">
              <a:lnSpc>
                <a:spcPct val="120000"/>
              </a:lnSpc>
              <a:buNone/>
            </a:pPr>
            <a:r>
              <a:rPr lang="en-US" altLang="ko-KR" sz="2400" dirty="0"/>
              <a:t>New institutional theory &amp; institutional isomorphism (DiMaggio and Powell, 1983)</a:t>
            </a:r>
            <a:r>
              <a:rPr lang="en-US" altLang="ko-KR" sz="2400" i="1" dirty="0"/>
              <a:t>:</a:t>
            </a:r>
          </a:p>
          <a:p>
            <a:pPr lvl="1">
              <a:lnSpc>
                <a:spcPct val="120000"/>
              </a:lnSpc>
            </a:pPr>
            <a:r>
              <a:rPr lang="en-US" altLang="ko-KR" dirty="0"/>
              <a:t>organizations become more similar with respect to practices and systems within an organizational field, as a result of pursuing </a:t>
            </a:r>
            <a:r>
              <a:rPr lang="en-US" altLang="ko-KR" dirty="0" err="1"/>
              <a:t>organisational</a:t>
            </a:r>
            <a:r>
              <a:rPr lang="en-US" altLang="ko-KR" dirty="0"/>
              <a:t> legitimacy for survival</a:t>
            </a:r>
          </a:p>
          <a:p>
            <a:endParaRPr lang="en-GB" dirty="0"/>
          </a:p>
        </p:txBody>
      </p:sp>
    </p:spTree>
    <p:extLst>
      <p:ext uri="{BB962C8B-B14F-4D97-AF65-F5344CB8AC3E}">
        <p14:creationId xmlns:p14="http://schemas.microsoft.com/office/powerpoint/2010/main" val="325990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Exercise</a:t>
            </a:r>
          </a:p>
        </p:txBody>
      </p:sp>
      <p:sp>
        <p:nvSpPr>
          <p:cNvPr id="3" name="Content Placeholder 2"/>
          <p:cNvSpPr>
            <a:spLocks noGrp="1"/>
          </p:cNvSpPr>
          <p:nvPr>
            <p:ph idx="1"/>
          </p:nvPr>
        </p:nvSpPr>
        <p:spPr/>
        <p:txBody>
          <a:bodyPr>
            <a:normAutofit/>
          </a:bodyPr>
          <a:lstStyle/>
          <a:p>
            <a:r>
              <a:rPr lang="en-GB" sz="2400" dirty="0"/>
              <a:t>Think of two or three other HRM practices which are likely to be strongly impacted by local practices</a:t>
            </a:r>
          </a:p>
          <a:p>
            <a:r>
              <a:rPr lang="en-GB" sz="2400" dirty="0"/>
              <a:t>Why so?</a:t>
            </a:r>
          </a:p>
          <a:p>
            <a:pPr marL="0" indent="0">
              <a:buNone/>
            </a:pPr>
            <a:endParaRPr lang="en-GB" dirty="0"/>
          </a:p>
        </p:txBody>
      </p:sp>
    </p:spTree>
    <p:extLst>
      <p:ext uri="{BB962C8B-B14F-4D97-AF65-F5344CB8AC3E}">
        <p14:creationId xmlns:p14="http://schemas.microsoft.com/office/powerpoint/2010/main" val="3005476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Points (1)</a:t>
            </a:r>
          </a:p>
        </p:txBody>
      </p:sp>
      <p:sp>
        <p:nvSpPr>
          <p:cNvPr id="3" name="Content Placeholder 2"/>
          <p:cNvSpPr>
            <a:spLocks noGrp="1"/>
          </p:cNvSpPr>
          <p:nvPr>
            <p:ph idx="1"/>
          </p:nvPr>
        </p:nvSpPr>
        <p:spPr>
          <a:xfrm>
            <a:off x="1568506" y="1417638"/>
            <a:ext cx="9054988" cy="4539532"/>
          </a:xfrm>
        </p:spPr>
        <p:txBody>
          <a:bodyPr>
            <a:normAutofit/>
          </a:bodyPr>
          <a:lstStyle/>
          <a:p>
            <a:pPr lvl="0"/>
            <a:r>
              <a:rPr lang="en-GB" sz="2600" dirty="0"/>
              <a:t>Any analysis of HRM needs to be clear about its level of analysis. </a:t>
            </a:r>
            <a:endParaRPr lang="en-US" sz="2600" dirty="0"/>
          </a:p>
          <a:p>
            <a:pPr lvl="0"/>
            <a:r>
              <a:rPr lang="en-GB" sz="2600" dirty="0"/>
              <a:t>There will be some aspects of HRM which may be applicable in any country and any circumstances: every organisation in every country has to conduct basic HRM practices such as recruitment, payment, etc. </a:t>
            </a:r>
            <a:endParaRPr lang="en-US" sz="2600" dirty="0"/>
          </a:p>
          <a:p>
            <a:pPr lvl="0"/>
            <a:r>
              <a:rPr lang="en-GB" sz="2600" dirty="0"/>
              <a:t>There will also be many aspects of HRM which cannot be understood at that level and which must be explored at different levels: workplace, sector, national or regional. A focus on any one of these areas will, like focusing a camera, clarify some areas but blur others. It does not make either true or false – they are merely different perspectives. </a:t>
            </a:r>
            <a:endParaRPr lang="en-US" sz="2600" dirty="0"/>
          </a:p>
          <a:p>
            <a:pPr marL="0" indent="0">
              <a:buNone/>
            </a:pPr>
            <a:endParaRPr lang="en-GB" dirty="0"/>
          </a:p>
        </p:txBody>
      </p:sp>
    </p:spTree>
    <p:extLst>
      <p:ext uri="{BB962C8B-B14F-4D97-AF65-F5344CB8AC3E}">
        <p14:creationId xmlns:p14="http://schemas.microsoft.com/office/powerpoint/2010/main" val="259081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Points (2)</a:t>
            </a:r>
          </a:p>
        </p:txBody>
      </p:sp>
      <p:sp>
        <p:nvSpPr>
          <p:cNvPr id="3" name="Content Placeholder 2"/>
          <p:cNvSpPr>
            <a:spLocks noGrp="1"/>
          </p:cNvSpPr>
          <p:nvPr>
            <p:ph idx="1"/>
          </p:nvPr>
        </p:nvSpPr>
        <p:spPr>
          <a:xfrm>
            <a:off x="2152650" y="1648326"/>
            <a:ext cx="7886700" cy="4326589"/>
          </a:xfrm>
        </p:spPr>
        <p:txBody>
          <a:bodyPr>
            <a:normAutofit/>
          </a:bodyPr>
          <a:lstStyle/>
          <a:p>
            <a:pPr lvl="0"/>
            <a:r>
              <a:rPr lang="en-GB" sz="2600" dirty="0"/>
              <a:t>The national level of analysis is particularly informative, and that it is often given less priority than it should be.</a:t>
            </a:r>
            <a:endParaRPr lang="en-US" sz="2600" dirty="0"/>
          </a:p>
          <a:p>
            <a:pPr lvl="0"/>
            <a:r>
              <a:rPr lang="en-GB" sz="2600" dirty="0"/>
              <a:t>At the national level, HRM can be very different. This is because of cultural and institutional differences between countries.</a:t>
            </a:r>
            <a:endParaRPr lang="en-US" sz="2600" dirty="0"/>
          </a:p>
          <a:p>
            <a:pPr lvl="0"/>
            <a:r>
              <a:rPr lang="en-GB" sz="2600" dirty="0"/>
              <a:t>This means that universal “best practice” approaches to HRM, often originating in  the USA (or for multinational organisations at headquarters) should always be considered critically – are they appropriate for other environments?</a:t>
            </a:r>
            <a:endParaRPr lang="en-US" sz="2600" dirty="0"/>
          </a:p>
          <a:p>
            <a:endParaRPr lang="en-GB" dirty="0"/>
          </a:p>
        </p:txBody>
      </p:sp>
    </p:spTree>
    <p:extLst>
      <p:ext uri="{BB962C8B-B14F-4D97-AF65-F5344CB8AC3E}">
        <p14:creationId xmlns:p14="http://schemas.microsoft.com/office/powerpoint/2010/main" val="2406183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Points (3)</a:t>
            </a:r>
          </a:p>
        </p:txBody>
      </p:sp>
      <p:sp>
        <p:nvSpPr>
          <p:cNvPr id="3" name="Content Placeholder 2"/>
          <p:cNvSpPr>
            <a:spLocks noGrp="1"/>
          </p:cNvSpPr>
          <p:nvPr>
            <p:ph idx="1"/>
          </p:nvPr>
        </p:nvSpPr>
        <p:spPr>
          <a:xfrm>
            <a:off x="2012516" y="1539332"/>
            <a:ext cx="8166969" cy="4689845"/>
          </a:xfrm>
        </p:spPr>
        <p:txBody>
          <a:bodyPr>
            <a:normAutofit/>
          </a:bodyPr>
          <a:lstStyle/>
          <a:p>
            <a:pPr lvl="0"/>
            <a:r>
              <a:rPr lang="en-GB" sz="2400" dirty="0"/>
              <a:t>There are signs of these national differences reducing, but the best evidence we have says that they remain critical. Whilst globalisation seems to be creating some common trends in HRM it is not reducing the difference between countries in the way HRM is managed and conducted. </a:t>
            </a:r>
            <a:endParaRPr lang="en-US" sz="2400" dirty="0"/>
          </a:p>
          <a:p>
            <a:endParaRPr lang="en-GB" dirty="0"/>
          </a:p>
        </p:txBody>
      </p:sp>
    </p:spTree>
    <p:extLst>
      <p:ext uri="{BB962C8B-B14F-4D97-AF65-F5344CB8AC3E}">
        <p14:creationId xmlns:p14="http://schemas.microsoft.com/office/powerpoint/2010/main" val="4224302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Ultimately:</a:t>
            </a:r>
          </a:p>
        </p:txBody>
      </p:sp>
      <p:sp>
        <p:nvSpPr>
          <p:cNvPr id="4" name="Content Placeholder 2"/>
          <p:cNvSpPr>
            <a:spLocks noGrp="1"/>
          </p:cNvSpPr>
          <p:nvPr>
            <p:ph idx="1"/>
          </p:nvPr>
        </p:nvSpPr>
        <p:spPr>
          <a:xfrm>
            <a:off x="1981200" y="1600201"/>
            <a:ext cx="8229600" cy="4525963"/>
          </a:xfrm>
        </p:spPr>
        <p:txBody>
          <a:bodyPr>
            <a:normAutofit/>
          </a:bodyPr>
          <a:lstStyle/>
          <a:p>
            <a:pPr marL="0" indent="0" algn="ctr">
              <a:buNone/>
            </a:pPr>
            <a:endParaRPr lang="en-GB" altLang="en-US" sz="2400" dirty="0"/>
          </a:p>
          <a:p>
            <a:pPr marL="0" indent="0">
              <a:buNone/>
            </a:pPr>
            <a:r>
              <a:rPr lang="en-GB" altLang="en-US" sz="2400" dirty="0"/>
              <a:t>We can all consider whether culture is an important factor in explaining our own values and behaviour and can also impact on the day-to-day reality of life in work organisations.</a:t>
            </a:r>
          </a:p>
          <a:p>
            <a:pPr marL="0" indent="0">
              <a:buNone/>
            </a:pPr>
            <a:r>
              <a:rPr lang="en-GB" altLang="en-US" sz="2400" dirty="0"/>
              <a:t> </a:t>
            </a:r>
            <a:endParaRPr lang="en-GB" sz="2400" dirty="0"/>
          </a:p>
        </p:txBody>
      </p:sp>
    </p:spTree>
    <p:extLst>
      <p:ext uri="{BB962C8B-B14F-4D97-AF65-F5344CB8AC3E}">
        <p14:creationId xmlns:p14="http://schemas.microsoft.com/office/powerpoint/2010/main" val="5837908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1474F-2C76-7132-5DE7-E935821B92A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BEF404-C81B-8261-E292-97F3A6750E1D}"/>
              </a:ext>
            </a:extLst>
          </p:cNvPr>
          <p:cNvSpPr>
            <a:spLocks noGrp="1"/>
          </p:cNvSpPr>
          <p:nvPr>
            <p:ph idx="1"/>
          </p:nvPr>
        </p:nvSpPr>
        <p:spPr/>
        <p:txBody>
          <a:bodyPr>
            <a:normAutofit lnSpcReduction="10000"/>
          </a:bodyPr>
          <a:lstStyle/>
          <a:p>
            <a:r>
              <a:rPr lang="en-GB" dirty="0"/>
              <a:t>Aron, D. (2013</a:t>
            </a:r>
            <a:r>
              <a:rPr lang="en-GB" i="1" dirty="0"/>
              <a:t>) The future of talent is in clusters. </a:t>
            </a:r>
            <a:r>
              <a:rPr lang="en-GB" dirty="0"/>
              <a:t>Available at: </a:t>
            </a:r>
            <a:r>
              <a:rPr lang="en-GB" dirty="0">
                <a:hlinkClick r:id="rId2"/>
              </a:rPr>
              <a:t>https://hbr.org/2013/02/the-future-of-talent-is-in-clusters</a:t>
            </a:r>
            <a:r>
              <a:rPr lang="en-GB" dirty="0"/>
              <a:t> (Accessed: September 2022)</a:t>
            </a:r>
          </a:p>
          <a:p>
            <a:r>
              <a:rPr lang="en-GB" dirty="0"/>
              <a:t>Brewster, C. </a:t>
            </a:r>
            <a:r>
              <a:rPr lang="en-GB" i="1" dirty="0"/>
              <a:t>et al</a:t>
            </a:r>
            <a:r>
              <a:rPr lang="en-GB" dirty="0"/>
              <a:t>(2016) </a:t>
            </a:r>
            <a:r>
              <a:rPr lang="en-GB" i="1" dirty="0"/>
              <a:t>International human resource management. </a:t>
            </a:r>
            <a:r>
              <a:rPr lang="en-GB" dirty="0"/>
              <a:t>Edn 4. London- Kogan Page</a:t>
            </a:r>
          </a:p>
          <a:p>
            <a:r>
              <a:rPr lang="en-GB" dirty="0"/>
              <a:t>French, R. (2015) </a:t>
            </a:r>
            <a:r>
              <a:rPr lang="en-GB" i="1" dirty="0"/>
              <a:t>Cross-cultural management in work organisations. </a:t>
            </a:r>
            <a:r>
              <a:rPr lang="en-GB" dirty="0"/>
              <a:t>Edn 3. London- Kogan Page</a:t>
            </a:r>
          </a:p>
          <a:p>
            <a:r>
              <a:rPr lang="en-GB" dirty="0"/>
              <a:t>Rees, G and French, R (2022) </a:t>
            </a:r>
            <a:r>
              <a:rPr lang="en-GB" i="1" dirty="0"/>
              <a:t>Strategic People Management and Development- Theory and Practice. </a:t>
            </a:r>
            <a:r>
              <a:rPr lang="en-GB" dirty="0"/>
              <a:t>Edn 6</a:t>
            </a:r>
            <a:r>
              <a:rPr lang="en-GB" i="1" dirty="0"/>
              <a:t>. </a:t>
            </a:r>
            <a:r>
              <a:rPr lang="en-GB" dirty="0"/>
              <a:t>London- Kogan Page</a:t>
            </a:r>
          </a:p>
          <a:p>
            <a:endParaRPr lang="en-GB" i="1" dirty="0"/>
          </a:p>
          <a:p>
            <a:endParaRPr lang="en-GB" dirty="0"/>
          </a:p>
        </p:txBody>
      </p:sp>
    </p:spTree>
    <p:extLst>
      <p:ext uri="{BB962C8B-B14F-4D97-AF65-F5344CB8AC3E}">
        <p14:creationId xmlns:p14="http://schemas.microsoft.com/office/powerpoint/2010/main" val="32066614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2006/documentManagement/types"/>
    <ds:schemaRef ds:uri="http://www.w3.org/XML/1998/namespace"/>
    <ds:schemaRef ds:uri="303dbf9b-b85b-46a0-94f1-894078c07ecd"/>
    <ds:schemaRef ds:uri="http://purl.org/dc/dcmitype/"/>
    <ds:schemaRef ds:uri="http://purl.org/dc/terms/"/>
    <ds:schemaRef ds:uri="http://schemas.microsoft.com/office/infopath/2007/PartnerControls"/>
    <ds:schemaRef ds:uri="http://schemas.openxmlformats.org/package/2006/metadata/core-properties"/>
    <ds:schemaRef ds:uri="211f9404-bca0-4bcf-9c1d-965ccb6f8d2d"/>
    <ds:schemaRef ds:uri="http://purl.org/dc/elements/1.1/"/>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2733</Words>
  <Application>Microsoft Office PowerPoint</Application>
  <PresentationFormat>Widescreen</PresentationFormat>
  <Paragraphs>187</Paragraphs>
  <Slides>30</Slides>
  <Notes>13</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30</vt:i4>
      </vt:variant>
    </vt:vector>
  </HeadingPairs>
  <TitlesOfParts>
    <vt:vector size="45" baseType="lpstr">
      <vt:lpstr>GH Guardian Headline</vt:lpstr>
      <vt:lpstr>ReithSans</vt:lpstr>
      <vt:lpstr>Aptos</vt:lpstr>
      <vt:lpstr>Arial</vt:lpstr>
      <vt:lpstr>Calibri</vt:lpstr>
      <vt:lpstr>Calibri Light</vt:lpstr>
      <vt:lpstr>Comic Sans MS</vt:lpstr>
      <vt:lpstr>Georgia</vt:lpstr>
      <vt:lpstr>Libre Franklin</vt:lpstr>
      <vt:lpstr>Roboto</vt:lpstr>
      <vt:lpstr>Source Sans Pro</vt:lpstr>
      <vt:lpstr>Source Serif Pro</vt:lpstr>
      <vt:lpstr>UWTSD Holding Page</vt:lpstr>
      <vt:lpstr>UWTSD Text 2</vt:lpstr>
      <vt:lpstr>UWTSD Logo Variations place image in Background</vt:lpstr>
      <vt:lpstr>PowerPoint Presentation</vt:lpstr>
      <vt:lpstr>Lecture Themes</vt:lpstr>
      <vt:lpstr>Business Benefits of Diversity</vt:lpstr>
      <vt:lpstr>Or … the Routinely Multi-cultural Make-up of Many Cities’ Workforces</vt:lpstr>
      <vt:lpstr>So Cross-Cultural Awareness is of Practical Value</vt:lpstr>
      <vt:lpstr>A Better World? </vt:lpstr>
      <vt:lpstr>Awareness – and Avoidance of Parochialism</vt:lpstr>
      <vt:lpstr>Not Just Countries</vt:lpstr>
      <vt:lpstr>Awareness does not Equal Harmony!</vt:lpstr>
      <vt:lpstr>A Challenging Area</vt:lpstr>
      <vt:lpstr>Definitions</vt:lpstr>
      <vt:lpstr>But Watch out for the Ecological Fallacy!</vt:lpstr>
      <vt:lpstr>Recognise also Culture Change</vt:lpstr>
      <vt:lpstr>Three Levels of Culture (1)</vt:lpstr>
      <vt:lpstr>Three Levels of Culture (2)</vt:lpstr>
      <vt:lpstr>Three Levels of Culture (3)</vt:lpstr>
      <vt:lpstr>Culture Impacts at the Level of  Institutions and Systems too</vt:lpstr>
      <vt:lpstr>The Education Practices and Varieties of Capitalism</vt:lpstr>
      <vt:lpstr>Comparative Characteristics of Business (Whitely, 1991) (1)</vt:lpstr>
      <vt:lpstr>Comparative Characteristics of Business (Whitely, 1991) (2)</vt:lpstr>
      <vt:lpstr>Comparative Characteristics of Business (Whitely, 1991) (3)</vt:lpstr>
      <vt:lpstr>Flash Exercise</vt:lpstr>
      <vt:lpstr>Institutional Theory (1)</vt:lpstr>
      <vt:lpstr>Institutional Theory (2)</vt:lpstr>
      <vt:lpstr>Flash Exercise</vt:lpstr>
      <vt:lpstr>Key Points (1)</vt:lpstr>
      <vt:lpstr>Key Points (2)</vt:lpstr>
      <vt:lpstr>Key Points (3)</vt:lpstr>
      <vt:lpstr>Ultimately: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2024-12-03T10:03:08Z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