
<file path=[Content_Types].xml><?xml version="1.0" encoding="utf-8"?>
<Types xmlns="http://schemas.openxmlformats.org/package/2006/content-types">
  <Default Extension="jpeg" ContentType="image/jpeg"/>
  <Default Extension="jpg" ContentType="image/jpeg"/>
  <Default Extension="jpg!d"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7" r:id="rId1"/>
  </p:sldMasterIdLst>
  <p:sldIdLst>
    <p:sldId id="256" r:id="rId2"/>
    <p:sldId id="257" r:id="rId3"/>
    <p:sldId id="261" r:id="rId4"/>
    <p:sldId id="258" r:id="rId5"/>
    <p:sldId id="265" r:id="rId6"/>
    <p:sldId id="263" r:id="rId7"/>
    <p:sldId id="264" r:id="rId8"/>
    <p:sldId id="266"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1FECB4D8-DB02-4DC6-A0A2-4F2EBAE1DC90}" styleName="Medium Style 1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Medium Style 1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671"/>
    <p:restoredTop sz="94694"/>
  </p:normalViewPr>
  <p:slideViewPr>
    <p:cSldViewPr snapToGrid="0">
      <p:cViewPr varScale="1">
        <p:scale>
          <a:sx n="121" d="100"/>
          <a:sy n="121" d="100"/>
        </p:scale>
        <p:origin x="416"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2EB0768-6DF2-4157-B1D1-C85086BFBB73}" type="doc">
      <dgm:prSet loTypeId="urn:microsoft.com/office/officeart/2018/2/layout/IconCircleList" loCatId="icon" qsTypeId="urn:microsoft.com/office/officeart/2005/8/quickstyle/simple1" qsCatId="simple" csTypeId="urn:microsoft.com/office/officeart/2018/5/colors/Iconchunking_neutralbg_colorful1" csCatId="colorful" phldr="1"/>
      <dgm:spPr/>
      <dgm:t>
        <a:bodyPr/>
        <a:lstStyle/>
        <a:p>
          <a:endParaRPr lang="en-US"/>
        </a:p>
      </dgm:t>
    </dgm:pt>
    <dgm:pt modelId="{1AA5E12D-498F-42C4-92E3-7F4F120D5E4F}">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Expansion on service</a:t>
          </a:r>
          <a:r>
            <a:rPr lang="en-US" sz="2000" dirty="0"/>
            <a:t>.</a:t>
          </a:r>
        </a:p>
      </dgm:t>
    </dgm:pt>
    <dgm:pt modelId="{916BDC5A-530A-4725-B5CC-9229FAB9ACB5}" type="parTrans" cxnId="{88EEBC0C-FFD1-4B70-BBBB-EA20B982F18A}">
      <dgm:prSet/>
      <dgm:spPr/>
      <dgm:t>
        <a:bodyPr/>
        <a:lstStyle/>
        <a:p>
          <a:endParaRPr lang="en-US"/>
        </a:p>
      </dgm:t>
    </dgm:pt>
    <dgm:pt modelId="{BE1D2DC9-AB52-4847-9E21-535C39216E95}" type="sibTrans" cxnId="{88EEBC0C-FFD1-4B70-BBBB-EA20B982F18A}">
      <dgm:prSet/>
      <dgm:spPr/>
      <dgm:t>
        <a:bodyPr/>
        <a:lstStyle/>
        <a:p>
          <a:pPr>
            <a:lnSpc>
              <a:spcPct val="100000"/>
            </a:lnSpc>
          </a:pPr>
          <a:endParaRPr lang="en-US"/>
        </a:p>
      </dgm:t>
    </dgm:pt>
    <dgm:pt modelId="{7B8C0E0C-C5A6-4245-A2BA-F735ACB59C2A}">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New drugs and prescriptions</a:t>
          </a:r>
          <a:r>
            <a:rPr lang="en-US" sz="2000" dirty="0"/>
            <a:t>.</a:t>
          </a:r>
        </a:p>
      </dgm:t>
    </dgm:pt>
    <dgm:pt modelId="{3CD6352E-FEA8-4E78-BE47-DDA53DB76EC2}" type="parTrans" cxnId="{A2CA4E7D-B0E1-42AB-8C6D-5C908E8383FE}">
      <dgm:prSet/>
      <dgm:spPr/>
      <dgm:t>
        <a:bodyPr/>
        <a:lstStyle/>
        <a:p>
          <a:endParaRPr lang="en-US"/>
        </a:p>
      </dgm:t>
    </dgm:pt>
    <dgm:pt modelId="{46CE1B92-62A0-4423-9AB4-DEE4541BAB41}" type="sibTrans" cxnId="{A2CA4E7D-B0E1-42AB-8C6D-5C908E8383FE}">
      <dgm:prSet/>
      <dgm:spPr/>
      <dgm:t>
        <a:bodyPr/>
        <a:lstStyle/>
        <a:p>
          <a:pPr>
            <a:lnSpc>
              <a:spcPct val="100000"/>
            </a:lnSpc>
          </a:pPr>
          <a:endParaRPr lang="en-US"/>
        </a:p>
      </dgm:t>
    </dgm:pt>
    <dgm:pt modelId="{167288E1-4115-4012-9649-29E397392B46}">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Digitalisation.</a:t>
          </a:r>
        </a:p>
      </dgm:t>
    </dgm:pt>
    <dgm:pt modelId="{F890448E-C324-42E5-ADC5-A0D79F9D0EA8}" type="parTrans" cxnId="{01E7076C-A0DB-475F-ACF5-C2BFDF55426C}">
      <dgm:prSet/>
      <dgm:spPr/>
      <dgm:t>
        <a:bodyPr/>
        <a:lstStyle/>
        <a:p>
          <a:endParaRPr lang="en-US"/>
        </a:p>
      </dgm:t>
    </dgm:pt>
    <dgm:pt modelId="{1C9BA266-A4AB-4465-843A-4D16F9158F7A}" type="sibTrans" cxnId="{01E7076C-A0DB-475F-ACF5-C2BFDF55426C}">
      <dgm:prSet/>
      <dgm:spPr/>
      <dgm:t>
        <a:bodyPr/>
        <a:lstStyle/>
        <a:p>
          <a:pPr>
            <a:lnSpc>
              <a:spcPct val="100000"/>
            </a:lnSpc>
          </a:pPr>
          <a:endParaRPr lang="en-US"/>
        </a:p>
      </dgm:t>
    </dgm:pt>
    <dgm:pt modelId="{84BA7E7E-740D-4F19-AAA9-AD11B06F7995}">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Change in their operations.</a:t>
          </a:r>
        </a:p>
      </dgm:t>
    </dgm:pt>
    <dgm:pt modelId="{A5A17244-5A13-4277-802D-0920174974C8}" type="parTrans" cxnId="{70963C33-3FC0-4F9D-8114-F42BF564380E}">
      <dgm:prSet/>
      <dgm:spPr/>
      <dgm:t>
        <a:bodyPr/>
        <a:lstStyle/>
        <a:p>
          <a:endParaRPr lang="en-US"/>
        </a:p>
      </dgm:t>
    </dgm:pt>
    <dgm:pt modelId="{53DA7569-6F1E-4E27-A6C4-F6B83F8DEB28}" type="sibTrans" cxnId="{70963C33-3FC0-4F9D-8114-F42BF564380E}">
      <dgm:prSet/>
      <dgm:spPr/>
      <dgm:t>
        <a:bodyPr/>
        <a:lstStyle/>
        <a:p>
          <a:pPr>
            <a:lnSpc>
              <a:spcPct val="100000"/>
            </a:lnSpc>
          </a:pPr>
          <a:endParaRPr lang="en-US"/>
        </a:p>
      </dgm:t>
    </dgm:pt>
    <dgm:pt modelId="{9F937DB0-38E6-43F0-8530-2003419D209B}">
      <dgm:prSet custT="1"/>
      <dgm:spPr/>
      <dgm:t>
        <a:bodyPr/>
        <a:lstStyle/>
        <a:p>
          <a:pPr>
            <a:lnSpc>
              <a:spcPct val="100000"/>
            </a:lnSpc>
          </a:pPr>
          <a:r>
            <a:rPr lang="en-US" sz="2000" dirty="0">
              <a:latin typeface="Times New Roman" panose="02020603050405020304" pitchFamily="18" charset="0"/>
              <a:cs typeface="Times New Roman" panose="02020603050405020304" pitchFamily="18" charset="0"/>
            </a:rPr>
            <a:t>A Period characterised by rapid development</a:t>
          </a:r>
          <a:r>
            <a:rPr lang="en-US" sz="2000" dirty="0"/>
            <a:t>.</a:t>
          </a:r>
        </a:p>
      </dgm:t>
    </dgm:pt>
    <dgm:pt modelId="{9CE7B04C-EBAF-4DE3-B9C3-82CC04E1F516}" type="parTrans" cxnId="{EC53437F-A48F-4D1D-810A-83E9ADAE020F}">
      <dgm:prSet/>
      <dgm:spPr/>
      <dgm:t>
        <a:bodyPr/>
        <a:lstStyle/>
        <a:p>
          <a:endParaRPr lang="en-US"/>
        </a:p>
      </dgm:t>
    </dgm:pt>
    <dgm:pt modelId="{3674C99B-20F8-4C3D-B631-20A37A870103}" type="sibTrans" cxnId="{EC53437F-A48F-4D1D-810A-83E9ADAE020F}">
      <dgm:prSet/>
      <dgm:spPr/>
      <dgm:t>
        <a:bodyPr/>
        <a:lstStyle/>
        <a:p>
          <a:endParaRPr lang="en-US"/>
        </a:p>
      </dgm:t>
    </dgm:pt>
    <dgm:pt modelId="{2E13B152-DC32-42E7-869C-FBB0A64F91E1}" type="pres">
      <dgm:prSet presAssocID="{52EB0768-6DF2-4157-B1D1-C85086BFBB73}" presName="root" presStyleCnt="0">
        <dgm:presLayoutVars>
          <dgm:dir/>
          <dgm:resizeHandles val="exact"/>
        </dgm:presLayoutVars>
      </dgm:prSet>
      <dgm:spPr/>
    </dgm:pt>
    <dgm:pt modelId="{C4C2456C-2EE1-4C00-A945-AB4CCD078E94}" type="pres">
      <dgm:prSet presAssocID="{52EB0768-6DF2-4157-B1D1-C85086BFBB73}" presName="container" presStyleCnt="0">
        <dgm:presLayoutVars>
          <dgm:dir/>
          <dgm:resizeHandles val="exact"/>
        </dgm:presLayoutVars>
      </dgm:prSet>
      <dgm:spPr/>
    </dgm:pt>
    <dgm:pt modelId="{AEBA0586-6353-4AA8-A7DF-20C2F47B548C}" type="pres">
      <dgm:prSet presAssocID="{1AA5E12D-498F-42C4-92E3-7F4F120D5E4F}" presName="compNode" presStyleCnt="0"/>
      <dgm:spPr/>
    </dgm:pt>
    <dgm:pt modelId="{54B521F8-13D2-4B12-B667-55BAD59D6FB7}" type="pres">
      <dgm:prSet presAssocID="{1AA5E12D-498F-42C4-92E3-7F4F120D5E4F}" presName="iconBgRect" presStyleLbl="bgShp" presStyleIdx="0" presStyleCnt="5"/>
      <dgm:spPr/>
    </dgm:pt>
    <dgm:pt modelId="{697635EC-521C-4E8D-8745-F63C027F7ACD}" type="pres">
      <dgm:prSet presAssocID="{1AA5E12D-498F-42C4-92E3-7F4F120D5E4F}"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971C32CA-897A-4AD4-A601-1C0B72289B2A}" type="pres">
      <dgm:prSet presAssocID="{1AA5E12D-498F-42C4-92E3-7F4F120D5E4F}" presName="spaceRect" presStyleCnt="0"/>
      <dgm:spPr/>
    </dgm:pt>
    <dgm:pt modelId="{D05B00D6-061C-44BA-B019-CEAE58F328D5}" type="pres">
      <dgm:prSet presAssocID="{1AA5E12D-498F-42C4-92E3-7F4F120D5E4F}" presName="textRect" presStyleLbl="revTx" presStyleIdx="0" presStyleCnt="5">
        <dgm:presLayoutVars>
          <dgm:chMax val="1"/>
          <dgm:chPref val="1"/>
        </dgm:presLayoutVars>
      </dgm:prSet>
      <dgm:spPr/>
    </dgm:pt>
    <dgm:pt modelId="{2D780A1B-ED5C-47D4-8FE0-57AC23D2011F}" type="pres">
      <dgm:prSet presAssocID="{BE1D2DC9-AB52-4847-9E21-535C39216E95}" presName="sibTrans" presStyleLbl="sibTrans2D1" presStyleIdx="0" presStyleCnt="0"/>
      <dgm:spPr/>
    </dgm:pt>
    <dgm:pt modelId="{DBCA7089-7673-4B15-BB5A-4A9FC5C4AB3E}" type="pres">
      <dgm:prSet presAssocID="{7B8C0E0C-C5A6-4245-A2BA-F735ACB59C2A}" presName="compNode" presStyleCnt="0"/>
      <dgm:spPr/>
    </dgm:pt>
    <dgm:pt modelId="{A8B6F087-67CC-41AA-9C78-12DE6A5F3284}" type="pres">
      <dgm:prSet presAssocID="{7B8C0E0C-C5A6-4245-A2BA-F735ACB59C2A}" presName="iconBgRect" presStyleLbl="bgShp" presStyleIdx="1" presStyleCnt="5"/>
      <dgm:spPr/>
    </dgm:pt>
    <dgm:pt modelId="{E12DED0F-CBFC-4472-AE3A-019246505D9D}" type="pres">
      <dgm:prSet presAssocID="{7B8C0E0C-C5A6-4245-A2BA-F735ACB59C2A}"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ABB6A3BF-9749-4D61-93DA-AFC62DC15C1D}" type="pres">
      <dgm:prSet presAssocID="{7B8C0E0C-C5A6-4245-A2BA-F735ACB59C2A}" presName="spaceRect" presStyleCnt="0"/>
      <dgm:spPr/>
    </dgm:pt>
    <dgm:pt modelId="{92A43663-3E23-41FC-914B-017B525F1CE7}" type="pres">
      <dgm:prSet presAssocID="{7B8C0E0C-C5A6-4245-A2BA-F735ACB59C2A}" presName="textRect" presStyleLbl="revTx" presStyleIdx="1" presStyleCnt="5">
        <dgm:presLayoutVars>
          <dgm:chMax val="1"/>
          <dgm:chPref val="1"/>
        </dgm:presLayoutVars>
      </dgm:prSet>
      <dgm:spPr/>
    </dgm:pt>
    <dgm:pt modelId="{2366CC1F-A435-40ED-9988-79E21ABA9C39}" type="pres">
      <dgm:prSet presAssocID="{46CE1B92-62A0-4423-9AB4-DEE4541BAB41}" presName="sibTrans" presStyleLbl="sibTrans2D1" presStyleIdx="0" presStyleCnt="0"/>
      <dgm:spPr/>
    </dgm:pt>
    <dgm:pt modelId="{5AA796DB-CA9E-4094-92B4-7893F8D0FB06}" type="pres">
      <dgm:prSet presAssocID="{167288E1-4115-4012-9649-29E397392B46}" presName="compNode" presStyleCnt="0"/>
      <dgm:spPr/>
    </dgm:pt>
    <dgm:pt modelId="{258906E4-1354-4EC3-9880-EEC119E9F0C0}" type="pres">
      <dgm:prSet presAssocID="{167288E1-4115-4012-9649-29E397392B46}" presName="iconBgRect" presStyleLbl="bgShp" presStyleIdx="2" presStyleCnt="5"/>
      <dgm:spPr/>
    </dgm:pt>
    <dgm:pt modelId="{D8B798C9-3BD8-4A10-8434-1A735481CE0D}" type="pres">
      <dgm:prSet presAssocID="{167288E1-4115-4012-9649-29E397392B46}"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lloons"/>
        </a:ext>
      </dgm:extLst>
    </dgm:pt>
    <dgm:pt modelId="{6430C546-8559-48E6-8E5C-2182B72758F3}" type="pres">
      <dgm:prSet presAssocID="{167288E1-4115-4012-9649-29E397392B46}" presName="spaceRect" presStyleCnt="0"/>
      <dgm:spPr/>
    </dgm:pt>
    <dgm:pt modelId="{E3D06890-B2F0-46A0-855B-159BFA8DB074}" type="pres">
      <dgm:prSet presAssocID="{167288E1-4115-4012-9649-29E397392B46}" presName="textRect" presStyleLbl="revTx" presStyleIdx="2" presStyleCnt="5">
        <dgm:presLayoutVars>
          <dgm:chMax val="1"/>
          <dgm:chPref val="1"/>
        </dgm:presLayoutVars>
      </dgm:prSet>
      <dgm:spPr/>
    </dgm:pt>
    <dgm:pt modelId="{4C226EB0-92DB-45CA-A472-2072F6DF06EB}" type="pres">
      <dgm:prSet presAssocID="{1C9BA266-A4AB-4465-843A-4D16F9158F7A}" presName="sibTrans" presStyleLbl="sibTrans2D1" presStyleIdx="0" presStyleCnt="0"/>
      <dgm:spPr/>
    </dgm:pt>
    <dgm:pt modelId="{6CCCE191-46E0-4475-B4AD-3F89DD86565D}" type="pres">
      <dgm:prSet presAssocID="{84BA7E7E-740D-4F19-AAA9-AD11B06F7995}" presName="compNode" presStyleCnt="0"/>
      <dgm:spPr/>
    </dgm:pt>
    <dgm:pt modelId="{7834946C-B7F4-4C13-92F7-F0A3BCA3F217}" type="pres">
      <dgm:prSet presAssocID="{84BA7E7E-740D-4F19-AAA9-AD11B06F7995}" presName="iconBgRect" presStyleLbl="bgShp" presStyleIdx="3" presStyleCnt="5"/>
      <dgm:spPr/>
    </dgm:pt>
    <dgm:pt modelId="{374E4C2A-064E-40A4-B998-EEFD62D7BD88}" type="pres">
      <dgm:prSet presAssocID="{84BA7E7E-740D-4F19-AAA9-AD11B06F799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ranching Diagram"/>
        </a:ext>
      </dgm:extLst>
    </dgm:pt>
    <dgm:pt modelId="{134DFFB6-6BA9-43BC-9610-49A5A86AB3CD}" type="pres">
      <dgm:prSet presAssocID="{84BA7E7E-740D-4F19-AAA9-AD11B06F7995}" presName="spaceRect" presStyleCnt="0"/>
      <dgm:spPr/>
    </dgm:pt>
    <dgm:pt modelId="{EA096491-85CE-4CFC-881B-9D1C10E4B48C}" type="pres">
      <dgm:prSet presAssocID="{84BA7E7E-740D-4F19-AAA9-AD11B06F7995}" presName="textRect" presStyleLbl="revTx" presStyleIdx="3" presStyleCnt="5">
        <dgm:presLayoutVars>
          <dgm:chMax val="1"/>
          <dgm:chPref val="1"/>
        </dgm:presLayoutVars>
      </dgm:prSet>
      <dgm:spPr/>
    </dgm:pt>
    <dgm:pt modelId="{67F44303-919C-4245-ACC0-7093E50F9E68}" type="pres">
      <dgm:prSet presAssocID="{53DA7569-6F1E-4E27-A6C4-F6B83F8DEB28}" presName="sibTrans" presStyleLbl="sibTrans2D1" presStyleIdx="0" presStyleCnt="0"/>
      <dgm:spPr/>
    </dgm:pt>
    <dgm:pt modelId="{EC13FB4A-F2C2-45F1-A779-3EC8E9152897}" type="pres">
      <dgm:prSet presAssocID="{9F937DB0-38E6-43F0-8530-2003419D209B}" presName="compNode" presStyleCnt="0"/>
      <dgm:spPr/>
    </dgm:pt>
    <dgm:pt modelId="{FD6EFC11-5BC6-4D06-BBF9-041B6BCD8164}" type="pres">
      <dgm:prSet presAssocID="{9F937DB0-38E6-43F0-8530-2003419D209B}" presName="iconBgRect" presStyleLbl="bgShp" presStyleIdx="4" presStyleCnt="5"/>
      <dgm:spPr/>
    </dgm:pt>
    <dgm:pt modelId="{DD784163-A76F-48B1-9A2B-0109A84D5A2F}" type="pres">
      <dgm:prSet presAssocID="{9F937DB0-38E6-43F0-8530-2003419D209B}"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ourglass Finished"/>
        </a:ext>
      </dgm:extLst>
    </dgm:pt>
    <dgm:pt modelId="{DBCE27E0-D06B-4360-B81A-697C5A6D6A02}" type="pres">
      <dgm:prSet presAssocID="{9F937DB0-38E6-43F0-8530-2003419D209B}" presName="spaceRect" presStyleCnt="0"/>
      <dgm:spPr/>
    </dgm:pt>
    <dgm:pt modelId="{38F6D3A2-B898-4525-ACFD-481193FA8CF4}" type="pres">
      <dgm:prSet presAssocID="{9F937DB0-38E6-43F0-8530-2003419D209B}" presName="textRect" presStyleLbl="revTx" presStyleIdx="4" presStyleCnt="5" custScaleX="178280" custLinFactNeighborX="35238" custLinFactNeighborY="-1">
        <dgm:presLayoutVars>
          <dgm:chMax val="1"/>
          <dgm:chPref val="1"/>
        </dgm:presLayoutVars>
      </dgm:prSet>
      <dgm:spPr/>
    </dgm:pt>
  </dgm:ptLst>
  <dgm:cxnLst>
    <dgm:cxn modelId="{A5947605-9357-7249-9C45-15526285A285}" type="presOf" srcId="{9F937DB0-38E6-43F0-8530-2003419D209B}" destId="{38F6D3A2-B898-4525-ACFD-481193FA8CF4}" srcOrd="0" destOrd="0" presId="urn:microsoft.com/office/officeart/2018/2/layout/IconCircleList"/>
    <dgm:cxn modelId="{88EEBC0C-FFD1-4B70-BBBB-EA20B982F18A}" srcId="{52EB0768-6DF2-4157-B1D1-C85086BFBB73}" destId="{1AA5E12D-498F-42C4-92E3-7F4F120D5E4F}" srcOrd="0" destOrd="0" parTransId="{916BDC5A-530A-4725-B5CC-9229FAB9ACB5}" sibTransId="{BE1D2DC9-AB52-4847-9E21-535C39216E95}"/>
    <dgm:cxn modelId="{921FCA2D-24A2-3E4A-8CF6-72A0564D2B28}" type="presOf" srcId="{53DA7569-6F1E-4E27-A6C4-F6B83F8DEB28}" destId="{67F44303-919C-4245-ACC0-7093E50F9E68}" srcOrd="0" destOrd="0" presId="urn:microsoft.com/office/officeart/2018/2/layout/IconCircleList"/>
    <dgm:cxn modelId="{70963C33-3FC0-4F9D-8114-F42BF564380E}" srcId="{52EB0768-6DF2-4157-B1D1-C85086BFBB73}" destId="{84BA7E7E-740D-4F19-AAA9-AD11B06F7995}" srcOrd="3" destOrd="0" parTransId="{A5A17244-5A13-4277-802D-0920174974C8}" sibTransId="{53DA7569-6F1E-4E27-A6C4-F6B83F8DEB28}"/>
    <dgm:cxn modelId="{2CE7FA41-F746-6A4F-B9D1-7D7674B3871C}" type="presOf" srcId="{1AA5E12D-498F-42C4-92E3-7F4F120D5E4F}" destId="{D05B00D6-061C-44BA-B019-CEAE58F328D5}" srcOrd="0" destOrd="0" presId="urn:microsoft.com/office/officeart/2018/2/layout/IconCircleList"/>
    <dgm:cxn modelId="{0159345B-68BD-1E4F-B8CD-C22C4AACD8BA}" type="presOf" srcId="{46CE1B92-62A0-4423-9AB4-DEE4541BAB41}" destId="{2366CC1F-A435-40ED-9988-79E21ABA9C39}" srcOrd="0" destOrd="0" presId="urn:microsoft.com/office/officeart/2018/2/layout/IconCircleList"/>
    <dgm:cxn modelId="{9A5FA05B-273D-A648-887A-417EFC717044}" type="presOf" srcId="{BE1D2DC9-AB52-4847-9E21-535C39216E95}" destId="{2D780A1B-ED5C-47D4-8FE0-57AC23D2011F}" srcOrd="0" destOrd="0" presId="urn:microsoft.com/office/officeart/2018/2/layout/IconCircleList"/>
    <dgm:cxn modelId="{8985595D-8DEC-6B48-B2AF-FDCDD9FD53EE}" type="presOf" srcId="{52EB0768-6DF2-4157-B1D1-C85086BFBB73}" destId="{2E13B152-DC32-42E7-869C-FBB0A64F91E1}" srcOrd="0" destOrd="0" presId="urn:microsoft.com/office/officeart/2018/2/layout/IconCircleList"/>
    <dgm:cxn modelId="{01E7076C-A0DB-475F-ACF5-C2BFDF55426C}" srcId="{52EB0768-6DF2-4157-B1D1-C85086BFBB73}" destId="{167288E1-4115-4012-9649-29E397392B46}" srcOrd="2" destOrd="0" parTransId="{F890448E-C324-42E5-ADC5-A0D79F9D0EA8}" sibTransId="{1C9BA266-A4AB-4465-843A-4D16F9158F7A}"/>
    <dgm:cxn modelId="{A2CA4E7D-B0E1-42AB-8C6D-5C908E8383FE}" srcId="{52EB0768-6DF2-4157-B1D1-C85086BFBB73}" destId="{7B8C0E0C-C5A6-4245-A2BA-F735ACB59C2A}" srcOrd="1" destOrd="0" parTransId="{3CD6352E-FEA8-4E78-BE47-DDA53DB76EC2}" sibTransId="{46CE1B92-62A0-4423-9AB4-DEE4541BAB41}"/>
    <dgm:cxn modelId="{EC53437F-A48F-4D1D-810A-83E9ADAE020F}" srcId="{52EB0768-6DF2-4157-B1D1-C85086BFBB73}" destId="{9F937DB0-38E6-43F0-8530-2003419D209B}" srcOrd="4" destOrd="0" parTransId="{9CE7B04C-EBAF-4DE3-B9C3-82CC04E1F516}" sibTransId="{3674C99B-20F8-4C3D-B631-20A37A870103}"/>
    <dgm:cxn modelId="{135B2D8C-3494-134F-B2D6-D1E577615F8D}" type="presOf" srcId="{167288E1-4115-4012-9649-29E397392B46}" destId="{E3D06890-B2F0-46A0-855B-159BFA8DB074}" srcOrd="0" destOrd="0" presId="urn:microsoft.com/office/officeart/2018/2/layout/IconCircleList"/>
    <dgm:cxn modelId="{EF2AF69F-2CA7-B747-A461-A2D9F3D91012}" type="presOf" srcId="{84BA7E7E-740D-4F19-AAA9-AD11B06F7995}" destId="{EA096491-85CE-4CFC-881B-9D1C10E4B48C}" srcOrd="0" destOrd="0" presId="urn:microsoft.com/office/officeart/2018/2/layout/IconCircleList"/>
    <dgm:cxn modelId="{1D5C4AF6-AE6F-7B4A-8D23-7597F5F4E091}" type="presOf" srcId="{7B8C0E0C-C5A6-4245-A2BA-F735ACB59C2A}" destId="{92A43663-3E23-41FC-914B-017B525F1CE7}" srcOrd="0" destOrd="0" presId="urn:microsoft.com/office/officeart/2018/2/layout/IconCircleList"/>
    <dgm:cxn modelId="{692EF3FC-7C8C-9047-86A6-009A055F67B8}" type="presOf" srcId="{1C9BA266-A4AB-4465-843A-4D16F9158F7A}" destId="{4C226EB0-92DB-45CA-A472-2072F6DF06EB}" srcOrd="0" destOrd="0" presId="urn:microsoft.com/office/officeart/2018/2/layout/IconCircleList"/>
    <dgm:cxn modelId="{E4C723B3-35A1-534D-A9C0-6F757FC9C986}" type="presParOf" srcId="{2E13B152-DC32-42E7-869C-FBB0A64F91E1}" destId="{C4C2456C-2EE1-4C00-A945-AB4CCD078E94}" srcOrd="0" destOrd="0" presId="urn:microsoft.com/office/officeart/2018/2/layout/IconCircleList"/>
    <dgm:cxn modelId="{5980BDFD-8A9E-034D-9DBE-96D87F904A19}" type="presParOf" srcId="{C4C2456C-2EE1-4C00-A945-AB4CCD078E94}" destId="{AEBA0586-6353-4AA8-A7DF-20C2F47B548C}" srcOrd="0" destOrd="0" presId="urn:microsoft.com/office/officeart/2018/2/layout/IconCircleList"/>
    <dgm:cxn modelId="{1DE56257-689C-C34E-8D58-DDF23F661859}" type="presParOf" srcId="{AEBA0586-6353-4AA8-A7DF-20C2F47B548C}" destId="{54B521F8-13D2-4B12-B667-55BAD59D6FB7}" srcOrd="0" destOrd="0" presId="urn:microsoft.com/office/officeart/2018/2/layout/IconCircleList"/>
    <dgm:cxn modelId="{5B314A01-A35F-C14A-8067-69C3B8A72139}" type="presParOf" srcId="{AEBA0586-6353-4AA8-A7DF-20C2F47B548C}" destId="{697635EC-521C-4E8D-8745-F63C027F7ACD}" srcOrd="1" destOrd="0" presId="urn:microsoft.com/office/officeart/2018/2/layout/IconCircleList"/>
    <dgm:cxn modelId="{A22F2268-046D-5A4B-977B-C2655A79C66C}" type="presParOf" srcId="{AEBA0586-6353-4AA8-A7DF-20C2F47B548C}" destId="{971C32CA-897A-4AD4-A601-1C0B72289B2A}" srcOrd="2" destOrd="0" presId="urn:microsoft.com/office/officeart/2018/2/layout/IconCircleList"/>
    <dgm:cxn modelId="{01595FA7-644F-9245-86FC-A3670B567D3E}" type="presParOf" srcId="{AEBA0586-6353-4AA8-A7DF-20C2F47B548C}" destId="{D05B00D6-061C-44BA-B019-CEAE58F328D5}" srcOrd="3" destOrd="0" presId="urn:microsoft.com/office/officeart/2018/2/layout/IconCircleList"/>
    <dgm:cxn modelId="{92978DB0-F40D-4447-A3A0-80D97771CC0E}" type="presParOf" srcId="{C4C2456C-2EE1-4C00-A945-AB4CCD078E94}" destId="{2D780A1B-ED5C-47D4-8FE0-57AC23D2011F}" srcOrd="1" destOrd="0" presId="urn:microsoft.com/office/officeart/2018/2/layout/IconCircleList"/>
    <dgm:cxn modelId="{BDF0CD53-EB3D-4242-A51F-9AE625AEE5D8}" type="presParOf" srcId="{C4C2456C-2EE1-4C00-A945-AB4CCD078E94}" destId="{DBCA7089-7673-4B15-BB5A-4A9FC5C4AB3E}" srcOrd="2" destOrd="0" presId="urn:microsoft.com/office/officeart/2018/2/layout/IconCircleList"/>
    <dgm:cxn modelId="{D8B5AA5C-5316-A248-B1B8-180245B513B9}" type="presParOf" srcId="{DBCA7089-7673-4B15-BB5A-4A9FC5C4AB3E}" destId="{A8B6F087-67CC-41AA-9C78-12DE6A5F3284}" srcOrd="0" destOrd="0" presId="urn:microsoft.com/office/officeart/2018/2/layout/IconCircleList"/>
    <dgm:cxn modelId="{833510FC-5AA6-CE49-A5F5-6326A5257D4A}" type="presParOf" srcId="{DBCA7089-7673-4B15-BB5A-4A9FC5C4AB3E}" destId="{E12DED0F-CBFC-4472-AE3A-019246505D9D}" srcOrd="1" destOrd="0" presId="urn:microsoft.com/office/officeart/2018/2/layout/IconCircleList"/>
    <dgm:cxn modelId="{EA08B73B-9ED6-9D45-A6A1-3B6498B317B8}" type="presParOf" srcId="{DBCA7089-7673-4B15-BB5A-4A9FC5C4AB3E}" destId="{ABB6A3BF-9749-4D61-93DA-AFC62DC15C1D}" srcOrd="2" destOrd="0" presId="urn:microsoft.com/office/officeart/2018/2/layout/IconCircleList"/>
    <dgm:cxn modelId="{F52A3065-5612-1D43-B4AD-7A57D1A425DC}" type="presParOf" srcId="{DBCA7089-7673-4B15-BB5A-4A9FC5C4AB3E}" destId="{92A43663-3E23-41FC-914B-017B525F1CE7}" srcOrd="3" destOrd="0" presId="urn:microsoft.com/office/officeart/2018/2/layout/IconCircleList"/>
    <dgm:cxn modelId="{6D004562-A959-6348-AD3A-5C34D4051FF2}" type="presParOf" srcId="{C4C2456C-2EE1-4C00-A945-AB4CCD078E94}" destId="{2366CC1F-A435-40ED-9988-79E21ABA9C39}" srcOrd="3" destOrd="0" presId="urn:microsoft.com/office/officeart/2018/2/layout/IconCircleList"/>
    <dgm:cxn modelId="{916F4959-9D39-A64A-8368-48F20A22342D}" type="presParOf" srcId="{C4C2456C-2EE1-4C00-A945-AB4CCD078E94}" destId="{5AA796DB-CA9E-4094-92B4-7893F8D0FB06}" srcOrd="4" destOrd="0" presId="urn:microsoft.com/office/officeart/2018/2/layout/IconCircleList"/>
    <dgm:cxn modelId="{18315EEB-7358-1F44-8CDE-60746A53371C}" type="presParOf" srcId="{5AA796DB-CA9E-4094-92B4-7893F8D0FB06}" destId="{258906E4-1354-4EC3-9880-EEC119E9F0C0}" srcOrd="0" destOrd="0" presId="urn:microsoft.com/office/officeart/2018/2/layout/IconCircleList"/>
    <dgm:cxn modelId="{91C6604E-E166-BD4E-9B98-666C5970E33B}" type="presParOf" srcId="{5AA796DB-CA9E-4094-92B4-7893F8D0FB06}" destId="{D8B798C9-3BD8-4A10-8434-1A735481CE0D}" srcOrd="1" destOrd="0" presId="urn:microsoft.com/office/officeart/2018/2/layout/IconCircleList"/>
    <dgm:cxn modelId="{B16763D9-C6B6-CB42-A5C2-A47D0E7E5758}" type="presParOf" srcId="{5AA796DB-CA9E-4094-92B4-7893F8D0FB06}" destId="{6430C546-8559-48E6-8E5C-2182B72758F3}" srcOrd="2" destOrd="0" presId="urn:microsoft.com/office/officeart/2018/2/layout/IconCircleList"/>
    <dgm:cxn modelId="{57A67B2C-DF92-D448-8A3D-19ADFABA6291}" type="presParOf" srcId="{5AA796DB-CA9E-4094-92B4-7893F8D0FB06}" destId="{E3D06890-B2F0-46A0-855B-159BFA8DB074}" srcOrd="3" destOrd="0" presId="urn:microsoft.com/office/officeart/2018/2/layout/IconCircleList"/>
    <dgm:cxn modelId="{8A372FC8-CC7F-1743-A2DA-3DC60544CFF2}" type="presParOf" srcId="{C4C2456C-2EE1-4C00-A945-AB4CCD078E94}" destId="{4C226EB0-92DB-45CA-A472-2072F6DF06EB}" srcOrd="5" destOrd="0" presId="urn:microsoft.com/office/officeart/2018/2/layout/IconCircleList"/>
    <dgm:cxn modelId="{DFAADC91-C0CD-A44A-8DB0-9444C678EC71}" type="presParOf" srcId="{C4C2456C-2EE1-4C00-A945-AB4CCD078E94}" destId="{6CCCE191-46E0-4475-B4AD-3F89DD86565D}" srcOrd="6" destOrd="0" presId="urn:microsoft.com/office/officeart/2018/2/layout/IconCircleList"/>
    <dgm:cxn modelId="{897B1DDD-145B-E949-A9FC-9E36DE3ED560}" type="presParOf" srcId="{6CCCE191-46E0-4475-B4AD-3F89DD86565D}" destId="{7834946C-B7F4-4C13-92F7-F0A3BCA3F217}" srcOrd="0" destOrd="0" presId="urn:microsoft.com/office/officeart/2018/2/layout/IconCircleList"/>
    <dgm:cxn modelId="{AE20009C-9E7A-5746-9DBF-50AB50DFE415}" type="presParOf" srcId="{6CCCE191-46E0-4475-B4AD-3F89DD86565D}" destId="{374E4C2A-064E-40A4-B998-EEFD62D7BD88}" srcOrd="1" destOrd="0" presId="urn:microsoft.com/office/officeart/2018/2/layout/IconCircleList"/>
    <dgm:cxn modelId="{375A0F72-7929-BC48-A564-52C6E2F31A8D}" type="presParOf" srcId="{6CCCE191-46E0-4475-B4AD-3F89DD86565D}" destId="{134DFFB6-6BA9-43BC-9610-49A5A86AB3CD}" srcOrd="2" destOrd="0" presId="urn:microsoft.com/office/officeart/2018/2/layout/IconCircleList"/>
    <dgm:cxn modelId="{52994FF0-1E27-804A-B9FF-9C28E4A45A30}" type="presParOf" srcId="{6CCCE191-46E0-4475-B4AD-3F89DD86565D}" destId="{EA096491-85CE-4CFC-881B-9D1C10E4B48C}" srcOrd="3" destOrd="0" presId="urn:microsoft.com/office/officeart/2018/2/layout/IconCircleList"/>
    <dgm:cxn modelId="{D426D3F8-4E97-D147-8239-C3686BE68FA1}" type="presParOf" srcId="{C4C2456C-2EE1-4C00-A945-AB4CCD078E94}" destId="{67F44303-919C-4245-ACC0-7093E50F9E68}" srcOrd="7" destOrd="0" presId="urn:microsoft.com/office/officeart/2018/2/layout/IconCircleList"/>
    <dgm:cxn modelId="{49DD26A3-0005-1C48-8E9E-838B3892E8E6}" type="presParOf" srcId="{C4C2456C-2EE1-4C00-A945-AB4CCD078E94}" destId="{EC13FB4A-F2C2-45F1-A779-3EC8E9152897}" srcOrd="8" destOrd="0" presId="urn:microsoft.com/office/officeart/2018/2/layout/IconCircleList"/>
    <dgm:cxn modelId="{F2B7C493-7701-9A40-857F-1296F169157D}" type="presParOf" srcId="{EC13FB4A-F2C2-45F1-A779-3EC8E9152897}" destId="{FD6EFC11-5BC6-4D06-BBF9-041B6BCD8164}" srcOrd="0" destOrd="0" presId="urn:microsoft.com/office/officeart/2018/2/layout/IconCircleList"/>
    <dgm:cxn modelId="{1D845D53-E7B6-E847-AB47-93B7820CF7EE}" type="presParOf" srcId="{EC13FB4A-F2C2-45F1-A779-3EC8E9152897}" destId="{DD784163-A76F-48B1-9A2B-0109A84D5A2F}" srcOrd="1" destOrd="0" presId="urn:microsoft.com/office/officeart/2018/2/layout/IconCircleList"/>
    <dgm:cxn modelId="{4E763AF9-4A47-AE40-976D-FFF51CF9AB90}" type="presParOf" srcId="{EC13FB4A-F2C2-45F1-A779-3EC8E9152897}" destId="{DBCE27E0-D06B-4360-B81A-697C5A6D6A02}" srcOrd="2" destOrd="0" presId="urn:microsoft.com/office/officeart/2018/2/layout/IconCircleList"/>
    <dgm:cxn modelId="{31CDDC00-06E2-954D-9873-7821FC8D9C7C}" type="presParOf" srcId="{EC13FB4A-F2C2-45F1-A779-3EC8E9152897}" destId="{38F6D3A2-B898-4525-ACFD-481193FA8CF4}" srcOrd="3" destOrd="0" presId="urn:microsoft.com/office/officeart/2018/2/layout/IconCircle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B521F8-13D2-4B12-B667-55BAD59D6FB7}">
      <dsp:nvSpPr>
        <dsp:cNvPr id="0" name=""/>
        <dsp:cNvSpPr/>
      </dsp:nvSpPr>
      <dsp:spPr>
        <a:xfrm>
          <a:off x="23349" y="232257"/>
          <a:ext cx="818397" cy="81839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97635EC-521C-4E8D-8745-F63C027F7ACD}">
      <dsp:nvSpPr>
        <dsp:cNvPr id="0" name=""/>
        <dsp:cNvSpPr/>
      </dsp:nvSpPr>
      <dsp:spPr>
        <a:xfrm>
          <a:off x="195212" y="404121"/>
          <a:ext cx="474670" cy="4746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05B00D6-061C-44BA-B019-CEAE58F328D5}">
      <dsp:nvSpPr>
        <dsp:cNvPr id="0" name=""/>
        <dsp:cNvSpPr/>
      </dsp:nvSpPr>
      <dsp:spPr>
        <a:xfrm>
          <a:off x="1017117" y="232257"/>
          <a:ext cx="1929079" cy="8183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Expansion on service</a:t>
          </a:r>
          <a:r>
            <a:rPr lang="en-US" sz="2000" kern="1200" dirty="0"/>
            <a:t>.</a:t>
          </a:r>
        </a:p>
      </dsp:txBody>
      <dsp:txXfrm>
        <a:off x="1017117" y="232257"/>
        <a:ext cx="1929079" cy="818397"/>
      </dsp:txXfrm>
    </dsp:sp>
    <dsp:sp modelId="{A8B6F087-67CC-41AA-9C78-12DE6A5F3284}">
      <dsp:nvSpPr>
        <dsp:cNvPr id="0" name=""/>
        <dsp:cNvSpPr/>
      </dsp:nvSpPr>
      <dsp:spPr>
        <a:xfrm>
          <a:off x="3282324" y="232257"/>
          <a:ext cx="818397" cy="81839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12DED0F-CBFC-4472-AE3A-019246505D9D}">
      <dsp:nvSpPr>
        <dsp:cNvPr id="0" name=""/>
        <dsp:cNvSpPr/>
      </dsp:nvSpPr>
      <dsp:spPr>
        <a:xfrm>
          <a:off x="3454187" y="404121"/>
          <a:ext cx="474670" cy="4746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A43663-3E23-41FC-914B-017B525F1CE7}">
      <dsp:nvSpPr>
        <dsp:cNvPr id="0" name=""/>
        <dsp:cNvSpPr/>
      </dsp:nvSpPr>
      <dsp:spPr>
        <a:xfrm>
          <a:off x="4276092" y="232257"/>
          <a:ext cx="1929079" cy="8183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New drugs and prescriptions</a:t>
          </a:r>
          <a:r>
            <a:rPr lang="en-US" sz="2000" kern="1200" dirty="0"/>
            <a:t>.</a:t>
          </a:r>
        </a:p>
      </dsp:txBody>
      <dsp:txXfrm>
        <a:off x="4276092" y="232257"/>
        <a:ext cx="1929079" cy="818397"/>
      </dsp:txXfrm>
    </dsp:sp>
    <dsp:sp modelId="{258906E4-1354-4EC3-9880-EEC119E9F0C0}">
      <dsp:nvSpPr>
        <dsp:cNvPr id="0" name=""/>
        <dsp:cNvSpPr/>
      </dsp:nvSpPr>
      <dsp:spPr>
        <a:xfrm>
          <a:off x="23349" y="1802700"/>
          <a:ext cx="818397" cy="81839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8B798C9-3BD8-4A10-8434-1A735481CE0D}">
      <dsp:nvSpPr>
        <dsp:cNvPr id="0" name=""/>
        <dsp:cNvSpPr/>
      </dsp:nvSpPr>
      <dsp:spPr>
        <a:xfrm>
          <a:off x="195212" y="1974564"/>
          <a:ext cx="474670" cy="47467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3D06890-B2F0-46A0-855B-159BFA8DB074}">
      <dsp:nvSpPr>
        <dsp:cNvPr id="0" name=""/>
        <dsp:cNvSpPr/>
      </dsp:nvSpPr>
      <dsp:spPr>
        <a:xfrm>
          <a:off x="1017117" y="1802700"/>
          <a:ext cx="1929079" cy="8183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Digitalisation.</a:t>
          </a:r>
        </a:p>
      </dsp:txBody>
      <dsp:txXfrm>
        <a:off x="1017117" y="1802700"/>
        <a:ext cx="1929079" cy="818397"/>
      </dsp:txXfrm>
    </dsp:sp>
    <dsp:sp modelId="{7834946C-B7F4-4C13-92F7-F0A3BCA3F217}">
      <dsp:nvSpPr>
        <dsp:cNvPr id="0" name=""/>
        <dsp:cNvSpPr/>
      </dsp:nvSpPr>
      <dsp:spPr>
        <a:xfrm>
          <a:off x="3282324" y="1802700"/>
          <a:ext cx="818397" cy="81839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74E4C2A-064E-40A4-B998-EEFD62D7BD88}">
      <dsp:nvSpPr>
        <dsp:cNvPr id="0" name=""/>
        <dsp:cNvSpPr/>
      </dsp:nvSpPr>
      <dsp:spPr>
        <a:xfrm>
          <a:off x="3454187" y="1974564"/>
          <a:ext cx="474670" cy="47467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096491-85CE-4CFC-881B-9D1C10E4B48C}">
      <dsp:nvSpPr>
        <dsp:cNvPr id="0" name=""/>
        <dsp:cNvSpPr/>
      </dsp:nvSpPr>
      <dsp:spPr>
        <a:xfrm>
          <a:off x="4276092" y="1802700"/>
          <a:ext cx="1929079" cy="8183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Change in their operations.</a:t>
          </a:r>
        </a:p>
      </dsp:txBody>
      <dsp:txXfrm>
        <a:off x="4276092" y="1802700"/>
        <a:ext cx="1929079" cy="818397"/>
      </dsp:txXfrm>
    </dsp:sp>
    <dsp:sp modelId="{FD6EFC11-5BC6-4D06-BBF9-041B6BCD8164}">
      <dsp:nvSpPr>
        <dsp:cNvPr id="0" name=""/>
        <dsp:cNvSpPr/>
      </dsp:nvSpPr>
      <dsp:spPr>
        <a:xfrm>
          <a:off x="23349" y="3373144"/>
          <a:ext cx="818397" cy="81839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784163-A76F-48B1-9A2B-0109A84D5A2F}">
      <dsp:nvSpPr>
        <dsp:cNvPr id="0" name=""/>
        <dsp:cNvSpPr/>
      </dsp:nvSpPr>
      <dsp:spPr>
        <a:xfrm>
          <a:off x="195212" y="3545007"/>
          <a:ext cx="474670" cy="474670"/>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8F6D3A2-B898-4525-ACFD-481193FA8CF4}">
      <dsp:nvSpPr>
        <dsp:cNvPr id="0" name=""/>
        <dsp:cNvSpPr/>
      </dsp:nvSpPr>
      <dsp:spPr>
        <a:xfrm>
          <a:off x="941844" y="3373135"/>
          <a:ext cx="3439162" cy="81839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kern="1200" dirty="0">
              <a:latin typeface="Times New Roman" panose="02020603050405020304" pitchFamily="18" charset="0"/>
              <a:cs typeface="Times New Roman" panose="02020603050405020304" pitchFamily="18" charset="0"/>
            </a:rPr>
            <a:t>A Period characterised by rapid development</a:t>
          </a:r>
          <a:r>
            <a:rPr lang="en-US" sz="2000" kern="1200" dirty="0"/>
            <a:t>.</a:t>
          </a:r>
        </a:p>
      </dsp:txBody>
      <dsp:txXfrm>
        <a:off x="941844" y="3373135"/>
        <a:ext cx="3439162" cy="818397"/>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D247E-359A-8569-990C-BA5A2392B4CC}"/>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4C1F85CE-7CE5-7F9E-08FD-C570610251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E9B7D68-F47B-9CE3-37EC-6226DAA608DA}"/>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5" name="Footer Placeholder 4">
            <a:extLst>
              <a:ext uri="{FF2B5EF4-FFF2-40B4-BE49-F238E27FC236}">
                <a16:creationId xmlns:a16="http://schemas.microsoft.com/office/drawing/2014/main" id="{EE2A2BA3-8E29-2107-D823-2BC6B6279A5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047EE67-6B2D-5594-0AAB-91819FA6D115}"/>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3442414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33AF07-559B-569B-63E3-BF5146CD562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419E395-357E-EAA2-5B52-C120248764D3}"/>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40C2F51-419A-2308-8F53-C73CEDD3CD83}"/>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5" name="Footer Placeholder 4">
            <a:extLst>
              <a:ext uri="{FF2B5EF4-FFF2-40B4-BE49-F238E27FC236}">
                <a16:creationId xmlns:a16="http://schemas.microsoft.com/office/drawing/2014/main" id="{95A27441-E6C8-2AFB-F13B-546DA44DD26C}"/>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AA28E35-8AC8-E4D8-F176-83415C32EC4B}"/>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2323384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578485-EC2A-3F5E-6202-1ADFCE174FAA}"/>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EB97AD2-159D-602E-FA1E-243391D8110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B9FFE03-0D2A-173C-B18D-DE20D272CDFA}"/>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5" name="Footer Placeholder 4">
            <a:extLst>
              <a:ext uri="{FF2B5EF4-FFF2-40B4-BE49-F238E27FC236}">
                <a16:creationId xmlns:a16="http://schemas.microsoft.com/office/drawing/2014/main" id="{C5C0F19E-30A9-5318-B3A3-CA92768E662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A9E4BA0-F1C2-9D80-CA1C-04D8C1ED12FD}"/>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2177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99203-EDD3-91E0-5DA4-378AC6236A0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0FEEB00-4499-AD7A-D70B-130FA2C5BC91}"/>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4534B58-DAA1-1089-ED9D-CCE16407E2A2}"/>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9FE064B3-AB76-9C48-A8F4-C84DE0A1FED4}"/>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6" name="Footer Placeholder 5">
            <a:extLst>
              <a:ext uri="{FF2B5EF4-FFF2-40B4-BE49-F238E27FC236}">
                <a16:creationId xmlns:a16="http://schemas.microsoft.com/office/drawing/2014/main" id="{D2F3F452-B6C1-5402-8DD9-44C3E1376407}"/>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EDCF0C-54DA-125B-BB74-EB2F65296431}"/>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77514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F577BC-22D2-2329-7567-B85237351F28}"/>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6091488-CC86-F57B-7770-3101D784C96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DE562A8-5588-82F4-C918-D6495855C04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F65877F8-AC72-22D0-AA97-36A60876FF3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AE776F33-AFA8-E408-2A33-00BC18546BC9}"/>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EA63BC31-EF97-1990-4555-F89FD7B09504}"/>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8" name="Footer Placeholder 7">
            <a:extLst>
              <a:ext uri="{FF2B5EF4-FFF2-40B4-BE49-F238E27FC236}">
                <a16:creationId xmlns:a16="http://schemas.microsoft.com/office/drawing/2014/main" id="{B536CF8B-8ACF-AF14-D2BA-157C962AC8D4}"/>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8426BE8E-2008-B364-7BD1-165A3E232EEE}"/>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678304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25BEC-DA9C-0EEB-70A4-E8B7CAAA40CF}"/>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5E4563E-68F0-0C1B-54EB-3024336D97C8}"/>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4" name="Footer Placeholder 3">
            <a:extLst>
              <a:ext uri="{FF2B5EF4-FFF2-40B4-BE49-F238E27FC236}">
                <a16:creationId xmlns:a16="http://schemas.microsoft.com/office/drawing/2014/main" id="{AF70854D-816E-D327-C295-E2B2C30BAC7B}"/>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652B2326-4456-BDC0-E5A5-824527328C0B}"/>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6971438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8ABAAFB-3AF9-40B0-515A-D3FCF5843B79}"/>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3" name="Footer Placeholder 2">
            <a:extLst>
              <a:ext uri="{FF2B5EF4-FFF2-40B4-BE49-F238E27FC236}">
                <a16:creationId xmlns:a16="http://schemas.microsoft.com/office/drawing/2014/main" id="{C02492E3-2C3E-05A5-079B-C03624FF38BC}"/>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CE24724-ECA8-A39F-9466-EB1DE36CF9F0}"/>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40656241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60667-67A6-CC28-30B5-A822C81DFFB0}"/>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BD5D96B4-4CC8-D277-4548-1DEE8F748C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DB6423C3-1E80-5F21-9B81-87D62B7203E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485831F3-007C-DFE2-811E-E1E302557213}"/>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6" name="Footer Placeholder 5">
            <a:extLst>
              <a:ext uri="{FF2B5EF4-FFF2-40B4-BE49-F238E27FC236}">
                <a16:creationId xmlns:a16="http://schemas.microsoft.com/office/drawing/2014/main" id="{970C6CB3-B1D3-3B41-57F9-5F5BC0F82744}"/>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D42B4A5-3442-8408-0AB4-000568FAFEE5}"/>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10325807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08692-94D5-D653-A03E-D9CC0CF4E62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506802E-32BF-3159-65F8-159904AE77A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A18C39F2-FE8C-4AD2-A17D-A48AC2E728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2C7BF58-9899-9948-7287-53D45EA81014}"/>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6" name="Footer Placeholder 5">
            <a:extLst>
              <a:ext uri="{FF2B5EF4-FFF2-40B4-BE49-F238E27FC236}">
                <a16:creationId xmlns:a16="http://schemas.microsoft.com/office/drawing/2014/main" id="{F88D286C-3247-3BCA-4955-C75F852A965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CBDF7697-0E86-47FF-D986-94CCF2EBED3D}"/>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21458156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66405B-E932-05E6-A167-C49DC041E0B8}"/>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171A30CC-25CE-90EF-5601-3A388587B251}"/>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A878D4B-E0B9-7AD9-AC9B-3138E26741E6}"/>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5" name="Footer Placeholder 4">
            <a:extLst>
              <a:ext uri="{FF2B5EF4-FFF2-40B4-BE49-F238E27FC236}">
                <a16:creationId xmlns:a16="http://schemas.microsoft.com/office/drawing/2014/main" id="{5E584DEB-0507-963A-597F-24B3A389F09F}"/>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2C010A7-007F-FD85-2108-32B3A6E52D7E}"/>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2534545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E58ADD2-71CD-3711-C9EC-2DC71F7FFED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F8A7B298-8629-4D76-397F-3C2D85F69F5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741FA6ED-E29E-4CE7-CFB9-3D0BD4CE045E}"/>
              </a:ext>
            </a:extLst>
          </p:cNvPr>
          <p:cNvSpPr>
            <a:spLocks noGrp="1"/>
          </p:cNvSpPr>
          <p:nvPr>
            <p:ph type="dt" sz="half" idx="10"/>
          </p:nvPr>
        </p:nvSpPr>
        <p:spPr/>
        <p:txBody>
          <a:bodyPr/>
          <a:lstStyle/>
          <a:p>
            <a:fld id="{C1691109-F4F8-4597-962C-A4F4B7960636}" type="datetimeFigureOut">
              <a:rPr lang="en-US" smtClean="0"/>
              <a:t>3/4/24</a:t>
            </a:fld>
            <a:endParaRPr lang="en-US" dirty="0"/>
          </a:p>
        </p:txBody>
      </p:sp>
      <p:sp>
        <p:nvSpPr>
          <p:cNvPr id="5" name="Footer Placeholder 4">
            <a:extLst>
              <a:ext uri="{FF2B5EF4-FFF2-40B4-BE49-F238E27FC236}">
                <a16:creationId xmlns:a16="http://schemas.microsoft.com/office/drawing/2014/main" id="{ECFD40E9-C2D9-C37A-4109-E7775D3158A3}"/>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8D4ECDB-A44D-582C-586F-BFE568C4F0AA}"/>
              </a:ext>
            </a:extLst>
          </p:cNvPr>
          <p:cNvSpPr>
            <a:spLocks noGrp="1"/>
          </p:cNvSpPr>
          <p:nvPr>
            <p:ph type="sldNum" sz="quarter" idx="12"/>
          </p:nvPr>
        </p:nvSpPr>
        <p:spPr/>
        <p:txBody>
          <a:bodyPr/>
          <a:lstStyle/>
          <a:p>
            <a:fld id="{7C7FAD9F-AEE9-406E-B720-57D2B9DB2816}" type="slidenum">
              <a:rPr lang="en-US" smtClean="0"/>
              <a:t>‹#›</a:t>
            </a:fld>
            <a:endParaRPr lang="en-US" dirty="0"/>
          </a:p>
        </p:txBody>
      </p:sp>
    </p:spTree>
    <p:extLst>
      <p:ext uri="{BB962C8B-B14F-4D97-AF65-F5344CB8AC3E}">
        <p14:creationId xmlns:p14="http://schemas.microsoft.com/office/powerpoint/2010/main" val="38665328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C17233-B888-434A-65C4-32D51E4EF2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AFA6BD6-2DBF-E003-900F-F77A5BC5B3F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A54281A-4E19-22AD-32CA-3D3C64166AF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691109-F4F8-4597-962C-A4F4B7960636}" type="datetimeFigureOut">
              <a:rPr lang="en-US" smtClean="0"/>
              <a:t>3/4/24</a:t>
            </a:fld>
            <a:endParaRPr lang="en-US" dirty="0"/>
          </a:p>
        </p:txBody>
      </p:sp>
      <p:sp>
        <p:nvSpPr>
          <p:cNvPr id="5" name="Footer Placeholder 4">
            <a:extLst>
              <a:ext uri="{FF2B5EF4-FFF2-40B4-BE49-F238E27FC236}">
                <a16:creationId xmlns:a16="http://schemas.microsoft.com/office/drawing/2014/main" id="{D90447BB-AE7A-4A94-1C6A-0F4B4E63D24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065613D-5D6A-9932-501E-2A871B084E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C7FAD9F-AEE9-406E-B720-57D2B9DB2816}" type="slidenum">
              <a:rPr lang="en-US" smtClean="0"/>
              <a:t>‹#›</a:t>
            </a:fld>
            <a:endParaRPr lang="en-US" dirty="0"/>
          </a:p>
        </p:txBody>
      </p:sp>
    </p:spTree>
    <p:extLst>
      <p:ext uri="{BB962C8B-B14F-4D97-AF65-F5344CB8AC3E}">
        <p14:creationId xmlns:p14="http://schemas.microsoft.com/office/powerpoint/2010/main" val="3754508672"/>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pxhere.com/en/photo/595493" TargetMode="External"/><Relationship Id="rId2" Type="http://schemas.openxmlformats.org/officeDocument/2006/relationships/image" Target="../media/image5.jpg!d"/><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hyperlink" Target="https://www.piqsels.com/en/public-domain-photo-zvpde" TargetMode="External"/><Relationship Id="rId7" Type="http://schemas.openxmlformats.org/officeDocument/2006/relationships/diagramColors" Target="../diagrams/colors1.xml"/><Relationship Id="rId2" Type="http://schemas.openxmlformats.org/officeDocument/2006/relationships/image" Target="../media/image6.jpg"/><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hyperlink" Target="https://pixnio.com/science/medical-science/doctor-healt-care-hospital-medical-care-medicine-ambulance-stethoscope" TargetMode="External"/><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4" name="Rectangle 43">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Doctor friendly shaking hands with a patient">
            <a:extLst>
              <a:ext uri="{FF2B5EF4-FFF2-40B4-BE49-F238E27FC236}">
                <a16:creationId xmlns:a16="http://schemas.microsoft.com/office/drawing/2014/main" id="{D0366207-0F85-D68B-A628-6918D5E381CC}"/>
              </a:ext>
            </a:extLst>
          </p:cNvPr>
          <p:cNvPicPr>
            <a:picLocks noChangeAspect="1"/>
          </p:cNvPicPr>
          <p:nvPr/>
        </p:nvPicPr>
        <p:blipFill rotWithShape="1">
          <a:blip r:embed="rId2"/>
          <a:srcRect l="211" r="23078" b="9091"/>
          <a:stretch/>
        </p:blipFill>
        <p:spPr>
          <a:xfrm>
            <a:off x="3522468" y="10"/>
            <a:ext cx="8669532" cy="6857990"/>
          </a:xfrm>
          <a:prstGeom prst="rect">
            <a:avLst/>
          </a:prstGeom>
        </p:spPr>
      </p:pic>
      <p:sp>
        <p:nvSpPr>
          <p:cNvPr id="46" name="Rectangle 45">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154F46C-9D40-A66F-3167-64ED606597F0}"/>
              </a:ext>
            </a:extLst>
          </p:cNvPr>
          <p:cNvSpPr>
            <a:spLocks noGrp="1"/>
          </p:cNvSpPr>
          <p:nvPr>
            <p:ph type="ctrTitle"/>
          </p:nvPr>
        </p:nvSpPr>
        <p:spPr>
          <a:xfrm>
            <a:off x="371094" y="1161288"/>
            <a:ext cx="3438144" cy="1124712"/>
          </a:xfrm>
        </p:spPr>
        <p:txBody>
          <a:bodyPr vert="horz" lIns="91440" tIns="45720" rIns="91440" bIns="45720" rtlCol="0" anchor="b">
            <a:normAutofit/>
          </a:bodyPr>
          <a:lstStyle/>
          <a:p>
            <a:pPr algn="l"/>
            <a:r>
              <a:rPr lang="en-US" sz="2400" spc="100" dirty="0">
                <a:ln w="22225">
                  <a:solidFill>
                    <a:srgbClr val="FFFFFF"/>
                  </a:solidFill>
                </a:ln>
                <a:solidFill>
                  <a:schemeClr val="bg1"/>
                </a:solidFill>
              </a:rPr>
              <a:t>HOW THE GP SERVICE HAS EVOLVED SINCE 1948 </a:t>
            </a:r>
          </a:p>
        </p:txBody>
      </p:sp>
      <p:sp>
        <p:nvSpPr>
          <p:cNvPr id="48" name="Rectangle 47">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52" name="Rectangle 51">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Subtitle 2">
            <a:extLst>
              <a:ext uri="{FF2B5EF4-FFF2-40B4-BE49-F238E27FC236}">
                <a16:creationId xmlns:a16="http://schemas.microsoft.com/office/drawing/2014/main" id="{8F7FEC15-74B6-A98E-CAF9-F1923F9F6CBA}"/>
              </a:ext>
            </a:extLst>
          </p:cNvPr>
          <p:cNvSpPr>
            <a:spLocks noGrp="1"/>
          </p:cNvSpPr>
          <p:nvPr>
            <p:ph type="subTitle" idx="1"/>
          </p:nvPr>
        </p:nvSpPr>
        <p:spPr>
          <a:xfrm>
            <a:off x="371094" y="2718054"/>
            <a:ext cx="3438906" cy="3207258"/>
          </a:xfrm>
        </p:spPr>
        <p:txBody>
          <a:bodyPr vert="horz" lIns="91440" tIns="45720" rIns="91440" bIns="45720" rtlCol="0" anchor="t">
            <a:normAutofit/>
          </a:bodyPr>
          <a:lstStyle/>
          <a:p>
            <a:pPr indent="-228600" algn="l">
              <a:buFont typeface="Arial" panose="020B0604020202020204" pitchFamily="34" charset="0"/>
              <a:buChar char="•"/>
            </a:pPr>
            <a:r>
              <a:rPr lang="en-US" sz="1700" spc="50" dirty="0">
                <a:solidFill>
                  <a:schemeClr val="bg1"/>
                </a:solidFill>
              </a:rPr>
              <a:t>NAME: LARRY OSEI KOFI </a:t>
            </a:r>
          </a:p>
          <a:p>
            <a:pPr indent="-228600" algn="l">
              <a:buFont typeface="Arial" panose="020B0604020202020204" pitchFamily="34" charset="0"/>
              <a:buChar char="•"/>
            </a:pPr>
            <a:r>
              <a:rPr lang="en-US" sz="1700" spc="50" dirty="0">
                <a:solidFill>
                  <a:schemeClr val="bg1"/>
                </a:solidFill>
              </a:rPr>
              <a:t>STUDENT I.D: 2308809</a:t>
            </a:r>
          </a:p>
          <a:p>
            <a:pPr indent="-228600" algn="l">
              <a:buFont typeface="Arial" panose="020B0604020202020204" pitchFamily="34" charset="0"/>
              <a:buChar char="•"/>
            </a:pPr>
            <a:r>
              <a:rPr lang="en-US" sz="1700" spc="50" dirty="0">
                <a:solidFill>
                  <a:schemeClr val="bg1"/>
                </a:solidFill>
              </a:rPr>
              <a:t>LECTURER’S NAME: DR DIOLA BIJLHOUT</a:t>
            </a:r>
          </a:p>
          <a:p>
            <a:pPr indent="-228600" algn="l">
              <a:buFont typeface="Arial" panose="020B0604020202020204" pitchFamily="34" charset="0"/>
              <a:buChar char="•"/>
            </a:pPr>
            <a:r>
              <a:rPr lang="en-US" sz="1700" spc="50" dirty="0">
                <a:solidFill>
                  <a:schemeClr val="bg1"/>
                </a:solidFill>
              </a:rPr>
              <a:t>MODULE NAME(CODE): INTRODUCTION TO HEALTH AND SOCIAL CARE (LCHS4003)</a:t>
            </a:r>
          </a:p>
          <a:p>
            <a:pPr algn="l"/>
            <a:r>
              <a:rPr lang="en-US" sz="1700" spc="50" dirty="0">
                <a:solidFill>
                  <a:schemeClr val="bg1"/>
                </a:solidFill>
              </a:rPr>
              <a:t>      </a:t>
            </a:r>
          </a:p>
        </p:txBody>
      </p:sp>
    </p:spTree>
    <p:extLst>
      <p:ext uri="{BB962C8B-B14F-4D97-AF65-F5344CB8AC3E}">
        <p14:creationId xmlns:p14="http://schemas.microsoft.com/office/powerpoint/2010/main" val="1570613970"/>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40">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ADD78561-1D77-8CDE-91BD-A826C67E369F}"/>
              </a:ext>
            </a:extLst>
          </p:cNvPr>
          <p:cNvSpPr>
            <a:spLocks noGrp="1"/>
          </p:cNvSpPr>
          <p:nvPr>
            <p:ph type="title"/>
          </p:nvPr>
        </p:nvSpPr>
        <p:spPr>
          <a:xfrm>
            <a:off x="6513788" y="365125"/>
            <a:ext cx="4840010" cy="1807305"/>
          </a:xfrm>
        </p:spPr>
        <p:txBody>
          <a:bodyPr>
            <a:normAutofit/>
          </a:bodyPr>
          <a:lstStyle/>
          <a:p>
            <a:r>
              <a:rPr lang="en-US" sz="2400" b="1" dirty="0">
                <a:latin typeface="Times New Roman" panose="02020603050405020304" pitchFamily="18" charset="0"/>
                <a:cs typeface="Times New Roman" panose="02020603050405020304" pitchFamily="18" charset="0"/>
              </a:rPr>
              <a:t>Overview:</a:t>
            </a:r>
          </a:p>
        </p:txBody>
      </p:sp>
      <p:pic>
        <p:nvPicPr>
          <p:cNvPr id="24" name="Picture 23" descr="Abstract blurred public library with bookshelves">
            <a:extLst>
              <a:ext uri="{FF2B5EF4-FFF2-40B4-BE49-F238E27FC236}">
                <a16:creationId xmlns:a16="http://schemas.microsoft.com/office/drawing/2014/main" id="{5AA27986-DEE6-EB88-9E99-548E7F347EDC}"/>
              </a:ext>
            </a:extLst>
          </p:cNvPr>
          <p:cNvPicPr>
            <a:picLocks noChangeAspect="1"/>
          </p:cNvPicPr>
          <p:nvPr/>
        </p:nvPicPr>
        <p:blipFill rotWithShape="1">
          <a:blip r:embed="rId2"/>
          <a:srcRect l="9515" r="30951" b="-1"/>
          <a:stretch/>
        </p:blipFill>
        <p:spPr>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3" name="Content Placeholder 2">
            <a:extLst>
              <a:ext uri="{FF2B5EF4-FFF2-40B4-BE49-F238E27FC236}">
                <a16:creationId xmlns:a16="http://schemas.microsoft.com/office/drawing/2014/main" id="{777847AB-CF10-CDD5-9812-A4C7AB52A4C9}"/>
              </a:ext>
            </a:extLst>
          </p:cNvPr>
          <p:cNvSpPr>
            <a:spLocks noGrp="1"/>
          </p:cNvSpPr>
          <p:nvPr>
            <p:ph idx="1"/>
          </p:nvPr>
        </p:nvSpPr>
        <p:spPr>
          <a:xfrm>
            <a:off x="6513788" y="2333297"/>
            <a:ext cx="4840010" cy="4425312"/>
          </a:xfrm>
        </p:spPr>
        <p:txBody>
          <a:bodyPr>
            <a:noAutofit/>
          </a:bodyPr>
          <a:lstStyle/>
          <a:p>
            <a:r>
              <a:rPr lang="en-US" sz="2000" b="0" dirty="0">
                <a:latin typeface="Times New Roman" panose="02020603050405020304" pitchFamily="18" charset="0"/>
                <a:cs typeface="Times New Roman" panose="02020603050405020304" pitchFamily="18" charset="0"/>
              </a:rPr>
              <a:t>Introduction to general practice.</a:t>
            </a:r>
          </a:p>
          <a:p>
            <a:r>
              <a:rPr lang="en-US" sz="2000" b="0" dirty="0">
                <a:latin typeface="Times New Roman" panose="02020603050405020304" pitchFamily="18" charset="0"/>
                <a:cs typeface="Times New Roman" panose="02020603050405020304" pitchFamily="18" charset="0"/>
              </a:rPr>
              <a:t>Foundation.</a:t>
            </a:r>
          </a:p>
          <a:p>
            <a:r>
              <a:rPr lang="en-US" sz="2000" b="0" dirty="0">
                <a:latin typeface="Times New Roman" panose="02020603050405020304" pitchFamily="18" charset="0"/>
                <a:cs typeface="Times New Roman" panose="02020603050405020304" pitchFamily="18" charset="0"/>
              </a:rPr>
              <a:t>Beginning of developments towards General </a:t>
            </a:r>
            <a:r>
              <a:rPr lang="en-US" sz="2000" dirty="0">
                <a:latin typeface="Times New Roman" panose="02020603050405020304" pitchFamily="18" charset="0"/>
                <a:cs typeface="Times New Roman" panose="02020603050405020304" pitchFamily="18" charset="0"/>
              </a:rPr>
              <a:t>P</a:t>
            </a:r>
            <a:r>
              <a:rPr lang="en-US" sz="2000" b="0" dirty="0">
                <a:latin typeface="Times New Roman" panose="02020603050405020304" pitchFamily="18" charset="0"/>
                <a:cs typeface="Times New Roman" panose="02020603050405020304" pitchFamily="18" charset="0"/>
              </a:rPr>
              <a:t>ractice.</a:t>
            </a:r>
          </a:p>
          <a:p>
            <a:r>
              <a:rPr lang="en-US" sz="2000" b="0" dirty="0">
                <a:latin typeface="Times New Roman" panose="02020603050405020304" pitchFamily="18" charset="0"/>
                <a:cs typeface="Times New Roman" panose="02020603050405020304" pitchFamily="18" charset="0"/>
              </a:rPr>
              <a:t>Evolvement of General </a:t>
            </a:r>
            <a:r>
              <a:rPr lang="en-US" sz="2000" dirty="0">
                <a:latin typeface="Times New Roman" panose="02020603050405020304" pitchFamily="18" charset="0"/>
                <a:cs typeface="Times New Roman" panose="02020603050405020304" pitchFamily="18" charset="0"/>
              </a:rPr>
              <a:t>P</a:t>
            </a:r>
            <a:r>
              <a:rPr lang="en-US" sz="2000" b="0" dirty="0">
                <a:latin typeface="Times New Roman" panose="02020603050405020304" pitchFamily="18" charset="0"/>
                <a:cs typeface="Times New Roman" panose="02020603050405020304" pitchFamily="18" charset="0"/>
              </a:rPr>
              <a:t>ractice.</a:t>
            </a:r>
          </a:p>
          <a:p>
            <a:r>
              <a:rPr lang="en-US" sz="2000" b="0" dirty="0">
                <a:latin typeface="Times New Roman" panose="02020603050405020304" pitchFamily="18" charset="0"/>
                <a:cs typeface="Times New Roman" panose="02020603050405020304" pitchFamily="18" charset="0"/>
              </a:rPr>
              <a:t>Administrations of the current GP services and past services.</a:t>
            </a:r>
          </a:p>
          <a:p>
            <a:r>
              <a:rPr lang="en-US" sz="2000" b="0" dirty="0">
                <a:latin typeface="Times New Roman" panose="02020603050405020304" pitchFamily="18" charset="0"/>
                <a:cs typeface="Times New Roman" panose="02020603050405020304" pitchFamily="18" charset="0"/>
              </a:rPr>
              <a:t>Conclusions</a:t>
            </a:r>
          </a:p>
          <a:p>
            <a:r>
              <a:rPr lang="en-US" sz="2000" b="0" dirty="0">
                <a:latin typeface="Times New Roman" panose="02020603050405020304" pitchFamily="18" charset="0"/>
                <a:cs typeface="Times New Roman" panose="02020603050405020304" pitchFamily="18" charset="0"/>
              </a:rPr>
              <a:t>References.</a:t>
            </a:r>
          </a:p>
        </p:txBody>
      </p:sp>
    </p:spTree>
    <p:extLst>
      <p:ext uri="{BB962C8B-B14F-4D97-AF65-F5344CB8AC3E}">
        <p14:creationId xmlns:p14="http://schemas.microsoft.com/office/powerpoint/2010/main" val="9892126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Desk with stethoscope and computer keyboard">
            <a:extLst>
              <a:ext uri="{FF2B5EF4-FFF2-40B4-BE49-F238E27FC236}">
                <a16:creationId xmlns:a16="http://schemas.microsoft.com/office/drawing/2014/main" id="{9901243B-DE91-4352-F1E3-D79168C9263E}"/>
              </a:ext>
            </a:extLst>
          </p:cNvPr>
          <p:cNvPicPr>
            <a:picLocks noChangeAspect="1"/>
          </p:cNvPicPr>
          <p:nvPr/>
        </p:nvPicPr>
        <p:blipFill rotWithShape="1">
          <a:blip r:embed="rId2"/>
          <a:srcRect l="18992" t="6484" r="2106" b="-1"/>
          <a:stretch/>
        </p:blipFill>
        <p:spPr>
          <a:xfrm>
            <a:off x="3523488" y="10"/>
            <a:ext cx="8668512" cy="6857990"/>
          </a:xfrm>
          <a:prstGeom prst="rect">
            <a:avLst/>
          </a:prstGeom>
        </p:spPr>
      </p:pic>
      <p:sp>
        <p:nvSpPr>
          <p:cNvPr id="14" name="Rectangle 13">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4EF3320-8C8C-C3CA-439D-3BF610D1B322}"/>
              </a:ext>
            </a:extLst>
          </p:cNvPr>
          <p:cNvSpPr>
            <a:spLocks noGrp="1"/>
          </p:cNvSpPr>
          <p:nvPr>
            <p:ph type="title"/>
          </p:nvPr>
        </p:nvSpPr>
        <p:spPr>
          <a:xfrm>
            <a:off x="371094" y="1161288"/>
            <a:ext cx="4386436" cy="1124712"/>
          </a:xfrm>
        </p:spPr>
        <p:txBody>
          <a:bodyPr anchor="b">
            <a:normAutofit/>
          </a:bodyPr>
          <a:lstStyle/>
          <a:p>
            <a:r>
              <a:rPr lang="en-US" sz="2400" b="1" dirty="0">
                <a:latin typeface="Times New Roman" panose="02020603050405020304" pitchFamily="18" charset="0"/>
                <a:cs typeface="Times New Roman" panose="02020603050405020304" pitchFamily="18" charset="0"/>
              </a:rPr>
              <a:t>Introduction to general practice</a:t>
            </a:r>
            <a:r>
              <a:rPr lang="en-US" sz="2400" dirty="0">
                <a:latin typeface="Times New Roman" panose="02020603050405020304" pitchFamily="18" charset="0"/>
                <a:cs typeface="Times New Roman" panose="02020603050405020304" pitchFamily="18" charset="0"/>
              </a:rPr>
              <a:t>:</a:t>
            </a:r>
          </a:p>
        </p:txBody>
      </p:sp>
      <p:sp>
        <p:nvSpPr>
          <p:cNvPr id="19" name="Rectangle 18">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21" name="Rectangle 20">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F783BBF5-0896-2070-1AC2-45AA069CCABD}"/>
              </a:ext>
            </a:extLst>
          </p:cNvPr>
          <p:cNvSpPr>
            <a:spLocks noGrp="1"/>
          </p:cNvSpPr>
          <p:nvPr>
            <p:ph idx="1"/>
          </p:nvPr>
        </p:nvSpPr>
        <p:spPr>
          <a:xfrm>
            <a:off x="371093" y="2718054"/>
            <a:ext cx="5314089" cy="3207258"/>
          </a:xfrm>
        </p:spPr>
        <p:txBody>
          <a:bodyPr anchor="t">
            <a:normAutofit/>
          </a:bodyPr>
          <a:lstStyle/>
          <a:p>
            <a:r>
              <a:rPr lang="en-US" sz="2000" b="0" dirty="0">
                <a:latin typeface="Times New Roman" panose="02020603050405020304" pitchFamily="18" charset="0"/>
                <a:cs typeface="Times New Roman" panose="02020603050405020304" pitchFamily="18" charset="0"/>
              </a:rPr>
              <a:t>A General Practitioner is a health personnel that provide people within the community the basic medical care to all forms of minor ailments and then transfer patients that needs severe medical attention to hospitals for proper healthcare treatments </a:t>
            </a:r>
            <a:r>
              <a:rPr lang="en-GB" sz="1800" b="0" dirty="0">
                <a:latin typeface="Times New Roman" panose="02020603050405020304" pitchFamily="18" charset="0"/>
              </a:rPr>
              <a:t>(</a:t>
            </a:r>
            <a:r>
              <a:rPr lang="en-GB" sz="1800" b="1" dirty="0">
                <a:latin typeface="Times New Roman" panose="02020603050405020304" pitchFamily="18" charset="0"/>
              </a:rPr>
              <a:t>NHS, 2015).</a:t>
            </a:r>
            <a:endParaRPr lang="en-US" sz="1800" b="1" dirty="0"/>
          </a:p>
        </p:txBody>
      </p:sp>
    </p:spTree>
    <p:extLst>
      <p:ext uri="{BB962C8B-B14F-4D97-AF65-F5344CB8AC3E}">
        <p14:creationId xmlns:p14="http://schemas.microsoft.com/office/powerpoint/2010/main" val="501829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CDD8E39-EA14-4679-9655-1BFF5A7B63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A group of people standing next to a baby&#10;&#10;Description automatically generated">
            <a:extLst>
              <a:ext uri="{FF2B5EF4-FFF2-40B4-BE49-F238E27FC236}">
                <a16:creationId xmlns:a16="http://schemas.microsoft.com/office/drawing/2014/main" id="{58E6A6E4-28C0-EF9D-802A-D5E32019C4A0}"/>
              </a:ext>
            </a:extLst>
          </p:cNvPr>
          <p:cNvPicPr>
            <a:picLocks noChangeAspect="1"/>
          </p:cNvPicPr>
          <p:nvPr/>
        </p:nvPicPr>
        <p:blipFill rotWithShape="1">
          <a:blip r:embed="rId2"/>
          <a:srcRect t="15533" b="512"/>
          <a:stretch/>
        </p:blipFill>
        <p:spPr>
          <a:xfrm>
            <a:off x="20" y="10"/>
            <a:ext cx="12191980" cy="6857990"/>
          </a:xfrm>
          <a:custGeom>
            <a:avLst/>
            <a:gdLst/>
            <a:ahLst/>
            <a:cxnLst/>
            <a:rect l="l" t="t" r="r" b="b"/>
            <a:pathLst>
              <a:path w="12192000" h="6858000">
                <a:moveTo>
                  <a:pt x="0" y="0"/>
                </a:moveTo>
                <a:lnTo>
                  <a:pt x="12192000" y="0"/>
                </a:lnTo>
                <a:lnTo>
                  <a:pt x="12192000" y="6858000"/>
                </a:lnTo>
                <a:lnTo>
                  <a:pt x="11560655" y="6858000"/>
                </a:lnTo>
                <a:lnTo>
                  <a:pt x="11572884" y="6759738"/>
                </a:lnTo>
                <a:cubicBezTo>
                  <a:pt x="11663744" y="6693104"/>
                  <a:pt x="11749315" y="6619456"/>
                  <a:pt x="11812292" y="6532282"/>
                </a:cubicBezTo>
                <a:cubicBezTo>
                  <a:pt x="11851232" y="6478675"/>
                  <a:pt x="11886807" y="6425068"/>
                  <a:pt x="11956995" y="6386992"/>
                </a:cubicBezTo>
                <a:cubicBezTo>
                  <a:pt x="11918054" y="6334888"/>
                  <a:pt x="11851232" y="6322863"/>
                  <a:pt x="11801234" y="6284788"/>
                </a:cubicBezTo>
                <a:cubicBezTo>
                  <a:pt x="11797390" y="6253224"/>
                  <a:pt x="11876711" y="6262743"/>
                  <a:pt x="11856520" y="6193604"/>
                </a:cubicBezTo>
                <a:cubicBezTo>
                  <a:pt x="11829119" y="6101419"/>
                  <a:pt x="11858923" y="5996209"/>
                  <a:pt x="11722875" y="5956630"/>
                </a:cubicBezTo>
                <a:cubicBezTo>
                  <a:pt x="11686819" y="5866950"/>
                  <a:pt x="11676724" y="5723664"/>
                  <a:pt x="11763258" y="5635988"/>
                </a:cubicBezTo>
                <a:cubicBezTo>
                  <a:pt x="11892094" y="5505226"/>
                  <a:pt x="11871424" y="5422059"/>
                  <a:pt x="11706050" y="5351418"/>
                </a:cubicBezTo>
                <a:cubicBezTo>
                  <a:pt x="11684896" y="5342400"/>
                  <a:pt x="11707491" y="4786287"/>
                  <a:pt x="11697876" y="4763241"/>
                </a:cubicBezTo>
                <a:cubicBezTo>
                  <a:pt x="11713260" y="4731677"/>
                  <a:pt x="11749315" y="4739192"/>
                  <a:pt x="11776236" y="4730675"/>
                </a:cubicBezTo>
                <a:cubicBezTo>
                  <a:pt x="11894018" y="4694603"/>
                  <a:pt x="11897864" y="4694603"/>
                  <a:pt x="11868540" y="4584884"/>
                </a:cubicBezTo>
                <a:cubicBezTo>
                  <a:pt x="11859884" y="4551817"/>
                  <a:pt x="11880076" y="4538289"/>
                  <a:pt x="11898825" y="4517749"/>
                </a:cubicBezTo>
                <a:cubicBezTo>
                  <a:pt x="11969013" y="4441095"/>
                  <a:pt x="11969494" y="4440094"/>
                  <a:pt x="11897864" y="4375464"/>
                </a:cubicBezTo>
                <a:cubicBezTo>
                  <a:pt x="11877192" y="4356928"/>
                  <a:pt x="11863252" y="4336887"/>
                  <a:pt x="11854116" y="4311838"/>
                </a:cubicBezTo>
                <a:cubicBezTo>
                  <a:pt x="11837290" y="4266245"/>
                  <a:pt x="11837771" y="4228169"/>
                  <a:pt x="11901709" y="4203620"/>
                </a:cubicBezTo>
                <a:cubicBezTo>
                  <a:pt x="11946418" y="4186086"/>
                  <a:pt x="11971897" y="4166044"/>
                  <a:pt x="11974782" y="4114442"/>
                </a:cubicBezTo>
                <a:cubicBezTo>
                  <a:pt x="11976706" y="4071355"/>
                  <a:pt x="11981993" y="4043299"/>
                  <a:pt x="11932476" y="4024762"/>
                </a:cubicBezTo>
                <a:cubicBezTo>
                  <a:pt x="11892576" y="4009732"/>
                  <a:pt x="11881038" y="3977668"/>
                  <a:pt x="11885365" y="3939592"/>
                </a:cubicBezTo>
                <a:cubicBezTo>
                  <a:pt x="11895460" y="3846405"/>
                  <a:pt x="11841137" y="3791796"/>
                  <a:pt x="11751719" y="3749211"/>
                </a:cubicBezTo>
                <a:cubicBezTo>
                  <a:pt x="11666628" y="3708629"/>
                  <a:pt x="11592115" y="3654019"/>
                  <a:pt x="11513754" y="3604420"/>
                </a:cubicBezTo>
                <a:cubicBezTo>
                  <a:pt x="11426740" y="3549310"/>
                  <a:pt x="11325786" y="3516243"/>
                  <a:pt x="11220504" y="3488188"/>
                </a:cubicBezTo>
                <a:cubicBezTo>
                  <a:pt x="11239734" y="3448108"/>
                  <a:pt x="11306076" y="3470653"/>
                  <a:pt x="11312805" y="3414541"/>
                </a:cubicBezTo>
                <a:cubicBezTo>
                  <a:pt x="11148394" y="3366945"/>
                  <a:pt x="10991193" y="3295301"/>
                  <a:pt x="10805146" y="3277767"/>
                </a:cubicBezTo>
                <a:cubicBezTo>
                  <a:pt x="10955618" y="3286784"/>
                  <a:pt x="11092147" y="3222154"/>
                  <a:pt x="11234926" y="3203117"/>
                </a:cubicBezTo>
                <a:cubicBezTo>
                  <a:pt x="11248386" y="3171554"/>
                  <a:pt x="11217140" y="3179569"/>
                  <a:pt x="11204640" y="3174060"/>
                </a:cubicBezTo>
                <a:cubicBezTo>
                  <a:pt x="11192140" y="3168047"/>
                  <a:pt x="11176757" y="3166042"/>
                  <a:pt x="11174834" y="3143498"/>
                </a:cubicBezTo>
                <a:cubicBezTo>
                  <a:pt x="11243580" y="3110932"/>
                  <a:pt x="11329632" y="3132475"/>
                  <a:pt x="11400780" y="3099410"/>
                </a:cubicBezTo>
                <a:cubicBezTo>
                  <a:pt x="11384916" y="3051314"/>
                  <a:pt x="11323382" y="3080371"/>
                  <a:pt x="11297902" y="3041793"/>
                </a:cubicBezTo>
                <a:cubicBezTo>
                  <a:pt x="11364246" y="3034780"/>
                  <a:pt x="11425779" y="3031774"/>
                  <a:pt x="11485870" y="3021253"/>
                </a:cubicBezTo>
                <a:cubicBezTo>
                  <a:pt x="11532984" y="3013236"/>
                  <a:pt x="11545964" y="2972154"/>
                  <a:pt x="11513754" y="2944098"/>
                </a:cubicBezTo>
                <a:cubicBezTo>
                  <a:pt x="11484909" y="2919049"/>
                  <a:pt x="11442604" y="2917044"/>
                  <a:pt x="11405107" y="2906523"/>
                </a:cubicBezTo>
                <a:cubicBezTo>
                  <a:pt x="11137817" y="2833377"/>
                  <a:pt x="10857066" y="2809829"/>
                  <a:pt x="10572950" y="2803317"/>
                </a:cubicBezTo>
                <a:cubicBezTo>
                  <a:pt x="10117210" y="2792795"/>
                  <a:pt x="9660028" y="2793297"/>
                  <a:pt x="9205250" y="2778767"/>
                </a:cubicBezTo>
                <a:cubicBezTo>
                  <a:pt x="8996489" y="2772379"/>
                  <a:pt x="8788540" y="2761765"/>
                  <a:pt x="8579578" y="2759181"/>
                </a:cubicBezTo>
                <a:cubicBezTo>
                  <a:pt x="8509922" y="2758320"/>
                  <a:pt x="8440155" y="2758352"/>
                  <a:pt x="8370208" y="2759730"/>
                </a:cubicBezTo>
                <a:cubicBezTo>
                  <a:pt x="8070708" y="2765742"/>
                  <a:pt x="7771690" y="2764238"/>
                  <a:pt x="7470748" y="2819849"/>
                </a:cubicBezTo>
                <a:cubicBezTo>
                  <a:pt x="7316911" y="2848407"/>
                  <a:pt x="7156825" y="2838887"/>
                  <a:pt x="7001547" y="2861432"/>
                </a:cubicBezTo>
                <a:cubicBezTo>
                  <a:pt x="6765024" y="2896002"/>
                  <a:pt x="6528501" y="2936583"/>
                  <a:pt x="6295343" y="2988688"/>
                </a:cubicBezTo>
                <a:cubicBezTo>
                  <a:pt x="6222271" y="3005220"/>
                  <a:pt x="6131892" y="3015241"/>
                  <a:pt x="6075166" y="3078367"/>
                </a:cubicBezTo>
                <a:cubicBezTo>
                  <a:pt x="5985266" y="3038288"/>
                  <a:pt x="5929502" y="3113938"/>
                  <a:pt x="5859314" y="3139490"/>
                </a:cubicBezTo>
                <a:cubicBezTo>
                  <a:pt x="5831912" y="3149510"/>
                  <a:pt x="5795857" y="3163538"/>
                  <a:pt x="5800183" y="3195101"/>
                </a:cubicBezTo>
                <a:cubicBezTo>
                  <a:pt x="5804030" y="3234680"/>
                  <a:pt x="5844410" y="3260231"/>
                  <a:pt x="5882870" y="3252215"/>
                </a:cubicBezTo>
                <a:cubicBezTo>
                  <a:pt x="6002574" y="3227164"/>
                  <a:pt x="6109777" y="3283277"/>
                  <a:pt x="6232848" y="3274760"/>
                </a:cubicBezTo>
                <a:cubicBezTo>
                  <a:pt x="6125643" y="3298808"/>
                  <a:pt x="6018918" y="3323358"/>
                  <a:pt x="5911715" y="3347407"/>
                </a:cubicBezTo>
                <a:cubicBezTo>
                  <a:pt x="6070839" y="3366444"/>
                  <a:pt x="6227559" y="3332376"/>
                  <a:pt x="6384279" y="3312836"/>
                </a:cubicBezTo>
                <a:cubicBezTo>
                  <a:pt x="6434757" y="3306824"/>
                  <a:pt x="6513117" y="3260732"/>
                  <a:pt x="6526097" y="3325362"/>
                </a:cubicBezTo>
                <a:cubicBezTo>
                  <a:pt x="6534750" y="3368448"/>
                  <a:pt x="6450622" y="3371454"/>
                  <a:pt x="6403028" y="3383478"/>
                </a:cubicBezTo>
                <a:cubicBezTo>
                  <a:pt x="6192945" y="3435081"/>
                  <a:pt x="5979497" y="3465141"/>
                  <a:pt x="5767013" y="3500713"/>
                </a:cubicBezTo>
                <a:cubicBezTo>
                  <a:pt x="5746822" y="3504220"/>
                  <a:pt x="5720381" y="3501214"/>
                  <a:pt x="5706920" y="3511233"/>
                </a:cubicBezTo>
                <a:cubicBezTo>
                  <a:pt x="5598272" y="3591895"/>
                  <a:pt x="5460782" y="3618449"/>
                  <a:pt x="5310793" y="3677066"/>
                </a:cubicBezTo>
                <a:cubicBezTo>
                  <a:pt x="5405498" y="3704622"/>
                  <a:pt x="5469435" y="3648007"/>
                  <a:pt x="5548276" y="3660533"/>
                </a:cubicBezTo>
                <a:cubicBezTo>
                  <a:pt x="5467993" y="3721154"/>
                  <a:pt x="5374730" y="3732677"/>
                  <a:pt x="5293005" y="3765743"/>
                </a:cubicBezTo>
                <a:cubicBezTo>
                  <a:pt x="5234355" y="3789291"/>
                  <a:pt x="5016580" y="3862938"/>
                  <a:pt x="4983410" y="3883981"/>
                </a:cubicBezTo>
                <a:cubicBezTo>
                  <a:pt x="4883416" y="3949110"/>
                  <a:pt x="4756501" y="3979672"/>
                  <a:pt x="4674775" y="4068850"/>
                </a:cubicBezTo>
                <a:cubicBezTo>
                  <a:pt x="4617087" y="4131477"/>
                  <a:pt x="4520939" y="4119952"/>
                  <a:pt x="4453155" y="4163539"/>
                </a:cubicBezTo>
                <a:cubicBezTo>
                  <a:pt x="4429119" y="4204622"/>
                  <a:pt x="4475751" y="4215143"/>
                  <a:pt x="4492095" y="4237188"/>
                </a:cubicBezTo>
                <a:cubicBezTo>
                  <a:pt x="4513728" y="4266746"/>
                  <a:pt x="4475269" y="4283280"/>
                  <a:pt x="4464213" y="4318851"/>
                </a:cubicBezTo>
                <a:cubicBezTo>
                  <a:pt x="4591608" y="4278771"/>
                  <a:pt x="4713234" y="4255223"/>
                  <a:pt x="4857456" y="4241696"/>
                </a:cubicBezTo>
                <a:cubicBezTo>
                  <a:pt x="4809862" y="4299311"/>
                  <a:pt x="4752174" y="4274261"/>
                  <a:pt x="4713234" y="4295303"/>
                </a:cubicBezTo>
                <a:cubicBezTo>
                  <a:pt x="4687756" y="4308830"/>
                  <a:pt x="4648816" y="4314843"/>
                  <a:pt x="4656026" y="4348410"/>
                </a:cubicBezTo>
                <a:cubicBezTo>
                  <a:pt x="4661795" y="4374963"/>
                  <a:pt x="4694486" y="4371456"/>
                  <a:pt x="4718523" y="4368951"/>
                </a:cubicBezTo>
                <a:cubicBezTo>
                  <a:pt x="4810825" y="4359433"/>
                  <a:pt x="4900722" y="4356425"/>
                  <a:pt x="4989178" y="4420054"/>
                </a:cubicBezTo>
                <a:cubicBezTo>
                  <a:pt x="4764193" y="4512739"/>
                  <a:pt x="4505557" y="4473661"/>
                  <a:pt x="4304127" y="4609933"/>
                </a:cubicBezTo>
                <a:cubicBezTo>
                  <a:pt x="4332491" y="4652018"/>
                  <a:pt x="4372871" y="4629473"/>
                  <a:pt x="4402677" y="4624463"/>
                </a:cubicBezTo>
                <a:cubicBezTo>
                  <a:pt x="4598338" y="4590394"/>
                  <a:pt x="5297331" y="4651016"/>
                  <a:pt x="5398287" y="4608430"/>
                </a:cubicBezTo>
                <a:cubicBezTo>
                  <a:pt x="5460301" y="4582379"/>
                  <a:pt x="5525682" y="4569853"/>
                  <a:pt x="5592504" y="4585886"/>
                </a:cubicBezTo>
                <a:cubicBezTo>
                  <a:pt x="5656923" y="4601416"/>
                  <a:pt x="5640578" y="4819353"/>
                  <a:pt x="5411266" y="4964142"/>
                </a:cubicBezTo>
                <a:cubicBezTo>
                  <a:pt x="5378575" y="4984684"/>
                  <a:pt x="5524721" y="5014244"/>
                  <a:pt x="5480493" y="5031277"/>
                </a:cubicBezTo>
                <a:cubicBezTo>
                  <a:pt x="5445880" y="5044804"/>
                  <a:pt x="5276179" y="5037289"/>
                  <a:pt x="5233393" y="5047810"/>
                </a:cubicBezTo>
                <a:cubicBezTo>
                  <a:pt x="5216567" y="5052318"/>
                  <a:pt x="4701216" y="5221157"/>
                  <a:pt x="4750251" y="5256728"/>
                </a:cubicBezTo>
                <a:cubicBezTo>
                  <a:pt x="4896877" y="5363441"/>
                  <a:pt x="5388190" y="5558833"/>
                  <a:pt x="4508440" y="5624965"/>
                </a:cubicBezTo>
                <a:cubicBezTo>
                  <a:pt x="4536323" y="5663542"/>
                  <a:pt x="4613241" y="5638994"/>
                  <a:pt x="4602665" y="5706629"/>
                </a:cubicBezTo>
                <a:cubicBezTo>
                  <a:pt x="4485845" y="5743202"/>
                  <a:pt x="4350758" y="5741198"/>
                  <a:pt x="4215189" y="5797811"/>
                </a:cubicBezTo>
                <a:cubicBezTo>
                  <a:pt x="4276245" y="5838893"/>
                  <a:pt x="4346432" y="5813844"/>
                  <a:pt x="4407966" y="5826870"/>
                </a:cubicBezTo>
                <a:cubicBezTo>
                  <a:pt x="4373353" y="5878473"/>
                  <a:pt x="4313741" y="5870457"/>
                  <a:pt x="4265186" y="5881478"/>
                </a:cubicBezTo>
                <a:cubicBezTo>
                  <a:pt x="4220479" y="5892001"/>
                  <a:pt x="4125774" y="5981680"/>
                  <a:pt x="4145964" y="5977170"/>
                </a:cubicBezTo>
                <a:cubicBezTo>
                  <a:pt x="4332971" y="5937091"/>
                  <a:pt x="4522862" y="5948113"/>
                  <a:pt x="4710350" y="5909035"/>
                </a:cubicBezTo>
                <a:cubicBezTo>
                  <a:pt x="4772366" y="5896009"/>
                  <a:pt x="4842554" y="5870958"/>
                  <a:pt x="4870916" y="5949616"/>
                </a:cubicBezTo>
                <a:cubicBezTo>
                  <a:pt x="4879571" y="5972663"/>
                  <a:pt x="4873320" y="5980177"/>
                  <a:pt x="4960333" y="5949115"/>
                </a:cubicBezTo>
                <a:cubicBezTo>
                  <a:pt x="4994466" y="5937091"/>
                  <a:pt x="5039656" y="5924065"/>
                  <a:pt x="5073788" y="5953623"/>
                </a:cubicBezTo>
                <a:cubicBezTo>
                  <a:pt x="5052154" y="5990698"/>
                  <a:pt x="5010331" y="5979675"/>
                  <a:pt x="4979084" y="5990197"/>
                </a:cubicBezTo>
                <a:cubicBezTo>
                  <a:pt x="4896397" y="6017250"/>
                  <a:pt x="5180513" y="6120457"/>
                  <a:pt x="5100228" y="6151519"/>
                </a:cubicBezTo>
                <a:cubicBezTo>
                  <a:pt x="4935817" y="6215148"/>
                  <a:pt x="4832938" y="6196611"/>
                  <a:pt x="4666602" y="6266250"/>
                </a:cubicBezTo>
                <a:cubicBezTo>
                  <a:pt x="4723331" y="6264746"/>
                  <a:pt x="4706024" y="6288795"/>
                  <a:pt x="4762750" y="6288795"/>
                </a:cubicBezTo>
                <a:cubicBezTo>
                  <a:pt x="4788229" y="6288795"/>
                  <a:pt x="4815151" y="6294807"/>
                  <a:pt x="4815151" y="6322363"/>
                </a:cubicBezTo>
                <a:cubicBezTo>
                  <a:pt x="4815151" y="6348414"/>
                  <a:pt x="4516613" y="6491199"/>
                  <a:pt x="4558918" y="6504727"/>
                </a:cubicBezTo>
                <a:cubicBezTo>
                  <a:pt x="4674295" y="6541299"/>
                  <a:pt x="4970431" y="6429075"/>
                  <a:pt x="4899280" y="6480679"/>
                </a:cubicBezTo>
                <a:cubicBezTo>
                  <a:pt x="4791114" y="6559337"/>
                  <a:pt x="4774769" y="6574868"/>
                  <a:pt x="4692563" y="6586391"/>
                </a:cubicBezTo>
                <a:cubicBezTo>
                  <a:pt x="4621894" y="6596411"/>
                  <a:pt x="4373353" y="6816352"/>
                  <a:pt x="4303645" y="6834888"/>
                </a:cubicBezTo>
                <a:cubicBezTo>
                  <a:pt x="4288262" y="6838896"/>
                  <a:pt x="4291687" y="6845065"/>
                  <a:pt x="4307829" y="6852361"/>
                </a:cubicBezTo>
                <a:lnTo>
                  <a:pt x="4323786" y="6858000"/>
                </a:lnTo>
                <a:lnTo>
                  <a:pt x="0" y="6858000"/>
                </a:lnTo>
                <a:close/>
              </a:path>
            </a:pathLst>
          </a:custGeom>
        </p:spPr>
      </p:pic>
      <p:sp>
        <p:nvSpPr>
          <p:cNvPr id="2" name="Title 1">
            <a:extLst>
              <a:ext uri="{FF2B5EF4-FFF2-40B4-BE49-F238E27FC236}">
                <a16:creationId xmlns:a16="http://schemas.microsoft.com/office/drawing/2014/main" id="{C9642863-AC88-0F8E-74E7-3DFE9362B6FC}"/>
              </a:ext>
            </a:extLst>
          </p:cNvPr>
          <p:cNvSpPr>
            <a:spLocks noGrp="1"/>
          </p:cNvSpPr>
          <p:nvPr>
            <p:ph type="title"/>
          </p:nvPr>
        </p:nvSpPr>
        <p:spPr>
          <a:xfrm>
            <a:off x="5801708" y="2760959"/>
            <a:ext cx="5552090" cy="1336081"/>
          </a:xfrm>
        </p:spPr>
        <p:txBody>
          <a:bodyPr anchor="b">
            <a:normAutofit/>
          </a:bodyPr>
          <a:lstStyle/>
          <a:p>
            <a:r>
              <a:rPr lang="en-US" b="1" dirty="0">
                <a:latin typeface="Arial Rounded MT Bold" panose="020F0704030504030204" pitchFamily="34" charset="77"/>
              </a:rPr>
              <a:t>1948</a:t>
            </a:r>
          </a:p>
        </p:txBody>
      </p:sp>
      <p:sp>
        <p:nvSpPr>
          <p:cNvPr id="3" name="Content Placeholder 2">
            <a:extLst>
              <a:ext uri="{FF2B5EF4-FFF2-40B4-BE49-F238E27FC236}">
                <a16:creationId xmlns:a16="http://schemas.microsoft.com/office/drawing/2014/main" id="{262AE7F2-4A35-3D58-1DDD-4741BA4E424C}"/>
              </a:ext>
            </a:extLst>
          </p:cNvPr>
          <p:cNvSpPr>
            <a:spLocks noGrp="1"/>
          </p:cNvSpPr>
          <p:nvPr>
            <p:ph idx="1"/>
          </p:nvPr>
        </p:nvSpPr>
        <p:spPr>
          <a:xfrm>
            <a:off x="5801709" y="4097040"/>
            <a:ext cx="5552089" cy="2760960"/>
          </a:xfrm>
        </p:spPr>
        <p:txBody>
          <a:bodyPr>
            <a:normAutofit/>
          </a:bodyPr>
          <a:lstStyle/>
          <a:p>
            <a:pPr marL="0" indent="0">
              <a:buNone/>
            </a:pPr>
            <a:r>
              <a:rPr lang="en-US" sz="2000" b="1" dirty="0">
                <a:latin typeface="Times New Roman" panose="02020603050405020304" pitchFamily="18" charset="0"/>
                <a:cs typeface="Times New Roman" panose="02020603050405020304" pitchFamily="18" charset="0"/>
              </a:rPr>
              <a:t>  </a:t>
            </a:r>
            <a:r>
              <a:rPr lang="en-US" sz="2400" b="1" dirty="0">
                <a:latin typeface="Times New Roman" panose="02020603050405020304" pitchFamily="18" charset="0"/>
                <a:cs typeface="Times New Roman" panose="02020603050405020304" pitchFamily="18" charset="0"/>
              </a:rPr>
              <a:t>Foundation:</a:t>
            </a:r>
          </a:p>
          <a:p>
            <a:r>
              <a:rPr lang="en-US" sz="2000" b="0" dirty="0">
                <a:latin typeface="Times New Roman" panose="02020603050405020304" pitchFamily="18" charset="0"/>
                <a:cs typeface="Times New Roman" panose="02020603050405020304" pitchFamily="18" charset="0"/>
              </a:rPr>
              <a:t>The General Practitioner (GP) system established under the National Health service (NHS) act of 1946, Was implemented in the United Kingdom as a part of the National Health service (NHS) by the then health minister Aneurin Bevan and his colleagues in the post-world war II Labour government in, July 5, 1948</a:t>
            </a:r>
            <a:r>
              <a:rPr lang="en-GB" sz="2000" b="0" dirty="0">
                <a:latin typeface="Times New Roman" panose="02020603050405020304" pitchFamily="18" charset="0"/>
                <a:cs typeface="Times New Roman" panose="02020603050405020304" pitchFamily="18" charset="0"/>
              </a:rPr>
              <a:t> </a:t>
            </a:r>
            <a:r>
              <a:rPr lang="en-GB" sz="2000" b="1" dirty="0">
                <a:latin typeface="Times New Roman" panose="02020603050405020304" pitchFamily="18" charset="0"/>
              </a:rPr>
              <a:t>(Bower, 2018).</a:t>
            </a:r>
            <a:endParaRPr lang="en-US" sz="2000" b="1" dirty="0"/>
          </a:p>
          <a:p>
            <a:endParaRPr lang="en-US" sz="1400" dirty="0"/>
          </a:p>
        </p:txBody>
      </p:sp>
    </p:spTree>
    <p:extLst>
      <p:ext uri="{BB962C8B-B14F-4D97-AF65-F5344CB8AC3E}">
        <p14:creationId xmlns:p14="http://schemas.microsoft.com/office/powerpoint/2010/main" val="31851329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7" name="Content Placeholder 6" descr="Close-up of a dentist's sink&#10;&#10;Description automatically generated">
            <a:extLst>
              <a:ext uri="{FF2B5EF4-FFF2-40B4-BE49-F238E27FC236}">
                <a16:creationId xmlns:a16="http://schemas.microsoft.com/office/drawing/2014/main" id="{79EC2199-73FA-A53C-6831-AA2A42B7265B}"/>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5884" r="-1" b="-1"/>
          <a:stretch/>
        </p:blipFill>
        <p:spPr>
          <a:xfrm>
            <a:off x="1" y="10"/>
            <a:ext cx="9669642" cy="6857990"/>
          </a:xfrm>
          <a:prstGeom prst="rect">
            <a:avLst/>
          </a:prstGeom>
        </p:spPr>
      </p:pic>
      <p:sp>
        <p:nvSpPr>
          <p:cNvPr id="25" name="Rectangle 2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itle 1">
            <a:extLst>
              <a:ext uri="{FF2B5EF4-FFF2-40B4-BE49-F238E27FC236}">
                <a16:creationId xmlns:a16="http://schemas.microsoft.com/office/drawing/2014/main" id="{B91FB3C1-4A1E-F8FB-6AB6-803672E9C97F}"/>
              </a:ext>
            </a:extLst>
          </p:cNvPr>
          <p:cNvSpPr>
            <a:spLocks noGrp="1"/>
          </p:cNvSpPr>
          <p:nvPr>
            <p:ph type="title"/>
          </p:nvPr>
        </p:nvSpPr>
        <p:spPr>
          <a:xfrm>
            <a:off x="7531610" y="365125"/>
            <a:ext cx="3822189" cy="1899912"/>
          </a:xfrm>
        </p:spPr>
        <p:txBody>
          <a:bodyPr>
            <a:normAutofit/>
          </a:bodyPr>
          <a:lstStyle/>
          <a:p>
            <a:r>
              <a:rPr lang="en-US" b="1" dirty="0">
                <a:latin typeface="Arial Rounded MT Bold" panose="020F0704030504030204" pitchFamily="34" charset="77"/>
              </a:rPr>
              <a:t>1950-1989</a:t>
            </a:r>
          </a:p>
        </p:txBody>
      </p:sp>
      <p:sp>
        <p:nvSpPr>
          <p:cNvPr id="8" name="Content Placeholder 2">
            <a:extLst>
              <a:ext uri="{FF2B5EF4-FFF2-40B4-BE49-F238E27FC236}">
                <a16:creationId xmlns:a16="http://schemas.microsoft.com/office/drawing/2014/main" id="{EBBD78E0-28CB-496E-D548-8999FED5E8D7}"/>
              </a:ext>
            </a:extLst>
          </p:cNvPr>
          <p:cNvSpPr>
            <a:spLocks noGrp="1"/>
          </p:cNvSpPr>
          <p:nvPr>
            <p:ph idx="1"/>
          </p:nvPr>
        </p:nvSpPr>
        <p:spPr>
          <a:xfrm>
            <a:off x="7002966" y="1929161"/>
            <a:ext cx="4884234" cy="4928829"/>
          </a:xfrm>
        </p:spPr>
        <p:txBody>
          <a:bodyPr>
            <a:normAutofit/>
          </a:bodyPr>
          <a:lstStyle/>
          <a:p>
            <a:pPr algn="just"/>
            <a:r>
              <a:rPr lang="en-US" sz="2000" b="0" dirty="0">
                <a:latin typeface="Times New Roman" panose="02020603050405020304" pitchFamily="18" charset="0"/>
                <a:cs typeface="Times New Roman" panose="02020603050405020304" pitchFamily="18" charset="0"/>
              </a:rPr>
              <a:t>The reports of Joseph Collings about the state of General Practice.</a:t>
            </a:r>
          </a:p>
          <a:p>
            <a:pPr algn="just"/>
            <a:r>
              <a:rPr lang="en-US" sz="2000" b="0" dirty="0">
                <a:latin typeface="Times New Roman" panose="02020603050405020304" pitchFamily="18" charset="0"/>
                <a:cs typeface="Times New Roman" panose="02020603050405020304" pitchFamily="18" charset="0"/>
              </a:rPr>
              <a:t>The institution of the Royal College of General Practitioners.</a:t>
            </a:r>
          </a:p>
          <a:p>
            <a:pPr algn="just"/>
            <a:r>
              <a:rPr lang="en-US" sz="2000" b="0" dirty="0">
                <a:latin typeface="Times New Roman" panose="02020603050405020304" pitchFamily="18" charset="0"/>
                <a:cs typeface="Times New Roman" panose="02020603050405020304" pitchFamily="18" charset="0"/>
              </a:rPr>
              <a:t>The family doctor charter.</a:t>
            </a:r>
          </a:p>
          <a:p>
            <a:pPr algn="just"/>
            <a:r>
              <a:rPr lang="en-US" sz="2000" b="0" dirty="0">
                <a:latin typeface="Times New Roman" panose="02020603050405020304" pitchFamily="18" charset="0"/>
                <a:cs typeface="Times New Roman" panose="02020603050405020304" pitchFamily="18" charset="0"/>
              </a:rPr>
              <a:t>Publishing of the </a:t>
            </a:r>
            <a:r>
              <a:rPr lang="en-US" sz="2000" b="0" i="1" dirty="0">
                <a:latin typeface="Times New Roman" panose="02020603050405020304" pitchFamily="18" charset="0"/>
                <a:cs typeface="Times New Roman" panose="02020603050405020304" pitchFamily="18" charset="0"/>
              </a:rPr>
              <a:t>Future General Practitioner: Learning and Teaching.</a:t>
            </a:r>
          </a:p>
          <a:p>
            <a:pPr algn="just"/>
            <a:r>
              <a:rPr lang="en-US" sz="2000" b="0" dirty="0">
                <a:latin typeface="Times New Roman" panose="02020603050405020304" pitchFamily="18" charset="0"/>
                <a:cs typeface="Times New Roman" panose="02020603050405020304" pitchFamily="18" charset="0"/>
              </a:rPr>
              <a:t>Use of computers.</a:t>
            </a:r>
          </a:p>
          <a:p>
            <a:pPr algn="just"/>
            <a:r>
              <a:rPr lang="en-US" sz="2000" b="0" dirty="0">
                <a:latin typeface="Times New Roman" panose="02020603050405020304" pitchFamily="18" charset="0"/>
                <a:cs typeface="Times New Roman" panose="02020603050405020304" pitchFamily="18" charset="0"/>
              </a:rPr>
              <a:t>Focus on quality</a:t>
            </a:r>
            <a:r>
              <a:rPr lang="en-US" sz="2000" b="0" i="1" dirty="0">
                <a:latin typeface="Times New Roman" panose="02020603050405020304" pitchFamily="18" charset="0"/>
                <a:cs typeface="Times New Roman" panose="02020603050405020304" pitchFamily="18" charset="0"/>
              </a:rPr>
              <a:t>.</a:t>
            </a:r>
          </a:p>
          <a:p>
            <a:pPr algn="just"/>
            <a:endParaRPr lang="en-US" sz="1900" b="0" dirty="0">
              <a:latin typeface="Times New Roman" panose="02020603050405020304" pitchFamily="18" charset="0"/>
              <a:cs typeface="Times New Roman" panose="02020603050405020304" pitchFamily="18" charset="0"/>
            </a:endParaRPr>
          </a:p>
          <a:p>
            <a:pPr marL="257175" indent="-257175" algn="just">
              <a:buFont typeface="Wingdings" pitchFamily="2" charset="2"/>
              <a:buChar char="q"/>
            </a:pPr>
            <a:endParaRPr lang="en-US" sz="1900" b="0" i="1"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1D0D9F57-9925-47A9-1FF3-FBDDA3E31B99}"/>
              </a:ext>
            </a:extLst>
          </p:cNvPr>
          <p:cNvSpPr txBox="1"/>
          <p:nvPr/>
        </p:nvSpPr>
        <p:spPr>
          <a:xfrm>
            <a:off x="230240" y="141856"/>
            <a:ext cx="5617214" cy="757130"/>
          </a:xfrm>
          <a:prstGeom prst="rect">
            <a:avLst/>
          </a:prstGeom>
          <a:noFill/>
        </p:spPr>
        <p:txBody>
          <a:bodyPr wrap="square">
            <a:spAutoFit/>
          </a:bodyPr>
          <a:lstStyle/>
          <a:p>
            <a:pPr algn="just">
              <a:lnSpc>
                <a:spcPct val="90000"/>
              </a:lnSpc>
            </a:pPr>
            <a:r>
              <a:rPr lang="en-US" sz="2400" b="1" dirty="0">
                <a:solidFill>
                  <a:schemeClr val="bg1"/>
                </a:solidFill>
                <a:latin typeface="Times New Roman" panose="02020603050405020304" pitchFamily="18" charset="0"/>
                <a:cs typeface="Times New Roman" panose="02020603050405020304" pitchFamily="18" charset="0"/>
              </a:rPr>
              <a:t>Beginning of developments towards General Practice:</a:t>
            </a:r>
          </a:p>
        </p:txBody>
      </p:sp>
      <p:sp>
        <p:nvSpPr>
          <p:cNvPr id="17" name="TextBox 16">
            <a:extLst>
              <a:ext uri="{FF2B5EF4-FFF2-40B4-BE49-F238E27FC236}">
                <a16:creationId xmlns:a16="http://schemas.microsoft.com/office/drawing/2014/main" id="{18170BBF-63DD-5A61-5F4E-7C7E0C1BA6F6}"/>
              </a:ext>
            </a:extLst>
          </p:cNvPr>
          <p:cNvSpPr txBox="1"/>
          <p:nvPr/>
        </p:nvSpPr>
        <p:spPr>
          <a:xfrm>
            <a:off x="7321110" y="6150114"/>
            <a:ext cx="5202194" cy="400110"/>
          </a:xfrm>
          <a:prstGeom prst="rect">
            <a:avLst/>
          </a:prstGeom>
          <a:noFill/>
        </p:spPr>
        <p:txBody>
          <a:bodyPr wrap="square">
            <a:spAutoFit/>
          </a:bodyPr>
          <a:lstStyle/>
          <a:p>
            <a:r>
              <a:rPr lang="en-GB" b="1" dirty="0">
                <a:solidFill>
                  <a:srgbClr val="000000"/>
                </a:solidFill>
                <a:latin typeface="Times New Roman" panose="02020603050405020304" pitchFamily="18" charset="0"/>
              </a:rPr>
              <a:t>(Irvine Loudon, Horder and Webster, 1998</a:t>
            </a:r>
            <a:r>
              <a:rPr lang="en-GB" sz="2000" b="1" dirty="0">
                <a:solidFill>
                  <a:srgbClr val="000000"/>
                </a:solidFill>
                <a:latin typeface="Times New Roman" panose="02020603050405020304" pitchFamily="18" charset="0"/>
              </a:rPr>
              <a:t>)</a:t>
            </a:r>
            <a:endParaRPr lang="en-US" sz="2000" b="1" dirty="0"/>
          </a:p>
        </p:txBody>
      </p:sp>
    </p:spTree>
    <p:extLst>
      <p:ext uri="{BB962C8B-B14F-4D97-AF65-F5344CB8AC3E}">
        <p14:creationId xmlns:p14="http://schemas.microsoft.com/office/powerpoint/2010/main" val="12886833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Content Placeholder 3" descr="A small plant growing out of a rock&#10;&#10;Description automatically generated">
            <a:extLst>
              <a:ext uri="{FF2B5EF4-FFF2-40B4-BE49-F238E27FC236}">
                <a16:creationId xmlns:a16="http://schemas.microsoft.com/office/drawing/2014/main" id="{F25064D2-B968-E194-7891-5A4F316C0676}"/>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l="10882" r="9807"/>
          <a:stretch/>
        </p:blipFill>
        <p:spPr>
          <a:xfrm>
            <a:off x="-3047" y="10"/>
            <a:ext cx="9669642" cy="6857990"/>
          </a:xfrm>
          <a:prstGeom prst="rect">
            <a:avLst/>
          </a:prstGeom>
        </p:spPr>
      </p:pic>
      <p:sp>
        <p:nvSpPr>
          <p:cNvPr id="35" name="Rectangle 34">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D4C8147-46C4-807B-D39A-B13260C05AE8}"/>
              </a:ext>
            </a:extLst>
          </p:cNvPr>
          <p:cNvSpPr>
            <a:spLocks noGrp="1"/>
          </p:cNvSpPr>
          <p:nvPr>
            <p:ph type="title"/>
          </p:nvPr>
        </p:nvSpPr>
        <p:spPr>
          <a:xfrm>
            <a:off x="7531610" y="365125"/>
            <a:ext cx="3822189" cy="1899912"/>
          </a:xfrm>
        </p:spPr>
        <p:txBody>
          <a:bodyPr>
            <a:normAutofit/>
          </a:bodyPr>
          <a:lstStyle/>
          <a:p>
            <a:r>
              <a:rPr lang="en-US" b="1" dirty="0">
                <a:latin typeface="Arial Rounded MT Bold" panose="020F0704030504030204" pitchFamily="34" charset="77"/>
              </a:rPr>
              <a:t>1990-2000s</a:t>
            </a:r>
          </a:p>
        </p:txBody>
      </p:sp>
      <p:graphicFrame>
        <p:nvGraphicFramePr>
          <p:cNvPr id="5" name="Content Placeholder 2">
            <a:extLst>
              <a:ext uri="{FF2B5EF4-FFF2-40B4-BE49-F238E27FC236}">
                <a16:creationId xmlns:a16="http://schemas.microsoft.com/office/drawing/2014/main" id="{07ABFA65-041A-E94D-583E-DC7D1EFDF02E}"/>
              </a:ext>
            </a:extLst>
          </p:cNvPr>
          <p:cNvGraphicFramePr>
            <a:graphicFrameLocks noGrp="1"/>
          </p:cNvGraphicFramePr>
          <p:nvPr>
            <p:ph idx="1"/>
            <p:extLst>
              <p:ext uri="{D42A27DB-BD31-4B8C-83A1-F6EECF244321}">
                <p14:modId xmlns:p14="http://schemas.microsoft.com/office/powerpoint/2010/main" val="1777905595"/>
              </p:ext>
            </p:extLst>
          </p:nvPr>
        </p:nvGraphicFramePr>
        <p:xfrm>
          <a:off x="5125278" y="1708077"/>
          <a:ext cx="6228521" cy="44237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A7B52D72-3BE5-C08F-F128-6DA98E7EDEB9}"/>
              </a:ext>
            </a:extLst>
          </p:cNvPr>
          <p:cNvSpPr txBox="1"/>
          <p:nvPr/>
        </p:nvSpPr>
        <p:spPr>
          <a:xfrm>
            <a:off x="7669372" y="6488658"/>
            <a:ext cx="4703390" cy="369332"/>
          </a:xfrm>
          <a:prstGeom prst="rect">
            <a:avLst/>
          </a:prstGeom>
          <a:noFill/>
        </p:spPr>
        <p:txBody>
          <a:bodyPr wrap="square">
            <a:spAutoFit/>
          </a:bodyPr>
          <a:lstStyle/>
          <a:p>
            <a:pPr defTabSz="1042416">
              <a:spcAft>
                <a:spcPts val="600"/>
              </a:spcAft>
            </a:pPr>
            <a:r>
              <a:rPr lang="en-GB" sz="1800" b="1" kern="1200" dirty="0">
                <a:solidFill>
                  <a:srgbClr val="000000"/>
                </a:solidFill>
                <a:latin typeface="Times New Roman" panose="02020603050405020304" pitchFamily="18" charset="0"/>
                <a:ea typeface="+mn-ea"/>
                <a:cs typeface="+mn-cs"/>
              </a:rPr>
              <a:t>(Irvine Loudon, Horder and Webster, 1998</a:t>
            </a:r>
            <a:r>
              <a:rPr lang="en-GB" sz="1800" kern="1200" dirty="0">
                <a:solidFill>
                  <a:srgbClr val="000000"/>
                </a:solidFill>
                <a:latin typeface="Times New Roman" panose="02020603050405020304" pitchFamily="18" charset="0"/>
                <a:ea typeface="+mn-ea"/>
                <a:cs typeface="+mn-cs"/>
              </a:rPr>
              <a:t>)</a:t>
            </a:r>
            <a:endParaRPr lang="en-US" sz="1600" dirty="0"/>
          </a:p>
        </p:txBody>
      </p:sp>
      <p:sp>
        <p:nvSpPr>
          <p:cNvPr id="9" name="TextBox 8">
            <a:extLst>
              <a:ext uri="{FF2B5EF4-FFF2-40B4-BE49-F238E27FC236}">
                <a16:creationId xmlns:a16="http://schemas.microsoft.com/office/drawing/2014/main" id="{38946837-EC44-3B8B-BB68-8A2264F868D1}"/>
              </a:ext>
            </a:extLst>
          </p:cNvPr>
          <p:cNvSpPr txBox="1"/>
          <p:nvPr/>
        </p:nvSpPr>
        <p:spPr>
          <a:xfrm>
            <a:off x="1119488" y="726124"/>
            <a:ext cx="4432624" cy="461665"/>
          </a:xfrm>
          <a:prstGeom prst="rect">
            <a:avLst/>
          </a:prstGeom>
          <a:noFill/>
        </p:spPr>
        <p:txBody>
          <a:bodyPr wrap="none" rtlCol="0">
            <a:spAutoFit/>
          </a:bodyPr>
          <a:lstStyle/>
          <a:p>
            <a:pPr defTabSz="1042416">
              <a:spcAft>
                <a:spcPts val="600"/>
              </a:spcAft>
            </a:pPr>
            <a:r>
              <a:rPr lang="en-US" sz="2400" b="1" kern="1200" dirty="0">
                <a:solidFill>
                  <a:schemeClr val="bg1"/>
                </a:solidFill>
                <a:latin typeface="Times New Roman" panose="02020603050405020304" pitchFamily="18" charset="0"/>
                <a:ea typeface="+mn-ea"/>
                <a:cs typeface="Times New Roman" panose="02020603050405020304" pitchFamily="18" charset="0"/>
              </a:rPr>
              <a:t>Evolvement of General Practice</a:t>
            </a:r>
            <a:r>
              <a:rPr lang="en-US" sz="2052" b="1" kern="1200" dirty="0">
                <a:solidFill>
                  <a:schemeClr val="bg1"/>
                </a:solidFill>
                <a:latin typeface="Times New Roman" panose="02020603050405020304" pitchFamily="18" charset="0"/>
                <a:ea typeface="+mn-ea"/>
                <a:cs typeface="Times New Roman" panose="02020603050405020304" pitchFamily="18" charset="0"/>
              </a:rPr>
              <a:t>:</a:t>
            </a: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3120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Content Placeholder 3" descr="A doctor writing on a clipboard&#10;&#10;Description automatically generated">
            <a:extLst>
              <a:ext uri="{FF2B5EF4-FFF2-40B4-BE49-F238E27FC236}">
                <a16:creationId xmlns:a16="http://schemas.microsoft.com/office/drawing/2014/main" id="{EE97E000-9CB3-89E5-2245-B5995C31A908}"/>
              </a:ext>
            </a:extLst>
          </p:cNvPr>
          <p:cNvPicPr>
            <a:picLocks noGrp="1" noChangeAspect="1"/>
          </p:cNvPicPr>
          <p:nvPr>
            <p:ph idx="1"/>
          </p:nvPr>
        </p:nvPicPr>
        <p:blipFill rotWithShape="1">
          <a:blip r:embed="rId2">
            <a:extLst>
              <a:ext uri="{837473B0-CC2E-450A-ABE3-18F120FF3D39}">
                <a1611:picAttrSrcUrl xmlns:a1611="http://schemas.microsoft.com/office/drawing/2016/11/main" r:id="rId3"/>
              </a:ext>
            </a:extLst>
          </a:blip>
          <a:srcRect t="3913" r="-2" b="11862"/>
          <a:stretch/>
        </p:blipFill>
        <p:spPr>
          <a:xfrm>
            <a:off x="-6588" y="10"/>
            <a:ext cx="12198588" cy="6857990"/>
          </a:xfrm>
          <a:prstGeom prst="rect">
            <a:avLst/>
          </a:prstGeom>
        </p:spPr>
      </p:pic>
      <p:pic>
        <p:nvPicPr>
          <p:cNvPr id="5" name="Content Placeholder 3" descr="A doctor writing on a clipboard&#10;&#10;Description automatically generated">
            <a:extLst>
              <a:ext uri="{FF2B5EF4-FFF2-40B4-BE49-F238E27FC236}">
                <a16:creationId xmlns:a16="http://schemas.microsoft.com/office/drawing/2014/main" id="{A84147F5-7D65-AD98-FB76-054F5024B5C1}"/>
              </a:ext>
            </a:extLst>
          </p:cNvPr>
          <p:cNvPicPr>
            <a:picLocks noChangeAspect="1"/>
          </p:cNvPicPr>
          <p:nvPr/>
        </p:nvPicPr>
        <p:blipFill rotWithShape="1">
          <a:blip r:embed="rId2">
            <a:extLst>
              <a:ext uri="{837473B0-CC2E-450A-ABE3-18F120FF3D39}">
                <a1611:picAttrSrcUrl xmlns:a1611="http://schemas.microsoft.com/office/drawing/2016/11/main" r:id="rId3"/>
              </a:ext>
            </a:extLst>
          </a:blip>
          <a:srcRect t="3913" r="-2" b="11862"/>
          <a:stretch/>
        </p:blipFill>
        <p:spPr>
          <a:xfrm>
            <a:off x="-36324" y="0"/>
            <a:ext cx="12198588" cy="6857990"/>
          </a:xfrm>
          <a:prstGeom prst="rect">
            <a:avLst/>
          </a:prstGeom>
        </p:spPr>
      </p:pic>
      <p:graphicFrame>
        <p:nvGraphicFramePr>
          <p:cNvPr id="6" name="Table 5">
            <a:extLst>
              <a:ext uri="{FF2B5EF4-FFF2-40B4-BE49-F238E27FC236}">
                <a16:creationId xmlns:a16="http://schemas.microsoft.com/office/drawing/2014/main" id="{237BA2A9-36CB-BB8E-E7AA-7764209C890E}"/>
              </a:ext>
            </a:extLst>
          </p:cNvPr>
          <p:cNvGraphicFramePr>
            <a:graphicFrameLocks noGrp="1"/>
          </p:cNvGraphicFramePr>
          <p:nvPr>
            <p:extLst>
              <p:ext uri="{D42A27DB-BD31-4B8C-83A1-F6EECF244321}">
                <p14:modId xmlns:p14="http://schemas.microsoft.com/office/powerpoint/2010/main" val="3926239625"/>
              </p:ext>
            </p:extLst>
          </p:nvPr>
        </p:nvGraphicFramePr>
        <p:xfrm>
          <a:off x="535260" y="1973766"/>
          <a:ext cx="9110546" cy="4606908"/>
        </p:xfrm>
        <a:graphic>
          <a:graphicData uri="http://schemas.openxmlformats.org/drawingml/2006/table">
            <a:tbl>
              <a:tblPr firstRow="1" bandRow="1">
                <a:tableStyleId>{F2DE63D5-997A-4646-A377-4702673A728D}</a:tableStyleId>
              </a:tblPr>
              <a:tblGrid>
                <a:gridCol w="4255099">
                  <a:extLst>
                    <a:ext uri="{9D8B030D-6E8A-4147-A177-3AD203B41FA5}">
                      <a16:colId xmlns:a16="http://schemas.microsoft.com/office/drawing/2014/main" val="2632571174"/>
                    </a:ext>
                  </a:extLst>
                </a:gridCol>
                <a:gridCol w="4855447">
                  <a:extLst>
                    <a:ext uri="{9D8B030D-6E8A-4147-A177-3AD203B41FA5}">
                      <a16:colId xmlns:a16="http://schemas.microsoft.com/office/drawing/2014/main" val="1937742455"/>
                    </a:ext>
                  </a:extLst>
                </a:gridCol>
              </a:tblGrid>
              <a:tr h="659719">
                <a:tc>
                  <a:txBody>
                    <a:bodyPr/>
                    <a:lstStyle/>
                    <a:p>
                      <a:r>
                        <a:rPr lang="en-US" sz="2000" dirty="0">
                          <a:latin typeface="Times New Roman" panose="02020603050405020304" pitchFamily="18" charset="0"/>
                          <a:cs typeface="Times New Roman" panose="02020603050405020304" pitchFamily="18" charset="0"/>
                        </a:rPr>
                        <a:t>MODERN GP SERVICES                                     </a:t>
                      </a:r>
                    </a:p>
                    <a:p>
                      <a:r>
                        <a:rPr lang="en-GB" sz="2000" b="1" u="none" strike="noStrike" kern="1200" dirty="0">
                          <a:solidFill>
                            <a:schemeClr val="bg1"/>
                          </a:solidFill>
                          <a:effectLst/>
                          <a:latin typeface="Times New Roman" panose="02020603050405020304" pitchFamily="18" charset="0"/>
                          <a:cs typeface="Times New Roman" panose="02020603050405020304" pitchFamily="18" charset="0"/>
                        </a:rPr>
                        <a:t>(BearingPoint, 2023)</a:t>
                      </a:r>
                      <a:endParaRPr lang="en-GB" sz="2000" b="1" i="0" u="none" strike="noStrike" kern="1200" dirty="0">
                        <a:solidFill>
                          <a:schemeClr val="bg1"/>
                        </a:solidFill>
                        <a:effectLst/>
                        <a:latin typeface="Times New Roman" panose="02020603050405020304" pitchFamily="18" charset="0"/>
                        <a:ea typeface="+mn-ea"/>
                        <a:cs typeface="Times New Roman" panose="02020603050405020304" pitchFamily="18" charset="0"/>
                      </a:endParaRPr>
                    </a:p>
                  </a:txBody>
                  <a:tcPr/>
                </a:tc>
                <a:tc>
                  <a:txBody>
                    <a:bodyPr/>
                    <a:lstStyle/>
                    <a:p>
                      <a:r>
                        <a:rPr lang="en-US" sz="2000" dirty="0">
                          <a:latin typeface="Times New Roman" panose="02020603050405020304" pitchFamily="18" charset="0"/>
                          <a:cs typeface="Times New Roman" panose="02020603050405020304" pitchFamily="18" charset="0"/>
                        </a:rPr>
                        <a:t>PAST GP SERVICES</a:t>
                      </a:r>
                    </a:p>
                  </a:txBody>
                  <a:tcPr/>
                </a:tc>
                <a:extLst>
                  <a:ext uri="{0D108BD9-81ED-4DB2-BD59-A6C34878D82A}">
                    <a16:rowId xmlns:a16="http://schemas.microsoft.com/office/drawing/2014/main" val="4074515401"/>
                  </a:ext>
                </a:extLst>
              </a:tr>
              <a:tr h="590871">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Strengthened digital connectivity.</a:t>
                      </a:r>
                    </a:p>
                  </a:txBody>
                  <a:tcPr/>
                </a:tc>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Lack of computers and internet connectivity.</a:t>
                      </a:r>
                    </a:p>
                  </a:txBody>
                  <a:tcPr/>
                </a:tc>
                <a:extLst>
                  <a:ext uri="{0D108BD9-81ED-4DB2-BD59-A6C34878D82A}">
                    <a16:rowId xmlns:a16="http://schemas.microsoft.com/office/drawing/2014/main" val="4294502305"/>
                  </a:ext>
                </a:extLst>
              </a:tr>
              <a:tr h="872988">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Extensive access to meet your GP.</a:t>
                      </a:r>
                    </a:p>
                  </a:txBody>
                  <a:tcPr/>
                </a:tc>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Patient where able to book appoints through telegrams or in person </a:t>
                      </a:r>
                      <a:r>
                        <a:rPr lang="en-GB" sz="2000" b="1" u="none" strike="noStrike" kern="1200" dirty="0">
                          <a:solidFill>
                            <a:schemeClr val="dk1"/>
                          </a:solidFill>
                          <a:effectLst/>
                          <a:latin typeface="Times New Roman" panose="02020603050405020304" pitchFamily="18" charset="0"/>
                          <a:cs typeface="Times New Roman" panose="02020603050405020304" pitchFamily="18" charset="0"/>
                        </a:rPr>
                        <a:t>(NHS England, 2018</a:t>
                      </a:r>
                      <a:r>
                        <a:rPr lang="en-GB" sz="2000" b="0" u="none" strike="noStrike" kern="1200" dirty="0">
                          <a:solidFill>
                            <a:schemeClr val="dk1"/>
                          </a:solidFill>
                          <a:effectLst/>
                          <a:latin typeface="Times New Roman" panose="02020603050405020304" pitchFamily="18" charset="0"/>
                          <a:cs typeface="Times New Roman" panose="02020603050405020304" pitchFamily="18" charset="0"/>
                        </a:rPr>
                        <a:t>).</a:t>
                      </a:r>
                      <a:endParaRPr lang="en-US" sz="20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1087725920"/>
                  </a:ext>
                </a:extLst>
              </a:tr>
              <a:tr h="590871">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Effective workload services.</a:t>
                      </a:r>
                    </a:p>
                  </a:txBody>
                  <a:tcPr/>
                </a:tc>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Less workload service.</a:t>
                      </a:r>
                    </a:p>
                  </a:txBody>
                  <a:tcPr/>
                </a:tc>
                <a:extLst>
                  <a:ext uri="{0D108BD9-81ED-4DB2-BD59-A6C34878D82A}">
                    <a16:rowId xmlns:a16="http://schemas.microsoft.com/office/drawing/2014/main" val="523778708"/>
                  </a:ext>
                </a:extLst>
              </a:tr>
              <a:tr h="1019858">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Simplified triage and care navigating approach.</a:t>
                      </a:r>
                    </a:p>
                  </a:txBody>
                  <a:tcPr/>
                </a:tc>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Lack of knowledge about tackling issues with different approaches.</a:t>
                      </a:r>
                    </a:p>
                  </a:txBody>
                  <a:tcPr/>
                </a:tc>
                <a:extLst>
                  <a:ext uri="{0D108BD9-81ED-4DB2-BD59-A6C34878D82A}">
                    <a16:rowId xmlns:a16="http://schemas.microsoft.com/office/drawing/2014/main" val="1980933202"/>
                  </a:ext>
                </a:extLst>
              </a:tr>
              <a:tr h="588259">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Understanding of patients needs.</a:t>
                      </a:r>
                    </a:p>
                  </a:txBody>
                  <a:tcPr/>
                </a:tc>
                <a:tc>
                  <a:txBody>
                    <a:bodyPr/>
                    <a:lstStyle/>
                    <a:p>
                      <a:pPr marL="285750" indent="-285750">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Lack education.</a:t>
                      </a:r>
                    </a:p>
                  </a:txBody>
                  <a:tcPr/>
                </a:tc>
                <a:extLst>
                  <a:ext uri="{0D108BD9-81ED-4DB2-BD59-A6C34878D82A}">
                    <a16:rowId xmlns:a16="http://schemas.microsoft.com/office/drawing/2014/main" val="3024182536"/>
                  </a:ext>
                </a:extLst>
              </a:tr>
            </a:tbl>
          </a:graphicData>
        </a:graphic>
      </p:graphicFrame>
      <p:sp>
        <p:nvSpPr>
          <p:cNvPr id="8" name="Title 1">
            <a:extLst>
              <a:ext uri="{FF2B5EF4-FFF2-40B4-BE49-F238E27FC236}">
                <a16:creationId xmlns:a16="http://schemas.microsoft.com/office/drawing/2014/main" id="{C9E614A0-51B6-AD2B-F663-EB1CB2AD0360}"/>
              </a:ext>
            </a:extLst>
          </p:cNvPr>
          <p:cNvSpPr>
            <a:spLocks noGrp="1"/>
          </p:cNvSpPr>
          <p:nvPr>
            <p:ph type="title"/>
          </p:nvPr>
        </p:nvSpPr>
        <p:spPr>
          <a:xfrm>
            <a:off x="535260" y="-1057462"/>
            <a:ext cx="5787068" cy="2669576"/>
          </a:xfrm>
        </p:spPr>
        <p:txBody>
          <a:bodyPr vert="horz" lIns="91440" tIns="45720" rIns="91440" bIns="45720" rtlCol="0" anchor="b">
            <a:normAutofit/>
          </a:bodyPr>
          <a:lstStyle/>
          <a:p>
            <a:r>
              <a:rPr lang="en-US" sz="2400" b="1" kern="1200" dirty="0">
                <a:solidFill>
                  <a:schemeClr val="tx1"/>
                </a:solidFill>
                <a:latin typeface="Times New Roman" panose="02020603050405020304" pitchFamily="18" charset="0"/>
                <a:cs typeface="Times New Roman" panose="02020603050405020304" pitchFamily="18" charset="0"/>
              </a:rPr>
              <a:t>Administrations of the modern GP services and past services:</a:t>
            </a:r>
            <a:br>
              <a:rPr lang="en-US" sz="2400" kern="1200" dirty="0">
                <a:solidFill>
                  <a:schemeClr val="tx1"/>
                </a:solidFill>
              </a:rPr>
            </a:br>
            <a:endParaRPr lang="en-US" sz="2400" kern="1200" dirty="0">
              <a:solidFill>
                <a:schemeClr val="tx1"/>
              </a:solidFill>
            </a:endParaRPr>
          </a:p>
        </p:txBody>
      </p:sp>
    </p:spTree>
    <p:extLst>
      <p:ext uri="{BB962C8B-B14F-4D97-AF65-F5344CB8AC3E}">
        <p14:creationId xmlns:p14="http://schemas.microsoft.com/office/powerpoint/2010/main" val="1205917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8"/>
                                        </p:tgtEl>
                                        <p:attrNameLst>
                                          <p:attrName>style.visibility</p:attrName>
                                        </p:attrNameLst>
                                      </p:cBhvr>
                                      <p:to>
                                        <p:strVal val="visible"/>
                                      </p:to>
                                    </p:set>
                                    <p:animEffect transition="in" filter="fade">
                                      <p:cBhvr>
                                        <p:cTn id="7" dur="4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6F828D28-8E09-41CC-8229-3070B5467A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Pen placed on top of a signature line">
            <a:extLst>
              <a:ext uri="{FF2B5EF4-FFF2-40B4-BE49-F238E27FC236}">
                <a16:creationId xmlns:a16="http://schemas.microsoft.com/office/drawing/2014/main" id="{40088333-9230-198D-75C4-48CD222098C5}"/>
              </a:ext>
            </a:extLst>
          </p:cNvPr>
          <p:cNvPicPr>
            <a:picLocks noChangeAspect="1"/>
          </p:cNvPicPr>
          <p:nvPr/>
        </p:nvPicPr>
        <p:blipFill rotWithShape="1">
          <a:blip r:embed="rId2"/>
          <a:srcRect b="15730"/>
          <a:stretch/>
        </p:blipFill>
        <p:spPr>
          <a:xfrm>
            <a:off x="20" y="1"/>
            <a:ext cx="12191980" cy="6857999"/>
          </a:xfrm>
          <a:prstGeom prst="rect">
            <a:avLst/>
          </a:prstGeom>
        </p:spPr>
      </p:pic>
      <p:sp>
        <p:nvSpPr>
          <p:cNvPr id="20" name="Rectangle 19">
            <a:extLst>
              <a:ext uri="{FF2B5EF4-FFF2-40B4-BE49-F238E27FC236}">
                <a16:creationId xmlns:a16="http://schemas.microsoft.com/office/drawing/2014/main" id="{D5B012D8-7F27-4758-9AC6-C889B154BD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103377" y="1100316"/>
            <a:ext cx="6858003" cy="4657347"/>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D3BF7D0D-1404-0D71-E475-D70825638120}"/>
              </a:ext>
            </a:extLst>
          </p:cNvPr>
          <p:cNvSpPr>
            <a:spLocks noGrp="1"/>
          </p:cNvSpPr>
          <p:nvPr>
            <p:ph type="title"/>
          </p:nvPr>
        </p:nvSpPr>
        <p:spPr>
          <a:xfrm>
            <a:off x="5228719" y="1292824"/>
            <a:ext cx="5452529" cy="3569242"/>
          </a:xfrm>
        </p:spPr>
        <p:txBody>
          <a:bodyPr vert="horz" lIns="91440" tIns="45720" rIns="91440" bIns="45720" rtlCol="0" anchor="t">
            <a:normAutofit/>
          </a:bodyPr>
          <a:lstStyle/>
          <a:p>
            <a:r>
              <a:rPr lang="en-US" sz="2400" b="1" dirty="0">
                <a:latin typeface="Times New Roman" panose="02020603050405020304" pitchFamily="18" charset="0"/>
                <a:cs typeface="Times New Roman" panose="02020603050405020304" pitchFamily="18" charset="0"/>
              </a:rPr>
              <a:t>Conclusion:</a:t>
            </a:r>
            <a:br>
              <a:rPr lang="en-US" sz="2400" dirty="0">
                <a:solidFill>
                  <a:srgbClr val="FFFFFF"/>
                </a:solidFill>
                <a:latin typeface="Times New Roman" panose="02020603050405020304" pitchFamily="18" charset="0"/>
                <a:cs typeface="Times New Roman" panose="02020603050405020304" pitchFamily="18" charset="0"/>
              </a:rPr>
            </a:br>
            <a:br>
              <a:rPr lang="en-US" sz="2400" dirty="0">
                <a:solidFill>
                  <a:srgbClr val="FFFFFF"/>
                </a:solidFill>
                <a:latin typeface="Times New Roman" panose="02020603050405020304" pitchFamily="18" charset="0"/>
                <a:cs typeface="Times New Roman" panose="02020603050405020304" pitchFamily="18" charset="0"/>
              </a:rPr>
            </a:br>
            <a:br>
              <a:rPr lang="en-US" sz="2400" dirty="0">
                <a:solidFill>
                  <a:srgbClr val="FFFFFF"/>
                </a:solidFill>
                <a:latin typeface="Times New Roman" panose="02020603050405020304" pitchFamily="18" charset="0"/>
                <a:cs typeface="Times New Roman" panose="02020603050405020304" pitchFamily="18" charset="0"/>
              </a:rPr>
            </a:br>
            <a:br>
              <a:rPr lang="en-US" sz="2400" dirty="0">
                <a:solidFill>
                  <a:srgbClr val="FFFFFF"/>
                </a:solidFill>
                <a:latin typeface="Times New Roman" panose="02020603050405020304" pitchFamily="18" charset="0"/>
                <a:cs typeface="Times New Roman" panose="02020603050405020304" pitchFamily="18" charset="0"/>
              </a:rPr>
            </a:br>
            <a:br>
              <a:rPr lang="en-US" sz="2400" dirty="0">
                <a:solidFill>
                  <a:srgbClr val="FFFFFF"/>
                </a:solidFill>
                <a:latin typeface="Times New Roman" panose="02020603050405020304" pitchFamily="18" charset="0"/>
                <a:cs typeface="Times New Roman" panose="02020603050405020304" pitchFamily="18" charset="0"/>
              </a:rPr>
            </a:br>
            <a:br>
              <a:rPr lang="en-US" sz="2400" dirty="0">
                <a:solidFill>
                  <a:srgbClr val="FFFFFF"/>
                </a:solidFill>
                <a:latin typeface="Times New Roman" panose="02020603050405020304" pitchFamily="18" charset="0"/>
                <a:cs typeface="Times New Roman" panose="02020603050405020304" pitchFamily="18" charset="0"/>
              </a:rPr>
            </a:br>
            <a:br>
              <a:rPr lang="en-US" sz="2400" dirty="0">
                <a:solidFill>
                  <a:srgbClr val="FFFFFF"/>
                </a:solidFill>
                <a:latin typeface="Times New Roman" panose="02020603050405020304" pitchFamily="18" charset="0"/>
                <a:cs typeface="Times New Roman" panose="02020603050405020304" pitchFamily="18" charset="0"/>
              </a:rPr>
            </a:br>
            <a:endParaRPr lang="en-US" sz="2400" dirty="0">
              <a:solidFill>
                <a:srgbClr val="FFFFFF"/>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4063B759-00FC-46D1-9898-8E8625268F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40187" y="2206184"/>
            <a:ext cx="6858003" cy="2445624"/>
          </a:xfrm>
          <a:prstGeom prst="rect">
            <a:avLst/>
          </a:prstGeom>
          <a:gradFill flip="none" rotWithShape="1">
            <a:gsLst>
              <a:gs pos="48000">
                <a:srgbClr val="000000">
                  <a:alpha val="24000"/>
                </a:srgbClr>
              </a:gs>
              <a:gs pos="85000">
                <a:srgbClr val="000000">
                  <a:alpha val="45000"/>
                </a:srgbClr>
              </a:gs>
              <a:gs pos="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a16="http://schemas.microsoft.com/office/drawing/2014/main" id="{AA2E5039-71A4-9897-4F84-03199F31D9BA}"/>
              </a:ext>
            </a:extLst>
          </p:cNvPr>
          <p:cNvSpPr txBox="1"/>
          <p:nvPr/>
        </p:nvSpPr>
        <p:spPr>
          <a:xfrm>
            <a:off x="1465970" y="2056686"/>
            <a:ext cx="7466277" cy="4801314"/>
          </a:xfrm>
          <a:prstGeom prst="rect">
            <a:avLst/>
          </a:prstGeom>
          <a:noFill/>
        </p:spPr>
        <p:txBody>
          <a:bodyPr wrap="square" rtlCol="0">
            <a:spAutoFit/>
          </a:bodyPr>
          <a:lstStyle/>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In conclusion, General Practice has evolved over the years, and this is a clear information about how the developments in the service came about.</a:t>
            </a:r>
          </a:p>
          <a:p>
            <a:pPr marL="285750" indent="-285750"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We have again acquired few knowledge about what  it means to be a General Practitioner and how it was founded.</a:t>
            </a:r>
          </a:p>
          <a:p>
            <a:pPr marL="285750" indent="-285750" algn="just">
              <a:buFont typeface="Arial" panose="020B0604020202020204" pitchFamily="34" charset="0"/>
              <a:buChar char="•"/>
            </a:pPr>
            <a:endParaRPr lang="en-US" sz="2000" dirty="0">
              <a:latin typeface="Times New Roman" panose="02020603050405020304" pitchFamily="18" charset="0"/>
              <a:cs typeface="Times New Roman" panose="02020603050405020304" pitchFamily="18" charset="0"/>
            </a:endParaRPr>
          </a:p>
          <a:p>
            <a:pPr marL="285750" indent="-285750" algn="just">
              <a:buFont typeface="Arial" panose="020B0604020202020204" pitchFamily="34" charset="0"/>
              <a:buChar char="•"/>
            </a:pPr>
            <a:r>
              <a:rPr lang="en-US" sz="2000" dirty="0">
                <a:latin typeface="Times New Roman" panose="02020603050405020304" pitchFamily="18" charset="0"/>
                <a:cs typeface="Times New Roman" panose="02020603050405020304" pitchFamily="18" charset="0"/>
              </a:rPr>
              <a:t>Also, the differences between the current GP service and the past GP service.</a:t>
            </a:r>
          </a:p>
          <a:p>
            <a:endParaRPr lang="en-US" dirty="0"/>
          </a:p>
          <a:p>
            <a:endParaRPr lang="en-US" dirty="0"/>
          </a:p>
          <a:p>
            <a:endParaRPr lang="en-US" dirty="0"/>
          </a:p>
          <a:p>
            <a:endParaRPr lang="en-US" dirty="0"/>
          </a:p>
          <a:p>
            <a:endParaRPr lang="en-US" dirty="0"/>
          </a:p>
          <a:p>
            <a:endParaRPr lang="en-US" dirty="0"/>
          </a:p>
          <a:p>
            <a:r>
              <a:rPr lang="en-US" dirty="0"/>
              <a:t>  </a:t>
            </a:r>
          </a:p>
        </p:txBody>
      </p:sp>
    </p:spTree>
    <p:extLst>
      <p:ext uri="{BB962C8B-B14F-4D97-AF65-F5344CB8AC3E}">
        <p14:creationId xmlns:p14="http://schemas.microsoft.com/office/powerpoint/2010/main" val="347280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A591671-C524-8009-1463-9914C3CB2106}"/>
              </a:ext>
            </a:extLst>
          </p:cNvPr>
          <p:cNvSpPr>
            <a:spLocks noGrp="1"/>
          </p:cNvSpPr>
          <p:nvPr>
            <p:ph type="title"/>
          </p:nvPr>
        </p:nvSpPr>
        <p:spPr>
          <a:xfrm>
            <a:off x="838201" y="365125"/>
            <a:ext cx="5251316" cy="1807305"/>
          </a:xfrm>
        </p:spPr>
        <p:txBody>
          <a:bodyPr>
            <a:normAutofit/>
          </a:bodyPr>
          <a:lstStyle/>
          <a:p>
            <a:r>
              <a:rPr lang="en-US"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2A8803EE-765A-6A2C-77C4-C2BD9E19CC04}"/>
              </a:ext>
            </a:extLst>
          </p:cNvPr>
          <p:cNvSpPr>
            <a:spLocks noGrp="1"/>
          </p:cNvSpPr>
          <p:nvPr>
            <p:ph idx="1"/>
          </p:nvPr>
        </p:nvSpPr>
        <p:spPr>
          <a:xfrm>
            <a:off x="437322" y="1828800"/>
            <a:ext cx="5652195" cy="4374667"/>
          </a:xfrm>
        </p:spPr>
        <p:txBody>
          <a:bodyPr>
            <a:normAutofit/>
          </a:bodyPr>
          <a:lstStyle/>
          <a:p>
            <a:r>
              <a:rPr lang="en-GB" sz="1400" b="0" i="0" u="none" strike="noStrike" dirty="0">
                <a:effectLst/>
                <a:latin typeface="Times New Roman" panose="02020603050405020304" pitchFamily="18" charset="0"/>
              </a:rPr>
              <a:t>BearingPoint (2023). </a:t>
            </a:r>
            <a:r>
              <a:rPr lang="en-GB" sz="1400" b="0" i="1" u="none" strike="noStrike" dirty="0">
                <a:effectLst/>
                <a:latin typeface="Times New Roman" panose="02020603050405020304" pitchFamily="18" charset="0"/>
              </a:rPr>
              <a:t>Pioneering Modern General Practice</a:t>
            </a:r>
            <a:r>
              <a:rPr lang="en-GB" sz="1400" b="0" i="0" u="none" strike="noStrike" dirty="0">
                <a:effectLst/>
                <a:latin typeface="Times New Roman" panose="02020603050405020304" pitchFamily="18" charset="0"/>
              </a:rPr>
              <a:t>. [online] </a:t>
            </a:r>
            <a:r>
              <a:rPr lang="en-GB" sz="1400" b="0" i="0" u="none" strike="noStrike" dirty="0" err="1">
                <a:effectLst/>
                <a:latin typeface="Times New Roman" panose="02020603050405020304" pitchFamily="18" charset="0"/>
              </a:rPr>
              <a:t>www.bearingpoint.com</a:t>
            </a:r>
            <a:r>
              <a:rPr lang="en-GB" sz="1400" b="0" i="0" u="none" strike="noStrike" dirty="0">
                <a:effectLst/>
                <a:latin typeface="Times New Roman" panose="02020603050405020304" pitchFamily="18" charset="0"/>
              </a:rPr>
              <a:t>. Available at: https://</a:t>
            </a:r>
            <a:r>
              <a:rPr lang="en-GB" sz="1400" b="0" i="0" u="none" strike="noStrike" dirty="0" err="1">
                <a:effectLst/>
                <a:latin typeface="Times New Roman" panose="02020603050405020304" pitchFamily="18" charset="0"/>
              </a:rPr>
              <a:t>www.bearingpoint.com</a:t>
            </a:r>
            <a:r>
              <a:rPr lang="en-GB" sz="1400" b="0" i="0" u="none" strike="noStrike" dirty="0">
                <a:effectLst/>
                <a:latin typeface="Times New Roman" panose="02020603050405020304" pitchFamily="18" charset="0"/>
              </a:rPr>
              <a:t>/</a:t>
            </a:r>
            <a:r>
              <a:rPr lang="en-GB" sz="1400" b="0" i="0" u="none" strike="noStrike" dirty="0" err="1">
                <a:effectLst/>
                <a:latin typeface="Times New Roman" panose="02020603050405020304" pitchFamily="18" charset="0"/>
              </a:rPr>
              <a:t>en-gb</a:t>
            </a:r>
            <a:r>
              <a:rPr lang="en-GB" sz="1400" b="0" i="0" u="none" strike="noStrike" dirty="0">
                <a:effectLst/>
                <a:latin typeface="Times New Roman" panose="02020603050405020304" pitchFamily="18" charset="0"/>
              </a:rPr>
              <a:t>/insights-events/insights/pioneering-modern-general-practice/ [Accessed 5 Mar. 2024].</a:t>
            </a:r>
          </a:p>
          <a:p>
            <a:r>
              <a:rPr lang="en-GB" sz="1400" b="0" i="0" u="none" strike="noStrike" dirty="0">
                <a:effectLst/>
                <a:latin typeface="Times New Roman" panose="02020603050405020304" pitchFamily="18" charset="0"/>
              </a:rPr>
              <a:t>Bower, E. (2018). </a:t>
            </a:r>
            <a:r>
              <a:rPr lang="en-GB" sz="1400" b="0" i="1" u="none" strike="noStrike" dirty="0">
                <a:effectLst/>
                <a:latin typeface="Times New Roman" panose="02020603050405020304" pitchFamily="18" charset="0"/>
              </a:rPr>
              <a:t>The NHS at 70: General practice 1948 to 1967</a:t>
            </a:r>
            <a:r>
              <a:rPr lang="en-GB" sz="1400" b="0" i="0" u="none" strike="noStrike" dirty="0">
                <a:effectLst/>
                <a:latin typeface="Times New Roman" panose="02020603050405020304" pitchFamily="18" charset="0"/>
              </a:rPr>
              <a:t>. [online] </a:t>
            </a:r>
            <a:r>
              <a:rPr lang="en-GB" sz="1400" b="0" i="0" u="none" strike="noStrike" dirty="0" err="1">
                <a:effectLst/>
                <a:latin typeface="Times New Roman" panose="02020603050405020304" pitchFamily="18" charset="0"/>
              </a:rPr>
              <a:t>Gponline.com</a:t>
            </a:r>
            <a:r>
              <a:rPr lang="en-GB" sz="1400" b="0" i="0" u="none" strike="noStrike" dirty="0">
                <a:effectLst/>
                <a:latin typeface="Times New Roman" panose="02020603050405020304" pitchFamily="18" charset="0"/>
              </a:rPr>
              <a:t>. Available at: https://</a:t>
            </a:r>
            <a:r>
              <a:rPr lang="en-GB" sz="1400" b="0" i="0" u="none" strike="noStrike" dirty="0" err="1">
                <a:effectLst/>
                <a:latin typeface="Times New Roman" panose="02020603050405020304" pitchFamily="18" charset="0"/>
              </a:rPr>
              <a:t>www.gponline.com</a:t>
            </a:r>
            <a:r>
              <a:rPr lang="en-GB" sz="1400" b="0" i="0" u="none" strike="noStrike" dirty="0">
                <a:effectLst/>
                <a:latin typeface="Times New Roman" panose="02020603050405020304" pitchFamily="18" charset="0"/>
              </a:rPr>
              <a:t>/nhs-70-general-practice-1948-1967/article/1485294.</a:t>
            </a:r>
          </a:p>
          <a:p>
            <a:r>
              <a:rPr lang="en-GB" sz="1400" b="0" i="0" u="none" strike="noStrike" dirty="0">
                <a:effectLst/>
                <a:latin typeface="Times New Roman" panose="02020603050405020304" pitchFamily="18" charset="0"/>
              </a:rPr>
              <a:t>Irvine Loudon, </a:t>
            </a:r>
            <a:r>
              <a:rPr lang="en-GB" sz="1400" b="0" i="0" u="none" strike="noStrike" dirty="0" err="1">
                <a:effectLst/>
                <a:latin typeface="Times New Roman" panose="02020603050405020304" pitchFamily="18" charset="0"/>
              </a:rPr>
              <a:t>Horder</a:t>
            </a:r>
            <a:r>
              <a:rPr lang="en-GB" sz="1400" b="0" i="0" u="none" strike="noStrike" dirty="0">
                <a:effectLst/>
                <a:latin typeface="Times New Roman" panose="02020603050405020304" pitchFamily="18" charset="0"/>
              </a:rPr>
              <a:t>, J. and Webster, C. (1998). </a:t>
            </a:r>
            <a:r>
              <a:rPr lang="en-GB" sz="1400" b="0" i="1" u="none" strike="noStrike" dirty="0">
                <a:effectLst/>
                <a:latin typeface="Times New Roman" panose="02020603050405020304" pitchFamily="18" charset="0"/>
              </a:rPr>
              <a:t>General practice under the National Health Service 1948-1997</a:t>
            </a:r>
            <a:r>
              <a:rPr lang="en-GB" sz="1400" b="0" i="0" u="none" strike="noStrike" dirty="0">
                <a:effectLst/>
                <a:latin typeface="Times New Roman" panose="02020603050405020304" pitchFamily="18" charset="0"/>
              </a:rPr>
              <a:t>. London ; New York: Clarendon Press.</a:t>
            </a:r>
          </a:p>
          <a:p>
            <a:r>
              <a:rPr lang="en-GB" sz="1400" b="0" i="0" u="none" strike="noStrike" dirty="0">
                <a:effectLst/>
                <a:latin typeface="Times New Roman" panose="02020603050405020304" pitchFamily="18" charset="0"/>
              </a:rPr>
              <a:t>NHS (2015). </a:t>
            </a:r>
            <a:r>
              <a:rPr lang="en-GB" sz="1400" b="0" i="1" u="none" strike="noStrike" dirty="0">
                <a:effectLst/>
                <a:latin typeface="Times New Roman" panose="02020603050405020304" pitchFamily="18" charset="0"/>
              </a:rPr>
              <a:t>General Practitioner</a:t>
            </a:r>
            <a:r>
              <a:rPr lang="en-GB" sz="1400" b="0" i="0" u="none" strike="noStrike" dirty="0">
                <a:effectLst/>
                <a:latin typeface="Times New Roman" panose="02020603050405020304" pitchFamily="18" charset="0"/>
              </a:rPr>
              <a:t>. [online] Health Careers. Available at: https://www.healthcareers.nhs.uk/explore-roles/doctors/roles-doctors/general-practitioner.</a:t>
            </a:r>
          </a:p>
          <a:p>
            <a:r>
              <a:rPr lang="en-GB" sz="1400" b="0" i="0" u="none" strike="noStrike" dirty="0">
                <a:effectLst/>
                <a:latin typeface="Times New Roman" panose="02020603050405020304" pitchFamily="18" charset="0"/>
              </a:rPr>
              <a:t>NHS England (2018). </a:t>
            </a:r>
            <a:r>
              <a:rPr lang="en-GB" sz="1400" b="0" i="1" u="none" strike="noStrike" dirty="0">
                <a:effectLst/>
                <a:latin typeface="Times New Roman" panose="02020603050405020304" pitchFamily="18" charset="0"/>
              </a:rPr>
              <a:t>NHS England» the Changing Face of General Practice</a:t>
            </a:r>
            <a:r>
              <a:rPr lang="en-GB" sz="1400" b="0" i="0" u="none" strike="noStrike" dirty="0">
                <a:effectLst/>
                <a:latin typeface="Times New Roman" panose="02020603050405020304" pitchFamily="18" charset="0"/>
              </a:rPr>
              <a:t>. [online] </a:t>
            </a:r>
            <a:r>
              <a:rPr lang="en-GB" sz="1400" b="0" i="0" u="none" strike="noStrike" dirty="0" err="1">
                <a:effectLst/>
                <a:latin typeface="Times New Roman" panose="02020603050405020304" pitchFamily="18" charset="0"/>
              </a:rPr>
              <a:t>www.england.nhs.uk</a:t>
            </a:r>
            <a:r>
              <a:rPr lang="en-GB" sz="1400" b="0" i="0" u="none" strike="noStrike" dirty="0">
                <a:effectLst/>
                <a:latin typeface="Times New Roman" panose="02020603050405020304" pitchFamily="18" charset="0"/>
              </a:rPr>
              <a:t>. Available at: https://</a:t>
            </a:r>
            <a:r>
              <a:rPr lang="en-GB" sz="1400" b="0" i="0" u="none" strike="noStrike" dirty="0" err="1">
                <a:effectLst/>
                <a:latin typeface="Times New Roman" panose="02020603050405020304" pitchFamily="18" charset="0"/>
              </a:rPr>
              <a:t>www.england.nhs.uk</a:t>
            </a:r>
            <a:r>
              <a:rPr lang="en-GB" sz="1400" b="0" i="0" u="none" strike="noStrike" dirty="0">
                <a:effectLst/>
                <a:latin typeface="Times New Roman" panose="02020603050405020304" pitchFamily="18" charset="0"/>
              </a:rPr>
              <a:t>/blog/the-changing-face-of-general-practice</a:t>
            </a:r>
            <a:r>
              <a:rPr lang="en-GB" sz="1100" b="0" i="0" u="none" strike="noStrike" dirty="0">
                <a:effectLst/>
                <a:latin typeface="Times New Roman" panose="02020603050405020304" pitchFamily="18" charset="0"/>
              </a:rPr>
              <a:t>/.</a:t>
            </a:r>
          </a:p>
          <a:p>
            <a:endParaRPr lang="en-US" sz="1100" dirty="0"/>
          </a:p>
        </p:txBody>
      </p:sp>
      <p:pic>
        <p:nvPicPr>
          <p:cNvPr id="25" name="Picture 24" descr="Locator flag on a city map">
            <a:extLst>
              <a:ext uri="{FF2B5EF4-FFF2-40B4-BE49-F238E27FC236}">
                <a16:creationId xmlns:a16="http://schemas.microsoft.com/office/drawing/2014/main" id="{CD9E3E4B-6477-9227-B21F-17A745E14D09}"/>
              </a:ext>
            </a:extLst>
          </p:cNvPr>
          <p:cNvPicPr>
            <a:picLocks noChangeAspect="1"/>
          </p:cNvPicPr>
          <p:nvPr/>
        </p:nvPicPr>
        <p:blipFill rotWithShape="1">
          <a:blip r:embed="rId2"/>
          <a:srcRect r="41962" b="-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39856184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9385</TotalTime>
  <Words>654</Words>
  <Application>Microsoft Macintosh PowerPoint</Application>
  <PresentationFormat>Widescreen</PresentationFormat>
  <Paragraphs>69</Paragraphs>
  <Slides>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9</vt:i4>
      </vt:variant>
    </vt:vector>
  </HeadingPairs>
  <TitlesOfParts>
    <vt:vector size="16" baseType="lpstr">
      <vt:lpstr>Arial</vt:lpstr>
      <vt:lpstr>Arial Rounded MT Bold</vt:lpstr>
      <vt:lpstr>Calibri</vt:lpstr>
      <vt:lpstr>Calibri Light</vt:lpstr>
      <vt:lpstr>Times New Roman</vt:lpstr>
      <vt:lpstr>Wingdings</vt:lpstr>
      <vt:lpstr>Office Theme</vt:lpstr>
      <vt:lpstr>HOW THE GP SERVICE HAS EVOLVED SINCE 1948 </vt:lpstr>
      <vt:lpstr>Overview:</vt:lpstr>
      <vt:lpstr>Introduction to general practice:</vt:lpstr>
      <vt:lpstr>1948</vt:lpstr>
      <vt:lpstr>1950-1989</vt:lpstr>
      <vt:lpstr>1990-2000s</vt:lpstr>
      <vt:lpstr>Administrations of the modern GP services and past services: </vt:lpstr>
      <vt:lpstr>Conclusion:       </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THE GP SERVICE HAS EVOLVED SINCE 1948 </dc:title>
  <dc:creator>Larry Osei Kofi (2308809)</dc:creator>
  <cp:lastModifiedBy>Larry Osei Kofi</cp:lastModifiedBy>
  <cp:revision>5</cp:revision>
  <dcterms:created xsi:type="dcterms:W3CDTF">2024-02-24T14:03:48Z</dcterms:created>
  <dcterms:modified xsi:type="dcterms:W3CDTF">2024-03-05T20:18:12Z</dcterms:modified>
</cp:coreProperties>
</file>