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62" r:id="rId5"/>
    <p:sldId id="263" r:id="rId6"/>
    <p:sldId id="264" r:id="rId7"/>
    <p:sldId id="259" r:id="rId8"/>
    <p:sldId id="260" r:id="rId9"/>
    <p:sldId id="261"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99" d="100"/>
          <a:sy n="99" d="100"/>
        </p:scale>
        <p:origin x="50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46D0902-0B00-4FA3-8F02-F33A1602480F}" type="datetimeFigureOut">
              <a:rPr lang="en-GB" smtClean="0"/>
              <a:t>01/12/2020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810A27-506B-4878-B102-46B544BE5EC3}" type="slidenum">
              <a:rPr lang="en-GB" smtClean="0"/>
              <a:t>‹#›</a:t>
            </a:fld>
            <a:endParaRPr lang="en-GB"/>
          </a:p>
        </p:txBody>
      </p:sp>
    </p:spTree>
    <p:extLst>
      <p:ext uri="{BB962C8B-B14F-4D97-AF65-F5344CB8AC3E}">
        <p14:creationId xmlns:p14="http://schemas.microsoft.com/office/powerpoint/2010/main" val="3843266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646D0902-0B00-4FA3-8F02-F33A1602480F}" type="datetimeFigureOut">
              <a:rPr lang="en-GB" smtClean="0"/>
              <a:t>01/12/2020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810A27-506B-4878-B102-46B544BE5EC3}" type="slidenum">
              <a:rPr lang="en-GB" smtClean="0"/>
              <a:t>‹#›</a:t>
            </a:fld>
            <a:endParaRPr lang="en-GB"/>
          </a:p>
        </p:txBody>
      </p:sp>
    </p:spTree>
    <p:extLst>
      <p:ext uri="{BB962C8B-B14F-4D97-AF65-F5344CB8AC3E}">
        <p14:creationId xmlns:p14="http://schemas.microsoft.com/office/powerpoint/2010/main" val="29371391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46D0902-0B00-4FA3-8F02-F33A1602480F}" type="datetimeFigureOut">
              <a:rPr lang="en-GB" smtClean="0"/>
              <a:t>01/12/2020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810A27-506B-4878-B102-46B544BE5EC3}" type="slidenum">
              <a:rPr lang="en-GB" smtClean="0"/>
              <a:t>‹#›</a:t>
            </a:fld>
            <a:endParaRPr lang="en-GB"/>
          </a:p>
        </p:txBody>
      </p:sp>
    </p:spTree>
    <p:extLst>
      <p:ext uri="{BB962C8B-B14F-4D97-AF65-F5344CB8AC3E}">
        <p14:creationId xmlns:p14="http://schemas.microsoft.com/office/powerpoint/2010/main" val="32659582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46D0902-0B00-4FA3-8F02-F33A1602480F}" type="datetimeFigureOut">
              <a:rPr lang="en-GB" smtClean="0"/>
              <a:t>01/12/2020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810A27-506B-4878-B102-46B544BE5EC3}" type="slidenum">
              <a:rPr lang="en-GB" smtClean="0"/>
              <a:t>‹#›</a:t>
            </a:fld>
            <a:endParaRPr lang="en-GB"/>
          </a:p>
        </p:txBody>
      </p:sp>
    </p:spTree>
    <p:extLst>
      <p:ext uri="{BB962C8B-B14F-4D97-AF65-F5344CB8AC3E}">
        <p14:creationId xmlns:p14="http://schemas.microsoft.com/office/powerpoint/2010/main" val="23235798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46D0902-0B00-4FA3-8F02-F33A1602480F}" type="datetimeFigureOut">
              <a:rPr lang="en-GB" smtClean="0"/>
              <a:t>01/12/2020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C810A27-506B-4878-B102-46B544BE5EC3}" type="slidenum">
              <a:rPr lang="en-GB" smtClean="0"/>
              <a:t>‹#›</a:t>
            </a:fld>
            <a:endParaRPr lang="en-GB"/>
          </a:p>
        </p:txBody>
      </p:sp>
    </p:spTree>
    <p:extLst>
      <p:ext uri="{BB962C8B-B14F-4D97-AF65-F5344CB8AC3E}">
        <p14:creationId xmlns:p14="http://schemas.microsoft.com/office/powerpoint/2010/main" val="39609977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646D0902-0B00-4FA3-8F02-F33A1602480F}" type="datetimeFigureOut">
              <a:rPr lang="en-GB" smtClean="0"/>
              <a:t>01/12/2020</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5C810A27-506B-4878-B102-46B544BE5EC3}" type="slidenum">
              <a:rPr lang="en-GB" smtClean="0"/>
              <a:t>‹#›</a:t>
            </a:fld>
            <a:endParaRPr lang="en-GB"/>
          </a:p>
        </p:txBody>
      </p:sp>
    </p:spTree>
    <p:extLst>
      <p:ext uri="{BB962C8B-B14F-4D97-AF65-F5344CB8AC3E}">
        <p14:creationId xmlns:p14="http://schemas.microsoft.com/office/powerpoint/2010/main" val="21327212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646D0902-0B00-4FA3-8F02-F33A1602480F}" type="datetimeFigureOut">
              <a:rPr lang="en-GB" smtClean="0"/>
              <a:t>01/12/2020</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5C810A27-506B-4878-B102-46B544BE5EC3}" type="slidenum">
              <a:rPr lang="en-GB" smtClean="0"/>
              <a:t>‹#›</a:t>
            </a:fld>
            <a:endParaRPr lang="en-GB"/>
          </a:p>
        </p:txBody>
      </p:sp>
    </p:spTree>
    <p:extLst>
      <p:ext uri="{BB962C8B-B14F-4D97-AF65-F5344CB8AC3E}">
        <p14:creationId xmlns:p14="http://schemas.microsoft.com/office/powerpoint/2010/main" val="42894948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646D0902-0B00-4FA3-8F02-F33A1602480F}" type="datetimeFigureOut">
              <a:rPr lang="en-GB" smtClean="0"/>
              <a:t>01/12/2020</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5C810A27-506B-4878-B102-46B544BE5EC3}" type="slidenum">
              <a:rPr lang="en-GB" smtClean="0"/>
              <a:t>‹#›</a:t>
            </a:fld>
            <a:endParaRPr lang="en-GB"/>
          </a:p>
        </p:txBody>
      </p:sp>
    </p:spTree>
    <p:extLst>
      <p:ext uri="{BB962C8B-B14F-4D97-AF65-F5344CB8AC3E}">
        <p14:creationId xmlns:p14="http://schemas.microsoft.com/office/powerpoint/2010/main" val="19583977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46D0902-0B00-4FA3-8F02-F33A1602480F}" type="datetimeFigureOut">
              <a:rPr lang="en-GB" smtClean="0"/>
              <a:t>01/12/2020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810A27-506B-4878-B102-46B544BE5EC3}" type="slidenum">
              <a:rPr lang="en-GB" smtClean="0"/>
              <a:t>‹#›</a:t>
            </a:fld>
            <a:endParaRPr lang="en-GB"/>
          </a:p>
        </p:txBody>
      </p:sp>
    </p:spTree>
    <p:extLst>
      <p:ext uri="{BB962C8B-B14F-4D97-AF65-F5344CB8AC3E}">
        <p14:creationId xmlns:p14="http://schemas.microsoft.com/office/powerpoint/2010/main" val="3729492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46D0902-0B00-4FA3-8F02-F33A1602480F}" type="datetimeFigureOut">
              <a:rPr lang="en-GB" smtClean="0"/>
              <a:t>01/12/2020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810A27-506B-4878-B102-46B544BE5EC3}" type="slidenum">
              <a:rPr lang="en-GB" smtClean="0"/>
              <a:t>‹#›</a:t>
            </a:fld>
            <a:endParaRPr lang="en-GB"/>
          </a:p>
        </p:txBody>
      </p:sp>
    </p:spTree>
    <p:extLst>
      <p:ext uri="{BB962C8B-B14F-4D97-AF65-F5344CB8AC3E}">
        <p14:creationId xmlns:p14="http://schemas.microsoft.com/office/powerpoint/2010/main" val="29033011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646D0902-0B00-4FA3-8F02-F33A1602480F}" type="datetimeFigureOut">
              <a:rPr lang="en-GB" smtClean="0"/>
              <a:t>01/12/2020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810A27-506B-4878-B102-46B544BE5EC3}" type="slidenum">
              <a:rPr lang="en-GB" smtClean="0"/>
              <a:t>‹#›</a:t>
            </a:fld>
            <a:endParaRPr lang="en-GB"/>
          </a:p>
        </p:txBody>
      </p:sp>
    </p:spTree>
    <p:extLst>
      <p:ext uri="{BB962C8B-B14F-4D97-AF65-F5344CB8AC3E}">
        <p14:creationId xmlns:p14="http://schemas.microsoft.com/office/powerpoint/2010/main" val="30273565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646D0902-0B00-4FA3-8F02-F33A1602480F}" type="datetimeFigureOut">
              <a:rPr lang="en-GB" smtClean="0"/>
              <a:t>01/12/2020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810A27-506B-4878-B102-46B544BE5EC3}"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126648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46D0902-0B00-4FA3-8F02-F33A1602480F}" type="datetimeFigureOut">
              <a:rPr lang="en-GB" smtClean="0"/>
              <a:t>01/12/2020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810A27-506B-4878-B102-46B544BE5EC3}" type="slidenum">
              <a:rPr lang="en-GB" smtClean="0"/>
              <a:t>‹#›</a:t>
            </a:fld>
            <a:endParaRPr lang="en-GB"/>
          </a:p>
        </p:txBody>
      </p:sp>
    </p:spTree>
    <p:extLst>
      <p:ext uri="{BB962C8B-B14F-4D97-AF65-F5344CB8AC3E}">
        <p14:creationId xmlns:p14="http://schemas.microsoft.com/office/powerpoint/2010/main" val="24822880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46D0902-0B00-4FA3-8F02-F33A1602480F}" type="datetimeFigureOut">
              <a:rPr lang="en-GB" smtClean="0"/>
              <a:t>01/12/2020</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810A27-506B-4878-B102-46B544BE5EC3}" type="slidenum">
              <a:rPr lang="en-GB" smtClean="0"/>
              <a:t>‹#›</a:t>
            </a:fld>
            <a:endParaRPr lang="en-GB"/>
          </a:p>
        </p:txBody>
      </p:sp>
    </p:spTree>
    <p:extLst>
      <p:ext uri="{BB962C8B-B14F-4D97-AF65-F5344CB8AC3E}">
        <p14:creationId xmlns:p14="http://schemas.microsoft.com/office/powerpoint/2010/main" val="35307096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46D0902-0B00-4FA3-8F02-F33A1602480F}" type="datetimeFigureOut">
              <a:rPr lang="en-GB" smtClean="0"/>
              <a:t>01/12/2020</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810A27-506B-4878-B102-46B544BE5EC3}" type="slidenum">
              <a:rPr lang="en-GB" smtClean="0"/>
              <a:t>‹#›</a:t>
            </a:fld>
            <a:endParaRPr lang="en-GB"/>
          </a:p>
        </p:txBody>
      </p:sp>
    </p:spTree>
    <p:extLst>
      <p:ext uri="{BB962C8B-B14F-4D97-AF65-F5344CB8AC3E}">
        <p14:creationId xmlns:p14="http://schemas.microsoft.com/office/powerpoint/2010/main" val="42873454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6D0902-0B00-4FA3-8F02-F33A1602480F}" type="datetimeFigureOut">
              <a:rPr lang="en-GB" smtClean="0"/>
              <a:t>01/12/2020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810A27-506B-4878-B102-46B544BE5EC3}" type="slidenum">
              <a:rPr lang="en-GB" smtClean="0"/>
              <a:t>‹#›</a:t>
            </a:fld>
            <a:endParaRPr lang="en-GB"/>
          </a:p>
        </p:txBody>
      </p:sp>
    </p:spTree>
    <p:extLst>
      <p:ext uri="{BB962C8B-B14F-4D97-AF65-F5344CB8AC3E}">
        <p14:creationId xmlns:p14="http://schemas.microsoft.com/office/powerpoint/2010/main" val="7441841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6D0902-0B00-4FA3-8F02-F33A1602480F}" type="datetimeFigureOut">
              <a:rPr lang="en-GB" smtClean="0"/>
              <a:t>01/12/2020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810A27-506B-4878-B102-46B544BE5EC3}" type="slidenum">
              <a:rPr lang="en-GB" smtClean="0"/>
              <a:t>‹#›</a:t>
            </a:fld>
            <a:endParaRPr lang="en-GB"/>
          </a:p>
        </p:txBody>
      </p:sp>
    </p:spTree>
    <p:extLst>
      <p:ext uri="{BB962C8B-B14F-4D97-AF65-F5344CB8AC3E}">
        <p14:creationId xmlns:p14="http://schemas.microsoft.com/office/powerpoint/2010/main" val="19189831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646D0902-0B00-4FA3-8F02-F33A1602480F}" type="datetimeFigureOut">
              <a:rPr lang="en-GB" smtClean="0"/>
              <a:t>01/12/2020</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5C810A27-506B-4878-B102-46B544BE5EC3}" type="slidenum">
              <a:rPr lang="en-GB" smtClean="0"/>
              <a:t>‹#›</a:t>
            </a:fld>
            <a:endParaRPr lang="en-GB"/>
          </a:p>
        </p:txBody>
      </p:sp>
    </p:spTree>
    <p:extLst>
      <p:ext uri="{BB962C8B-B14F-4D97-AF65-F5344CB8AC3E}">
        <p14:creationId xmlns:p14="http://schemas.microsoft.com/office/powerpoint/2010/main" val="815021236"/>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6.jpg"/></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E3CB8-7B6B-440D-A131-2DA5138F9776}"/>
              </a:ext>
            </a:extLst>
          </p:cNvPr>
          <p:cNvSpPr>
            <a:spLocks noGrp="1"/>
          </p:cNvSpPr>
          <p:nvPr>
            <p:ph type="ctrTitle"/>
          </p:nvPr>
        </p:nvSpPr>
        <p:spPr/>
        <p:txBody>
          <a:bodyPr/>
          <a:lstStyle/>
          <a:p>
            <a:r>
              <a:rPr lang="en-GB" dirty="0"/>
              <a:t>Group Project</a:t>
            </a:r>
          </a:p>
        </p:txBody>
      </p:sp>
      <p:sp>
        <p:nvSpPr>
          <p:cNvPr id="3" name="Subtitle 2">
            <a:extLst>
              <a:ext uri="{FF2B5EF4-FFF2-40B4-BE49-F238E27FC236}">
                <a16:creationId xmlns:a16="http://schemas.microsoft.com/office/drawing/2014/main" id="{0F92AFB7-1523-41F1-9CE5-FDEAF0BB218C}"/>
              </a:ext>
            </a:extLst>
          </p:cNvPr>
          <p:cNvSpPr>
            <a:spLocks noGrp="1"/>
          </p:cNvSpPr>
          <p:nvPr>
            <p:ph type="subTitle" idx="1"/>
          </p:nvPr>
        </p:nvSpPr>
        <p:spPr/>
        <p:txBody>
          <a:bodyPr>
            <a:normAutofit fontScale="70000" lnSpcReduction="20000"/>
          </a:bodyPr>
          <a:lstStyle/>
          <a:p>
            <a:r>
              <a:rPr lang="en-GB" dirty="0"/>
              <a:t>Introducing to the modern workplace</a:t>
            </a:r>
          </a:p>
          <a:p>
            <a:r>
              <a:rPr lang="en-GB" dirty="0"/>
              <a:t>Lecturer-</a:t>
            </a:r>
            <a:r>
              <a:rPr lang="en-GB" dirty="0" err="1"/>
              <a:t>Uju</a:t>
            </a:r>
            <a:r>
              <a:rPr lang="en-GB" dirty="0"/>
              <a:t> Ugochukwu </a:t>
            </a:r>
          </a:p>
          <a:p>
            <a:r>
              <a:rPr lang="en-GB" dirty="0"/>
              <a:t>LCBB4003</a:t>
            </a:r>
          </a:p>
          <a:p>
            <a:endParaRPr lang="en-GB" dirty="0"/>
          </a:p>
        </p:txBody>
      </p:sp>
      <p:sp>
        <p:nvSpPr>
          <p:cNvPr id="5" name="TextBox 4">
            <a:extLst>
              <a:ext uri="{FF2B5EF4-FFF2-40B4-BE49-F238E27FC236}">
                <a16:creationId xmlns:a16="http://schemas.microsoft.com/office/drawing/2014/main" id="{CA3372F1-D04E-41EA-9B66-F55A3D1EF965}"/>
              </a:ext>
            </a:extLst>
          </p:cNvPr>
          <p:cNvSpPr txBox="1"/>
          <p:nvPr/>
        </p:nvSpPr>
        <p:spPr>
          <a:xfrm>
            <a:off x="7772400" y="5165209"/>
            <a:ext cx="4262908" cy="1477328"/>
          </a:xfrm>
          <a:prstGeom prst="rect">
            <a:avLst/>
          </a:prstGeom>
          <a:noFill/>
        </p:spPr>
        <p:txBody>
          <a:bodyPr wrap="square" rtlCol="0">
            <a:spAutoFit/>
          </a:bodyPr>
          <a:lstStyle/>
          <a:p>
            <a:r>
              <a:rPr lang="en-GB" dirty="0"/>
              <a:t>Presentation worked by: Ana Maria Hasu</a:t>
            </a:r>
          </a:p>
          <a:p>
            <a:r>
              <a:rPr lang="en-GB" dirty="0"/>
              <a:t>                                            </a:t>
            </a:r>
            <a:r>
              <a:rPr lang="en-GB" dirty="0" err="1"/>
              <a:t>Alexandru</a:t>
            </a:r>
            <a:r>
              <a:rPr lang="en-GB" dirty="0"/>
              <a:t> Csaba Eros</a:t>
            </a:r>
          </a:p>
          <a:p>
            <a:r>
              <a:rPr lang="en-GB" dirty="0"/>
              <a:t>                                             Maria Ion</a:t>
            </a:r>
          </a:p>
        </p:txBody>
      </p:sp>
    </p:spTree>
    <p:extLst>
      <p:ext uri="{BB962C8B-B14F-4D97-AF65-F5344CB8AC3E}">
        <p14:creationId xmlns:p14="http://schemas.microsoft.com/office/powerpoint/2010/main" val="257247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1000"/>
                                        <p:tgtEl>
                                          <p:spTgt spid="3">
                                            <p:txEl>
                                              <p:pRg st="1" end="1"/>
                                            </p:txEl>
                                          </p:spTgt>
                                        </p:tgtEl>
                                      </p:cBhvr>
                                    </p:animEffect>
                                    <p:anim calcmode="lin" valueType="num">
                                      <p:cBhvr>
                                        <p:cTn id="19"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1000"/>
                                        <p:tgtEl>
                                          <p:spTgt spid="3">
                                            <p:txEl>
                                              <p:pRg st="2" end="2"/>
                                            </p:txEl>
                                          </p:spTgt>
                                        </p:tgtEl>
                                      </p:cBhvr>
                                    </p:animEffect>
                                    <p:anim calcmode="lin" valueType="num">
                                      <p:cBhvr>
                                        <p:cTn id="2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432F8-504F-47AA-98B3-2CC73DFC20DB}"/>
              </a:ext>
            </a:extLst>
          </p:cNvPr>
          <p:cNvSpPr>
            <a:spLocks noGrp="1"/>
          </p:cNvSpPr>
          <p:nvPr>
            <p:ph type="title"/>
          </p:nvPr>
        </p:nvSpPr>
        <p:spPr>
          <a:xfrm>
            <a:off x="621629" y="640080"/>
            <a:ext cx="4225290" cy="5578816"/>
          </a:xfrm>
        </p:spPr>
        <p:txBody>
          <a:bodyPr vert="horz" lIns="91440" tIns="45720" rIns="91440" bIns="45720" rtlCol="0" anchor="ctr">
            <a:normAutofit/>
          </a:bodyPr>
          <a:lstStyle/>
          <a:p>
            <a:pPr algn="ctr"/>
            <a:r>
              <a:rPr lang="en-GB" sz="3600" dirty="0">
                <a:effectLst/>
                <a:latin typeface="Calibri" panose="020F0502020204030204" pitchFamily="34" charset="0"/>
                <a:ea typeface="Calibri" panose="020F0502020204030204" pitchFamily="34" charset="0"/>
                <a:cs typeface="Times New Roman" panose="02020603050405020304" pitchFamily="18" charset="0"/>
              </a:rPr>
              <a:t>The fundamentals of being willing and equipped to influence others are captured by leadership. </a:t>
            </a:r>
            <a:endParaRPr lang="en-US" sz="3600" dirty="0">
              <a:solidFill>
                <a:srgbClr val="FFFFFF"/>
              </a:solidFill>
            </a:endParaRPr>
          </a:p>
        </p:txBody>
      </p:sp>
      <p:pic>
        <p:nvPicPr>
          <p:cNvPr id="1030" name="Picture 6" descr="Leadership: What Is It?">
            <a:extLst>
              <a:ext uri="{FF2B5EF4-FFF2-40B4-BE49-F238E27FC236}">
                <a16:creationId xmlns:a16="http://schemas.microsoft.com/office/drawing/2014/main" id="{39224B52-E724-4D03-918D-5FAD0802F9BF}"/>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r="2125" b="-15"/>
          <a:stretch/>
        </p:blipFill>
        <p:spPr bwMode="auto">
          <a:xfrm>
            <a:off x="6096000" y="640080"/>
            <a:ext cx="5459470" cy="5578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8426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04D54-E848-45FE-B9A4-3B6107C6C367}"/>
              </a:ext>
            </a:extLst>
          </p:cNvPr>
          <p:cNvSpPr>
            <a:spLocks noGrp="1"/>
          </p:cNvSpPr>
          <p:nvPr>
            <p:ph type="title"/>
          </p:nvPr>
        </p:nvSpPr>
        <p:spPr>
          <a:xfrm>
            <a:off x="603938" y="640081"/>
            <a:ext cx="2608655" cy="5257799"/>
          </a:xfrm>
        </p:spPr>
        <p:txBody>
          <a:bodyPr vert="horz" lIns="91440" tIns="45720" rIns="91440" bIns="45720" rtlCol="0" anchor="ctr">
            <a:normAutofit/>
          </a:bodyPr>
          <a:lstStyle/>
          <a:p>
            <a:r>
              <a:rPr lang="en-GB" sz="3200" dirty="0">
                <a:effectLst/>
                <a:latin typeface="Calibri" panose="020F0502020204030204" pitchFamily="34" charset="0"/>
                <a:ea typeface="Calibri" panose="020F0502020204030204" pitchFamily="34" charset="0"/>
                <a:cs typeface="Times New Roman" panose="02020603050405020304" pitchFamily="18" charset="0"/>
              </a:rPr>
              <a:t>Leadership styles represent the classification of a person behaviour while leading a group</a:t>
            </a:r>
            <a:endParaRPr lang="en-US" sz="3200" dirty="0">
              <a:solidFill>
                <a:srgbClr val="2C2C2C"/>
              </a:solidFill>
            </a:endParaRPr>
          </a:p>
        </p:txBody>
      </p:sp>
      <p:pic>
        <p:nvPicPr>
          <p:cNvPr id="13" name="Content Placeholder 12" descr="Diagram&#10;&#10;Description automatically generated">
            <a:extLst>
              <a:ext uri="{FF2B5EF4-FFF2-40B4-BE49-F238E27FC236}">
                <a16:creationId xmlns:a16="http://schemas.microsoft.com/office/drawing/2014/main" id="{D91DF15D-2F82-4F4D-8911-1BD66C9FE04D}"/>
              </a:ext>
            </a:extLst>
          </p:cNvPr>
          <p:cNvPicPr>
            <a:picLocks noGrp="1" noChangeAspect="1"/>
          </p:cNvPicPr>
          <p:nvPr>
            <p:ph idx="1"/>
          </p:nvPr>
        </p:nvPicPr>
        <p:blipFill rotWithShape="1">
          <a:blip r:embed="rId2"/>
          <a:srcRect b="10499"/>
          <a:stretch/>
        </p:blipFill>
        <p:spPr>
          <a:xfrm>
            <a:off x="4062964" y="942538"/>
            <a:ext cx="7163222" cy="4808332"/>
          </a:xfrm>
          <a:prstGeom prst="rect">
            <a:avLst/>
          </a:prstGeom>
          <a:effectLst/>
        </p:spPr>
      </p:pic>
    </p:spTree>
    <p:extLst>
      <p:ext uri="{BB962C8B-B14F-4D97-AF65-F5344CB8AC3E}">
        <p14:creationId xmlns:p14="http://schemas.microsoft.com/office/powerpoint/2010/main" val="1311445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029F8-2578-474A-A50C-DB27D0A38AE6}"/>
              </a:ext>
            </a:extLst>
          </p:cNvPr>
          <p:cNvSpPr>
            <a:spLocks noGrp="1"/>
          </p:cNvSpPr>
          <p:nvPr>
            <p:ph type="title"/>
          </p:nvPr>
        </p:nvSpPr>
        <p:spPr>
          <a:xfrm>
            <a:off x="645858" y="5110423"/>
            <a:ext cx="10906061" cy="671540"/>
          </a:xfrm>
          <a:noFill/>
        </p:spPr>
        <p:txBody>
          <a:bodyPr vert="horz" lIns="91440" tIns="45720" rIns="91440" bIns="45720" rtlCol="0" anchor="ctr">
            <a:noAutofit/>
          </a:bodyPr>
          <a:lstStyle/>
          <a:p>
            <a:pPr algn="ctr"/>
            <a:r>
              <a:rPr lang="en-GB" sz="2800" dirty="0">
                <a:effectLst/>
                <a:latin typeface="Calibri" panose="020F0502020204030204" pitchFamily="34" charset="0"/>
                <a:ea typeface="Calibri" panose="020F0502020204030204" pitchFamily="34" charset="0"/>
                <a:cs typeface="Times New Roman" panose="02020603050405020304" pitchFamily="18" charset="0"/>
              </a:rPr>
              <a:t>Luthans found four managerial activities and the time which effective managers usually spent on each activity</a:t>
            </a:r>
            <a:endParaRPr lang="en-US" sz="2800" dirty="0"/>
          </a:p>
        </p:txBody>
      </p:sp>
      <p:pic>
        <p:nvPicPr>
          <p:cNvPr id="4" name="Content Placeholder 3" descr="Graphical user interface, text, application&#10;&#10;Description automatically generated">
            <a:extLst>
              <a:ext uri="{FF2B5EF4-FFF2-40B4-BE49-F238E27FC236}">
                <a16:creationId xmlns:a16="http://schemas.microsoft.com/office/drawing/2014/main" id="{5B83DAA9-36F8-4025-BCD4-2772A010420E}"/>
              </a:ext>
            </a:extLst>
          </p:cNvPr>
          <p:cNvPicPr>
            <a:picLocks noGrp="1" noChangeAspect="1"/>
          </p:cNvPicPr>
          <p:nvPr>
            <p:ph idx="1"/>
          </p:nvPr>
        </p:nvPicPr>
        <p:blipFill rotWithShape="1">
          <a:blip r:embed="rId2"/>
          <a:srcRect t="6711" r="1" b="32928"/>
          <a:stretch/>
        </p:blipFill>
        <p:spPr>
          <a:xfrm>
            <a:off x="2170029" y="478237"/>
            <a:ext cx="7851943" cy="4176889"/>
          </a:xfrm>
          <a:prstGeom prst="rect">
            <a:avLst/>
          </a:prstGeom>
          <a:effectLst/>
        </p:spPr>
      </p:pic>
    </p:spTree>
    <p:extLst>
      <p:ext uri="{BB962C8B-B14F-4D97-AF65-F5344CB8AC3E}">
        <p14:creationId xmlns:p14="http://schemas.microsoft.com/office/powerpoint/2010/main" val="4062707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A69A3-ED62-4F7D-AC92-4D0EFDF14289}"/>
              </a:ext>
            </a:extLst>
          </p:cNvPr>
          <p:cNvSpPr>
            <a:spLocks noGrp="1"/>
          </p:cNvSpPr>
          <p:nvPr>
            <p:ph type="title"/>
          </p:nvPr>
        </p:nvSpPr>
        <p:spPr/>
        <p:txBody>
          <a:bodyPr/>
          <a:lstStyle/>
          <a:p>
            <a:endParaRPr lang="en-GB"/>
          </a:p>
        </p:txBody>
      </p:sp>
      <p:pic>
        <p:nvPicPr>
          <p:cNvPr id="5" name="Picture Placeholder 4">
            <a:extLst>
              <a:ext uri="{FF2B5EF4-FFF2-40B4-BE49-F238E27FC236}">
                <a16:creationId xmlns:a16="http://schemas.microsoft.com/office/drawing/2014/main" id="{38EBA34D-31D5-46BE-AF30-61E9FEE385EB}"/>
              </a:ext>
            </a:extLst>
          </p:cNvPr>
          <p:cNvPicPr>
            <a:picLocks noGrp="1" noChangeAspect="1"/>
          </p:cNvPicPr>
          <p:nvPr>
            <p:ph type="pic" idx="1"/>
          </p:nvPr>
        </p:nvPicPr>
        <p:blipFill>
          <a:blip r:embed="rId2"/>
          <a:srcRect l="13667" r="13667"/>
          <a:stretch>
            <a:fillRect/>
          </a:stretch>
        </p:blipFill>
        <p:spPr>
          <a:prstGeom prst="rect">
            <a:avLst/>
          </a:prstGeom>
        </p:spPr>
      </p:pic>
      <p:sp>
        <p:nvSpPr>
          <p:cNvPr id="4" name="Text Placeholder 3">
            <a:extLst>
              <a:ext uri="{FF2B5EF4-FFF2-40B4-BE49-F238E27FC236}">
                <a16:creationId xmlns:a16="http://schemas.microsoft.com/office/drawing/2014/main" id="{EDF75192-8B78-4320-B730-0BD7E506CD90}"/>
              </a:ext>
            </a:extLst>
          </p:cNvPr>
          <p:cNvSpPr>
            <a:spLocks noGrp="1"/>
          </p:cNvSpPr>
          <p:nvPr>
            <p:ph type="body" sz="half" idx="2"/>
          </p:nvPr>
        </p:nvSpPr>
        <p:spPr/>
        <p:txBody>
          <a:bodyPr>
            <a:normAutofit fontScale="77500" lnSpcReduction="20000"/>
          </a:bodyPr>
          <a:lstStyle/>
          <a:p>
            <a:r>
              <a:rPr lang="en-GB" sz="2000" dirty="0">
                <a:effectLst/>
                <a:latin typeface="Calibri" panose="020F0502020204030204" pitchFamily="34" charset="0"/>
                <a:ea typeface="Calibri" panose="020F0502020204030204" pitchFamily="34" charset="0"/>
                <a:cs typeface="Times New Roman" panose="02020603050405020304" pitchFamily="18" charset="0"/>
              </a:rPr>
              <a:t>Henri Fayol's "14 Principles of Management" played an important part in modern philosophy of leadership. His practical list of values allowed administrators at the turn of the 20th century to plan and communicate productively with their workers. Fayol’s found six functions of management which go hand t hand with the principles.</a:t>
            </a:r>
            <a:endParaRPr lang="en-GB" sz="2000" dirty="0"/>
          </a:p>
        </p:txBody>
      </p:sp>
    </p:spTree>
    <p:extLst>
      <p:ext uri="{BB962C8B-B14F-4D97-AF65-F5344CB8AC3E}">
        <p14:creationId xmlns:p14="http://schemas.microsoft.com/office/powerpoint/2010/main" val="295362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B1255-C36A-43A6-9AB0-3E0AA8385D20}"/>
              </a:ext>
            </a:extLst>
          </p:cNvPr>
          <p:cNvSpPr>
            <a:spLocks noGrp="1"/>
          </p:cNvSpPr>
          <p:nvPr>
            <p:ph type="title"/>
          </p:nvPr>
        </p:nvSpPr>
        <p:spPr/>
        <p:txBody>
          <a:bodyPr/>
          <a:lstStyle/>
          <a:p>
            <a:r>
              <a:rPr lang="en-GB" dirty="0"/>
              <a:t>Tesco Management</a:t>
            </a:r>
          </a:p>
        </p:txBody>
      </p:sp>
      <p:sp>
        <p:nvSpPr>
          <p:cNvPr id="3" name="Content Placeholder 2">
            <a:extLst>
              <a:ext uri="{FF2B5EF4-FFF2-40B4-BE49-F238E27FC236}">
                <a16:creationId xmlns:a16="http://schemas.microsoft.com/office/drawing/2014/main" id="{C34BBB26-3D66-4B50-833E-BF405CEED524}"/>
              </a:ext>
            </a:extLst>
          </p:cNvPr>
          <p:cNvSpPr>
            <a:spLocks noGrp="1"/>
          </p:cNvSpPr>
          <p:nvPr>
            <p:ph idx="1"/>
          </p:nvPr>
        </p:nvSpPr>
        <p:spPr/>
        <p:txBody>
          <a:bodyPr>
            <a:normAutofit fontScale="92500" lnSpcReduction="10000"/>
          </a:bodyPr>
          <a:lstStyle/>
          <a:p>
            <a:r>
              <a:rPr lang="en-GB" sz="2400" dirty="0">
                <a:effectLst/>
                <a:latin typeface="Calibri" panose="020F0502020204030204" pitchFamily="34" charset="0"/>
                <a:ea typeface="Calibri" panose="020F0502020204030204" pitchFamily="34" charset="0"/>
                <a:cs typeface="Times New Roman" panose="02020603050405020304" pitchFamily="18" charset="0"/>
              </a:rPr>
              <a:t>Through more than 2,200 locations, Tesco is the largest retailer. This is the third largest food store in the world, and is varied into finance, insurance and other industries. There are nearly 280,000 workers in the UK and over 460,000 globally. Tesco's biggest success storey is greater understanding, skills and employee loyalty. </a:t>
            </a:r>
          </a:p>
          <a:p>
            <a:r>
              <a:rPr lang="en-GB" sz="2400" dirty="0">
                <a:effectLst/>
                <a:latin typeface="Calibri" panose="020F0502020204030204" pitchFamily="34" charset="0"/>
                <a:ea typeface="Calibri" panose="020F0502020204030204" pitchFamily="34" charset="0"/>
                <a:cs typeface="Times New Roman" panose="02020603050405020304" pitchFamily="18" charset="0"/>
              </a:rPr>
              <a:t>The Tesco management developed a collaborative leadership model which is often called member leadership, which listens to the voices of the workers during decision-making processes</a:t>
            </a:r>
          </a:p>
          <a:p>
            <a:r>
              <a:rPr lang="en-GB" sz="2400" dirty="0">
                <a:effectLst/>
                <a:latin typeface="Calibri" panose="020F0502020204030204" pitchFamily="34" charset="0"/>
                <a:ea typeface="Calibri" panose="020F0502020204030204" pitchFamily="34" charset="0"/>
                <a:cs typeface="Times New Roman" panose="02020603050405020304" pitchFamily="18" charset="0"/>
              </a:rPr>
              <a:t>Tesco allows staff to provide rewards and incentives such as a wide range of other means of money making, securing their prospects and protecting their wellbeing with a paid holiday, a person's loyalty card given one year after work and a prize pension plan. </a:t>
            </a:r>
            <a:endParaRPr lang="en-GB" sz="2400" dirty="0"/>
          </a:p>
        </p:txBody>
      </p:sp>
    </p:spTree>
    <p:extLst>
      <p:ext uri="{BB962C8B-B14F-4D97-AF65-F5344CB8AC3E}">
        <p14:creationId xmlns:p14="http://schemas.microsoft.com/office/powerpoint/2010/main" val="1400938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2CE62D-CEE0-40AE-ACAD-6B839F845CDB}"/>
              </a:ext>
            </a:extLst>
          </p:cNvPr>
          <p:cNvSpPr>
            <a:spLocks noGrp="1"/>
          </p:cNvSpPr>
          <p:nvPr>
            <p:ph type="title"/>
          </p:nvPr>
        </p:nvSpPr>
        <p:spPr>
          <a:xfrm>
            <a:off x="443346" y="191453"/>
            <a:ext cx="6116348" cy="6475096"/>
          </a:xfrm>
        </p:spPr>
        <p:txBody>
          <a:bodyPr>
            <a:normAutofit/>
          </a:bodyPr>
          <a:lstStyle/>
          <a:p>
            <a:r>
              <a:rPr lang="en-GB" sz="2400" dirty="0">
                <a:effectLst/>
                <a:latin typeface="Calibri" panose="020F0502020204030204" pitchFamily="34" charset="0"/>
                <a:ea typeface="Calibri" panose="020F0502020204030204" pitchFamily="34" charset="0"/>
                <a:cs typeface="Times New Roman" panose="02020603050405020304" pitchFamily="18" charset="0"/>
              </a:rPr>
              <a:t>A good communication skill is one of the most important characteristics which a leader should have. Leaders need to be able to adapt on the basis of the community with which they interact. An significant component of a leaders list of talents and experiences is strong communication skills.</a:t>
            </a:r>
            <a:endParaRPr lang="en-GB" sz="2400" dirty="0"/>
          </a:p>
        </p:txBody>
      </p:sp>
      <p:pic>
        <p:nvPicPr>
          <p:cNvPr id="3076" name="Picture 4" descr="Radical Candor">
            <a:extLst>
              <a:ext uri="{FF2B5EF4-FFF2-40B4-BE49-F238E27FC236}">
                <a16:creationId xmlns:a16="http://schemas.microsoft.com/office/drawing/2014/main" id="{CF3E5C03-1059-4346-9280-AF22A76F4BA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559693" y="191452"/>
            <a:ext cx="5431745" cy="6475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921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364161-D092-447E-BD47-D2B5CD318DA5}"/>
              </a:ext>
            </a:extLst>
          </p:cNvPr>
          <p:cNvSpPr>
            <a:spLocks noGrp="1"/>
          </p:cNvSpPr>
          <p:nvPr>
            <p:ph type="title"/>
          </p:nvPr>
        </p:nvSpPr>
        <p:spPr>
          <a:xfrm>
            <a:off x="258248" y="535638"/>
            <a:ext cx="10515600" cy="1128417"/>
          </a:xfrm>
        </p:spPr>
        <p:txBody>
          <a:bodyPr vert="horz" lIns="91440" tIns="45720" rIns="91440" bIns="45720" rtlCol="0" anchor="ctr">
            <a:normAutofit fontScale="90000"/>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The willingness to listen is an essential element of communication. Communication is a strong characteristic for Tesco company and this helps a lot the leaders to success. </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US" sz="5200" dirty="0"/>
          </a:p>
        </p:txBody>
      </p:sp>
      <p:pic>
        <p:nvPicPr>
          <p:cNvPr id="4102" name="Picture 6" descr="11 Leadership Qualities: A List of Skills to Make a Good Leader">
            <a:extLst>
              <a:ext uri="{FF2B5EF4-FFF2-40B4-BE49-F238E27FC236}">
                <a16:creationId xmlns:a16="http://schemas.microsoft.com/office/drawing/2014/main" id="{314C2051-BA10-49BD-A74F-A2F060A7E08E}"/>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578" r="-1" b="18786"/>
          <a:stretch/>
        </p:blipFill>
        <p:spPr bwMode="auto">
          <a:xfrm>
            <a:off x="1415103" y="1411550"/>
            <a:ext cx="9358745" cy="5464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64421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63362A-8E42-4D47-8EFB-8F4A033A1F28}"/>
              </a:ext>
            </a:extLst>
          </p:cNvPr>
          <p:cNvSpPr>
            <a:spLocks noGrp="1"/>
          </p:cNvSpPr>
          <p:nvPr>
            <p:ph type="title"/>
          </p:nvPr>
        </p:nvSpPr>
        <p:spPr>
          <a:xfrm>
            <a:off x="7464614" y="1783959"/>
            <a:ext cx="4087306" cy="2889114"/>
          </a:xfrm>
        </p:spPr>
        <p:txBody>
          <a:bodyPr vert="horz" lIns="91440" tIns="45720" rIns="91440" bIns="45720" rtlCol="0" anchor="b">
            <a:normAutofit/>
          </a:bodyPr>
          <a:lstStyle/>
          <a:p>
            <a:r>
              <a:rPr lang="en-US" sz="5400" dirty="0">
                <a:solidFill>
                  <a:srgbClr val="FF0000"/>
                </a:solidFill>
              </a:rPr>
              <a:t>Leadership </a:t>
            </a:r>
            <a:r>
              <a:rPr lang="en-US" sz="5400" dirty="0" err="1">
                <a:solidFill>
                  <a:srgbClr val="FF0000"/>
                </a:solidFill>
              </a:rPr>
              <a:t>style:bases</a:t>
            </a:r>
            <a:r>
              <a:rPr lang="en-US" sz="5400" dirty="0">
                <a:solidFill>
                  <a:srgbClr val="FF0000"/>
                </a:solidFill>
              </a:rPr>
              <a:t> of power</a:t>
            </a:r>
          </a:p>
        </p:txBody>
      </p:sp>
      <p:pic>
        <p:nvPicPr>
          <p:cNvPr id="5" name="Content Placeholder 4" descr="Text&#10;&#10;Description automatically generated">
            <a:extLst>
              <a:ext uri="{FF2B5EF4-FFF2-40B4-BE49-F238E27FC236}">
                <a16:creationId xmlns:a16="http://schemas.microsoft.com/office/drawing/2014/main" id="{B4C3C295-6B41-4D87-9845-0B35260D7F7C}"/>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4504" r="18632"/>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44377061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ECA56-914C-457B-9105-B8FAAD0BB2F6}"/>
              </a:ext>
            </a:extLst>
          </p:cNvPr>
          <p:cNvSpPr>
            <a:spLocks noGrp="1"/>
          </p:cNvSpPr>
          <p:nvPr>
            <p:ph type="title"/>
          </p:nvPr>
        </p:nvSpPr>
        <p:spPr>
          <a:xfrm>
            <a:off x="1047280" y="759805"/>
            <a:ext cx="10306520" cy="1048675"/>
          </a:xfrm>
        </p:spPr>
        <p:txBody>
          <a:bodyPr>
            <a:normAutofit/>
          </a:bodyPr>
          <a:lstStyle/>
          <a:p>
            <a:r>
              <a:rPr lang="en-GB" sz="4000" dirty="0">
                <a:solidFill>
                  <a:srgbClr val="FFFFFF"/>
                </a:solidFill>
              </a:rPr>
              <a:t>Action </a:t>
            </a:r>
            <a:r>
              <a:rPr lang="en-GB" sz="4000" dirty="0" err="1">
                <a:solidFill>
                  <a:srgbClr val="FFFFFF"/>
                </a:solidFill>
              </a:rPr>
              <a:t>Centered</a:t>
            </a:r>
            <a:r>
              <a:rPr lang="en-GB" sz="4000" dirty="0">
                <a:solidFill>
                  <a:srgbClr val="FFFFFF"/>
                </a:solidFill>
              </a:rPr>
              <a:t> Leadership</a:t>
            </a:r>
          </a:p>
        </p:txBody>
      </p:sp>
      <p:sp>
        <p:nvSpPr>
          <p:cNvPr id="3" name="Content Placeholder 2">
            <a:extLst>
              <a:ext uri="{FF2B5EF4-FFF2-40B4-BE49-F238E27FC236}">
                <a16:creationId xmlns:a16="http://schemas.microsoft.com/office/drawing/2014/main" id="{D75B597D-6E88-4578-9C7F-D57879E069F0}"/>
              </a:ext>
            </a:extLst>
          </p:cNvPr>
          <p:cNvSpPr>
            <a:spLocks noGrp="1"/>
          </p:cNvSpPr>
          <p:nvPr>
            <p:ph idx="1"/>
          </p:nvPr>
        </p:nvSpPr>
        <p:spPr>
          <a:xfrm>
            <a:off x="1354271" y="2301262"/>
            <a:ext cx="6425627" cy="4201138"/>
          </a:xfrm>
        </p:spPr>
        <p:txBody>
          <a:bodyPr>
            <a:normAutofit fontScale="92500"/>
          </a:bodyPr>
          <a:lstStyle/>
          <a:p>
            <a:pPr marL="0" indent="0">
              <a:buNone/>
            </a:pPr>
            <a:r>
              <a:rPr lang="en-US" sz="2400" dirty="0"/>
              <a:t>It highlights the key actions you have to take to effectively lead your team, rather than the type of leadership you prefer. Three areas are grouped into these actions: </a:t>
            </a:r>
          </a:p>
          <a:p>
            <a:r>
              <a:rPr lang="en-US" sz="2400" dirty="0"/>
              <a:t>Task: the actions you take to accomplish a goal. </a:t>
            </a:r>
          </a:p>
          <a:p>
            <a:r>
              <a:rPr lang="en-US" sz="2400" dirty="0"/>
              <a:t>Team: the group-level actions to facilitate successful collaboration and cohesion of groups. </a:t>
            </a:r>
          </a:p>
          <a:p>
            <a:r>
              <a:rPr lang="en-US" sz="2400" dirty="0"/>
              <a:t>Individual: acts that meet the particular needs of each team member</a:t>
            </a:r>
            <a:endParaRPr lang="en-GB" sz="2400" dirty="0"/>
          </a:p>
        </p:txBody>
      </p:sp>
      <p:pic>
        <p:nvPicPr>
          <p:cNvPr id="6" name="Picture 5" descr="Diagram&#10;&#10;Description automatically generated">
            <a:extLst>
              <a:ext uri="{FF2B5EF4-FFF2-40B4-BE49-F238E27FC236}">
                <a16:creationId xmlns:a16="http://schemas.microsoft.com/office/drawing/2014/main" id="{882460D8-DCAC-4627-8B43-1FCC5618A271}"/>
              </a:ext>
            </a:extLst>
          </p:cNvPr>
          <p:cNvPicPr>
            <a:picLocks noChangeAspect="1"/>
          </p:cNvPicPr>
          <p:nvPr/>
        </p:nvPicPr>
        <p:blipFill rotWithShape="1">
          <a:blip r:embed="rId2">
            <a:extLst>
              <a:ext uri="{28A0092B-C50C-407E-A947-70E740481C1C}">
                <a14:useLocalDpi xmlns:a14="http://schemas.microsoft.com/office/drawing/2010/main" val="0"/>
              </a:ext>
            </a:extLst>
          </a:blip>
          <a:srcRect l="10525" r="10634" b="-1"/>
          <a:stretch/>
        </p:blipFill>
        <p:spPr>
          <a:xfrm>
            <a:off x="8086286" y="2543175"/>
            <a:ext cx="3952929" cy="2933064"/>
          </a:xfrm>
          <a:prstGeom prst="rect">
            <a:avLst/>
          </a:prstGeom>
        </p:spPr>
      </p:pic>
    </p:spTree>
    <p:extLst>
      <p:ext uri="{BB962C8B-B14F-4D97-AF65-F5344CB8AC3E}">
        <p14:creationId xmlns:p14="http://schemas.microsoft.com/office/powerpoint/2010/main" val="1153224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94826-4366-45A1-840D-EEAC286F4C10}"/>
              </a:ext>
            </a:extLst>
          </p:cNvPr>
          <p:cNvSpPr>
            <a:spLocks noGrp="1"/>
          </p:cNvSpPr>
          <p:nvPr>
            <p:ph type="title"/>
          </p:nvPr>
        </p:nvSpPr>
        <p:spPr>
          <a:xfrm>
            <a:off x="648930" y="629267"/>
            <a:ext cx="9252154" cy="1016654"/>
          </a:xfrm>
        </p:spPr>
        <p:txBody>
          <a:bodyPr vert="horz" lIns="91440" tIns="45720" rIns="91440" bIns="45720" rtlCol="0" anchor="t">
            <a:normAutofit/>
          </a:bodyPr>
          <a:lstStyle/>
          <a:p>
            <a:pPr>
              <a:lnSpc>
                <a:spcPct val="90000"/>
              </a:lnSpc>
            </a:pPr>
            <a:r>
              <a:rPr lang="en-US" sz="3600" b="0" i="0" kern="1200">
                <a:solidFill>
                  <a:srgbClr val="EBEBEB"/>
                </a:solidFill>
                <a:latin typeface="+mj-lt"/>
                <a:ea typeface="+mj-ea"/>
                <a:cs typeface="+mj-cs"/>
              </a:rPr>
              <a:t>Action Centered Leadership in Practice</a:t>
            </a:r>
          </a:p>
        </p:txBody>
      </p:sp>
      <p:pic>
        <p:nvPicPr>
          <p:cNvPr id="5" name="Content Placeholder 4" descr="Diagram&#10;&#10;Description automatically generated">
            <a:extLst>
              <a:ext uri="{FF2B5EF4-FFF2-40B4-BE49-F238E27FC236}">
                <a16:creationId xmlns:a16="http://schemas.microsoft.com/office/drawing/2014/main" id="{E2B95E69-25DD-43C0-B3F7-EEF45821FC8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096000" y="1738006"/>
            <a:ext cx="5600635" cy="4195762"/>
          </a:xfrm>
          <a:prstGeom prst="rect">
            <a:avLst/>
          </a:prstGeom>
          <a:effectLst/>
        </p:spPr>
      </p:pic>
      <p:sp>
        <p:nvSpPr>
          <p:cNvPr id="27" name="TextBox 26">
            <a:extLst>
              <a:ext uri="{FF2B5EF4-FFF2-40B4-BE49-F238E27FC236}">
                <a16:creationId xmlns:a16="http://schemas.microsoft.com/office/drawing/2014/main" id="{97100929-E4E7-474C-AB4F-AFBF5977F658}"/>
              </a:ext>
            </a:extLst>
          </p:cNvPr>
          <p:cNvSpPr txBox="1"/>
          <p:nvPr/>
        </p:nvSpPr>
        <p:spPr>
          <a:xfrm>
            <a:off x="648931" y="2548281"/>
            <a:ext cx="5122606" cy="3658689"/>
          </a:xfrm>
          <a:prstGeom prst="rect">
            <a:avLst/>
          </a:prstGeom>
        </p:spPr>
        <p:txBody>
          <a:bodyPr vert="horz" lIns="91440" tIns="45720" rIns="91440" bIns="45720" rtlCol="0">
            <a:normAutofit/>
          </a:bodyPr>
          <a:lstStyle/>
          <a:p>
            <a:pPr marL="342900" indent="-342900">
              <a:spcBef>
                <a:spcPts val="1000"/>
              </a:spcBef>
              <a:buClr>
                <a:schemeClr val="bg2">
                  <a:lumMod val="40000"/>
                  <a:lumOff val="60000"/>
                </a:schemeClr>
              </a:buClr>
              <a:buSzPct val="80000"/>
              <a:buFont typeface="Wingdings 3" charset="2"/>
              <a:buChar char=""/>
            </a:pPr>
            <a:r>
              <a:rPr lang="en-US" dirty="0">
                <a:latin typeface="+mj-lt"/>
                <a:ea typeface="+mj-ea"/>
                <a:cs typeface="+mj-cs"/>
              </a:rPr>
              <a:t>1.Develop Your Core Leadership Skills</a:t>
            </a:r>
          </a:p>
          <a:p>
            <a:pPr marL="342900" indent="-342900">
              <a:spcBef>
                <a:spcPts val="1000"/>
              </a:spcBef>
              <a:buClr>
                <a:schemeClr val="bg2">
                  <a:lumMod val="40000"/>
                  <a:lumOff val="60000"/>
                </a:schemeClr>
              </a:buClr>
              <a:buSzPct val="80000"/>
              <a:buFont typeface="Wingdings 3" charset="2"/>
              <a:buChar char=""/>
            </a:pPr>
            <a:r>
              <a:rPr lang="en-US" dirty="0">
                <a:latin typeface="+mj-lt"/>
                <a:ea typeface="+mj-ea"/>
                <a:cs typeface="+mj-cs"/>
              </a:rPr>
              <a:t>2.Focus on the Three Key Areas of Responsibility</a:t>
            </a:r>
          </a:p>
          <a:p>
            <a:pPr marL="342900" indent="-342900">
              <a:spcBef>
                <a:spcPts val="1000"/>
              </a:spcBef>
              <a:buClr>
                <a:schemeClr val="bg2">
                  <a:lumMod val="40000"/>
                  <a:lumOff val="60000"/>
                </a:schemeClr>
              </a:buClr>
              <a:buSzPct val="80000"/>
              <a:buFont typeface="Wingdings 3" charset="2"/>
              <a:buChar char=""/>
            </a:pPr>
            <a:r>
              <a:rPr lang="en-US" dirty="0">
                <a:latin typeface="+mj-lt"/>
                <a:ea typeface="+mj-ea"/>
                <a:cs typeface="+mj-cs"/>
              </a:rPr>
              <a:t>3.Adapt the Model to Your Situation</a:t>
            </a:r>
          </a:p>
        </p:txBody>
      </p:sp>
    </p:spTree>
    <p:extLst>
      <p:ext uri="{BB962C8B-B14F-4D97-AF65-F5344CB8AC3E}">
        <p14:creationId xmlns:p14="http://schemas.microsoft.com/office/powerpoint/2010/main" val="295677602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7">
                                            <p:txEl>
                                              <p:pRg st="0" end="0"/>
                                            </p:txEl>
                                          </p:spTgt>
                                        </p:tgtEl>
                                        <p:attrNameLst>
                                          <p:attrName>style.visibility</p:attrName>
                                        </p:attrNameLst>
                                      </p:cBhvr>
                                      <p:to>
                                        <p:strVal val="visible"/>
                                      </p:to>
                                    </p:set>
                                    <p:animEffect transition="in" filter="fade">
                                      <p:cBhvr>
                                        <p:cTn id="7" dur="2000"/>
                                        <p:tgtEl>
                                          <p:spTgt spid="27">
                                            <p:txEl>
                                              <p:pRg st="0" end="0"/>
                                            </p:txEl>
                                          </p:spTgt>
                                        </p:tgtEl>
                                      </p:cBhvr>
                                    </p:animEffect>
                                    <p:anim calcmode="lin" valueType="num">
                                      <p:cBhvr>
                                        <p:cTn id="8" dur="2000" fill="hold"/>
                                        <p:tgtEl>
                                          <p:spTgt spid="27">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7">
                                            <p:txEl>
                                              <p:pRg st="0" end="0"/>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27">
                                            <p:txEl>
                                              <p:pRg st="1" end="1"/>
                                            </p:txEl>
                                          </p:spTgt>
                                        </p:tgtEl>
                                        <p:attrNameLst>
                                          <p:attrName>style.visibility</p:attrName>
                                        </p:attrNameLst>
                                      </p:cBhvr>
                                      <p:to>
                                        <p:strVal val="visible"/>
                                      </p:to>
                                    </p:set>
                                    <p:animEffect transition="in" filter="fade">
                                      <p:cBhvr>
                                        <p:cTn id="12" dur="2000"/>
                                        <p:tgtEl>
                                          <p:spTgt spid="27">
                                            <p:txEl>
                                              <p:pRg st="1" end="1"/>
                                            </p:txEl>
                                          </p:spTgt>
                                        </p:tgtEl>
                                      </p:cBhvr>
                                    </p:animEffect>
                                    <p:anim calcmode="lin" valueType="num">
                                      <p:cBhvr>
                                        <p:cTn id="13" dur="2000" fill="hold"/>
                                        <p:tgtEl>
                                          <p:spTgt spid="27">
                                            <p:txEl>
                                              <p:pRg st="1" end="1"/>
                                            </p:txEl>
                                          </p:spTgt>
                                        </p:tgtEl>
                                        <p:attrNameLst>
                                          <p:attrName>ppt_w</p:attrName>
                                        </p:attrNameLst>
                                      </p:cBhvr>
                                      <p:tavLst>
                                        <p:tav tm="0" fmla="#ppt_w*sin(2.5*pi*$)">
                                          <p:val>
                                            <p:fltVal val="0"/>
                                          </p:val>
                                        </p:tav>
                                        <p:tav tm="100000">
                                          <p:val>
                                            <p:fltVal val="1"/>
                                          </p:val>
                                        </p:tav>
                                      </p:tavLst>
                                    </p:anim>
                                    <p:anim calcmode="lin" valueType="num">
                                      <p:cBhvr>
                                        <p:cTn id="14" dur="2000" fill="hold"/>
                                        <p:tgtEl>
                                          <p:spTgt spid="27">
                                            <p:txEl>
                                              <p:pRg st="1" end="1"/>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27">
                                            <p:txEl>
                                              <p:pRg st="2" end="2"/>
                                            </p:txEl>
                                          </p:spTgt>
                                        </p:tgtEl>
                                        <p:attrNameLst>
                                          <p:attrName>style.visibility</p:attrName>
                                        </p:attrNameLst>
                                      </p:cBhvr>
                                      <p:to>
                                        <p:strVal val="visible"/>
                                      </p:to>
                                    </p:set>
                                    <p:animEffect transition="in" filter="fade">
                                      <p:cBhvr>
                                        <p:cTn id="17" dur="2000"/>
                                        <p:tgtEl>
                                          <p:spTgt spid="27">
                                            <p:txEl>
                                              <p:pRg st="2" end="2"/>
                                            </p:txEl>
                                          </p:spTgt>
                                        </p:tgtEl>
                                      </p:cBhvr>
                                    </p:animEffect>
                                    <p:anim calcmode="lin" valueType="num">
                                      <p:cBhvr>
                                        <p:cTn id="18" dur="2000" fill="hold"/>
                                        <p:tgtEl>
                                          <p:spTgt spid="27">
                                            <p:txEl>
                                              <p:pRg st="2" end="2"/>
                                            </p:txEl>
                                          </p:spTgt>
                                        </p:tgtEl>
                                        <p:attrNameLst>
                                          <p:attrName>ppt_w</p:attrName>
                                        </p:attrNameLst>
                                      </p:cBhvr>
                                      <p:tavLst>
                                        <p:tav tm="0" fmla="#ppt_w*sin(2.5*pi*$)">
                                          <p:val>
                                            <p:fltVal val="0"/>
                                          </p:val>
                                        </p:tav>
                                        <p:tav tm="100000">
                                          <p:val>
                                            <p:fltVal val="1"/>
                                          </p:val>
                                        </p:tav>
                                      </p:tavLst>
                                    </p:anim>
                                    <p:anim calcmode="lin" valueType="num">
                                      <p:cBhvr>
                                        <p:cTn id="19" dur="2000" fill="hold"/>
                                        <p:tgtEl>
                                          <p:spTgt spid="27">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7F8EBE-2592-48C5-92A0-9769341AC21D}"/>
              </a:ext>
            </a:extLst>
          </p:cNvPr>
          <p:cNvSpPr>
            <a:spLocks noGrp="1"/>
          </p:cNvSpPr>
          <p:nvPr>
            <p:ph type="title"/>
          </p:nvPr>
        </p:nvSpPr>
        <p:spPr/>
        <p:txBody>
          <a:bodyPr/>
          <a:lstStyle/>
          <a:p>
            <a:r>
              <a:rPr lang="en-US" dirty="0">
                <a:solidFill>
                  <a:srgbClr val="FF0000"/>
                </a:solidFill>
              </a:rPr>
              <a:t>Either training is necessary for business development?</a:t>
            </a:r>
            <a:endParaRPr lang="en-GB" dirty="0">
              <a:solidFill>
                <a:srgbClr val="FF0000"/>
              </a:solidFill>
            </a:endParaRPr>
          </a:p>
        </p:txBody>
      </p:sp>
      <p:sp>
        <p:nvSpPr>
          <p:cNvPr id="3" name="Content Placeholder 2">
            <a:extLst>
              <a:ext uri="{FF2B5EF4-FFF2-40B4-BE49-F238E27FC236}">
                <a16:creationId xmlns:a16="http://schemas.microsoft.com/office/drawing/2014/main" id="{54EE01DD-E1F3-4115-83D5-EF1E4F4D72DD}"/>
              </a:ext>
            </a:extLst>
          </p:cNvPr>
          <p:cNvSpPr>
            <a:spLocks noGrp="1"/>
          </p:cNvSpPr>
          <p:nvPr>
            <p:ph idx="1"/>
          </p:nvPr>
        </p:nvSpPr>
        <p:spPr/>
        <p:txBody>
          <a:bodyPr/>
          <a:lstStyle/>
          <a:p>
            <a:pPr marL="0" indent="0">
              <a:buNone/>
            </a:pPr>
            <a:r>
              <a:rPr lang="en-US" dirty="0"/>
              <a:t>      It is necessary for growth of Tesco to select right people, in the right place at the right time, and trained them according to the demand of time. What are the requirements for workforce planning?</a:t>
            </a:r>
          </a:p>
          <a:p>
            <a:r>
              <a:rPr lang="en-US" dirty="0"/>
              <a:t>New setup required new staff with perfect knowledge about customer profiles.</a:t>
            </a:r>
          </a:p>
          <a:p>
            <a:endParaRPr lang="en-US" dirty="0"/>
          </a:p>
          <a:p>
            <a:r>
              <a:rPr lang="en-US" dirty="0"/>
              <a:t>Different type of skilled employee required in-store and non-stores based posts.</a:t>
            </a:r>
          </a:p>
          <a:p>
            <a:endParaRPr lang="en-US" dirty="0"/>
          </a:p>
          <a:p>
            <a:r>
              <a:rPr lang="en-US" dirty="0"/>
              <a:t>Wide-ranging skilled employee performs better then less skilled employees.</a:t>
            </a:r>
            <a:endParaRPr lang="en-GB" dirty="0"/>
          </a:p>
        </p:txBody>
      </p:sp>
    </p:spTree>
    <p:extLst>
      <p:ext uri="{BB962C8B-B14F-4D97-AF65-F5344CB8AC3E}">
        <p14:creationId xmlns:p14="http://schemas.microsoft.com/office/powerpoint/2010/main" val="1663851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80">
                                          <p:stCondLst>
                                            <p:cond delay="0"/>
                                          </p:stCondLst>
                                        </p:cTn>
                                        <p:tgtEl>
                                          <p:spTgt spid="3">
                                            <p:txEl>
                                              <p:pRg st="1" end="1"/>
                                            </p:txEl>
                                          </p:spTgt>
                                        </p:tgtEl>
                                      </p:cBhvr>
                                    </p:animEffect>
                                    <p:anim calcmode="lin" valueType="num">
                                      <p:cBhvr>
                                        <p:cTn id="2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1" end="1"/>
                                            </p:txEl>
                                          </p:spTgt>
                                        </p:tgtEl>
                                      </p:cBhvr>
                                      <p:to x="100000" y="60000"/>
                                    </p:animScale>
                                    <p:animScale>
                                      <p:cBhvr>
                                        <p:cTn id="30" dur="166" decel="50000">
                                          <p:stCondLst>
                                            <p:cond delay="676"/>
                                          </p:stCondLst>
                                        </p:cTn>
                                        <p:tgtEl>
                                          <p:spTgt spid="3">
                                            <p:txEl>
                                              <p:pRg st="1" end="1"/>
                                            </p:txEl>
                                          </p:spTgt>
                                        </p:tgtEl>
                                      </p:cBhvr>
                                      <p:to x="100000" y="100000"/>
                                    </p:animScale>
                                    <p:animScale>
                                      <p:cBhvr>
                                        <p:cTn id="31" dur="26">
                                          <p:stCondLst>
                                            <p:cond delay="1312"/>
                                          </p:stCondLst>
                                        </p:cTn>
                                        <p:tgtEl>
                                          <p:spTgt spid="3">
                                            <p:txEl>
                                              <p:pRg st="1" end="1"/>
                                            </p:txEl>
                                          </p:spTgt>
                                        </p:tgtEl>
                                      </p:cBhvr>
                                      <p:to x="100000" y="80000"/>
                                    </p:animScale>
                                    <p:animScale>
                                      <p:cBhvr>
                                        <p:cTn id="32" dur="166" decel="50000">
                                          <p:stCondLst>
                                            <p:cond delay="1338"/>
                                          </p:stCondLst>
                                        </p:cTn>
                                        <p:tgtEl>
                                          <p:spTgt spid="3">
                                            <p:txEl>
                                              <p:pRg st="1" end="1"/>
                                            </p:txEl>
                                          </p:spTgt>
                                        </p:tgtEl>
                                      </p:cBhvr>
                                      <p:to x="100000" y="100000"/>
                                    </p:animScale>
                                    <p:animScale>
                                      <p:cBhvr>
                                        <p:cTn id="33" dur="26">
                                          <p:stCondLst>
                                            <p:cond delay="1642"/>
                                          </p:stCondLst>
                                        </p:cTn>
                                        <p:tgtEl>
                                          <p:spTgt spid="3">
                                            <p:txEl>
                                              <p:pRg st="1" end="1"/>
                                            </p:txEl>
                                          </p:spTgt>
                                        </p:tgtEl>
                                      </p:cBhvr>
                                      <p:to x="100000" y="90000"/>
                                    </p:animScale>
                                    <p:animScale>
                                      <p:cBhvr>
                                        <p:cTn id="34" dur="166" decel="50000">
                                          <p:stCondLst>
                                            <p:cond delay="1668"/>
                                          </p:stCondLst>
                                        </p:cTn>
                                        <p:tgtEl>
                                          <p:spTgt spid="3">
                                            <p:txEl>
                                              <p:pRg st="1" end="1"/>
                                            </p:txEl>
                                          </p:spTgt>
                                        </p:tgtEl>
                                      </p:cBhvr>
                                      <p:to x="100000" y="100000"/>
                                    </p:animScale>
                                    <p:animScale>
                                      <p:cBhvr>
                                        <p:cTn id="35" dur="26">
                                          <p:stCondLst>
                                            <p:cond delay="1808"/>
                                          </p:stCondLst>
                                        </p:cTn>
                                        <p:tgtEl>
                                          <p:spTgt spid="3">
                                            <p:txEl>
                                              <p:pRg st="1" end="1"/>
                                            </p:txEl>
                                          </p:spTgt>
                                        </p:tgtEl>
                                      </p:cBhvr>
                                      <p:to x="100000" y="95000"/>
                                    </p:animScale>
                                    <p:animScale>
                                      <p:cBhvr>
                                        <p:cTn id="36" dur="166" decel="50000">
                                          <p:stCondLst>
                                            <p:cond delay="1834"/>
                                          </p:stCondLst>
                                        </p:cTn>
                                        <p:tgtEl>
                                          <p:spTgt spid="3">
                                            <p:txEl>
                                              <p:pRg st="1" end="1"/>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Effect transition="in" filter="wipe(down)">
                                      <p:cBhvr>
                                        <p:cTn id="39" dur="580">
                                          <p:stCondLst>
                                            <p:cond delay="0"/>
                                          </p:stCondLst>
                                        </p:cTn>
                                        <p:tgtEl>
                                          <p:spTgt spid="3">
                                            <p:txEl>
                                              <p:pRg st="3" end="3"/>
                                            </p:txEl>
                                          </p:spTgt>
                                        </p:tgtEl>
                                      </p:cBhvr>
                                    </p:animEffect>
                                    <p:anim calcmode="lin" valueType="num">
                                      <p:cBhvr>
                                        <p:cTn id="40"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3" end="3"/>
                                            </p:txEl>
                                          </p:spTgt>
                                        </p:tgtEl>
                                      </p:cBhvr>
                                      <p:to x="100000" y="60000"/>
                                    </p:animScale>
                                    <p:animScale>
                                      <p:cBhvr>
                                        <p:cTn id="46" dur="166" decel="50000">
                                          <p:stCondLst>
                                            <p:cond delay="676"/>
                                          </p:stCondLst>
                                        </p:cTn>
                                        <p:tgtEl>
                                          <p:spTgt spid="3">
                                            <p:txEl>
                                              <p:pRg st="3" end="3"/>
                                            </p:txEl>
                                          </p:spTgt>
                                        </p:tgtEl>
                                      </p:cBhvr>
                                      <p:to x="100000" y="100000"/>
                                    </p:animScale>
                                    <p:animScale>
                                      <p:cBhvr>
                                        <p:cTn id="47" dur="26">
                                          <p:stCondLst>
                                            <p:cond delay="1312"/>
                                          </p:stCondLst>
                                        </p:cTn>
                                        <p:tgtEl>
                                          <p:spTgt spid="3">
                                            <p:txEl>
                                              <p:pRg st="3" end="3"/>
                                            </p:txEl>
                                          </p:spTgt>
                                        </p:tgtEl>
                                      </p:cBhvr>
                                      <p:to x="100000" y="80000"/>
                                    </p:animScale>
                                    <p:animScale>
                                      <p:cBhvr>
                                        <p:cTn id="48" dur="166" decel="50000">
                                          <p:stCondLst>
                                            <p:cond delay="1338"/>
                                          </p:stCondLst>
                                        </p:cTn>
                                        <p:tgtEl>
                                          <p:spTgt spid="3">
                                            <p:txEl>
                                              <p:pRg st="3" end="3"/>
                                            </p:txEl>
                                          </p:spTgt>
                                        </p:tgtEl>
                                      </p:cBhvr>
                                      <p:to x="100000" y="100000"/>
                                    </p:animScale>
                                    <p:animScale>
                                      <p:cBhvr>
                                        <p:cTn id="49" dur="26">
                                          <p:stCondLst>
                                            <p:cond delay="1642"/>
                                          </p:stCondLst>
                                        </p:cTn>
                                        <p:tgtEl>
                                          <p:spTgt spid="3">
                                            <p:txEl>
                                              <p:pRg st="3" end="3"/>
                                            </p:txEl>
                                          </p:spTgt>
                                        </p:tgtEl>
                                      </p:cBhvr>
                                      <p:to x="100000" y="90000"/>
                                    </p:animScale>
                                    <p:animScale>
                                      <p:cBhvr>
                                        <p:cTn id="50" dur="166" decel="50000">
                                          <p:stCondLst>
                                            <p:cond delay="1668"/>
                                          </p:stCondLst>
                                        </p:cTn>
                                        <p:tgtEl>
                                          <p:spTgt spid="3">
                                            <p:txEl>
                                              <p:pRg st="3" end="3"/>
                                            </p:txEl>
                                          </p:spTgt>
                                        </p:tgtEl>
                                      </p:cBhvr>
                                      <p:to x="100000" y="100000"/>
                                    </p:animScale>
                                    <p:animScale>
                                      <p:cBhvr>
                                        <p:cTn id="51" dur="26">
                                          <p:stCondLst>
                                            <p:cond delay="1808"/>
                                          </p:stCondLst>
                                        </p:cTn>
                                        <p:tgtEl>
                                          <p:spTgt spid="3">
                                            <p:txEl>
                                              <p:pRg st="3" end="3"/>
                                            </p:txEl>
                                          </p:spTgt>
                                        </p:tgtEl>
                                      </p:cBhvr>
                                      <p:to x="100000" y="95000"/>
                                    </p:animScale>
                                    <p:animScale>
                                      <p:cBhvr>
                                        <p:cTn id="52" dur="166" decel="50000">
                                          <p:stCondLst>
                                            <p:cond delay="1834"/>
                                          </p:stCondLst>
                                        </p:cTn>
                                        <p:tgtEl>
                                          <p:spTgt spid="3">
                                            <p:txEl>
                                              <p:pRg st="3" end="3"/>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Effect transition="in" filter="wipe(down)">
                                      <p:cBhvr>
                                        <p:cTn id="55" dur="580">
                                          <p:stCondLst>
                                            <p:cond delay="0"/>
                                          </p:stCondLst>
                                        </p:cTn>
                                        <p:tgtEl>
                                          <p:spTgt spid="3">
                                            <p:txEl>
                                              <p:pRg st="5" end="5"/>
                                            </p:txEl>
                                          </p:spTgt>
                                        </p:tgtEl>
                                      </p:cBhvr>
                                    </p:animEffect>
                                    <p:anim calcmode="lin" valueType="num">
                                      <p:cBhvr>
                                        <p:cTn id="56"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5" end="5"/>
                                            </p:txEl>
                                          </p:spTgt>
                                        </p:tgtEl>
                                      </p:cBhvr>
                                      <p:to x="100000" y="60000"/>
                                    </p:animScale>
                                    <p:animScale>
                                      <p:cBhvr>
                                        <p:cTn id="62" dur="166" decel="50000">
                                          <p:stCondLst>
                                            <p:cond delay="676"/>
                                          </p:stCondLst>
                                        </p:cTn>
                                        <p:tgtEl>
                                          <p:spTgt spid="3">
                                            <p:txEl>
                                              <p:pRg st="5" end="5"/>
                                            </p:txEl>
                                          </p:spTgt>
                                        </p:tgtEl>
                                      </p:cBhvr>
                                      <p:to x="100000" y="100000"/>
                                    </p:animScale>
                                    <p:animScale>
                                      <p:cBhvr>
                                        <p:cTn id="63" dur="26">
                                          <p:stCondLst>
                                            <p:cond delay="1312"/>
                                          </p:stCondLst>
                                        </p:cTn>
                                        <p:tgtEl>
                                          <p:spTgt spid="3">
                                            <p:txEl>
                                              <p:pRg st="5" end="5"/>
                                            </p:txEl>
                                          </p:spTgt>
                                        </p:tgtEl>
                                      </p:cBhvr>
                                      <p:to x="100000" y="80000"/>
                                    </p:animScale>
                                    <p:animScale>
                                      <p:cBhvr>
                                        <p:cTn id="64" dur="166" decel="50000">
                                          <p:stCondLst>
                                            <p:cond delay="1338"/>
                                          </p:stCondLst>
                                        </p:cTn>
                                        <p:tgtEl>
                                          <p:spTgt spid="3">
                                            <p:txEl>
                                              <p:pRg st="5" end="5"/>
                                            </p:txEl>
                                          </p:spTgt>
                                        </p:tgtEl>
                                      </p:cBhvr>
                                      <p:to x="100000" y="100000"/>
                                    </p:animScale>
                                    <p:animScale>
                                      <p:cBhvr>
                                        <p:cTn id="65" dur="26">
                                          <p:stCondLst>
                                            <p:cond delay="1642"/>
                                          </p:stCondLst>
                                        </p:cTn>
                                        <p:tgtEl>
                                          <p:spTgt spid="3">
                                            <p:txEl>
                                              <p:pRg st="5" end="5"/>
                                            </p:txEl>
                                          </p:spTgt>
                                        </p:tgtEl>
                                      </p:cBhvr>
                                      <p:to x="100000" y="90000"/>
                                    </p:animScale>
                                    <p:animScale>
                                      <p:cBhvr>
                                        <p:cTn id="66" dur="166" decel="50000">
                                          <p:stCondLst>
                                            <p:cond delay="1668"/>
                                          </p:stCondLst>
                                        </p:cTn>
                                        <p:tgtEl>
                                          <p:spTgt spid="3">
                                            <p:txEl>
                                              <p:pRg st="5" end="5"/>
                                            </p:txEl>
                                          </p:spTgt>
                                        </p:tgtEl>
                                      </p:cBhvr>
                                      <p:to x="100000" y="100000"/>
                                    </p:animScale>
                                    <p:animScale>
                                      <p:cBhvr>
                                        <p:cTn id="67" dur="26">
                                          <p:stCondLst>
                                            <p:cond delay="1808"/>
                                          </p:stCondLst>
                                        </p:cTn>
                                        <p:tgtEl>
                                          <p:spTgt spid="3">
                                            <p:txEl>
                                              <p:pRg st="5" end="5"/>
                                            </p:txEl>
                                          </p:spTgt>
                                        </p:tgtEl>
                                      </p:cBhvr>
                                      <p:to x="100000" y="95000"/>
                                    </p:animScale>
                                    <p:animScale>
                                      <p:cBhvr>
                                        <p:cTn id="68"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67D756-0DEF-40F9-AFB7-58CF45122D63}"/>
              </a:ext>
            </a:extLst>
          </p:cNvPr>
          <p:cNvSpPr>
            <a:spLocks noGrp="1"/>
          </p:cNvSpPr>
          <p:nvPr>
            <p:ph type="title"/>
          </p:nvPr>
        </p:nvSpPr>
        <p:spPr/>
        <p:txBody>
          <a:bodyPr/>
          <a:lstStyle/>
          <a:p>
            <a:r>
              <a:rPr lang="en-US" dirty="0"/>
              <a:t>Qualities required of people in leadership position</a:t>
            </a:r>
            <a:endParaRPr lang="en-GB" dirty="0"/>
          </a:p>
        </p:txBody>
      </p:sp>
      <p:sp>
        <p:nvSpPr>
          <p:cNvPr id="3" name="Content Placeholder 2">
            <a:extLst>
              <a:ext uri="{FF2B5EF4-FFF2-40B4-BE49-F238E27FC236}">
                <a16:creationId xmlns:a16="http://schemas.microsoft.com/office/drawing/2014/main" id="{473281FC-E630-48BB-AF26-8CF3819A4083}"/>
              </a:ext>
            </a:extLst>
          </p:cNvPr>
          <p:cNvSpPr>
            <a:spLocks noGrp="1"/>
          </p:cNvSpPr>
          <p:nvPr>
            <p:ph idx="1"/>
          </p:nvPr>
        </p:nvSpPr>
        <p:spPr/>
        <p:txBody>
          <a:bodyPr/>
          <a:lstStyle/>
          <a:p>
            <a:r>
              <a:rPr lang="en-US" dirty="0"/>
              <a:t>Honesty</a:t>
            </a:r>
          </a:p>
          <a:p>
            <a:endParaRPr lang="en-US" dirty="0"/>
          </a:p>
          <a:p>
            <a:r>
              <a:rPr lang="en-US" dirty="0"/>
              <a:t>Forward -looking</a:t>
            </a:r>
          </a:p>
          <a:p>
            <a:endParaRPr lang="en-US" dirty="0"/>
          </a:p>
          <a:p>
            <a:r>
              <a:rPr lang="en-US" dirty="0"/>
              <a:t>Competent</a:t>
            </a:r>
          </a:p>
          <a:p>
            <a:endParaRPr lang="en-US" dirty="0"/>
          </a:p>
          <a:p>
            <a:r>
              <a:rPr lang="en-US" dirty="0"/>
              <a:t>Inspiring</a:t>
            </a:r>
          </a:p>
          <a:p>
            <a:endParaRPr lang="en-US" dirty="0"/>
          </a:p>
          <a:p>
            <a:r>
              <a:rPr lang="en-US" dirty="0"/>
              <a:t>Intelligent</a:t>
            </a:r>
            <a:endParaRPr lang="en-GB" dirty="0"/>
          </a:p>
        </p:txBody>
      </p:sp>
    </p:spTree>
    <p:extLst>
      <p:ext uri="{BB962C8B-B14F-4D97-AF65-F5344CB8AC3E}">
        <p14:creationId xmlns:p14="http://schemas.microsoft.com/office/powerpoint/2010/main" val="2263825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circle(in)">
                                      <p:cBhvr>
                                        <p:cTn id="10" dur="2000"/>
                                        <p:tgtEl>
                                          <p:spTgt spid="3">
                                            <p:txEl>
                                              <p:pRg st="2" end="2"/>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circle(in)">
                                      <p:cBhvr>
                                        <p:cTn id="13" dur="2000"/>
                                        <p:tgtEl>
                                          <p:spTgt spid="3">
                                            <p:txEl>
                                              <p:pRg st="4" end="4"/>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circle(in)">
                                      <p:cBhvr>
                                        <p:cTn id="16" dur="2000"/>
                                        <p:tgtEl>
                                          <p:spTgt spid="3">
                                            <p:txEl>
                                              <p:pRg st="6" end="6"/>
                                            </p:txEl>
                                          </p:spTgt>
                                        </p:tgtEl>
                                      </p:cBhvr>
                                    </p:animEffect>
                                  </p:childTnLst>
                                </p:cTn>
                              </p:par>
                              <p:par>
                                <p:cTn id="17" presetID="6" presetClass="entr" presetSubtype="16"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animEffect transition="in" filter="circle(in)">
                                      <p:cBhvr>
                                        <p:cTn id="19"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A4EAB-9DE4-446F-B1FA-4335DA1A2897}"/>
              </a:ext>
            </a:extLst>
          </p:cNvPr>
          <p:cNvSpPr>
            <a:spLocks noGrp="1"/>
          </p:cNvSpPr>
          <p:nvPr>
            <p:ph type="title"/>
          </p:nvPr>
        </p:nvSpPr>
        <p:spPr>
          <a:xfrm>
            <a:off x="648930" y="629266"/>
            <a:ext cx="3322912" cy="1641987"/>
          </a:xfrm>
        </p:spPr>
        <p:txBody>
          <a:bodyPr>
            <a:normAutofit/>
          </a:bodyPr>
          <a:lstStyle/>
          <a:p>
            <a:pPr>
              <a:lnSpc>
                <a:spcPct val="90000"/>
              </a:lnSpc>
            </a:pPr>
            <a:r>
              <a:rPr lang="en-GB" sz="3600"/>
              <a:t>Leadership is forward looking</a:t>
            </a:r>
          </a:p>
        </p:txBody>
      </p:sp>
      <p:pic>
        <p:nvPicPr>
          <p:cNvPr id="7" name="Content Placeholder 6" descr="A picture containing text, clipart&#10;&#10;Description automatically generated">
            <a:extLst>
              <a:ext uri="{FF2B5EF4-FFF2-40B4-BE49-F238E27FC236}">
                <a16:creationId xmlns:a16="http://schemas.microsoft.com/office/drawing/2014/main" id="{0CC9176E-38E2-4255-B3AB-BF7001BB11FE}"/>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66750" y="2773680"/>
            <a:ext cx="3661410" cy="3037840"/>
          </a:xfrm>
        </p:spPr>
      </p:pic>
      <p:pic>
        <p:nvPicPr>
          <p:cNvPr id="5" name="Content Placeholder 4" descr="Graphical user interface, application&#10;&#10;Description automatically generated">
            <a:extLst>
              <a:ext uri="{FF2B5EF4-FFF2-40B4-BE49-F238E27FC236}">
                <a16:creationId xmlns:a16="http://schemas.microsoft.com/office/drawing/2014/main" id="{497F29F4-BEAC-46A5-9DDF-B0573FD35C08}"/>
              </a:ext>
            </a:extLst>
          </p:cNvPr>
          <p:cNvPicPr>
            <a:picLocks noChangeAspect="1"/>
          </p:cNvPicPr>
          <p:nvPr/>
        </p:nvPicPr>
        <p:blipFill rotWithShape="1">
          <a:blip r:embed="rId4">
            <a:extLst>
              <a:ext uri="{28A0092B-C50C-407E-A947-70E740481C1C}">
                <a14:useLocalDpi xmlns:a14="http://schemas.microsoft.com/office/drawing/2010/main" val="0"/>
              </a:ext>
            </a:extLst>
          </a:blip>
          <a:srcRect l="5667" r="2229"/>
          <a:stretch/>
        </p:blipFill>
        <p:spPr>
          <a:xfrm>
            <a:off x="4619544" y="609601"/>
            <a:ext cx="6924756" cy="5638797"/>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3816859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Shape 8">
            <a:extLst>
              <a:ext uri="{FF2B5EF4-FFF2-40B4-BE49-F238E27FC236}">
                <a16:creationId xmlns:a16="http://schemas.microsoft.com/office/drawing/2014/main" id="{5E4DD38B-29D3-40B3-811F-54813125A155}"/>
              </a:ext>
            </a:extLst>
          </p:cNvPr>
          <p:cNvSpPr>
            <a:spLocks noMove="1" noResize="1"/>
          </p:cNvSpPr>
          <p:nvPr/>
        </p:nvSpPr>
        <p:spPr>
          <a:xfrm>
            <a:off x="10494431" y="0"/>
            <a:ext cx="849331" cy="357667"/>
          </a:xfrm>
          <a:custGeom>
            <a:avLst/>
            <a:gdLst>
              <a:gd name="f0" fmla="val w"/>
              <a:gd name="f1" fmla="val h"/>
              <a:gd name="f2" fmla="val 0"/>
              <a:gd name="f3" fmla="val 1135066"/>
              <a:gd name="f4" fmla="val 477997"/>
              <a:gd name="f5" fmla="val 1133370"/>
              <a:gd name="f6" fmla="val 16827"/>
              <a:gd name="f7" fmla="val 1079514"/>
              <a:gd name="f8" fmla="val 280016"/>
              <a:gd name="f9" fmla="val 846644"/>
              <a:gd name="f10" fmla="val 567533"/>
              <a:gd name="f11" fmla="val 288422"/>
              <a:gd name="f12" fmla="val 55552"/>
              <a:gd name="f13" fmla="val 1696"/>
              <a:gd name="f14" fmla="*/ f0 1 1135066"/>
              <a:gd name="f15" fmla="*/ f1 1 477997"/>
              <a:gd name="f16" fmla="val f2"/>
              <a:gd name="f17" fmla="val f3"/>
              <a:gd name="f18" fmla="val f4"/>
              <a:gd name="f19" fmla="+- f18 0 f16"/>
              <a:gd name="f20" fmla="+- f17 0 f16"/>
              <a:gd name="f21" fmla="*/ f20 1 1135066"/>
              <a:gd name="f22" fmla="*/ f19 1 477997"/>
              <a:gd name="f23" fmla="*/ f16 1 f21"/>
              <a:gd name="f24" fmla="*/ f17 1 f21"/>
              <a:gd name="f25" fmla="*/ f16 1 f22"/>
              <a:gd name="f26" fmla="*/ f18 1 f22"/>
              <a:gd name="f27" fmla="*/ f23 f14 1"/>
              <a:gd name="f28" fmla="*/ f24 f14 1"/>
              <a:gd name="f29" fmla="*/ f26 f15 1"/>
              <a:gd name="f30" fmla="*/ f25 f15 1"/>
            </a:gdLst>
            <a:ahLst/>
            <a:cxnLst>
              <a:cxn ang="3cd4">
                <a:pos x="hc" y="t"/>
              </a:cxn>
              <a:cxn ang="0">
                <a:pos x="r" y="vc"/>
              </a:cxn>
              <a:cxn ang="cd4">
                <a:pos x="hc" y="b"/>
              </a:cxn>
              <a:cxn ang="cd2">
                <a:pos x="l" y="vc"/>
              </a:cxn>
            </a:cxnLst>
            <a:rect l="f27" t="f30" r="f28" b="f29"/>
            <a:pathLst>
              <a:path w="1135066" h="477997">
                <a:moveTo>
                  <a:pt x="f2" y="f2"/>
                </a:moveTo>
                <a:lnTo>
                  <a:pt x="f3" y="f2"/>
                </a:lnTo>
                <a:lnTo>
                  <a:pt x="f5" y="f6"/>
                </a:lnTo>
                <a:cubicBezTo>
                  <a:pt x="f7" y="f8"/>
                  <a:pt x="f9" y="f4"/>
                  <a:pt x="f10" y="f4"/>
                </a:cubicBezTo>
                <a:cubicBezTo>
                  <a:pt x="f11" y="f4"/>
                  <a:pt x="f12" y="f8"/>
                  <a:pt x="f13" y="f6"/>
                </a:cubicBezTo>
                <a:close/>
              </a:path>
            </a:pathLst>
          </a:custGeom>
          <a:solidFill>
            <a:srgbClr val="2CC3B4"/>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Freeform: Shape 10">
            <a:extLst>
              <a:ext uri="{FF2B5EF4-FFF2-40B4-BE49-F238E27FC236}">
                <a16:creationId xmlns:a16="http://schemas.microsoft.com/office/drawing/2014/main" id="{DC784E95-ECAD-4550-8386-9A4986C70C8F}"/>
              </a:ext>
            </a:extLst>
          </p:cNvPr>
          <p:cNvSpPr>
            <a:spLocks noMove="1" noResize="1"/>
          </p:cNvSpPr>
          <p:nvPr/>
        </p:nvSpPr>
        <p:spPr>
          <a:xfrm flipH="1">
            <a:off x="123535" y="5717907"/>
            <a:ext cx="1771613" cy="1140092"/>
          </a:xfrm>
          <a:custGeom>
            <a:avLst/>
            <a:gdLst>
              <a:gd name="f0" fmla="val w"/>
              <a:gd name="f1" fmla="val h"/>
              <a:gd name="f2" fmla="val 0"/>
              <a:gd name="f3" fmla="val 1771609"/>
              <a:gd name="f4" fmla="val 1140095"/>
              <a:gd name="f5" fmla="val 1561721"/>
              <a:gd name="f6" fmla="val 763041"/>
              <a:gd name="f7" fmla="val 1585506"/>
              <a:gd name="f8" fmla="val 760324"/>
              <a:gd name="f9" fmla="val 1609722"/>
              <a:gd name="f10" fmla="val 771249"/>
              <a:gd name="f11" fmla="val 1623024"/>
              <a:gd name="f12" fmla="val 792810"/>
              <a:gd name="f13" fmla="val 1656300"/>
              <a:gd name="f14" fmla="val 850065"/>
              <a:gd name="f15" fmla="val 1685920"/>
              <a:gd name="f16" fmla="val 909291"/>
              <a:gd name="f17" fmla="val 1711735"/>
              <a:gd name="f18" fmla="val 970132"/>
              <a:gd name="f19" fmla="val 1637225"/>
              <a:gd name="f20" fmla="val 1594820"/>
              <a:gd name="f21" fmla="val 1019711"/>
              <a:gd name="f22" fmla="val 1571072"/>
              <a:gd name="f23" fmla="val 963753"/>
              <a:gd name="f24" fmla="val 1543818"/>
              <a:gd name="f25" fmla="val 909282"/>
              <a:gd name="f26" fmla="val 1513200"/>
              <a:gd name="f27" fmla="val 856627"/>
              <a:gd name="f28" fmla="val 1496379"/>
              <a:gd name="f29" fmla="val 825834"/>
              <a:gd name="f30" fmla="val 1507704"/>
              <a:gd name="f31" fmla="val 787236"/>
              <a:gd name="f32" fmla="val 1538499"/>
              <a:gd name="f33" fmla="val 770415"/>
              <a:gd name="f34" fmla="val 1545912"/>
              <a:gd name="f35" fmla="val 766367"/>
              <a:gd name="f36" fmla="val 1553792"/>
              <a:gd name="f37" fmla="val 763946"/>
              <a:gd name="f38" fmla="val 933455"/>
              <a:gd name="f39" fmla="val 161309"/>
              <a:gd name="f40" fmla="val 941693"/>
              <a:gd name="f41" fmla="val 161855"/>
              <a:gd name="f42" fmla="val 949959"/>
              <a:gd name="f43" fmla="val 164025"/>
              <a:gd name="f44" fmla="val 957797"/>
              <a:gd name="f45" fmla="val 167970"/>
              <a:gd name="f46" fmla="val 1076184"/>
              <a:gd name="f47" fmla="val 227289"/>
              <a:gd name="f48" fmla="val 1186759"/>
              <a:gd name="f49" fmla="val 301068"/>
              <a:gd name="f50" fmla="val 1286982"/>
              <a:gd name="f51" fmla="val 387616"/>
              <a:gd name="f52" fmla="val 1313547"/>
              <a:gd name="f53" fmla="val 410457"/>
              <a:gd name="f54" fmla="val 1316566"/>
              <a:gd name="f55" fmla="val 450510"/>
              <a:gd name="f56" fmla="val 1293725"/>
              <a:gd name="f57" fmla="val 477075"/>
              <a:gd name="f58" fmla="val 1281638"/>
              <a:gd name="f59" fmla="val 491137"/>
              <a:gd name="f60" fmla="val 1263998"/>
              <a:gd name="f61" fmla="val 499204"/>
              <a:gd name="f62" fmla="val 1245453"/>
              <a:gd name="f63" fmla="val 499154"/>
              <a:gd name="f64" fmla="val 1245167"/>
              <a:gd name="f65" fmla="val 1229965"/>
              <a:gd name="f66" fmla="val 499301"/>
              <a:gd name="f67" fmla="val 1215220"/>
              <a:gd name="f68" fmla="val 493956"/>
              <a:gd name="f69" fmla="val 1203638"/>
              <a:gd name="f70" fmla="val 484104"/>
              <a:gd name="f71" fmla="val 1111407"/>
              <a:gd name="f72" fmla="val 404300"/>
              <a:gd name="f73" fmla="val 1009633"/>
              <a:gd name="f74" fmla="val 336248"/>
              <a:gd name="f75" fmla="val 900647"/>
              <a:gd name="f76" fmla="val 281508"/>
              <a:gd name="f77" fmla="val 869295"/>
              <a:gd name="f78" fmla="val 265726"/>
              <a:gd name="f79" fmla="val 856672"/>
              <a:gd name="f80" fmla="val 227516"/>
              <a:gd name="f81" fmla="val 872454"/>
              <a:gd name="f82" fmla="val 196164"/>
              <a:gd name="f83" fmla="val 884290"/>
              <a:gd name="f84" fmla="val 172650"/>
              <a:gd name="f85" fmla="val 908742"/>
              <a:gd name="f86" fmla="val 159670"/>
              <a:gd name="f87" fmla="val 256260"/>
              <a:gd name="f88" fmla="val 29"/>
              <a:gd name="f89" fmla="val 322331"/>
              <a:gd name="f90" fmla="val 427"/>
              <a:gd name="f91" fmla="val 388378"/>
              <a:gd name="f92" fmla="val 4909"/>
              <a:gd name="f93" fmla="val 454020"/>
              <a:gd name="f94" fmla="val 13474"/>
              <a:gd name="f95" fmla="val 488793"/>
              <a:gd name="f96" fmla="val 17752"/>
              <a:gd name="f97" fmla="val 513514"/>
              <a:gd name="f98" fmla="val 49409"/>
              <a:gd name="f99" fmla="val 509236"/>
              <a:gd name="f100" fmla="val 84182"/>
              <a:gd name="f101" fmla="val 505303"/>
              <a:gd name="f102" fmla="val 116151"/>
              <a:gd name="f103" fmla="val 478038"/>
              <a:gd name="f104" fmla="val 140098"/>
              <a:gd name="f105" fmla="val 445829"/>
              <a:gd name="f106" fmla="val 139871"/>
              <a:gd name="f107" fmla="val 443027"/>
              <a:gd name="f108" fmla="val 139899"/>
              <a:gd name="f109" fmla="val 440227"/>
              <a:gd name="f110" fmla="val 139740"/>
              <a:gd name="f111" fmla="val 437447"/>
              <a:gd name="f112" fmla="val 139395"/>
              <a:gd name="f113" fmla="val 316592"/>
              <a:gd name="f114" fmla="val 123615"/>
              <a:gd name="f115" fmla="val 194247"/>
              <a:gd name="f116" fmla="val 122878"/>
              <a:gd name="f117" fmla="val 73211"/>
              <a:gd name="f118" fmla="val 137204"/>
              <a:gd name="f119" fmla="val 38532"/>
              <a:gd name="f120" fmla="val 142545"/>
              <a:gd name="f121" fmla="val 6090"/>
              <a:gd name="f122" fmla="val 118762"/>
              <a:gd name="f123" fmla="val 749"/>
              <a:gd name="f124" fmla="val 84082"/>
              <a:gd name="f125" fmla="val -4591"/>
              <a:gd name="f126" fmla="val 49403"/>
              <a:gd name="f127" fmla="val 19192"/>
              <a:gd name="f128" fmla="val 16961"/>
              <a:gd name="f129" fmla="val 53871"/>
              <a:gd name="f130" fmla="val 11621"/>
              <a:gd name="f131" fmla="val 55358"/>
              <a:gd name="f132" fmla="val 11392"/>
              <a:gd name="f133" fmla="val 56852"/>
              <a:gd name="f134" fmla="val 11216"/>
              <a:gd name="f135" fmla="val 58352"/>
              <a:gd name="f136" fmla="val 11093"/>
              <a:gd name="f137" fmla="val 124093"/>
              <a:gd name="f138" fmla="val 3319"/>
              <a:gd name="f139" fmla="val 190189"/>
              <a:gd name="f140" fmla="val -369"/>
              <a:gd name="f141" fmla="*/ f0 1 1771609"/>
              <a:gd name="f142" fmla="*/ f1 1 1140095"/>
              <a:gd name="f143" fmla="val f2"/>
              <a:gd name="f144" fmla="val f3"/>
              <a:gd name="f145" fmla="val f4"/>
              <a:gd name="f146" fmla="+- f145 0 f143"/>
              <a:gd name="f147" fmla="+- f144 0 f143"/>
              <a:gd name="f148" fmla="*/ f147 1 1771609"/>
              <a:gd name="f149" fmla="*/ f146 1 1140095"/>
              <a:gd name="f150" fmla="*/ f143 1 f148"/>
              <a:gd name="f151" fmla="*/ f144 1 f148"/>
              <a:gd name="f152" fmla="*/ f143 1 f149"/>
              <a:gd name="f153" fmla="*/ f145 1 f149"/>
              <a:gd name="f154" fmla="*/ f150 f141 1"/>
              <a:gd name="f155" fmla="*/ f151 f141 1"/>
              <a:gd name="f156" fmla="*/ f153 f142 1"/>
              <a:gd name="f157" fmla="*/ f152 f142 1"/>
            </a:gdLst>
            <a:ahLst/>
            <a:cxnLst>
              <a:cxn ang="3cd4">
                <a:pos x="hc" y="t"/>
              </a:cxn>
              <a:cxn ang="0">
                <a:pos x="r" y="vc"/>
              </a:cxn>
              <a:cxn ang="cd4">
                <a:pos x="hc" y="b"/>
              </a:cxn>
              <a:cxn ang="cd2">
                <a:pos x="l" y="vc"/>
              </a:cxn>
            </a:cxnLst>
            <a:rect l="f154" t="f157" r="f155" b="f156"/>
            <a:pathLst>
              <a:path w="1771609" h="1140095">
                <a:moveTo>
                  <a:pt x="f5" y="f6"/>
                </a:moveTo>
                <a:cubicBezTo>
                  <a:pt x="f7" y="f8"/>
                  <a:pt x="f9" y="f10"/>
                  <a:pt x="f11" y="f12"/>
                </a:cubicBezTo>
                <a:cubicBezTo>
                  <a:pt x="f13" y="f14"/>
                  <a:pt x="f15" y="f16"/>
                  <a:pt x="f17" y="f18"/>
                </a:cubicBezTo>
                <a:lnTo>
                  <a:pt x="f3" y="f4"/>
                </a:lnTo>
                <a:lnTo>
                  <a:pt x="f19" y="f4"/>
                </a:lnTo>
                <a:lnTo>
                  <a:pt x="f20" y="f21"/>
                </a:lnTo>
                <a:cubicBezTo>
                  <a:pt x="f22" y="f23"/>
                  <a:pt x="f24" y="f25"/>
                  <a:pt x="f26" y="f27"/>
                </a:cubicBezTo>
                <a:cubicBezTo>
                  <a:pt x="f28" y="f29"/>
                  <a:pt x="f30" y="f31"/>
                  <a:pt x="f32" y="f33"/>
                </a:cubicBezTo>
                <a:cubicBezTo>
                  <a:pt x="f34" y="f35"/>
                  <a:pt x="f36" y="f37"/>
                  <a:pt x="f5" y="f6"/>
                </a:cubicBezTo>
                <a:close/>
                <a:moveTo>
                  <a:pt x="f38" y="f39"/>
                </a:moveTo>
                <a:cubicBezTo>
                  <a:pt x="f40" y="f41"/>
                  <a:pt x="f42" y="f43"/>
                  <a:pt x="f44" y="f45"/>
                </a:cubicBezTo>
                <a:cubicBezTo>
                  <a:pt x="f46" y="f47"/>
                  <a:pt x="f48" y="f49"/>
                  <a:pt x="f50" y="f51"/>
                </a:cubicBezTo>
                <a:cubicBezTo>
                  <a:pt x="f52" y="f53"/>
                  <a:pt x="f54" y="f55"/>
                  <a:pt x="f56" y="f57"/>
                </a:cubicBezTo>
                <a:cubicBezTo>
                  <a:pt x="f58" y="f59"/>
                  <a:pt x="f60" y="f61"/>
                  <a:pt x="f62" y="f63"/>
                </a:cubicBezTo>
                <a:lnTo>
                  <a:pt x="f64" y="f63"/>
                </a:lnTo>
                <a:cubicBezTo>
                  <a:pt x="f65" y="f66"/>
                  <a:pt x="f67" y="f68"/>
                  <a:pt x="f69" y="f70"/>
                </a:cubicBezTo>
                <a:cubicBezTo>
                  <a:pt x="f71" y="f72"/>
                  <a:pt x="f73" y="f74"/>
                  <a:pt x="f75" y="f76"/>
                </a:cubicBezTo>
                <a:cubicBezTo>
                  <a:pt x="f77" y="f78"/>
                  <a:pt x="f79" y="f80"/>
                  <a:pt x="f81" y="f82"/>
                </a:cubicBezTo>
                <a:cubicBezTo>
                  <a:pt x="f83" y="f84"/>
                  <a:pt x="f85" y="f86"/>
                  <a:pt x="f38" y="f39"/>
                </a:cubicBezTo>
                <a:close/>
                <a:moveTo>
                  <a:pt x="f87" y="f88"/>
                </a:moveTo>
                <a:cubicBezTo>
                  <a:pt x="f89" y="f90"/>
                  <a:pt x="f91" y="f92"/>
                  <a:pt x="f93" y="f94"/>
                </a:cubicBezTo>
                <a:cubicBezTo>
                  <a:pt x="f95" y="f96"/>
                  <a:pt x="f97" y="f98"/>
                  <a:pt x="f99" y="f100"/>
                </a:cubicBezTo>
                <a:cubicBezTo>
                  <a:pt x="f101" y="f102"/>
                  <a:pt x="f103" y="f104"/>
                  <a:pt x="f105" y="f106"/>
                </a:cubicBezTo>
                <a:cubicBezTo>
                  <a:pt x="f107" y="f108"/>
                  <a:pt x="f109" y="f110"/>
                  <a:pt x="f111" y="f112"/>
                </a:cubicBezTo>
                <a:cubicBezTo>
                  <a:pt x="f113" y="f114"/>
                  <a:pt x="f115" y="f116"/>
                  <a:pt x="f117" y="f118"/>
                </a:cubicBezTo>
                <a:cubicBezTo>
                  <a:pt x="f119" y="f120"/>
                  <a:pt x="f121" y="f122"/>
                  <a:pt x="f123" y="f124"/>
                </a:cubicBezTo>
                <a:cubicBezTo>
                  <a:pt x="f125" y="f126"/>
                  <a:pt x="f127" y="f128"/>
                  <a:pt x="f129" y="f130"/>
                </a:cubicBezTo>
                <a:cubicBezTo>
                  <a:pt x="f131" y="f132"/>
                  <a:pt x="f133" y="f134"/>
                  <a:pt x="f135" y="f136"/>
                </a:cubicBezTo>
                <a:cubicBezTo>
                  <a:pt x="f137" y="f138"/>
                  <a:pt x="f139" y="f140"/>
                  <a:pt x="f87" y="f88"/>
                </a:cubicBezTo>
                <a:close/>
              </a:path>
            </a:pathLst>
          </a:custGeom>
          <a:solidFill>
            <a:srgbClr val="2CC3B4"/>
          </a:solidFill>
          <a:ln cap="flat">
            <a:noFill/>
            <a:prstDash val="solid"/>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4" name="Rectangle 12">
            <a:extLst>
              <a:ext uri="{FF2B5EF4-FFF2-40B4-BE49-F238E27FC236}">
                <a16:creationId xmlns:a16="http://schemas.microsoft.com/office/drawing/2014/main" id="{57824D67-2B12-48D8-B1CF-4019910BA55A}"/>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dirty="0">
              <a:solidFill>
                <a:srgbClr val="FFFFFF"/>
              </a:solidFill>
              <a:uFillTx/>
              <a:latin typeface="Calibri"/>
            </a:endParaRPr>
          </a:p>
        </p:txBody>
      </p:sp>
      <p:sp>
        <p:nvSpPr>
          <p:cNvPr id="5" name="Arc 14">
            <a:extLst>
              <a:ext uri="{FF2B5EF4-FFF2-40B4-BE49-F238E27FC236}">
                <a16:creationId xmlns:a16="http://schemas.microsoft.com/office/drawing/2014/main" id="{8D9A7407-BF11-49F5-AC37-A0FC3FE4A5ED}"/>
              </a:ext>
            </a:extLst>
          </p:cNvPr>
          <p:cNvSpPr>
            <a:spLocks noMove="1" noResize="1"/>
          </p:cNvSpPr>
          <p:nvPr/>
        </p:nvSpPr>
        <p:spPr>
          <a:xfrm rot="3967212" flipH="1">
            <a:off x="8631343" y="490496"/>
            <a:ext cx="2987902" cy="2987902"/>
          </a:xfrm>
          <a:custGeom>
            <a:avLst>
              <a:gd name="f12" fmla="val 150"/>
              <a:gd name="f13" fmla="val 270"/>
            </a:avLst>
            <a:gdLst>
              <a:gd name="f2" fmla="val 10800000"/>
              <a:gd name="f3" fmla="val 5400000"/>
              <a:gd name="f4" fmla="val 16200000"/>
              <a:gd name="f5" fmla="val 180"/>
              <a:gd name="f6" fmla="val w"/>
              <a:gd name="f7" fmla="val h"/>
              <a:gd name="f8" fmla="val ss"/>
              <a:gd name="f9" fmla="val 0"/>
              <a:gd name="f10" fmla="*/ 5419351 1 1725033"/>
              <a:gd name="f11" fmla="+- 0 0 1"/>
              <a:gd name="f12" fmla="val 150"/>
              <a:gd name="f13" fmla="val 270"/>
              <a:gd name="f14" fmla="+- 0 0 -240"/>
              <a:gd name="f15" fmla="+- 0 0 -210"/>
              <a:gd name="f16" fmla="+- 0 0 -180"/>
              <a:gd name="f17" fmla="abs f6"/>
              <a:gd name="f18" fmla="abs f7"/>
              <a:gd name="f19" fmla="abs f8"/>
              <a:gd name="f20" fmla="val f9"/>
              <a:gd name="f21" fmla="+- 0 0 f12"/>
              <a:gd name="f22" fmla="+- 0 0 f13"/>
              <a:gd name="f23" fmla="*/ f14 f2 1"/>
              <a:gd name="f24" fmla="*/ f15 f2 1"/>
              <a:gd name="f25" fmla="*/ f16 f2 1"/>
              <a:gd name="f26" fmla="?: f17 f6 1"/>
              <a:gd name="f27" fmla="?: f18 f7 1"/>
              <a:gd name="f28" fmla="?: f19 f8 1"/>
              <a:gd name="f29" fmla="*/ f21 f2 1"/>
              <a:gd name="f30" fmla="*/ f22 f2 1"/>
              <a:gd name="f31" fmla="*/ f23 1 f5"/>
              <a:gd name="f32" fmla="*/ f24 1 f5"/>
              <a:gd name="f33" fmla="*/ f25 1 f5"/>
              <a:gd name="f34" fmla="*/ f26 1 21600"/>
              <a:gd name="f35" fmla="*/ f27 1 21600"/>
              <a:gd name="f36" fmla="*/ 21600 f26 1"/>
              <a:gd name="f37" fmla="*/ 21600 f27 1"/>
              <a:gd name="f38" fmla="*/ f29 1 f5"/>
              <a:gd name="f39" fmla="*/ f30 1 f5"/>
              <a:gd name="f40" fmla="+- f31 0 f3"/>
              <a:gd name="f41" fmla="+- f32 0 f3"/>
              <a:gd name="f42" fmla="+- f33 0 f3"/>
              <a:gd name="f43" fmla="min f35 f34"/>
              <a:gd name="f44" fmla="*/ f36 1 f28"/>
              <a:gd name="f45" fmla="*/ f37 1 f28"/>
              <a:gd name="f46" fmla="+- f38 0 f3"/>
              <a:gd name="f47" fmla="+- f39 0 f3"/>
              <a:gd name="f48" fmla="val f44"/>
              <a:gd name="f49" fmla="val f45"/>
              <a:gd name="f50" fmla="+- 0 0 f46"/>
              <a:gd name="f51" fmla="+- 0 0 f47"/>
              <a:gd name="f52" fmla="+- f49 0 f20"/>
              <a:gd name="f53" fmla="+- f48 0 f20"/>
              <a:gd name="f54" fmla="val f50"/>
              <a:gd name="f55" fmla="val f51"/>
              <a:gd name="f56" fmla="*/ f52 1 2"/>
              <a:gd name="f57" fmla="*/ f53 1 2"/>
              <a:gd name="f58" fmla="+- f55 0 f54"/>
              <a:gd name="f59" fmla="+- f54 f3 0"/>
              <a:gd name="f60" fmla="+- f55 f3 0"/>
              <a:gd name="f61" fmla="+- 21600000 0 f54"/>
              <a:gd name="f62" fmla="+- f3 0 f54"/>
              <a:gd name="f63" fmla="+- 27000000 0 f54"/>
              <a:gd name="f64" fmla="+- f2 0 f54"/>
              <a:gd name="f65" fmla="+- 32400000 0 f54"/>
              <a:gd name="f66" fmla="+- f4 0 f54"/>
              <a:gd name="f67" fmla="+- 37800000 0 f54"/>
              <a:gd name="f68" fmla="+- f20 f56 0"/>
              <a:gd name="f69" fmla="+- f20 f57 0"/>
              <a:gd name="f70" fmla="+- f58 21600000 0"/>
              <a:gd name="f71" fmla="*/ f59 f10 1"/>
              <a:gd name="f72" fmla="*/ f60 f10 1"/>
              <a:gd name="f73" fmla="?: f62 f62 f63"/>
              <a:gd name="f74" fmla="?: f64 f64 f65"/>
              <a:gd name="f75" fmla="?: f66 f66 f67"/>
              <a:gd name="f76" fmla="*/ f57 f43 1"/>
              <a:gd name="f77" fmla="*/ f56 f43 1"/>
              <a:gd name="f78" fmla="?: f58 f58 f70"/>
              <a:gd name="f79" fmla="*/ f71 1 f2"/>
              <a:gd name="f80" fmla="*/ f72 1 f2"/>
              <a:gd name="f81" fmla="*/ f69 f43 1"/>
              <a:gd name="f82" fmla="*/ f68 f43 1"/>
              <a:gd name="f83" fmla="+- 0 0 f79"/>
              <a:gd name="f84" fmla="+- 0 0 f80"/>
              <a:gd name="f85" fmla="+- f78 0 f61"/>
              <a:gd name="f86" fmla="+- f78 0 f73"/>
              <a:gd name="f87" fmla="+- f78 0 f74"/>
              <a:gd name="f88" fmla="+- f78 0 f75"/>
              <a:gd name="f89" fmla="+- 0 0 f83"/>
              <a:gd name="f90" fmla="+- 0 0 f84"/>
              <a:gd name="f91" fmla="*/ f89 f2 1"/>
              <a:gd name="f92" fmla="*/ f90 f2 1"/>
              <a:gd name="f93" fmla="*/ f91 1 f10"/>
              <a:gd name="f94" fmla="*/ f92 1 f10"/>
              <a:gd name="f95" fmla="+- f93 0 f3"/>
              <a:gd name="f96" fmla="+- f94 0 f3"/>
              <a:gd name="f97" fmla="sin 1 f95"/>
              <a:gd name="f98" fmla="cos 1 f95"/>
              <a:gd name="f99" fmla="sin 1 f96"/>
              <a:gd name="f100" fmla="cos 1 f96"/>
              <a:gd name="f101" fmla="+- 0 0 f97"/>
              <a:gd name="f102" fmla="+- 0 0 f98"/>
              <a:gd name="f103" fmla="+- 0 0 f99"/>
              <a:gd name="f104" fmla="+- 0 0 f100"/>
              <a:gd name="f105" fmla="+- 0 0 f101"/>
              <a:gd name="f106" fmla="+- 0 0 f102"/>
              <a:gd name="f107" fmla="+- 0 0 f103"/>
              <a:gd name="f108" fmla="+- 0 0 f104"/>
              <a:gd name="f109" fmla="*/ f105 f57 1"/>
              <a:gd name="f110" fmla="*/ f106 f56 1"/>
              <a:gd name="f111" fmla="*/ f107 f57 1"/>
              <a:gd name="f112" fmla="*/ f108 f56 1"/>
              <a:gd name="f113" fmla="+- 0 0 f110"/>
              <a:gd name="f114" fmla="+- 0 0 f109"/>
              <a:gd name="f115" fmla="+- 0 0 f112"/>
              <a:gd name="f116" fmla="+- 0 0 f111"/>
              <a:gd name="f117" fmla="+- 0 0 f113"/>
              <a:gd name="f118" fmla="+- 0 0 f114"/>
              <a:gd name="f119" fmla="+- 0 0 f115"/>
              <a:gd name="f120" fmla="+- 0 0 f116"/>
              <a:gd name="f121" fmla="at2 f117 f118"/>
              <a:gd name="f122" fmla="at2 f119 f120"/>
              <a:gd name="f123" fmla="+- f121 f3 0"/>
              <a:gd name="f124" fmla="+- f122 f3 0"/>
              <a:gd name="f125" fmla="*/ f123 f10 1"/>
              <a:gd name="f126" fmla="*/ f124 f10 1"/>
              <a:gd name="f127" fmla="*/ f125 1 f2"/>
              <a:gd name="f128" fmla="*/ f126 1 f2"/>
              <a:gd name="f129" fmla="+- 0 0 f127"/>
              <a:gd name="f130" fmla="+- 0 0 f128"/>
              <a:gd name="f131" fmla="val f129"/>
              <a:gd name="f132" fmla="val f130"/>
              <a:gd name="f133" fmla="+- 0 0 f131"/>
              <a:gd name="f134" fmla="+- 0 0 f132"/>
              <a:gd name="f135" fmla="*/ f133 f2 1"/>
              <a:gd name="f136" fmla="*/ f134 f2 1"/>
              <a:gd name="f137" fmla="*/ f135 1 f10"/>
              <a:gd name="f138" fmla="*/ f136 1 f10"/>
              <a:gd name="f139" fmla="+- f137 0 f3"/>
              <a:gd name="f140" fmla="+- f138 0 f3"/>
              <a:gd name="f141" fmla="cos 1 f139"/>
              <a:gd name="f142" fmla="sin 1 f139"/>
              <a:gd name="f143" fmla="cos 1 f140"/>
              <a:gd name="f144" fmla="sin 1 f140"/>
              <a:gd name="f145" fmla="+- 0 0 f141"/>
              <a:gd name="f146" fmla="+- 0 0 f142"/>
              <a:gd name="f147" fmla="+- 0 0 f143"/>
              <a:gd name="f148" fmla="+- 0 0 f144"/>
              <a:gd name="f149" fmla="*/ f11 f145 1"/>
              <a:gd name="f150" fmla="*/ f11 f146 1"/>
              <a:gd name="f151" fmla="*/ f11 f147 1"/>
              <a:gd name="f152" fmla="*/ f11 f148 1"/>
              <a:gd name="f153" fmla="*/ f149 f57 1"/>
              <a:gd name="f154" fmla="*/ f150 f56 1"/>
              <a:gd name="f155" fmla="*/ f151 f57 1"/>
              <a:gd name="f156" fmla="*/ f152 f56 1"/>
              <a:gd name="f157" fmla="+- f69 f153 0"/>
              <a:gd name="f158" fmla="+- f68 f154 0"/>
              <a:gd name="f159" fmla="+- f69 f155 0"/>
              <a:gd name="f160" fmla="+- f68 f156 0"/>
              <a:gd name="f161" fmla="max f157 f159"/>
              <a:gd name="f162" fmla="max f158 f160"/>
              <a:gd name="f163" fmla="min f157 f159"/>
              <a:gd name="f164" fmla="min f158 f160"/>
              <a:gd name="f165" fmla="*/ f157 f43 1"/>
              <a:gd name="f166" fmla="*/ f158 f43 1"/>
              <a:gd name="f167" fmla="*/ f159 f43 1"/>
              <a:gd name="f168" fmla="*/ f160 f43 1"/>
              <a:gd name="f169" fmla="?: f85 f48 f161"/>
              <a:gd name="f170" fmla="?: f86 f49 f162"/>
              <a:gd name="f171" fmla="?: f87 f20 f163"/>
              <a:gd name="f172" fmla="?: f88 f20 f164"/>
              <a:gd name="f173" fmla="*/ f171 f43 1"/>
              <a:gd name="f174" fmla="*/ f172 f43 1"/>
              <a:gd name="f175" fmla="*/ f169 f43 1"/>
              <a:gd name="f176" fmla="*/ f170 f43 1"/>
            </a:gdLst>
            <a:ahLst/>
            <a:cxnLst>
              <a:cxn ang="3cd4">
                <a:pos x="hc" y="t"/>
              </a:cxn>
              <a:cxn ang="0">
                <a:pos x="r" y="vc"/>
              </a:cxn>
              <a:cxn ang="cd4">
                <a:pos x="hc" y="b"/>
              </a:cxn>
              <a:cxn ang="cd2">
                <a:pos x="l" y="vc"/>
              </a:cxn>
              <a:cxn ang="f40">
                <a:pos x="f165" y="f166"/>
              </a:cxn>
              <a:cxn ang="f41">
                <a:pos x="f81" y="f82"/>
              </a:cxn>
              <a:cxn ang="f42">
                <a:pos x="f167" y="f168"/>
              </a:cxn>
            </a:cxnLst>
            <a:rect l="f173" t="f174" r="f175" b="f176"/>
            <a:pathLst>
              <a:path stroke="0">
                <a:moveTo>
                  <a:pt x="f165" y="f166"/>
                </a:moveTo>
                <a:arcTo wR="f76" hR="f77" stAng="f54" swAng="f78"/>
                <a:lnTo>
                  <a:pt x="f81" y="f82"/>
                </a:lnTo>
                <a:close/>
              </a:path>
              <a:path fill="none">
                <a:moveTo>
                  <a:pt x="f165" y="f166"/>
                </a:moveTo>
                <a:arcTo wR="f76" hR="f77" stAng="f54" swAng="f78"/>
              </a:path>
            </a:pathLst>
          </a:custGeom>
          <a:noFill/>
          <a:ln w="127001" cap="rnd">
            <a:solidFill>
              <a:srgbClr val="2CC3B4"/>
            </a:solidFill>
            <a:custDash>
              <a:ds d="300000" sp="300000"/>
            </a:custDash>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6" name="Title 1">
            <a:extLst>
              <a:ext uri="{FF2B5EF4-FFF2-40B4-BE49-F238E27FC236}">
                <a16:creationId xmlns:a16="http://schemas.microsoft.com/office/drawing/2014/main" id="{E91A9C36-6709-444F-9842-E5566DA0D23A}"/>
              </a:ext>
            </a:extLst>
          </p:cNvPr>
          <p:cNvSpPr txBox="1">
            <a:spLocks noGrp="1"/>
          </p:cNvSpPr>
          <p:nvPr>
            <p:ph type="ctrTitle"/>
          </p:nvPr>
        </p:nvSpPr>
        <p:spPr>
          <a:xfrm>
            <a:off x="5894963" y="479493"/>
            <a:ext cx="5458839" cy="1325559"/>
          </a:xfrm>
        </p:spPr>
        <p:txBody>
          <a:bodyPr anchor="ctr" anchorCtr="0"/>
          <a:lstStyle/>
          <a:p>
            <a:pPr lvl="0" algn="l"/>
            <a:r>
              <a:rPr lang="en-US" sz="4400" dirty="0">
                <a:solidFill>
                  <a:schemeClr val="bg1"/>
                </a:solidFill>
              </a:rPr>
              <a:t>Tesco’s leadership Traits</a:t>
            </a:r>
          </a:p>
        </p:txBody>
      </p:sp>
      <p:sp>
        <p:nvSpPr>
          <p:cNvPr id="9" name="Subtitle 2">
            <a:extLst>
              <a:ext uri="{FF2B5EF4-FFF2-40B4-BE49-F238E27FC236}">
                <a16:creationId xmlns:a16="http://schemas.microsoft.com/office/drawing/2014/main" id="{F52F774C-41A6-4BF7-982B-6D52AA640597}"/>
              </a:ext>
            </a:extLst>
          </p:cNvPr>
          <p:cNvSpPr txBox="1">
            <a:spLocks noGrp="1"/>
          </p:cNvSpPr>
          <p:nvPr>
            <p:ph type="subTitle" idx="1"/>
          </p:nvPr>
        </p:nvSpPr>
        <p:spPr>
          <a:xfrm>
            <a:off x="5894963" y="1984440"/>
            <a:ext cx="5458839" cy="4192524"/>
          </a:xfrm>
        </p:spPr>
        <p:txBody>
          <a:bodyPr anchorCtr="0"/>
          <a:lstStyle/>
          <a:p>
            <a:pPr marL="342900" lvl="0" indent="-228600" algn="l">
              <a:buChar char="•"/>
            </a:pPr>
            <a:r>
              <a:rPr lang="en-US" dirty="0"/>
              <a:t>the leaders have to discover various qualities, attributes, and characteristics for their functionality as the leaders.</a:t>
            </a:r>
          </a:p>
          <a:p>
            <a:pPr marL="342900" lvl="0" indent="-228600" algn="l">
              <a:buChar char="•"/>
            </a:pPr>
            <a:r>
              <a:rPr lang="en-US" dirty="0"/>
              <a:t>Tesco follows different attributes in order to succeed:</a:t>
            </a:r>
          </a:p>
          <a:p>
            <a:pPr marL="342900" lvl="0" indent="-228600" algn="l">
              <a:buChar char="•"/>
            </a:pPr>
            <a:r>
              <a:rPr lang="en-US" dirty="0"/>
              <a:t>Command</a:t>
            </a:r>
          </a:p>
          <a:p>
            <a:pPr marL="342900" lvl="0" indent="-228600" algn="l">
              <a:buChar char="•"/>
            </a:pPr>
            <a:r>
              <a:rPr lang="en-US" dirty="0"/>
              <a:t>Group influences</a:t>
            </a:r>
          </a:p>
          <a:p>
            <a:pPr marL="342900" lvl="0" indent="-228600" algn="l">
              <a:buChar char="•"/>
            </a:pPr>
            <a:r>
              <a:rPr lang="en-US" dirty="0"/>
              <a:t>Coolness</a:t>
            </a:r>
          </a:p>
          <a:p>
            <a:pPr marL="342900" lvl="0" indent="-228600" algn="l">
              <a:buChar char="•"/>
            </a:pPr>
            <a:r>
              <a:rPr lang="en-US" dirty="0"/>
              <a:t>Judgment</a:t>
            </a:r>
          </a:p>
          <a:p>
            <a:pPr marL="342900" lvl="0" indent="-228600" algn="l">
              <a:buChar char="•"/>
            </a:pPr>
            <a:endParaRPr lang="en-US" dirty="0"/>
          </a:p>
        </p:txBody>
      </p:sp>
      <p:sp>
        <p:nvSpPr>
          <p:cNvPr id="7" name="Freeform: Shape 16">
            <a:extLst>
              <a:ext uri="{FF2B5EF4-FFF2-40B4-BE49-F238E27FC236}">
                <a16:creationId xmlns:a16="http://schemas.microsoft.com/office/drawing/2014/main" id="{B4A93353-E052-486F-A4CF-336BE8DB5991}"/>
              </a:ext>
            </a:extLst>
          </p:cNvPr>
          <p:cNvSpPr>
            <a:spLocks noMove="1" noResize="1"/>
          </p:cNvSpPr>
          <p:nvPr/>
        </p:nvSpPr>
        <p:spPr>
          <a:xfrm flipH="1">
            <a:off x="0" y="5486400"/>
            <a:ext cx="2672864" cy="1371600"/>
          </a:xfrm>
          <a:custGeom>
            <a:avLst/>
            <a:gdLst>
              <a:gd name="f0" fmla="val 10800000"/>
              <a:gd name="f1" fmla="val 5400000"/>
              <a:gd name="f2" fmla="val 180"/>
              <a:gd name="f3" fmla="val w"/>
              <a:gd name="f4" fmla="val h"/>
              <a:gd name="f5" fmla="val 0"/>
              <a:gd name="f6" fmla="val 2672863"/>
              <a:gd name="f7" fmla="val 1371600"/>
              <a:gd name="f8" fmla="val 1721734"/>
              <a:gd name="f9" fmla="val 2026863"/>
              <a:gd name="f10" fmla="val 2313937"/>
              <a:gd name="f11" fmla="val 77299"/>
              <a:gd name="f12" fmla="val 2564444"/>
              <a:gd name="f13" fmla="val 213382"/>
              <a:gd name="f14" fmla="val 279248"/>
              <a:gd name="f15" fmla="val 33268"/>
              <a:gd name="f16" fmla="val 1242216"/>
              <a:gd name="f17" fmla="val 257110"/>
              <a:gd name="f18" fmla="val 522539"/>
              <a:gd name="f19" fmla="val 928399"/>
              <a:gd name="f20" fmla="+- 0 0 -90"/>
              <a:gd name="f21" fmla="*/ f3 1 2672863"/>
              <a:gd name="f22" fmla="*/ f4 1 1371600"/>
              <a:gd name="f23" fmla="val f5"/>
              <a:gd name="f24" fmla="val f6"/>
              <a:gd name="f25" fmla="val f7"/>
              <a:gd name="f26" fmla="*/ f20 f0 1"/>
              <a:gd name="f27" fmla="+- f25 0 f23"/>
              <a:gd name="f28" fmla="+- f24 0 f23"/>
              <a:gd name="f29" fmla="*/ f26 1 f2"/>
              <a:gd name="f30" fmla="*/ f28 1 2672863"/>
              <a:gd name="f31" fmla="*/ f27 1 1371600"/>
              <a:gd name="f32" fmla="*/ 1721734 f28 1"/>
              <a:gd name="f33" fmla="*/ 0 f27 1"/>
              <a:gd name="f34" fmla="*/ 2564444 f28 1"/>
              <a:gd name="f35" fmla="*/ 213382 f27 1"/>
              <a:gd name="f36" fmla="*/ 2672863 f28 1"/>
              <a:gd name="f37" fmla="*/ 279248 f27 1"/>
              <a:gd name="f38" fmla="*/ 1371600 f27 1"/>
              <a:gd name="f39" fmla="*/ 0 f28 1"/>
              <a:gd name="f40" fmla="*/ 33268 f28 1"/>
              <a:gd name="f41" fmla="*/ 1242216 f27 1"/>
              <a:gd name="f42" fmla="+- f29 0 f1"/>
              <a:gd name="f43" fmla="*/ f32 1 2672863"/>
              <a:gd name="f44" fmla="*/ f33 1 1371600"/>
              <a:gd name="f45" fmla="*/ f34 1 2672863"/>
              <a:gd name="f46" fmla="*/ f35 1 1371600"/>
              <a:gd name="f47" fmla="*/ f36 1 2672863"/>
              <a:gd name="f48" fmla="*/ f37 1 1371600"/>
              <a:gd name="f49" fmla="*/ f38 1 1371600"/>
              <a:gd name="f50" fmla="*/ f39 1 2672863"/>
              <a:gd name="f51" fmla="*/ f40 1 2672863"/>
              <a:gd name="f52" fmla="*/ f41 1 1371600"/>
              <a:gd name="f53" fmla="*/ f23 1 f30"/>
              <a:gd name="f54" fmla="*/ f24 1 f30"/>
              <a:gd name="f55" fmla="*/ f23 1 f31"/>
              <a:gd name="f56" fmla="*/ f25 1 f31"/>
              <a:gd name="f57" fmla="*/ f43 1 f30"/>
              <a:gd name="f58" fmla="*/ f44 1 f31"/>
              <a:gd name="f59" fmla="*/ f45 1 f30"/>
              <a:gd name="f60" fmla="*/ f46 1 f31"/>
              <a:gd name="f61" fmla="*/ f47 1 f30"/>
              <a:gd name="f62" fmla="*/ f48 1 f31"/>
              <a:gd name="f63" fmla="*/ f49 1 f31"/>
              <a:gd name="f64" fmla="*/ f50 1 f30"/>
              <a:gd name="f65" fmla="*/ f51 1 f30"/>
              <a:gd name="f66" fmla="*/ f52 1 f31"/>
              <a:gd name="f67" fmla="*/ f53 f21 1"/>
              <a:gd name="f68" fmla="*/ f54 f21 1"/>
              <a:gd name="f69" fmla="*/ f56 f22 1"/>
              <a:gd name="f70" fmla="*/ f55 f22 1"/>
              <a:gd name="f71" fmla="*/ f57 f21 1"/>
              <a:gd name="f72" fmla="*/ f58 f22 1"/>
              <a:gd name="f73" fmla="*/ f59 f21 1"/>
              <a:gd name="f74" fmla="*/ f60 f22 1"/>
              <a:gd name="f75" fmla="*/ f61 f21 1"/>
              <a:gd name="f76" fmla="*/ f62 f22 1"/>
              <a:gd name="f77" fmla="*/ f63 f22 1"/>
              <a:gd name="f78" fmla="*/ f64 f21 1"/>
              <a:gd name="f79" fmla="*/ f65 f21 1"/>
              <a:gd name="f80" fmla="*/ f66 f22 1"/>
            </a:gdLst>
            <a:ahLst/>
            <a:cxnLst>
              <a:cxn ang="3cd4">
                <a:pos x="hc" y="t"/>
              </a:cxn>
              <a:cxn ang="0">
                <a:pos x="r" y="vc"/>
              </a:cxn>
              <a:cxn ang="cd4">
                <a:pos x="hc" y="b"/>
              </a:cxn>
              <a:cxn ang="cd2">
                <a:pos x="l" y="vc"/>
              </a:cxn>
              <a:cxn ang="f42">
                <a:pos x="f71" y="f72"/>
              </a:cxn>
              <a:cxn ang="f42">
                <a:pos x="f73" y="f74"/>
              </a:cxn>
              <a:cxn ang="f42">
                <a:pos x="f75" y="f76"/>
              </a:cxn>
              <a:cxn ang="f42">
                <a:pos x="f75" y="f77"/>
              </a:cxn>
              <a:cxn ang="f42">
                <a:pos x="f78" y="f77"/>
              </a:cxn>
              <a:cxn ang="f42">
                <a:pos x="f79" y="f80"/>
              </a:cxn>
              <a:cxn ang="f42">
                <a:pos x="f71" y="f72"/>
              </a:cxn>
            </a:cxnLst>
            <a:rect l="f67" t="f70" r="f68" b="f69"/>
            <a:pathLst>
              <a:path w="2672863" h="1371600">
                <a:moveTo>
                  <a:pt x="f8" y="f5"/>
                </a:moveTo>
                <a:cubicBezTo>
                  <a:pt x="f9" y="f5"/>
                  <a:pt x="f10" y="f11"/>
                  <a:pt x="f12" y="f13"/>
                </a:cubicBezTo>
                <a:lnTo>
                  <a:pt x="f6" y="f14"/>
                </a:lnTo>
                <a:lnTo>
                  <a:pt x="f6" y="f7"/>
                </a:lnTo>
                <a:lnTo>
                  <a:pt x="f5" y="f7"/>
                </a:lnTo>
                <a:lnTo>
                  <a:pt x="f15" y="f16"/>
                </a:lnTo>
                <a:cubicBezTo>
                  <a:pt x="f17" y="f18"/>
                  <a:pt x="f19" y="f5"/>
                  <a:pt x="f8" y="f5"/>
                </a:cubicBezTo>
                <a:close/>
              </a:path>
            </a:pathLst>
          </a:custGeom>
          <a:solidFill>
            <a:srgbClr val="2CC3B4"/>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8" name="Picture 3">
            <a:extLst>
              <a:ext uri="{FF2B5EF4-FFF2-40B4-BE49-F238E27FC236}">
                <a16:creationId xmlns:a16="http://schemas.microsoft.com/office/drawing/2014/main" id="{F076D56D-9F0C-40E5-80D2-62A60688494F}"/>
              </a:ext>
            </a:extLst>
          </p:cNvPr>
          <p:cNvPicPr>
            <a:picLocks noChangeAspect="1"/>
          </p:cNvPicPr>
          <p:nvPr/>
        </p:nvPicPr>
        <p:blipFill>
          <a:blip r:embed="rId2"/>
          <a:stretch>
            <a:fillRect/>
          </a:stretch>
        </p:blipFill>
        <p:spPr>
          <a:xfrm>
            <a:off x="1041007" y="955438"/>
            <a:ext cx="4439558" cy="4439558"/>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F395C7A6-A9D0-4AEE-AF98-A3BC45C5D81D}"/>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563FA9A5-E96F-4087-99B7-483E42F68B79}"/>
              </a:ext>
            </a:extLst>
          </p:cNvPr>
          <p:cNvSpPr txBox="1">
            <a:spLocks noGrp="1"/>
          </p:cNvSpPr>
          <p:nvPr>
            <p:ph type="title"/>
          </p:nvPr>
        </p:nvSpPr>
        <p:spPr>
          <a:xfrm>
            <a:off x="838203" y="365129"/>
            <a:ext cx="5387498" cy="1325559"/>
          </a:xfrm>
        </p:spPr>
        <p:txBody>
          <a:bodyPr/>
          <a:lstStyle/>
          <a:p>
            <a:pPr lvl="0"/>
            <a:r>
              <a:rPr lang="en-GB" dirty="0">
                <a:solidFill>
                  <a:schemeClr val="bg1"/>
                </a:solidFill>
              </a:rPr>
              <a:t>Transformational leadership at Tesco</a:t>
            </a:r>
          </a:p>
        </p:txBody>
      </p:sp>
      <p:sp>
        <p:nvSpPr>
          <p:cNvPr id="4" name="Content Placeholder 2">
            <a:extLst>
              <a:ext uri="{FF2B5EF4-FFF2-40B4-BE49-F238E27FC236}">
                <a16:creationId xmlns:a16="http://schemas.microsoft.com/office/drawing/2014/main" id="{744F8D1C-185D-4388-BE9A-3A31A3BBBEDE}"/>
              </a:ext>
            </a:extLst>
          </p:cNvPr>
          <p:cNvSpPr txBox="1">
            <a:spLocks noGrp="1"/>
          </p:cNvSpPr>
          <p:nvPr>
            <p:ph idx="1"/>
          </p:nvPr>
        </p:nvSpPr>
        <p:spPr>
          <a:xfrm>
            <a:off x="838203" y="1825627"/>
            <a:ext cx="5387498" cy="4351336"/>
          </a:xfrm>
        </p:spPr>
        <p:txBody>
          <a:bodyPr>
            <a:normAutofit fontScale="92500"/>
          </a:bodyPr>
          <a:lstStyle/>
          <a:p>
            <a:pPr lvl="0"/>
            <a:r>
              <a:rPr lang="en-GB" sz="2600" dirty="0">
                <a:solidFill>
                  <a:schemeClr val="bg1"/>
                </a:solidFill>
              </a:rPr>
              <a:t>Tesco Company is considered </a:t>
            </a:r>
            <a:r>
              <a:rPr lang="en-GB" sz="2600" dirty="0"/>
              <a:t>as </a:t>
            </a:r>
            <a:r>
              <a:rPr lang="en-GB" sz="2600" dirty="0">
                <a:solidFill>
                  <a:schemeClr val="bg1"/>
                </a:solidFill>
              </a:rPr>
              <a:t>the most successful company</a:t>
            </a:r>
          </a:p>
          <a:p>
            <a:pPr lvl="0"/>
            <a:r>
              <a:rPr lang="en-GB" sz="2600" dirty="0">
                <a:solidFill>
                  <a:schemeClr val="bg1"/>
                </a:solidFill>
              </a:rPr>
              <a:t>The C.O.E Terry Leahy believes in a sample of things that the leaders should offer to their employees to sustain and make them effective. This includes:</a:t>
            </a:r>
          </a:p>
          <a:p>
            <a:pPr lvl="0">
              <a:buFont typeface="Wingdings" pitchFamily="2"/>
              <a:buChar char="ü"/>
            </a:pPr>
            <a:r>
              <a:rPr lang="en-GB" sz="2600" dirty="0">
                <a:solidFill>
                  <a:schemeClr val="bg1"/>
                </a:solidFill>
              </a:rPr>
              <a:t>interesting job to do</a:t>
            </a:r>
          </a:p>
          <a:p>
            <a:pPr lvl="0">
              <a:buFont typeface="Wingdings" pitchFamily="2"/>
              <a:buChar char="ü"/>
            </a:pPr>
            <a:r>
              <a:rPr lang="en-GB" sz="2600" dirty="0">
                <a:solidFill>
                  <a:schemeClr val="bg1"/>
                </a:solidFill>
              </a:rPr>
              <a:t>Respect</a:t>
            </a:r>
          </a:p>
          <a:p>
            <a:pPr lvl="0">
              <a:buFont typeface="Wingdings" pitchFamily="2"/>
              <a:buChar char="ü"/>
            </a:pPr>
            <a:r>
              <a:rPr lang="en-GB" sz="2600" dirty="0">
                <a:solidFill>
                  <a:schemeClr val="bg1"/>
                </a:solidFill>
              </a:rPr>
              <a:t>A friendly boss who helps </a:t>
            </a:r>
          </a:p>
          <a:p>
            <a:pPr lvl="0">
              <a:buFont typeface="Wingdings" pitchFamily="2"/>
              <a:buChar char="ü"/>
            </a:pPr>
            <a:endParaRPr lang="en-GB" sz="2600" dirty="0"/>
          </a:p>
        </p:txBody>
      </p:sp>
      <p:pic>
        <p:nvPicPr>
          <p:cNvPr id="5" name="Picture 3">
            <a:extLst>
              <a:ext uri="{FF2B5EF4-FFF2-40B4-BE49-F238E27FC236}">
                <a16:creationId xmlns:a16="http://schemas.microsoft.com/office/drawing/2014/main" id="{C6C786AA-9B1E-4BF4-90B0-8FE4955BF044}"/>
              </a:ext>
            </a:extLst>
          </p:cNvPr>
          <p:cNvPicPr>
            <a:picLocks noChangeAspect="1"/>
          </p:cNvPicPr>
          <p:nvPr/>
        </p:nvPicPr>
        <p:blipFill>
          <a:blip r:embed="rId2"/>
          <a:srcRect l="457" r="40708" b="2"/>
          <a:stretch>
            <a:fillRect/>
          </a:stretch>
        </p:blipFill>
        <p:spPr>
          <a:xfrm>
            <a:off x="6621298" y="1295412"/>
            <a:ext cx="5570707" cy="5562587"/>
          </a:xfrm>
          <a:prstGeom prst="rect">
            <a:avLst/>
          </a:prstGeom>
          <a:noFill/>
          <a:ln cap="flat">
            <a:noFill/>
          </a:ln>
        </p:spPr>
      </p:pic>
      <p:sp>
        <p:nvSpPr>
          <p:cNvPr id="6" name="Oval 10">
            <a:extLst>
              <a:ext uri="{FF2B5EF4-FFF2-40B4-BE49-F238E27FC236}">
                <a16:creationId xmlns:a16="http://schemas.microsoft.com/office/drawing/2014/main" id="{58B455F2-4D3F-4405-A96E-F0C47BAAE532}"/>
              </a:ext>
            </a:extLst>
          </p:cNvPr>
          <p:cNvSpPr>
            <a:spLocks noMove="1" noResize="1"/>
          </p:cNvSpPr>
          <p:nvPr/>
        </p:nvSpPr>
        <p:spPr>
          <a:xfrm>
            <a:off x="6643454" y="1656142"/>
            <a:ext cx="546097" cy="546097"/>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solidFill>
            <a:srgbClr val="EE7661"/>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Arc 12">
            <a:extLst>
              <a:ext uri="{FF2B5EF4-FFF2-40B4-BE49-F238E27FC236}">
                <a16:creationId xmlns:a16="http://schemas.microsoft.com/office/drawing/2014/main" id="{D22F7A2F-26BC-4096-881E-70345F736815}"/>
              </a:ext>
            </a:extLst>
          </p:cNvPr>
          <p:cNvSpPr>
            <a:spLocks noMove="1" noResize="1"/>
          </p:cNvSpPr>
          <p:nvPr/>
        </p:nvSpPr>
        <p:spPr>
          <a:xfrm>
            <a:off x="8134740" y="587520"/>
            <a:ext cx="2987902" cy="2987902"/>
          </a:xfrm>
          <a:custGeom>
            <a:avLst>
              <a:gd name="f12" fmla="val 173"/>
              <a:gd name="f13" fmla="val 299"/>
            </a:avLst>
            <a:gdLst>
              <a:gd name="f2" fmla="val 10800000"/>
              <a:gd name="f3" fmla="val 5400000"/>
              <a:gd name="f4" fmla="val 16200000"/>
              <a:gd name="f5" fmla="val 180"/>
              <a:gd name="f6" fmla="val w"/>
              <a:gd name="f7" fmla="val h"/>
              <a:gd name="f8" fmla="val ss"/>
              <a:gd name="f9" fmla="val 0"/>
              <a:gd name="f10" fmla="*/ 5419351 1 1725033"/>
              <a:gd name="f11" fmla="+- 0 0 1"/>
              <a:gd name="f12" fmla="val 173"/>
              <a:gd name="f13" fmla="val 299"/>
              <a:gd name="f14" fmla="+- 0 0 -263"/>
              <a:gd name="f15" fmla="+- 0 0 -236"/>
              <a:gd name="f16" fmla="+- 0 0 -209"/>
              <a:gd name="f17" fmla="abs f6"/>
              <a:gd name="f18" fmla="abs f7"/>
              <a:gd name="f19" fmla="abs f8"/>
              <a:gd name="f20" fmla="val f9"/>
              <a:gd name="f21" fmla="+- 0 0 f12"/>
              <a:gd name="f22" fmla="+- 0 0 f13"/>
              <a:gd name="f23" fmla="*/ f14 f2 1"/>
              <a:gd name="f24" fmla="*/ f15 f2 1"/>
              <a:gd name="f25" fmla="*/ f16 f2 1"/>
              <a:gd name="f26" fmla="?: f17 f6 1"/>
              <a:gd name="f27" fmla="?: f18 f7 1"/>
              <a:gd name="f28" fmla="?: f19 f8 1"/>
              <a:gd name="f29" fmla="*/ f21 f2 1"/>
              <a:gd name="f30" fmla="*/ f22 f2 1"/>
              <a:gd name="f31" fmla="*/ f23 1 f5"/>
              <a:gd name="f32" fmla="*/ f24 1 f5"/>
              <a:gd name="f33" fmla="*/ f25 1 f5"/>
              <a:gd name="f34" fmla="*/ f26 1 21600"/>
              <a:gd name="f35" fmla="*/ f27 1 21600"/>
              <a:gd name="f36" fmla="*/ 21600 f26 1"/>
              <a:gd name="f37" fmla="*/ 21600 f27 1"/>
              <a:gd name="f38" fmla="*/ f29 1 f5"/>
              <a:gd name="f39" fmla="*/ f30 1 f5"/>
              <a:gd name="f40" fmla="+- f31 0 f3"/>
              <a:gd name="f41" fmla="+- f32 0 f3"/>
              <a:gd name="f42" fmla="+- f33 0 f3"/>
              <a:gd name="f43" fmla="min f35 f34"/>
              <a:gd name="f44" fmla="*/ f36 1 f28"/>
              <a:gd name="f45" fmla="*/ f37 1 f28"/>
              <a:gd name="f46" fmla="+- f38 0 f3"/>
              <a:gd name="f47" fmla="+- f39 0 f3"/>
              <a:gd name="f48" fmla="val f44"/>
              <a:gd name="f49" fmla="val f45"/>
              <a:gd name="f50" fmla="+- 0 0 f46"/>
              <a:gd name="f51" fmla="+- 0 0 f47"/>
              <a:gd name="f52" fmla="+- f49 0 f20"/>
              <a:gd name="f53" fmla="+- f48 0 f20"/>
              <a:gd name="f54" fmla="val f50"/>
              <a:gd name="f55" fmla="val f51"/>
              <a:gd name="f56" fmla="*/ f52 1 2"/>
              <a:gd name="f57" fmla="*/ f53 1 2"/>
              <a:gd name="f58" fmla="+- f55 0 f54"/>
              <a:gd name="f59" fmla="+- f54 f3 0"/>
              <a:gd name="f60" fmla="+- f55 f3 0"/>
              <a:gd name="f61" fmla="+- 21600000 0 f54"/>
              <a:gd name="f62" fmla="+- f3 0 f54"/>
              <a:gd name="f63" fmla="+- 27000000 0 f54"/>
              <a:gd name="f64" fmla="+- f2 0 f54"/>
              <a:gd name="f65" fmla="+- 32400000 0 f54"/>
              <a:gd name="f66" fmla="+- f4 0 f54"/>
              <a:gd name="f67" fmla="+- 37800000 0 f54"/>
              <a:gd name="f68" fmla="+- f20 f56 0"/>
              <a:gd name="f69" fmla="+- f20 f57 0"/>
              <a:gd name="f70" fmla="+- f58 21600000 0"/>
              <a:gd name="f71" fmla="*/ f59 f10 1"/>
              <a:gd name="f72" fmla="*/ f60 f10 1"/>
              <a:gd name="f73" fmla="?: f62 f62 f63"/>
              <a:gd name="f74" fmla="?: f64 f64 f65"/>
              <a:gd name="f75" fmla="?: f66 f66 f67"/>
              <a:gd name="f76" fmla="*/ f57 f43 1"/>
              <a:gd name="f77" fmla="*/ f56 f43 1"/>
              <a:gd name="f78" fmla="?: f58 f58 f70"/>
              <a:gd name="f79" fmla="*/ f71 1 f2"/>
              <a:gd name="f80" fmla="*/ f72 1 f2"/>
              <a:gd name="f81" fmla="*/ f69 f43 1"/>
              <a:gd name="f82" fmla="*/ f68 f43 1"/>
              <a:gd name="f83" fmla="+- 0 0 f79"/>
              <a:gd name="f84" fmla="+- 0 0 f80"/>
              <a:gd name="f85" fmla="+- f78 0 f61"/>
              <a:gd name="f86" fmla="+- f78 0 f73"/>
              <a:gd name="f87" fmla="+- f78 0 f74"/>
              <a:gd name="f88" fmla="+- f78 0 f75"/>
              <a:gd name="f89" fmla="+- 0 0 f83"/>
              <a:gd name="f90" fmla="+- 0 0 f84"/>
              <a:gd name="f91" fmla="*/ f89 f2 1"/>
              <a:gd name="f92" fmla="*/ f90 f2 1"/>
              <a:gd name="f93" fmla="*/ f91 1 f10"/>
              <a:gd name="f94" fmla="*/ f92 1 f10"/>
              <a:gd name="f95" fmla="+- f93 0 f3"/>
              <a:gd name="f96" fmla="+- f94 0 f3"/>
              <a:gd name="f97" fmla="sin 1 f95"/>
              <a:gd name="f98" fmla="cos 1 f95"/>
              <a:gd name="f99" fmla="sin 1 f96"/>
              <a:gd name="f100" fmla="cos 1 f96"/>
              <a:gd name="f101" fmla="+- 0 0 f97"/>
              <a:gd name="f102" fmla="+- 0 0 f98"/>
              <a:gd name="f103" fmla="+- 0 0 f99"/>
              <a:gd name="f104" fmla="+- 0 0 f100"/>
              <a:gd name="f105" fmla="+- 0 0 f101"/>
              <a:gd name="f106" fmla="+- 0 0 f102"/>
              <a:gd name="f107" fmla="+- 0 0 f103"/>
              <a:gd name="f108" fmla="+- 0 0 f104"/>
              <a:gd name="f109" fmla="*/ f105 f57 1"/>
              <a:gd name="f110" fmla="*/ f106 f56 1"/>
              <a:gd name="f111" fmla="*/ f107 f57 1"/>
              <a:gd name="f112" fmla="*/ f108 f56 1"/>
              <a:gd name="f113" fmla="+- 0 0 f110"/>
              <a:gd name="f114" fmla="+- 0 0 f109"/>
              <a:gd name="f115" fmla="+- 0 0 f112"/>
              <a:gd name="f116" fmla="+- 0 0 f111"/>
              <a:gd name="f117" fmla="+- 0 0 f113"/>
              <a:gd name="f118" fmla="+- 0 0 f114"/>
              <a:gd name="f119" fmla="+- 0 0 f115"/>
              <a:gd name="f120" fmla="+- 0 0 f116"/>
              <a:gd name="f121" fmla="at2 f117 f118"/>
              <a:gd name="f122" fmla="at2 f119 f120"/>
              <a:gd name="f123" fmla="+- f121 f3 0"/>
              <a:gd name="f124" fmla="+- f122 f3 0"/>
              <a:gd name="f125" fmla="*/ f123 f10 1"/>
              <a:gd name="f126" fmla="*/ f124 f10 1"/>
              <a:gd name="f127" fmla="*/ f125 1 f2"/>
              <a:gd name="f128" fmla="*/ f126 1 f2"/>
              <a:gd name="f129" fmla="+- 0 0 f127"/>
              <a:gd name="f130" fmla="+- 0 0 f128"/>
              <a:gd name="f131" fmla="val f129"/>
              <a:gd name="f132" fmla="val f130"/>
              <a:gd name="f133" fmla="+- 0 0 f131"/>
              <a:gd name="f134" fmla="+- 0 0 f132"/>
              <a:gd name="f135" fmla="*/ f133 f2 1"/>
              <a:gd name="f136" fmla="*/ f134 f2 1"/>
              <a:gd name="f137" fmla="*/ f135 1 f10"/>
              <a:gd name="f138" fmla="*/ f136 1 f10"/>
              <a:gd name="f139" fmla="+- f137 0 f3"/>
              <a:gd name="f140" fmla="+- f138 0 f3"/>
              <a:gd name="f141" fmla="cos 1 f139"/>
              <a:gd name="f142" fmla="sin 1 f139"/>
              <a:gd name="f143" fmla="cos 1 f140"/>
              <a:gd name="f144" fmla="sin 1 f140"/>
              <a:gd name="f145" fmla="+- 0 0 f141"/>
              <a:gd name="f146" fmla="+- 0 0 f142"/>
              <a:gd name="f147" fmla="+- 0 0 f143"/>
              <a:gd name="f148" fmla="+- 0 0 f144"/>
              <a:gd name="f149" fmla="*/ f11 f145 1"/>
              <a:gd name="f150" fmla="*/ f11 f146 1"/>
              <a:gd name="f151" fmla="*/ f11 f147 1"/>
              <a:gd name="f152" fmla="*/ f11 f148 1"/>
              <a:gd name="f153" fmla="*/ f149 f57 1"/>
              <a:gd name="f154" fmla="*/ f150 f56 1"/>
              <a:gd name="f155" fmla="*/ f151 f57 1"/>
              <a:gd name="f156" fmla="*/ f152 f56 1"/>
              <a:gd name="f157" fmla="+- f69 f153 0"/>
              <a:gd name="f158" fmla="+- f68 f154 0"/>
              <a:gd name="f159" fmla="+- f69 f155 0"/>
              <a:gd name="f160" fmla="+- f68 f156 0"/>
              <a:gd name="f161" fmla="max f157 f159"/>
              <a:gd name="f162" fmla="max f158 f160"/>
              <a:gd name="f163" fmla="min f157 f159"/>
              <a:gd name="f164" fmla="min f158 f160"/>
              <a:gd name="f165" fmla="*/ f157 f43 1"/>
              <a:gd name="f166" fmla="*/ f158 f43 1"/>
              <a:gd name="f167" fmla="*/ f159 f43 1"/>
              <a:gd name="f168" fmla="*/ f160 f43 1"/>
              <a:gd name="f169" fmla="?: f85 f48 f161"/>
              <a:gd name="f170" fmla="?: f86 f49 f162"/>
              <a:gd name="f171" fmla="?: f87 f20 f163"/>
              <a:gd name="f172" fmla="?: f88 f20 f164"/>
              <a:gd name="f173" fmla="*/ f171 f43 1"/>
              <a:gd name="f174" fmla="*/ f172 f43 1"/>
              <a:gd name="f175" fmla="*/ f169 f43 1"/>
              <a:gd name="f176" fmla="*/ f170 f43 1"/>
            </a:gdLst>
            <a:ahLst/>
            <a:cxnLst>
              <a:cxn ang="3cd4">
                <a:pos x="hc" y="t"/>
              </a:cxn>
              <a:cxn ang="0">
                <a:pos x="r" y="vc"/>
              </a:cxn>
              <a:cxn ang="cd4">
                <a:pos x="hc" y="b"/>
              </a:cxn>
              <a:cxn ang="cd2">
                <a:pos x="l" y="vc"/>
              </a:cxn>
              <a:cxn ang="f40">
                <a:pos x="f165" y="f166"/>
              </a:cxn>
              <a:cxn ang="f41">
                <a:pos x="f81" y="f82"/>
              </a:cxn>
              <a:cxn ang="f42">
                <a:pos x="f167" y="f168"/>
              </a:cxn>
            </a:cxnLst>
            <a:rect l="f173" t="f174" r="f175" b="f176"/>
            <a:pathLst>
              <a:path stroke="0">
                <a:moveTo>
                  <a:pt x="f165" y="f166"/>
                </a:moveTo>
                <a:arcTo wR="f76" hR="f77" stAng="f54" swAng="f78"/>
                <a:lnTo>
                  <a:pt x="f81" y="f82"/>
                </a:lnTo>
                <a:close/>
              </a:path>
              <a:path fill="none">
                <a:moveTo>
                  <a:pt x="f165" y="f166"/>
                </a:moveTo>
                <a:arcTo wR="f76" hR="f77" stAng="f54" swAng="f78"/>
              </a:path>
            </a:pathLst>
          </a:custGeom>
          <a:noFill/>
          <a:ln w="127001" cap="rnd">
            <a:solidFill>
              <a:srgbClr val="2CC3B4"/>
            </a:solidFill>
            <a:custDash>
              <a:ds d="300000" sp="300000"/>
            </a:custDash>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CAA4ADFD-5E88-4BA4-B2FE-0C04035975FB}"/>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9CAA0DCD-AA89-4221-AFCC-43B0B44ADB70}"/>
              </a:ext>
            </a:extLst>
          </p:cNvPr>
          <p:cNvSpPr txBox="1">
            <a:spLocks noGrp="1"/>
          </p:cNvSpPr>
          <p:nvPr>
            <p:ph type="title"/>
          </p:nvPr>
        </p:nvSpPr>
        <p:spPr>
          <a:xfrm>
            <a:off x="838203" y="367076"/>
            <a:ext cx="5120557" cy="1325559"/>
          </a:xfrm>
        </p:spPr>
        <p:txBody>
          <a:bodyPr/>
          <a:lstStyle/>
          <a:p>
            <a:pPr lvl="0"/>
            <a:r>
              <a:rPr lang="en-GB" b="1" dirty="0"/>
              <a:t> </a:t>
            </a:r>
            <a:r>
              <a:rPr lang="en-GB" b="1" dirty="0">
                <a:solidFill>
                  <a:schemeClr val="bg1"/>
                </a:solidFill>
              </a:rPr>
              <a:t>Business strategies of Tesco</a:t>
            </a:r>
          </a:p>
        </p:txBody>
      </p:sp>
      <p:sp>
        <p:nvSpPr>
          <p:cNvPr id="4" name="Content Placeholder 2">
            <a:extLst>
              <a:ext uri="{FF2B5EF4-FFF2-40B4-BE49-F238E27FC236}">
                <a16:creationId xmlns:a16="http://schemas.microsoft.com/office/drawing/2014/main" id="{42E9C004-BF48-4C11-81FF-97B3E0209517}"/>
              </a:ext>
            </a:extLst>
          </p:cNvPr>
          <p:cNvSpPr txBox="1">
            <a:spLocks noGrp="1"/>
          </p:cNvSpPr>
          <p:nvPr>
            <p:ph idx="1"/>
          </p:nvPr>
        </p:nvSpPr>
        <p:spPr>
          <a:xfrm>
            <a:off x="371758" y="2832792"/>
            <a:ext cx="5120557" cy="3077678"/>
          </a:xfrm>
        </p:spPr>
        <p:txBody>
          <a:bodyPr/>
          <a:lstStyle/>
          <a:p>
            <a:pPr lvl="0"/>
            <a:r>
              <a:rPr lang="en-GB" sz="2400" dirty="0">
                <a:solidFill>
                  <a:schemeClr val="bg1"/>
                </a:solidFill>
              </a:rPr>
              <a:t>The success of Tesco is attached to:</a:t>
            </a:r>
          </a:p>
          <a:p>
            <a:pPr marL="0" lvl="0" indent="0">
              <a:buNone/>
            </a:pPr>
            <a:r>
              <a:rPr lang="en-GB" sz="2400" dirty="0">
                <a:solidFill>
                  <a:schemeClr val="bg1"/>
                </a:solidFill>
              </a:rPr>
              <a:t>Powerful brand:</a:t>
            </a:r>
          </a:p>
          <a:p>
            <a:pPr lvl="0">
              <a:buFont typeface="Wingdings" pitchFamily="2"/>
              <a:buChar char="ü"/>
            </a:pPr>
            <a:r>
              <a:rPr lang="en-GB" sz="2400" dirty="0">
                <a:solidFill>
                  <a:schemeClr val="bg1"/>
                </a:solidFill>
              </a:rPr>
              <a:t>The company is customer cantered.</a:t>
            </a:r>
          </a:p>
          <a:p>
            <a:pPr lvl="0">
              <a:buFont typeface="Wingdings" pitchFamily="2"/>
              <a:buChar char="ü"/>
            </a:pPr>
            <a:r>
              <a:rPr lang="en-GB" sz="2400" dirty="0">
                <a:solidFill>
                  <a:schemeClr val="bg1"/>
                </a:solidFill>
              </a:rPr>
              <a:t>its prices are flexible and fit all the customers.</a:t>
            </a:r>
          </a:p>
          <a:p>
            <a:pPr lvl="0">
              <a:buFont typeface="Wingdings" pitchFamily="2"/>
              <a:buChar char="ü"/>
            </a:pPr>
            <a:endParaRPr lang="en-GB" sz="2400" dirty="0"/>
          </a:p>
          <a:p>
            <a:pPr lvl="0">
              <a:buFont typeface="Wingdings" pitchFamily="2"/>
              <a:buChar char="ü"/>
            </a:pPr>
            <a:endParaRPr lang="en-GB" sz="2400" dirty="0"/>
          </a:p>
          <a:p>
            <a:pPr marL="0" lvl="0" indent="0">
              <a:buNone/>
            </a:pPr>
            <a:endParaRPr lang="en-GB" sz="2400" dirty="0"/>
          </a:p>
        </p:txBody>
      </p:sp>
      <p:sp>
        <p:nvSpPr>
          <p:cNvPr id="5" name="Oval 11">
            <a:extLst>
              <a:ext uri="{FF2B5EF4-FFF2-40B4-BE49-F238E27FC236}">
                <a16:creationId xmlns:a16="http://schemas.microsoft.com/office/drawing/2014/main" id="{7449C8BD-8BB3-4FF3-864E-5D726D2CB6AE}"/>
              </a:ext>
            </a:extLst>
          </p:cNvPr>
          <p:cNvSpPr>
            <a:spLocks noMove="1" noResize="1"/>
          </p:cNvSpPr>
          <p:nvPr/>
        </p:nvSpPr>
        <p:spPr>
          <a:xfrm>
            <a:off x="10420566" y="1364732"/>
            <a:ext cx="947492" cy="921788"/>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solidFill>
            <a:srgbClr val="4E91F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6" name="Picture 4">
            <a:extLst>
              <a:ext uri="{FF2B5EF4-FFF2-40B4-BE49-F238E27FC236}">
                <a16:creationId xmlns:a16="http://schemas.microsoft.com/office/drawing/2014/main" id="{D806D592-710C-42E4-814D-7C0CE0939C6A}"/>
              </a:ext>
            </a:extLst>
          </p:cNvPr>
          <p:cNvPicPr>
            <a:picLocks noChangeAspect="1"/>
          </p:cNvPicPr>
          <p:nvPr/>
        </p:nvPicPr>
        <p:blipFill>
          <a:blip r:embed="rId2"/>
          <a:srcRect l="23557" r="16449"/>
          <a:stretch>
            <a:fillRect/>
          </a:stretch>
        </p:blipFill>
        <p:spPr>
          <a:xfrm>
            <a:off x="7800179" y="2631743"/>
            <a:ext cx="4290739" cy="4130271"/>
          </a:xfrm>
          <a:prstGeom prst="rect">
            <a:avLst/>
          </a:prstGeom>
          <a:noFill/>
          <a:ln cap="flat">
            <a:noFill/>
          </a:ln>
        </p:spPr>
      </p:pic>
      <p:sp>
        <p:nvSpPr>
          <p:cNvPr id="7" name="Arc 13">
            <a:extLst>
              <a:ext uri="{FF2B5EF4-FFF2-40B4-BE49-F238E27FC236}">
                <a16:creationId xmlns:a16="http://schemas.microsoft.com/office/drawing/2014/main" id="{7C2BFC62-4500-4ECE-870E-5DD05482C68D}"/>
              </a:ext>
            </a:extLst>
          </p:cNvPr>
          <p:cNvSpPr>
            <a:spLocks noMove="1" noResize="1"/>
          </p:cNvSpPr>
          <p:nvPr/>
        </p:nvSpPr>
        <p:spPr>
          <a:xfrm rot="4759063" flipV="1">
            <a:off x="6034135" y="-673134"/>
            <a:ext cx="4021192" cy="4021192"/>
          </a:xfrm>
          <a:custGeom>
            <a:avLst>
              <a:gd name="f12" fmla="val 180"/>
              <a:gd name="f13" fmla="val 244"/>
            </a:avLst>
            <a:gdLst>
              <a:gd name="f2" fmla="val 10800000"/>
              <a:gd name="f3" fmla="val 5400000"/>
              <a:gd name="f4" fmla="val 16200000"/>
              <a:gd name="f5" fmla="val 180"/>
              <a:gd name="f6" fmla="val w"/>
              <a:gd name="f7" fmla="val h"/>
              <a:gd name="f8" fmla="val ss"/>
              <a:gd name="f9" fmla="val 0"/>
              <a:gd name="f10" fmla="*/ 5419351 1 1725033"/>
              <a:gd name="f11" fmla="+- 0 0 1"/>
              <a:gd name="f12" fmla="val 180"/>
              <a:gd name="f13" fmla="val 244"/>
              <a:gd name="f14" fmla="+- 0 0 -270"/>
              <a:gd name="f15" fmla="+- 0 0 -392"/>
              <a:gd name="f16" fmla="+- 0 0 -514"/>
              <a:gd name="f17" fmla="abs f6"/>
              <a:gd name="f18" fmla="abs f7"/>
              <a:gd name="f19" fmla="abs f8"/>
              <a:gd name="f20" fmla="val f9"/>
              <a:gd name="f21" fmla="+- 0 0 f12"/>
              <a:gd name="f22" fmla="+- 0 0 f13"/>
              <a:gd name="f23" fmla="*/ f14 f2 1"/>
              <a:gd name="f24" fmla="*/ f15 f2 1"/>
              <a:gd name="f25" fmla="*/ f16 f2 1"/>
              <a:gd name="f26" fmla="?: f17 f6 1"/>
              <a:gd name="f27" fmla="?: f18 f7 1"/>
              <a:gd name="f28" fmla="?: f19 f8 1"/>
              <a:gd name="f29" fmla="*/ f21 f2 1"/>
              <a:gd name="f30" fmla="*/ f22 f2 1"/>
              <a:gd name="f31" fmla="*/ f23 1 f5"/>
              <a:gd name="f32" fmla="*/ f24 1 f5"/>
              <a:gd name="f33" fmla="*/ f25 1 f5"/>
              <a:gd name="f34" fmla="*/ f26 1 21600"/>
              <a:gd name="f35" fmla="*/ f27 1 21600"/>
              <a:gd name="f36" fmla="*/ 21600 f26 1"/>
              <a:gd name="f37" fmla="*/ 21600 f27 1"/>
              <a:gd name="f38" fmla="*/ f29 1 f5"/>
              <a:gd name="f39" fmla="*/ f30 1 f5"/>
              <a:gd name="f40" fmla="+- f31 0 f3"/>
              <a:gd name="f41" fmla="+- f32 0 f3"/>
              <a:gd name="f42" fmla="+- f33 0 f3"/>
              <a:gd name="f43" fmla="min f35 f34"/>
              <a:gd name="f44" fmla="*/ f36 1 f28"/>
              <a:gd name="f45" fmla="*/ f37 1 f28"/>
              <a:gd name="f46" fmla="+- f38 0 f3"/>
              <a:gd name="f47" fmla="+- f39 0 f3"/>
              <a:gd name="f48" fmla="val f44"/>
              <a:gd name="f49" fmla="val f45"/>
              <a:gd name="f50" fmla="+- 0 0 f46"/>
              <a:gd name="f51" fmla="+- 0 0 f47"/>
              <a:gd name="f52" fmla="+- f49 0 f20"/>
              <a:gd name="f53" fmla="+- f48 0 f20"/>
              <a:gd name="f54" fmla="val f50"/>
              <a:gd name="f55" fmla="val f51"/>
              <a:gd name="f56" fmla="*/ f52 1 2"/>
              <a:gd name="f57" fmla="*/ f53 1 2"/>
              <a:gd name="f58" fmla="+- f55 0 f54"/>
              <a:gd name="f59" fmla="+- f54 f3 0"/>
              <a:gd name="f60" fmla="+- f55 f3 0"/>
              <a:gd name="f61" fmla="+- 21600000 0 f54"/>
              <a:gd name="f62" fmla="+- f3 0 f54"/>
              <a:gd name="f63" fmla="+- 27000000 0 f54"/>
              <a:gd name="f64" fmla="+- f2 0 f54"/>
              <a:gd name="f65" fmla="+- 32400000 0 f54"/>
              <a:gd name="f66" fmla="+- f4 0 f54"/>
              <a:gd name="f67" fmla="+- 37800000 0 f54"/>
              <a:gd name="f68" fmla="+- f20 f56 0"/>
              <a:gd name="f69" fmla="+- f20 f57 0"/>
              <a:gd name="f70" fmla="+- f58 21600000 0"/>
              <a:gd name="f71" fmla="*/ f59 f10 1"/>
              <a:gd name="f72" fmla="*/ f60 f10 1"/>
              <a:gd name="f73" fmla="?: f62 f62 f63"/>
              <a:gd name="f74" fmla="?: f64 f64 f65"/>
              <a:gd name="f75" fmla="?: f66 f66 f67"/>
              <a:gd name="f76" fmla="*/ f57 f43 1"/>
              <a:gd name="f77" fmla="*/ f56 f43 1"/>
              <a:gd name="f78" fmla="?: f58 f58 f70"/>
              <a:gd name="f79" fmla="*/ f71 1 f2"/>
              <a:gd name="f80" fmla="*/ f72 1 f2"/>
              <a:gd name="f81" fmla="*/ f69 f43 1"/>
              <a:gd name="f82" fmla="*/ f68 f43 1"/>
              <a:gd name="f83" fmla="+- 0 0 f79"/>
              <a:gd name="f84" fmla="+- 0 0 f80"/>
              <a:gd name="f85" fmla="+- f78 0 f61"/>
              <a:gd name="f86" fmla="+- f78 0 f73"/>
              <a:gd name="f87" fmla="+- f78 0 f74"/>
              <a:gd name="f88" fmla="+- f78 0 f75"/>
              <a:gd name="f89" fmla="+- 0 0 f83"/>
              <a:gd name="f90" fmla="+- 0 0 f84"/>
              <a:gd name="f91" fmla="*/ f89 f2 1"/>
              <a:gd name="f92" fmla="*/ f90 f2 1"/>
              <a:gd name="f93" fmla="*/ f91 1 f10"/>
              <a:gd name="f94" fmla="*/ f92 1 f10"/>
              <a:gd name="f95" fmla="+- f93 0 f3"/>
              <a:gd name="f96" fmla="+- f94 0 f3"/>
              <a:gd name="f97" fmla="sin 1 f95"/>
              <a:gd name="f98" fmla="cos 1 f95"/>
              <a:gd name="f99" fmla="sin 1 f96"/>
              <a:gd name="f100" fmla="cos 1 f96"/>
              <a:gd name="f101" fmla="+- 0 0 f97"/>
              <a:gd name="f102" fmla="+- 0 0 f98"/>
              <a:gd name="f103" fmla="+- 0 0 f99"/>
              <a:gd name="f104" fmla="+- 0 0 f100"/>
              <a:gd name="f105" fmla="+- 0 0 f101"/>
              <a:gd name="f106" fmla="+- 0 0 f102"/>
              <a:gd name="f107" fmla="+- 0 0 f103"/>
              <a:gd name="f108" fmla="+- 0 0 f104"/>
              <a:gd name="f109" fmla="*/ f105 f57 1"/>
              <a:gd name="f110" fmla="*/ f106 f56 1"/>
              <a:gd name="f111" fmla="*/ f107 f57 1"/>
              <a:gd name="f112" fmla="*/ f108 f56 1"/>
              <a:gd name="f113" fmla="+- 0 0 f110"/>
              <a:gd name="f114" fmla="+- 0 0 f109"/>
              <a:gd name="f115" fmla="+- 0 0 f112"/>
              <a:gd name="f116" fmla="+- 0 0 f111"/>
              <a:gd name="f117" fmla="+- 0 0 f113"/>
              <a:gd name="f118" fmla="+- 0 0 f114"/>
              <a:gd name="f119" fmla="+- 0 0 f115"/>
              <a:gd name="f120" fmla="+- 0 0 f116"/>
              <a:gd name="f121" fmla="at2 f117 f118"/>
              <a:gd name="f122" fmla="at2 f119 f120"/>
              <a:gd name="f123" fmla="+- f121 f3 0"/>
              <a:gd name="f124" fmla="+- f122 f3 0"/>
              <a:gd name="f125" fmla="*/ f123 f10 1"/>
              <a:gd name="f126" fmla="*/ f124 f10 1"/>
              <a:gd name="f127" fmla="*/ f125 1 f2"/>
              <a:gd name="f128" fmla="*/ f126 1 f2"/>
              <a:gd name="f129" fmla="+- 0 0 f127"/>
              <a:gd name="f130" fmla="+- 0 0 f128"/>
              <a:gd name="f131" fmla="val f129"/>
              <a:gd name="f132" fmla="val f130"/>
              <a:gd name="f133" fmla="+- 0 0 f131"/>
              <a:gd name="f134" fmla="+- 0 0 f132"/>
              <a:gd name="f135" fmla="*/ f133 f2 1"/>
              <a:gd name="f136" fmla="*/ f134 f2 1"/>
              <a:gd name="f137" fmla="*/ f135 1 f10"/>
              <a:gd name="f138" fmla="*/ f136 1 f10"/>
              <a:gd name="f139" fmla="+- f137 0 f3"/>
              <a:gd name="f140" fmla="+- f138 0 f3"/>
              <a:gd name="f141" fmla="cos 1 f139"/>
              <a:gd name="f142" fmla="sin 1 f139"/>
              <a:gd name="f143" fmla="cos 1 f140"/>
              <a:gd name="f144" fmla="sin 1 f140"/>
              <a:gd name="f145" fmla="+- 0 0 f141"/>
              <a:gd name="f146" fmla="+- 0 0 f142"/>
              <a:gd name="f147" fmla="+- 0 0 f143"/>
              <a:gd name="f148" fmla="+- 0 0 f144"/>
              <a:gd name="f149" fmla="*/ f11 f145 1"/>
              <a:gd name="f150" fmla="*/ f11 f146 1"/>
              <a:gd name="f151" fmla="*/ f11 f147 1"/>
              <a:gd name="f152" fmla="*/ f11 f148 1"/>
              <a:gd name="f153" fmla="*/ f149 f57 1"/>
              <a:gd name="f154" fmla="*/ f150 f56 1"/>
              <a:gd name="f155" fmla="*/ f151 f57 1"/>
              <a:gd name="f156" fmla="*/ f152 f56 1"/>
              <a:gd name="f157" fmla="+- f69 f153 0"/>
              <a:gd name="f158" fmla="+- f68 f154 0"/>
              <a:gd name="f159" fmla="+- f69 f155 0"/>
              <a:gd name="f160" fmla="+- f68 f156 0"/>
              <a:gd name="f161" fmla="max f157 f159"/>
              <a:gd name="f162" fmla="max f158 f160"/>
              <a:gd name="f163" fmla="min f157 f159"/>
              <a:gd name="f164" fmla="min f158 f160"/>
              <a:gd name="f165" fmla="*/ f157 f43 1"/>
              <a:gd name="f166" fmla="*/ f158 f43 1"/>
              <a:gd name="f167" fmla="*/ f159 f43 1"/>
              <a:gd name="f168" fmla="*/ f160 f43 1"/>
              <a:gd name="f169" fmla="?: f85 f48 f161"/>
              <a:gd name="f170" fmla="?: f86 f49 f162"/>
              <a:gd name="f171" fmla="?: f87 f20 f163"/>
              <a:gd name="f172" fmla="?: f88 f20 f164"/>
              <a:gd name="f173" fmla="*/ f171 f43 1"/>
              <a:gd name="f174" fmla="*/ f172 f43 1"/>
              <a:gd name="f175" fmla="*/ f169 f43 1"/>
              <a:gd name="f176" fmla="*/ f170 f43 1"/>
            </a:gdLst>
            <a:ahLst/>
            <a:cxnLst>
              <a:cxn ang="3cd4">
                <a:pos x="hc" y="t"/>
              </a:cxn>
              <a:cxn ang="0">
                <a:pos x="r" y="vc"/>
              </a:cxn>
              <a:cxn ang="cd4">
                <a:pos x="hc" y="b"/>
              </a:cxn>
              <a:cxn ang="cd2">
                <a:pos x="l" y="vc"/>
              </a:cxn>
              <a:cxn ang="f40">
                <a:pos x="f165" y="f166"/>
              </a:cxn>
              <a:cxn ang="f41">
                <a:pos x="f81" y="f82"/>
              </a:cxn>
              <a:cxn ang="f42">
                <a:pos x="f167" y="f168"/>
              </a:cxn>
            </a:cxnLst>
            <a:rect l="f173" t="f174" r="f175" b="f176"/>
            <a:pathLst>
              <a:path stroke="0">
                <a:moveTo>
                  <a:pt x="f165" y="f166"/>
                </a:moveTo>
                <a:arcTo wR="f76" hR="f77" stAng="f54" swAng="f78"/>
                <a:lnTo>
                  <a:pt x="f81" y="f82"/>
                </a:lnTo>
                <a:close/>
              </a:path>
              <a:path fill="none">
                <a:moveTo>
                  <a:pt x="f165" y="f166"/>
                </a:moveTo>
                <a:arcTo wR="f76" hR="f77" stAng="f54" swAng="f78"/>
              </a:path>
            </a:pathLst>
          </a:custGeom>
          <a:noFill/>
          <a:ln w="127001" cap="rnd">
            <a:solidFill>
              <a:srgbClr val="2CC3B4"/>
            </a:solidFill>
            <a:custDash>
              <a:ds d="300000" sp="300000"/>
            </a:custDash>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pic>
        <p:nvPicPr>
          <p:cNvPr id="8" name="Picture 3">
            <a:extLst>
              <a:ext uri="{FF2B5EF4-FFF2-40B4-BE49-F238E27FC236}">
                <a16:creationId xmlns:a16="http://schemas.microsoft.com/office/drawing/2014/main" id="{C956F6A7-F9C9-457C-8B1C-99F0C13BE359}"/>
              </a:ext>
            </a:extLst>
          </p:cNvPr>
          <p:cNvPicPr>
            <a:picLocks noChangeAspect="1"/>
          </p:cNvPicPr>
          <p:nvPr/>
        </p:nvPicPr>
        <p:blipFill>
          <a:blip r:embed="rId3"/>
          <a:srcRect l="11961" r="12204"/>
          <a:stretch>
            <a:fillRect/>
          </a:stretch>
        </p:blipFill>
        <p:spPr>
          <a:xfrm>
            <a:off x="6261610" y="0"/>
            <a:ext cx="3519315" cy="3007909"/>
          </a:xfrm>
          <a:prstGeom prst="rect">
            <a:avLst/>
          </a:prstGeom>
          <a:noFill/>
          <a:ln cap="flat">
            <a:noFill/>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11</TotalTime>
  <Words>673</Words>
  <Application>Microsoft Office PowerPoint</Application>
  <PresentationFormat>Widescreen</PresentationFormat>
  <Paragraphs>64</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Century Gothic</vt:lpstr>
      <vt:lpstr>Wingdings</vt:lpstr>
      <vt:lpstr>Wingdings 3</vt:lpstr>
      <vt:lpstr>Ion</vt:lpstr>
      <vt:lpstr>Group Project</vt:lpstr>
      <vt:lpstr>The fundamentals of being willing and equipped to influence others are captured by leadership. </vt:lpstr>
      <vt:lpstr>Leadership styles represent the classification of a person behaviour while leading a group</vt:lpstr>
      <vt:lpstr>Luthans found four managerial activities and the time which effective managers usually spent on each activity</vt:lpstr>
      <vt:lpstr>PowerPoint Presentation</vt:lpstr>
      <vt:lpstr>Tesco Management</vt:lpstr>
      <vt:lpstr>A good communication skill is one of the most important characteristics which a leader should have. Leaders need to be able to adapt on the basis of the community with which they interact. An significant component of a leaders list of talents and experiences is strong communication skills.</vt:lpstr>
      <vt:lpstr>  The willingness to listen is an essential element of communication. Communication is a strong characteristic for Tesco company and this helps a lot the leaders to success.  </vt:lpstr>
      <vt:lpstr>Leadership style:bases of power</vt:lpstr>
      <vt:lpstr>Action Centered Leadership</vt:lpstr>
      <vt:lpstr>Action Centered Leadership in Practice</vt:lpstr>
      <vt:lpstr>Either training is necessary for business development?</vt:lpstr>
      <vt:lpstr>Qualities required of people in leadership position</vt:lpstr>
      <vt:lpstr>Leadership is forward looking</vt:lpstr>
      <vt:lpstr>Tesco’s leadership Traits</vt:lpstr>
      <vt:lpstr>Transformational leadership at Tesco</vt:lpstr>
      <vt:lpstr> Business strategies of Tesco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Group Project</dc:title>
  <dc:creator>Alexandru Csaba</dc:creator>
  <cp:lastModifiedBy>Alexandru Csaba</cp:lastModifiedBy>
  <cp:revision>6</cp:revision>
  <dcterms:created xsi:type="dcterms:W3CDTF">2020-12-01T08:56:56Z</dcterms:created>
  <dcterms:modified xsi:type="dcterms:W3CDTF">2020-12-01T09:39:11Z</dcterms:modified>
</cp:coreProperties>
</file>