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77" r:id="rId3"/>
    <p:sldId id="257" r:id="rId4"/>
    <p:sldId id="258" r:id="rId5"/>
    <p:sldId id="259" r:id="rId6"/>
    <p:sldId id="260" r:id="rId7"/>
    <p:sldId id="261" r:id="rId8"/>
    <p:sldId id="274" r:id="rId9"/>
    <p:sldId id="283" r:id="rId10"/>
    <p:sldId id="278" r:id="rId11"/>
    <p:sldId id="279" r:id="rId12"/>
    <p:sldId id="266" r:id="rId13"/>
    <p:sldId id="281" r:id="rId14"/>
    <p:sldId id="28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410" autoAdjust="0"/>
    <p:restoredTop sz="94660"/>
  </p:normalViewPr>
  <p:slideViewPr>
    <p:cSldViewPr snapToGrid="0">
      <p:cViewPr varScale="1">
        <p:scale>
          <a:sx n="69" d="100"/>
          <a:sy n="69" d="100"/>
        </p:scale>
        <p:origin x="7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10/29/2019</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2D3E9E-A95C-48F2-B4BF-A71542E0BE9A}" type="datetimeFigureOut">
              <a:rPr lang="en-US" dirty="0"/>
              <a:t>10/29/2019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2952B5-7A2F-4CC8-B7CE-9234E21C2837}" type="datetimeFigureOut">
              <a:rPr lang="en-US" dirty="0"/>
              <a:t>10/29/2019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DA07A-9201-4B4B-BAF2-015AFA30F520}" type="datetimeFigureOut">
              <a:rPr lang="en-US" dirty="0"/>
              <a:t>10/29/2019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7E00A-486F-4252-8B1D-E32645521F49}" type="datetimeFigureOut">
              <a:rPr lang="en-US" dirty="0"/>
              <a:t>10/29/2019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10/29/2019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10/29/2019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10/29/2019</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E5243-F52A-4D37-9694-EB26C6C31910}" type="datetimeFigureOut">
              <a:rPr lang="en-US" dirty="0"/>
              <a:t>10/29/2019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7B6E1-634A-48DC-9E8B-D894023267EF}" type="datetimeFigureOut">
              <a:rPr lang="en-US" dirty="0"/>
              <a:t>10/29/2019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10/29/2019</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4.jpg"/><Relationship Id="rId7" Type="http://schemas.openxmlformats.org/officeDocument/2006/relationships/image" Target="../media/image8.jp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careers.marriott.co.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facebook.com/pages/category/Recruiter/Recruit-Specialists-Bangladesh-Limited-807682296072908/" TargetMode="External"/><Relationship Id="rId2" Type="http://schemas.openxmlformats.org/officeDocument/2006/relationships/hyperlink" Target="http://www.baira.org.bd/" TargetMode="External"/><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hyperlink" Target="https://www.bdjobs.co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recruitloop.com/blog/marriott-hotels-facebook-social-recruiting/" TargetMode="External"/><Relationship Id="rId2" Type="http://schemas.openxmlformats.org/officeDocument/2006/relationships/hyperlink" Target="https://www.thehrdigest.com/recruitment-principles-of-marriot/" TargetMode="Externa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Personnel Resourcing and Development</a:t>
            </a:r>
          </a:p>
        </p:txBody>
      </p:sp>
      <p:sp>
        <p:nvSpPr>
          <p:cNvPr id="3" name="Subtitle 2"/>
          <p:cNvSpPr>
            <a:spLocks noGrp="1"/>
          </p:cNvSpPr>
          <p:nvPr>
            <p:ph type="subTitle" idx="1"/>
          </p:nvPr>
        </p:nvSpPr>
        <p:spPr>
          <a:xfrm>
            <a:off x="603504" y="4589431"/>
            <a:ext cx="9228201" cy="1074251"/>
          </a:xfrm>
        </p:spPr>
        <p:txBody>
          <a:bodyPr>
            <a:normAutofit lnSpcReduction="10000"/>
          </a:bodyPr>
          <a:lstStyle/>
          <a:p>
            <a:r>
              <a:rPr lang="en-GB" dirty="0"/>
              <a:t>Level </a:t>
            </a:r>
            <a:r>
              <a:rPr lang="en-GB" dirty="0" smtClean="0"/>
              <a:t>5 IHM – Assignment Prep Part 2</a:t>
            </a:r>
            <a:endParaRPr lang="en-GB" dirty="0"/>
          </a:p>
          <a:p>
            <a:r>
              <a:rPr lang="en-GB" dirty="0"/>
              <a:t>Samantha Birdsell </a:t>
            </a:r>
          </a:p>
          <a:p>
            <a:endParaRPr lang="en-GB" dirty="0"/>
          </a:p>
        </p:txBody>
      </p:sp>
    </p:spTree>
    <p:extLst>
      <p:ext uri="{BB962C8B-B14F-4D97-AF65-F5344CB8AC3E}">
        <p14:creationId xmlns:p14="http://schemas.microsoft.com/office/powerpoint/2010/main" val="2308564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138545"/>
            <a:ext cx="10772775" cy="1191491"/>
          </a:xfrm>
        </p:spPr>
        <p:txBody>
          <a:bodyPr/>
          <a:lstStyle/>
          <a:p>
            <a:r>
              <a:rPr lang="en-GB" dirty="0" smtClean="0"/>
              <a:t>Assignment – Task 2 </a:t>
            </a:r>
            <a:endParaRPr lang="en-GB" dirty="0"/>
          </a:p>
        </p:txBody>
      </p:sp>
      <p:sp>
        <p:nvSpPr>
          <p:cNvPr id="3" name="Content Placeholder 2"/>
          <p:cNvSpPr>
            <a:spLocks noGrp="1"/>
          </p:cNvSpPr>
          <p:nvPr>
            <p:ph idx="1"/>
          </p:nvPr>
        </p:nvSpPr>
        <p:spPr>
          <a:xfrm>
            <a:off x="676656" y="1330036"/>
            <a:ext cx="10753725" cy="5440219"/>
          </a:xfrm>
        </p:spPr>
        <p:txBody>
          <a:bodyPr>
            <a:normAutofit lnSpcReduction="10000"/>
          </a:bodyPr>
          <a:lstStyle/>
          <a:p>
            <a:pPr>
              <a:buFont typeface="Wingdings" panose="05000000000000000000" pitchFamily="2" charset="2"/>
              <a:buChar char="§"/>
            </a:pPr>
            <a:r>
              <a:rPr lang="en-GB" dirty="0">
                <a:cs typeface="Arial" panose="020B0604020202020204" pitchFamily="34" charset="0"/>
              </a:rPr>
              <a:t>Task 1- Compile a PESTLE analysis of the external environment related to the hotel that demonstrated a critical understanding of the management and business environment within which personnel professionals work</a:t>
            </a:r>
            <a:r>
              <a:rPr lang="en-GB" dirty="0" smtClean="0">
                <a:cs typeface="Arial" panose="020B0604020202020204" pitchFamily="34" charset="0"/>
              </a:rPr>
              <a:t>.</a:t>
            </a:r>
          </a:p>
          <a:p>
            <a:pPr>
              <a:buFont typeface="Wingdings" panose="05000000000000000000" pitchFamily="2" charset="2"/>
              <a:buChar char="§"/>
            </a:pPr>
            <a:endParaRPr lang="en-GB" sz="2800" b="1" dirty="0">
              <a:cs typeface="Arial" panose="020B0604020202020204" pitchFamily="34" charset="0"/>
            </a:endParaRPr>
          </a:p>
          <a:p>
            <a:pPr>
              <a:buFont typeface="Wingdings" panose="05000000000000000000" pitchFamily="2" charset="2"/>
              <a:buChar char="§"/>
            </a:pPr>
            <a:r>
              <a:rPr lang="en-GB" sz="2800" b="1" dirty="0">
                <a:cs typeface="Arial" panose="020B0604020202020204" pitchFamily="34" charset="0"/>
              </a:rPr>
              <a:t> Task 2 - Using examples from the hotel industry discuss the importance of an effective recruitment and selection process in order to sustain competitive advantage</a:t>
            </a:r>
            <a:r>
              <a:rPr lang="en-GB" sz="2800" b="1" dirty="0" smtClean="0">
                <a:cs typeface="Arial" panose="020B0604020202020204" pitchFamily="34" charset="0"/>
              </a:rPr>
              <a:t>.</a:t>
            </a:r>
          </a:p>
          <a:p>
            <a:pPr>
              <a:buFont typeface="Wingdings" panose="05000000000000000000" pitchFamily="2" charset="2"/>
              <a:buChar char="§"/>
            </a:pPr>
            <a:endParaRPr lang="en-GB" dirty="0">
              <a:cs typeface="Arial" panose="020B0604020202020204" pitchFamily="34" charset="0"/>
            </a:endParaRPr>
          </a:p>
          <a:p>
            <a:pPr>
              <a:buFont typeface="Wingdings" panose="05000000000000000000" pitchFamily="2" charset="2"/>
              <a:buChar char="§"/>
            </a:pPr>
            <a:r>
              <a:rPr lang="en-GB" b="1" dirty="0">
                <a:cs typeface="Arial" panose="020B0604020202020204" pitchFamily="34" charset="0"/>
              </a:rPr>
              <a:t> </a:t>
            </a:r>
            <a:r>
              <a:rPr lang="en-GB" dirty="0">
                <a:cs typeface="Arial" panose="020B0604020202020204" pitchFamily="34" charset="0"/>
              </a:rPr>
              <a:t>Task 3 - Analyse and evaluate the principal factors that affect the culture, equality and diversity of an organisation.</a:t>
            </a:r>
          </a:p>
          <a:p>
            <a:pPr>
              <a:buFont typeface="Wingdings" panose="05000000000000000000" pitchFamily="2" charset="2"/>
              <a:buChar char="§"/>
            </a:pPr>
            <a:r>
              <a:rPr lang="en-GB" dirty="0">
                <a:cs typeface="Arial" panose="020B0604020202020204" pitchFamily="34" charset="0"/>
              </a:rPr>
              <a:t> Task 4 - You are also to submit and discuss an outline plan which offers recommendations on issues raised in the presentation.</a:t>
            </a:r>
          </a:p>
          <a:p>
            <a:pPr>
              <a:buFont typeface="Wingdings" panose="05000000000000000000" pitchFamily="2" charset="2"/>
              <a:buChar char="§"/>
            </a:pPr>
            <a:r>
              <a:rPr lang="en-GB" dirty="0">
                <a:cs typeface="Arial" panose="020B0604020202020204" pitchFamily="34" charset="0"/>
              </a:rPr>
              <a:t> This plan should be based on ways of managing people to exceed targets and sustain competitive advantage within the hotel industry.</a:t>
            </a:r>
          </a:p>
          <a:p>
            <a:endParaRPr lang="en-GB" dirty="0"/>
          </a:p>
        </p:txBody>
      </p:sp>
    </p:spTree>
    <p:extLst>
      <p:ext uri="{BB962C8B-B14F-4D97-AF65-F5344CB8AC3E}">
        <p14:creationId xmlns:p14="http://schemas.microsoft.com/office/powerpoint/2010/main" val="3662684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1527" y="2346037"/>
            <a:ext cx="6779492" cy="3916218"/>
          </a:xfrm>
        </p:spPr>
      </p:pic>
    </p:spTree>
    <p:extLst>
      <p:ext uri="{BB962C8B-B14F-4D97-AF65-F5344CB8AC3E}">
        <p14:creationId xmlns:p14="http://schemas.microsoft.com/office/powerpoint/2010/main" val="1985432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Recruitment and Selection</a:t>
            </a:r>
          </a:p>
        </p:txBody>
      </p:sp>
      <p:sp>
        <p:nvSpPr>
          <p:cNvPr id="6" name="Title 3"/>
          <p:cNvSpPr>
            <a:spLocks noGrp="1"/>
          </p:cNvSpPr>
          <p:nvPr>
            <p:ph idx="1"/>
          </p:nvPr>
        </p:nvSpPr>
        <p:spPr>
          <a:prstGeom prst="rect">
            <a:avLst/>
          </a:prstGeom>
        </p:spPr>
        <p:txBody>
          <a:bodyPr vert="horz" rtlCol="0" anchor="ctr">
            <a:normAutofit/>
            <a:scene3d>
              <a:camera prst="orthographicFront"/>
              <a:lightRig rig="soft" dir="t"/>
            </a:scene3d>
            <a:sp3d prstMaterial="softEdge">
              <a:bevelT w="25400" h="25400"/>
            </a:sp3d>
          </a:bodyPr>
          <a:lst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a:lstStyle>
          <a:p>
            <a:pPr marL="177800" indent="0">
              <a:defRPr/>
            </a:pPr>
            <a:r>
              <a:rPr lang="en-GB" sz="2800" dirty="0" err="1">
                <a:latin typeface="Arial" pitchFamily="34" charset="0"/>
                <a:cs typeface="Arial" pitchFamily="34" charset="0"/>
              </a:rPr>
              <a:t>Millmore</a:t>
            </a:r>
            <a:r>
              <a:rPr lang="en-GB" sz="2800" dirty="0">
                <a:latin typeface="Arial" pitchFamily="34" charset="0"/>
                <a:cs typeface="Arial" pitchFamily="34" charset="0"/>
              </a:rPr>
              <a:t> (2007) suggests </a:t>
            </a:r>
            <a:r>
              <a:rPr lang="en-GB" sz="2800" i="1" dirty="0">
                <a:solidFill>
                  <a:srgbClr val="4910D6"/>
                </a:solidFill>
                <a:latin typeface="Arial" pitchFamily="34" charset="0"/>
                <a:cs typeface="Arial" pitchFamily="34" charset="0"/>
              </a:rPr>
              <a:t>three interdependent primary features </a:t>
            </a:r>
            <a:r>
              <a:rPr lang="en-GB" sz="2800" dirty="0">
                <a:latin typeface="Arial" pitchFamily="34" charset="0"/>
                <a:cs typeface="Arial" pitchFamily="34" charset="0"/>
              </a:rPr>
              <a:t>are needed for strategic recruitment &amp; </a:t>
            </a:r>
            <a:r>
              <a:rPr lang="en-GB" sz="2800" dirty="0" smtClean="0">
                <a:latin typeface="Arial" pitchFamily="34" charset="0"/>
                <a:cs typeface="Arial" pitchFamily="34" charset="0"/>
              </a:rPr>
              <a:t>selection</a:t>
            </a:r>
          </a:p>
          <a:p>
            <a:pPr marL="177800" indent="0">
              <a:defRPr/>
            </a:pPr>
            <a:endParaRPr lang="en-GB" sz="2800" dirty="0">
              <a:latin typeface="Arial" pitchFamily="34" charset="0"/>
              <a:cs typeface="Arial" pitchFamily="34" charset="0"/>
            </a:endParaRPr>
          </a:p>
          <a:p>
            <a:pPr marL="533400" lvl="1" indent="-355600">
              <a:buFont typeface="+mj-lt"/>
              <a:buAutoNum type="arabicPeriod"/>
              <a:defRPr/>
            </a:pPr>
            <a:r>
              <a:rPr lang="en-GB" dirty="0">
                <a:latin typeface="Arial" pitchFamily="34" charset="0"/>
                <a:cs typeface="Arial" pitchFamily="34" charset="0"/>
              </a:rPr>
              <a:t>Recruitment &amp; selection should reflect strategic plans</a:t>
            </a:r>
          </a:p>
          <a:p>
            <a:pPr marL="533400" lvl="1" indent="-355600">
              <a:buFont typeface="+mj-lt"/>
              <a:buAutoNum type="arabicPeriod"/>
              <a:defRPr/>
            </a:pPr>
            <a:r>
              <a:rPr lang="en-GB" dirty="0">
                <a:latin typeface="Arial" pitchFamily="34" charset="0"/>
                <a:cs typeface="Arial" pitchFamily="34" charset="0"/>
              </a:rPr>
              <a:t>A long term focus should be apparent</a:t>
            </a:r>
          </a:p>
          <a:p>
            <a:pPr marL="533400" lvl="1" indent="-355600">
              <a:buFont typeface="+mj-lt"/>
              <a:buAutoNum type="arabicPeriod"/>
              <a:defRPr/>
            </a:pPr>
            <a:r>
              <a:rPr lang="en-GB" dirty="0">
                <a:latin typeface="Arial" pitchFamily="34" charset="0"/>
                <a:cs typeface="Arial" pitchFamily="34" charset="0"/>
              </a:rPr>
              <a:t>A bridging mechanism for making long term resourcing &amp; selection plans happen e.g. Human Resource Planning</a:t>
            </a:r>
          </a:p>
          <a:p>
            <a:pPr algn="ctr"/>
            <a:endParaRPr lang="en-GB" sz="2400" i="1" dirty="0">
              <a:solidFill>
                <a:srgbClr val="4910D6"/>
              </a:solidFill>
              <a:effectLst/>
              <a:latin typeface="Arial" pitchFamily="34" charset="0"/>
              <a:cs typeface="Arial" pitchFamily="34" charset="0"/>
            </a:endParaRPr>
          </a:p>
        </p:txBody>
      </p:sp>
    </p:spTree>
    <p:extLst>
      <p:ext uri="{BB962C8B-B14F-4D97-AF65-F5344CB8AC3E}">
        <p14:creationId xmlns:p14="http://schemas.microsoft.com/office/powerpoint/2010/main" val="643623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382" y="0"/>
            <a:ext cx="11180617" cy="1403927"/>
          </a:xfrm>
        </p:spPr>
        <p:txBody>
          <a:bodyPr/>
          <a:lstStyle/>
          <a:p>
            <a:r>
              <a:rPr lang="en-GB" dirty="0" smtClean="0"/>
              <a:t>What is Recruitment ?</a:t>
            </a:r>
            <a:endParaRPr lang="en-GB" dirty="0"/>
          </a:p>
        </p:txBody>
      </p:sp>
      <p:sp>
        <p:nvSpPr>
          <p:cNvPr id="3" name="Content Placeholder 2"/>
          <p:cNvSpPr>
            <a:spLocks noGrp="1"/>
          </p:cNvSpPr>
          <p:nvPr>
            <p:ph idx="1"/>
          </p:nvPr>
        </p:nvSpPr>
        <p:spPr>
          <a:xfrm>
            <a:off x="378692" y="1468582"/>
            <a:ext cx="11051308" cy="5929745"/>
          </a:xfrm>
        </p:spPr>
        <p:txBody>
          <a:bodyPr/>
          <a:lstStyle/>
          <a:p>
            <a:pPr algn="ctr"/>
            <a:r>
              <a:rPr lang="en-GB" sz="2800" b="1" dirty="0" smtClean="0"/>
              <a:t>“Recruitment is the process of having the right person, in the right place, at the right time. It is crucial to organisational performance”</a:t>
            </a:r>
          </a:p>
          <a:p>
            <a:endParaRPr lang="en-GB" dirty="0" smtClean="0"/>
          </a:p>
          <a:p>
            <a:endParaRPr lang="en-GB" dirty="0"/>
          </a:p>
          <a:p>
            <a:endParaRPr lang="en-GB" dirty="0" smtClean="0"/>
          </a:p>
          <a:p>
            <a:endParaRPr lang="en-GB" dirty="0"/>
          </a:p>
          <a:p>
            <a:endParaRPr lang="en-GB" dirty="0" smtClean="0"/>
          </a:p>
          <a:p>
            <a:endParaRPr lang="en-GB" dirty="0"/>
          </a:p>
          <a:p>
            <a:endParaRPr lang="en-GB" sz="1600" dirty="0" smtClean="0"/>
          </a:p>
          <a:p>
            <a:endParaRPr lang="en-GB" sz="1600" dirty="0"/>
          </a:p>
          <a:p>
            <a:endParaRPr lang="en-GB" sz="1600" dirty="0" smtClean="0"/>
          </a:p>
          <a:p>
            <a:r>
              <a:rPr lang="en-GB" sz="1600" dirty="0" smtClean="0"/>
              <a:t>Source CIPD factsheet 2011- recruitment, an overview</a:t>
            </a:r>
            <a:endParaRPr lang="en-GB" sz="16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5599" y="2466110"/>
            <a:ext cx="8164945" cy="3362036"/>
          </a:xfrm>
          <a:prstGeom prst="rect">
            <a:avLst/>
          </a:prstGeom>
        </p:spPr>
      </p:pic>
    </p:spTree>
    <p:extLst>
      <p:ext uri="{BB962C8B-B14F-4D97-AF65-F5344CB8AC3E}">
        <p14:creationId xmlns:p14="http://schemas.microsoft.com/office/powerpoint/2010/main" val="3163900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Defining Recruitment</a:t>
            </a:r>
          </a:p>
        </p:txBody>
      </p:sp>
      <p:sp>
        <p:nvSpPr>
          <p:cNvPr id="5" name="Content Placeholder 4"/>
          <p:cNvSpPr>
            <a:spLocks noGrp="1"/>
          </p:cNvSpPr>
          <p:nvPr>
            <p:ph idx="1"/>
          </p:nvPr>
        </p:nvSpPr>
        <p:spPr>
          <a:xfrm>
            <a:off x="676656" y="1717964"/>
            <a:ext cx="10753725" cy="4059901"/>
          </a:xfrm>
        </p:spPr>
        <p:txBody>
          <a:bodyPr>
            <a:normAutofit/>
          </a:bodyPr>
          <a:lstStyle/>
          <a:p>
            <a:r>
              <a:rPr lang="en-GB" sz="3200" b="1" i="1" dirty="0"/>
              <a:t>Recruitment is the process of seeking and attracting internal and external candidates for current organisation job vacancies.</a:t>
            </a:r>
          </a:p>
          <a:p>
            <a:endParaRPr lang="en-GB" dirty="0" smtClean="0"/>
          </a:p>
          <a:p>
            <a:r>
              <a:rPr lang="en-GB" dirty="0" smtClean="0"/>
              <a:t>It </a:t>
            </a:r>
            <a:r>
              <a:rPr lang="en-GB" dirty="0"/>
              <a:t>links to:</a:t>
            </a:r>
          </a:p>
          <a:p>
            <a:pPr>
              <a:buFont typeface="Wingdings" panose="05000000000000000000" pitchFamily="2" charset="2"/>
              <a:buChar char="§"/>
            </a:pPr>
            <a:r>
              <a:rPr lang="en-GB" b="1" i="1" dirty="0" smtClean="0"/>
              <a:t> Selection of the right candidate – “Best Fit” for the job</a:t>
            </a:r>
          </a:p>
          <a:p>
            <a:pPr>
              <a:buFont typeface="Wingdings" panose="05000000000000000000" pitchFamily="2" charset="2"/>
              <a:buChar char="§"/>
            </a:pPr>
            <a:r>
              <a:rPr lang="en-GB" b="1" i="1" dirty="0"/>
              <a:t> </a:t>
            </a:r>
            <a:r>
              <a:rPr lang="en-GB" b="1" i="1" dirty="0" smtClean="0"/>
              <a:t>Training </a:t>
            </a:r>
            <a:r>
              <a:rPr lang="en-GB" b="1" i="1" dirty="0"/>
              <a:t>and </a:t>
            </a:r>
            <a:r>
              <a:rPr lang="en-GB" b="1" i="1" dirty="0" smtClean="0"/>
              <a:t>Development – giving them the right tools!!</a:t>
            </a:r>
          </a:p>
          <a:p>
            <a:pPr>
              <a:buFont typeface="Wingdings" panose="05000000000000000000" pitchFamily="2" charset="2"/>
              <a:buChar char="§"/>
            </a:pPr>
            <a:r>
              <a:rPr lang="en-GB" b="1" i="1" dirty="0"/>
              <a:t> </a:t>
            </a:r>
            <a:r>
              <a:rPr lang="en-GB" b="1" i="1" dirty="0" smtClean="0"/>
              <a:t>HR </a:t>
            </a:r>
            <a:r>
              <a:rPr lang="en-GB" b="1" i="1" dirty="0"/>
              <a:t>Manpower </a:t>
            </a:r>
            <a:r>
              <a:rPr lang="en-GB" b="1" i="1" dirty="0" smtClean="0"/>
              <a:t>Planning – how many employees do you need ?</a:t>
            </a:r>
          </a:p>
          <a:p>
            <a:pPr>
              <a:buFont typeface="Wingdings" panose="05000000000000000000" pitchFamily="2" charset="2"/>
              <a:buChar char="§"/>
            </a:pPr>
            <a:r>
              <a:rPr lang="en-GB" b="1" i="1" dirty="0"/>
              <a:t> </a:t>
            </a:r>
            <a:r>
              <a:rPr lang="en-GB" b="1" i="1" dirty="0" smtClean="0"/>
              <a:t>Job Design and  </a:t>
            </a:r>
            <a:r>
              <a:rPr lang="en-GB" b="1" i="1" dirty="0"/>
              <a:t>Job Description </a:t>
            </a:r>
            <a:r>
              <a:rPr lang="en-GB" b="1" i="1" dirty="0" smtClean="0"/>
              <a:t>– What is the job role and how to do it… </a:t>
            </a:r>
            <a:endParaRPr lang="en-GB" b="1" i="1" dirty="0"/>
          </a:p>
          <a:p>
            <a:endParaRPr lang="en-GB" dirty="0"/>
          </a:p>
          <a:p>
            <a:endParaRPr lang="en-GB" dirty="0"/>
          </a:p>
          <a:p>
            <a:endParaRPr lang="en-GB" dirty="0"/>
          </a:p>
        </p:txBody>
      </p:sp>
    </p:spTree>
    <p:extLst>
      <p:ext uri="{BB962C8B-B14F-4D97-AF65-F5344CB8AC3E}">
        <p14:creationId xmlns:p14="http://schemas.microsoft.com/office/powerpoint/2010/main" val="725873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Recruitment Goals</a:t>
            </a:r>
          </a:p>
        </p:txBody>
      </p:sp>
      <p:sp>
        <p:nvSpPr>
          <p:cNvPr id="3" name="Content Placeholder 2"/>
          <p:cNvSpPr>
            <a:spLocks noGrp="1"/>
          </p:cNvSpPr>
          <p:nvPr>
            <p:ph idx="1"/>
          </p:nvPr>
        </p:nvSpPr>
        <p:spPr>
          <a:xfrm>
            <a:off x="676656" y="2011680"/>
            <a:ext cx="10753725" cy="4499956"/>
          </a:xfrm>
        </p:spPr>
        <p:txBody>
          <a:bodyPr>
            <a:normAutofit/>
          </a:bodyPr>
          <a:lstStyle/>
          <a:p>
            <a:pPr>
              <a:buFont typeface="Wingdings" panose="05000000000000000000" pitchFamily="2" charset="2"/>
              <a:buChar char="§"/>
            </a:pPr>
            <a:r>
              <a:rPr lang="en-GB" dirty="0" smtClean="0"/>
              <a:t> Achieve </a:t>
            </a:r>
            <a:r>
              <a:rPr lang="en-GB" dirty="0"/>
              <a:t>Cost Efficiency- Limit Recruitment </a:t>
            </a:r>
            <a:r>
              <a:rPr lang="en-GB" dirty="0" smtClean="0"/>
              <a:t>Costs.</a:t>
            </a:r>
          </a:p>
          <a:p>
            <a:pPr>
              <a:buFont typeface="Wingdings" panose="05000000000000000000" pitchFamily="2" charset="2"/>
              <a:buChar char="§"/>
            </a:pPr>
            <a:r>
              <a:rPr lang="en-GB" dirty="0"/>
              <a:t> </a:t>
            </a:r>
            <a:r>
              <a:rPr lang="en-GB" dirty="0" smtClean="0"/>
              <a:t>Use </a:t>
            </a:r>
            <a:r>
              <a:rPr lang="en-GB" dirty="0"/>
              <a:t>recruitment methods to – Attract, Capture and Stimulate potential candidates </a:t>
            </a:r>
            <a:r>
              <a:rPr lang="en-GB" dirty="0" smtClean="0"/>
              <a:t>interested </a:t>
            </a:r>
            <a:r>
              <a:rPr lang="en-GB" dirty="0"/>
              <a:t>in the vacancy</a:t>
            </a:r>
            <a:r>
              <a:rPr lang="en-GB" dirty="0" smtClean="0"/>
              <a:t>. </a:t>
            </a:r>
          </a:p>
          <a:p>
            <a:pPr>
              <a:buFont typeface="Wingdings" panose="05000000000000000000" pitchFamily="2" charset="2"/>
              <a:buChar char="§"/>
            </a:pPr>
            <a:r>
              <a:rPr lang="en-GB" dirty="0" smtClean="0"/>
              <a:t> ** Hotels can be very competitive industries and it is important to act fast to capture; interview and hire the right person… **</a:t>
            </a:r>
            <a:endParaRPr lang="en-GB" dirty="0"/>
          </a:p>
          <a:p>
            <a:pPr>
              <a:buFont typeface="Wingdings" panose="05000000000000000000" pitchFamily="2" charset="2"/>
              <a:buChar char="§"/>
            </a:pPr>
            <a:r>
              <a:rPr lang="en-GB" dirty="0" smtClean="0"/>
              <a:t> Help </a:t>
            </a:r>
            <a:r>
              <a:rPr lang="en-GB" dirty="0"/>
              <a:t>ensure employee </a:t>
            </a:r>
            <a:r>
              <a:rPr lang="en-GB" dirty="0" smtClean="0"/>
              <a:t>retention…. Long hours and </a:t>
            </a:r>
            <a:r>
              <a:rPr lang="en-GB" dirty="0" smtClean="0"/>
              <a:t>unsociable hours… </a:t>
            </a:r>
          </a:p>
          <a:p>
            <a:pPr>
              <a:buFont typeface="Wingdings" panose="05000000000000000000" pitchFamily="2" charset="2"/>
              <a:buChar char="§"/>
            </a:pPr>
            <a:r>
              <a:rPr lang="en-GB" dirty="0"/>
              <a:t> </a:t>
            </a:r>
            <a:r>
              <a:rPr lang="en-GB" dirty="0" smtClean="0"/>
              <a:t>Comply </a:t>
            </a:r>
            <a:r>
              <a:rPr lang="en-GB" dirty="0"/>
              <a:t>with employment </a:t>
            </a:r>
            <a:r>
              <a:rPr lang="en-GB" dirty="0" smtClean="0"/>
              <a:t>legislation… particularly with the working hours regulations and licensing..</a:t>
            </a:r>
          </a:p>
          <a:p>
            <a:pPr>
              <a:buFont typeface="Wingdings" panose="05000000000000000000" pitchFamily="2" charset="2"/>
              <a:buChar char="§"/>
            </a:pPr>
            <a:r>
              <a:rPr lang="en-GB" dirty="0"/>
              <a:t> </a:t>
            </a:r>
            <a:r>
              <a:rPr lang="en-GB" dirty="0" smtClean="0"/>
              <a:t>Create </a:t>
            </a:r>
            <a:r>
              <a:rPr lang="en-GB" dirty="0"/>
              <a:t>a diverse </a:t>
            </a:r>
            <a:r>
              <a:rPr lang="en-GB" dirty="0" smtClean="0"/>
              <a:t>workforce…. To be competitive, compliant and resourceful…. !</a:t>
            </a:r>
            <a:endParaRPr lang="en-GB" dirty="0"/>
          </a:p>
          <a:p>
            <a:endParaRPr lang="en-GB" dirty="0"/>
          </a:p>
          <a:p>
            <a:endParaRPr lang="en-GB" dirty="0"/>
          </a:p>
        </p:txBody>
      </p:sp>
    </p:spTree>
    <p:extLst>
      <p:ext uri="{BB962C8B-B14F-4D97-AF65-F5344CB8AC3E}">
        <p14:creationId xmlns:p14="http://schemas.microsoft.com/office/powerpoint/2010/main" val="3751534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782" y="101600"/>
            <a:ext cx="11282217" cy="831273"/>
          </a:xfrm>
        </p:spPr>
        <p:txBody>
          <a:bodyPr/>
          <a:lstStyle/>
          <a:p>
            <a:r>
              <a:rPr lang="en-GB" dirty="0" smtClean="0"/>
              <a:t>Recruitment Sources</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294985" y="1025669"/>
            <a:ext cx="3409950" cy="144044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372" y="2651111"/>
            <a:ext cx="2057400" cy="1775432"/>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22999" y="3528291"/>
            <a:ext cx="4143375" cy="2917321"/>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23432" y="4196268"/>
            <a:ext cx="3362325" cy="2209800"/>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24191" y="299259"/>
            <a:ext cx="2809875" cy="3374418"/>
          </a:xfrm>
          <a:prstGeom prst="rect">
            <a:avLst/>
          </a:prstGeom>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09883" y="1073294"/>
            <a:ext cx="3390900" cy="2162175"/>
          </a:xfrm>
          <a:prstGeom prst="rect">
            <a:avLst/>
          </a:prstGeom>
        </p:spPr>
      </p:pic>
      <p:pic>
        <p:nvPicPr>
          <p:cNvPr id="16" name="Picture 1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0759" y="4611545"/>
            <a:ext cx="2685183" cy="1777350"/>
          </a:xfrm>
          <a:prstGeom prst="rect">
            <a:avLst/>
          </a:prstGeom>
        </p:spPr>
      </p:pic>
    </p:spTree>
    <p:extLst>
      <p:ext uri="{BB962C8B-B14F-4D97-AF65-F5344CB8AC3E}">
        <p14:creationId xmlns:p14="http://schemas.microsoft.com/office/powerpoint/2010/main" val="59000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784322"/>
          </a:xfrm>
        </p:spPr>
        <p:txBody>
          <a:bodyPr>
            <a:normAutofit fontScale="90000"/>
          </a:bodyPr>
          <a:lstStyle/>
          <a:p>
            <a:r>
              <a:rPr lang="en-GB" dirty="0" smtClean="0"/>
              <a:t>Marriott Careers</a:t>
            </a:r>
            <a:endParaRPr lang="en-GB" dirty="0"/>
          </a:p>
        </p:txBody>
      </p:sp>
      <p:sp>
        <p:nvSpPr>
          <p:cNvPr id="3" name="Content Placeholder 2"/>
          <p:cNvSpPr>
            <a:spLocks noGrp="1"/>
          </p:cNvSpPr>
          <p:nvPr>
            <p:ph idx="1"/>
          </p:nvPr>
        </p:nvSpPr>
        <p:spPr>
          <a:xfrm>
            <a:off x="323274" y="1477818"/>
            <a:ext cx="11087676" cy="4143029"/>
          </a:xfrm>
        </p:spPr>
        <p:txBody>
          <a:bodyPr/>
          <a:lstStyle/>
          <a:p>
            <a:r>
              <a:rPr lang="en-GB" dirty="0">
                <a:hlinkClick r:id="rId2"/>
              </a:rPr>
              <a:t>http://www.careers.marriott.co.uk</a:t>
            </a:r>
            <a:r>
              <a:rPr lang="en-GB" dirty="0" smtClean="0">
                <a:hlinkClick r:id="rId2"/>
              </a:rPr>
              <a:t>/</a:t>
            </a:r>
            <a:endParaRPr lang="en-GB" dirty="0" smtClean="0"/>
          </a:p>
          <a:p>
            <a:endParaRPr lang="en-GB" dirty="0"/>
          </a:p>
        </p:txBody>
      </p:sp>
      <p:pic>
        <p:nvPicPr>
          <p:cNvPr id="4" name="Content Placeholder 3"/>
          <p:cNvPicPr>
            <a:picLocks noChangeAspect="1"/>
          </p:cNvPicPr>
          <p:nvPr/>
        </p:nvPicPr>
        <p:blipFill>
          <a:blip r:embed="rId3"/>
          <a:stretch>
            <a:fillRect/>
          </a:stretch>
        </p:blipFill>
        <p:spPr>
          <a:xfrm>
            <a:off x="581891" y="2336800"/>
            <a:ext cx="9708861" cy="4168891"/>
          </a:xfrm>
          <a:prstGeom prst="rect">
            <a:avLst/>
          </a:prstGeom>
        </p:spPr>
      </p:pic>
    </p:spTree>
    <p:extLst>
      <p:ext uri="{BB962C8B-B14F-4D97-AF65-F5344CB8AC3E}">
        <p14:creationId xmlns:p14="http://schemas.microsoft.com/office/powerpoint/2010/main" val="802384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Bangladesh Recruitment Sources </a:t>
            </a:r>
            <a:endParaRPr lang="en-GB" dirty="0"/>
          </a:p>
        </p:txBody>
      </p:sp>
      <p:sp>
        <p:nvSpPr>
          <p:cNvPr id="3" name="Content Placeholder 2"/>
          <p:cNvSpPr>
            <a:spLocks noGrp="1"/>
          </p:cNvSpPr>
          <p:nvPr>
            <p:ph idx="1"/>
          </p:nvPr>
        </p:nvSpPr>
        <p:spPr>
          <a:xfrm>
            <a:off x="676656" y="1773382"/>
            <a:ext cx="10753725" cy="3435927"/>
          </a:xfrm>
        </p:spPr>
        <p:txBody>
          <a:bodyPr/>
          <a:lstStyle/>
          <a:p>
            <a:endParaRPr lang="en-GB" dirty="0" smtClean="0">
              <a:hlinkClick r:id="rId2"/>
            </a:endParaRPr>
          </a:p>
          <a:p>
            <a:r>
              <a:rPr lang="en-GB" dirty="0" smtClean="0">
                <a:hlinkClick r:id="rId2"/>
              </a:rPr>
              <a:t>http</a:t>
            </a:r>
            <a:r>
              <a:rPr lang="en-GB" dirty="0">
                <a:hlinkClick r:id="rId2"/>
              </a:rPr>
              <a:t>://www.baira.org.bd</a:t>
            </a:r>
            <a:r>
              <a:rPr lang="en-GB" dirty="0" smtClean="0">
                <a:hlinkClick r:id="rId2"/>
              </a:rPr>
              <a:t>/</a:t>
            </a:r>
            <a:endParaRPr lang="en-GB" dirty="0" smtClean="0"/>
          </a:p>
          <a:p>
            <a:endParaRPr lang="en-GB" dirty="0" smtClean="0"/>
          </a:p>
          <a:p>
            <a:r>
              <a:rPr lang="en-GB" dirty="0">
                <a:hlinkClick r:id="rId3"/>
              </a:rPr>
              <a:t>https://www.facebook.com/pages/category/Recruiter/Recruit-Specialists-Bangladesh-Limited-807682296072908</a:t>
            </a:r>
            <a:r>
              <a:rPr lang="en-GB" dirty="0" smtClean="0">
                <a:hlinkClick r:id="rId3"/>
              </a:rPr>
              <a:t>/</a:t>
            </a:r>
            <a:endParaRPr lang="en-GB" dirty="0" smtClean="0"/>
          </a:p>
          <a:p>
            <a:endParaRPr lang="en-GB" dirty="0" smtClean="0"/>
          </a:p>
          <a:p>
            <a:r>
              <a:rPr lang="en-GB" dirty="0">
                <a:hlinkClick r:id="rId4"/>
              </a:rPr>
              <a:t>https://www.bdjobs.com</a:t>
            </a:r>
            <a:r>
              <a:rPr lang="en-GB" dirty="0" smtClean="0">
                <a:hlinkClick r:id="rId4"/>
              </a:rPr>
              <a:t>/</a:t>
            </a:r>
            <a:endParaRPr lang="en-GB" dirty="0" smtClean="0"/>
          </a:p>
          <a:p>
            <a:endParaRPr lang="en-GB"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62141" y="4626649"/>
            <a:ext cx="3329132" cy="1856509"/>
          </a:xfrm>
          <a:prstGeom prst="rect">
            <a:avLst/>
          </a:prstGeom>
        </p:spPr>
      </p:pic>
    </p:spTree>
    <p:extLst>
      <p:ext uri="{BB962C8B-B14F-4D97-AF65-F5344CB8AC3E}">
        <p14:creationId xmlns:p14="http://schemas.microsoft.com/office/powerpoint/2010/main" val="3475717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Recruitment and Selection</a:t>
            </a:r>
            <a:endParaRPr lang="en-GB" dirty="0"/>
          </a:p>
        </p:txBody>
      </p:sp>
      <p:sp>
        <p:nvSpPr>
          <p:cNvPr id="3" name="Content Placeholder 2"/>
          <p:cNvSpPr>
            <a:spLocks noGrp="1"/>
          </p:cNvSpPr>
          <p:nvPr>
            <p:ph idx="1"/>
          </p:nvPr>
        </p:nvSpPr>
        <p:spPr/>
        <p:txBody>
          <a:bodyPr/>
          <a:lstStyle/>
          <a:p>
            <a:r>
              <a:rPr lang="en-GB" dirty="0">
                <a:hlinkClick r:id="rId2"/>
              </a:rPr>
              <a:t>https://www.thehrdigest.com/recruitment-principles-of-marriot</a:t>
            </a:r>
            <a:r>
              <a:rPr lang="en-GB" dirty="0" smtClean="0">
                <a:hlinkClick r:id="rId2"/>
              </a:rPr>
              <a:t>/</a:t>
            </a:r>
            <a:endParaRPr lang="en-GB" dirty="0" smtClean="0"/>
          </a:p>
          <a:p>
            <a:r>
              <a:rPr lang="en-GB" dirty="0">
                <a:hlinkClick r:id="rId3"/>
              </a:rPr>
              <a:t>https://recruitloop.com/blog/marriott-hotels-facebook-social-recruiting</a:t>
            </a:r>
            <a:r>
              <a:rPr lang="en-GB" dirty="0" smtClean="0">
                <a:hlinkClick r:id="rId3"/>
              </a:rPr>
              <a:t>/</a:t>
            </a:r>
            <a:endParaRPr lang="en-GB" dirty="0" smtClean="0"/>
          </a:p>
          <a:p>
            <a:endParaRPr lang="en-GB" dirty="0"/>
          </a:p>
          <a:p>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68808" y="3669878"/>
            <a:ext cx="3409950" cy="2835564"/>
          </a:xfrm>
          <a:prstGeom prst="rect">
            <a:avLst/>
          </a:prstGeom>
        </p:spPr>
      </p:pic>
    </p:spTree>
    <p:extLst>
      <p:ext uri="{BB962C8B-B14F-4D97-AF65-F5344CB8AC3E}">
        <p14:creationId xmlns:p14="http://schemas.microsoft.com/office/powerpoint/2010/main" val="15612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070649"/>
          </a:xfrm>
        </p:spPr>
        <p:txBody>
          <a:bodyPr/>
          <a:lstStyle/>
          <a:p>
            <a:r>
              <a:rPr lang="en-GB" dirty="0" smtClean="0"/>
              <a:t>Selection</a:t>
            </a:r>
            <a:endParaRPr lang="en-GB" dirty="0"/>
          </a:p>
        </p:txBody>
      </p:sp>
      <p:sp>
        <p:nvSpPr>
          <p:cNvPr id="3" name="Content Placeholder 2"/>
          <p:cNvSpPr>
            <a:spLocks noGrp="1"/>
          </p:cNvSpPr>
          <p:nvPr>
            <p:ph idx="1"/>
          </p:nvPr>
        </p:nvSpPr>
        <p:spPr>
          <a:xfrm>
            <a:off x="676656" y="1948874"/>
            <a:ext cx="10753725" cy="4719782"/>
          </a:xfrm>
        </p:spPr>
        <p:txBody>
          <a:bodyPr>
            <a:normAutofit/>
          </a:bodyPr>
          <a:lstStyle/>
          <a:p>
            <a:pPr>
              <a:buFont typeface="Wingdings" panose="05000000000000000000" pitchFamily="2" charset="2"/>
              <a:buChar char="§"/>
            </a:pPr>
            <a:r>
              <a:rPr lang="en-GB" dirty="0" smtClean="0"/>
              <a:t> Process of choosing from a group of applicants the individual best suited for a particular position and </a:t>
            </a:r>
            <a:r>
              <a:rPr lang="en-GB" dirty="0" smtClean="0"/>
              <a:t>organization.</a:t>
            </a:r>
            <a:endParaRPr lang="en-GB" dirty="0" smtClean="0"/>
          </a:p>
          <a:p>
            <a:pPr marL="0" indent="0">
              <a:buNone/>
            </a:pPr>
            <a:endParaRPr lang="en-GB" dirty="0" smtClean="0"/>
          </a:p>
          <a:p>
            <a:pPr>
              <a:buFont typeface="Wingdings" panose="05000000000000000000" pitchFamily="2" charset="2"/>
              <a:buChar char="§"/>
            </a:pPr>
            <a:r>
              <a:rPr lang="en-GB" dirty="0"/>
              <a:t> </a:t>
            </a:r>
            <a:r>
              <a:rPr lang="en-GB" dirty="0" smtClean="0"/>
              <a:t>Goal of selection process is to properly match people with </a:t>
            </a:r>
            <a:r>
              <a:rPr lang="en-GB" dirty="0" smtClean="0"/>
              <a:t>hotel vacancies.</a:t>
            </a:r>
            <a:endParaRPr lang="en-GB" dirty="0" smtClean="0"/>
          </a:p>
          <a:p>
            <a:endParaRPr lang="en-GB" dirty="0"/>
          </a:p>
          <a:p>
            <a:pPr>
              <a:buFont typeface="Wingdings" panose="05000000000000000000" pitchFamily="2" charset="2"/>
              <a:buChar char="§"/>
            </a:pPr>
            <a:r>
              <a:rPr lang="en-GB" dirty="0" smtClean="0"/>
              <a:t> Selecting wrong person for any job can be </a:t>
            </a:r>
            <a:r>
              <a:rPr lang="en-GB" dirty="0" smtClean="0"/>
              <a:t>costly !!!!</a:t>
            </a:r>
            <a:endParaRPr lang="en-GB" dirty="0" smtClean="0"/>
          </a:p>
          <a:p>
            <a:endParaRPr lang="en-GB" dirty="0"/>
          </a:p>
          <a:p>
            <a:pPr>
              <a:buFont typeface="Wingdings" panose="05000000000000000000" pitchFamily="2" charset="2"/>
              <a:buChar char="§"/>
            </a:pPr>
            <a:r>
              <a:rPr lang="en-GB" dirty="0" smtClean="0"/>
              <a:t> Costs an average of 2.5 times individuals  salary to replace an employee who does not work </a:t>
            </a:r>
            <a:r>
              <a:rPr lang="en-GB" dirty="0" smtClean="0"/>
              <a:t>out.</a:t>
            </a:r>
          </a:p>
          <a:p>
            <a:pPr marL="0" indent="0">
              <a:buNone/>
            </a:pPr>
            <a:endParaRPr lang="en-GB" dirty="0" smtClean="0"/>
          </a:p>
        </p:txBody>
      </p:sp>
    </p:spTree>
    <p:extLst>
      <p:ext uri="{BB962C8B-B14F-4D97-AF65-F5344CB8AC3E}">
        <p14:creationId xmlns:p14="http://schemas.microsoft.com/office/powerpoint/2010/main" val="4833312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070649"/>
          </a:xfrm>
        </p:spPr>
        <p:txBody>
          <a:bodyPr/>
          <a:lstStyle/>
          <a:p>
            <a:r>
              <a:rPr lang="en-GB" dirty="0" smtClean="0"/>
              <a:t>CIPD Viewpoint – accessed 29.10.19 </a:t>
            </a:r>
            <a:endParaRPr lang="en-GB" dirty="0"/>
          </a:p>
        </p:txBody>
      </p:sp>
      <p:sp>
        <p:nvSpPr>
          <p:cNvPr id="3" name="Content Placeholder 2"/>
          <p:cNvSpPr>
            <a:spLocks noGrp="1"/>
          </p:cNvSpPr>
          <p:nvPr>
            <p:ph idx="1"/>
          </p:nvPr>
        </p:nvSpPr>
        <p:spPr>
          <a:xfrm>
            <a:off x="676656" y="1394691"/>
            <a:ext cx="10753725" cy="5463309"/>
          </a:xfrm>
        </p:spPr>
        <p:txBody>
          <a:bodyPr>
            <a:normAutofit/>
          </a:bodyPr>
          <a:lstStyle/>
          <a:p>
            <a:pPr marL="0" indent="0">
              <a:buNone/>
            </a:pPr>
            <a:endParaRPr lang="en-GB" b="1" dirty="0" smtClean="0"/>
          </a:p>
          <a:p>
            <a:pPr marL="0" indent="0">
              <a:buNone/>
            </a:pPr>
            <a:r>
              <a:rPr lang="en-GB" b="1" dirty="0" smtClean="0"/>
              <a:t>An </a:t>
            </a:r>
            <a:r>
              <a:rPr lang="en-GB" b="1" dirty="0"/>
              <a:t>effective selection process ensures that a candidate has the right skills for the job. Selection processes should be based on a candidate’s ability to do the job, ability to contribute to the organisation's effectiveness, and their potential for development.</a:t>
            </a:r>
          </a:p>
          <a:p>
            <a:r>
              <a:rPr lang="en-GB" b="1" dirty="0"/>
              <a:t>To ensure fair and successful selection, it’s best to use insights from several methods in the decision-making process. A structured and rigorous approach is essential to help prevent unconscious bias in selection procedures. However, a degree of flexibility in this is helpful so that candidates can be put at their ease and assessors can follow up on relevant information. Attention should be given to the candidate experience and the length of the selection process to ensure a positive impression of the organisation.</a:t>
            </a:r>
          </a:p>
          <a:p>
            <a:r>
              <a:rPr lang="en-GB" b="1" dirty="0"/>
              <a:t>Everyone involved in assessing candidates should have the necessary skills (for example in interviewing and testing) and have been adequately briefed about the job in question and its requirements. They also need to understand how to reduce bias in the process, which has both legal implications and consequences for the organisation’s people diversity.</a:t>
            </a:r>
          </a:p>
          <a:p>
            <a:endParaRPr lang="en-GB" dirty="0"/>
          </a:p>
        </p:txBody>
      </p:sp>
    </p:spTree>
    <p:extLst>
      <p:ext uri="{BB962C8B-B14F-4D97-AF65-F5344CB8AC3E}">
        <p14:creationId xmlns:p14="http://schemas.microsoft.com/office/powerpoint/2010/main" val="523667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941340"/>
          </a:xfrm>
        </p:spPr>
        <p:txBody>
          <a:bodyPr/>
          <a:lstStyle/>
          <a:p>
            <a:r>
              <a:rPr lang="en-GB" dirty="0" smtClean="0"/>
              <a:t>Next Steps…</a:t>
            </a:r>
            <a:endParaRPr lang="en-GB" dirty="0"/>
          </a:p>
        </p:txBody>
      </p:sp>
      <p:sp>
        <p:nvSpPr>
          <p:cNvPr id="3" name="Content Placeholder 2"/>
          <p:cNvSpPr>
            <a:spLocks noGrp="1"/>
          </p:cNvSpPr>
          <p:nvPr>
            <p:ph idx="1"/>
          </p:nvPr>
        </p:nvSpPr>
        <p:spPr>
          <a:xfrm>
            <a:off x="676656" y="1653310"/>
            <a:ext cx="10753725" cy="4775200"/>
          </a:xfrm>
        </p:spPr>
        <p:txBody>
          <a:bodyPr/>
          <a:lstStyle/>
          <a:p>
            <a:pPr>
              <a:buFont typeface="Wingdings" panose="05000000000000000000" pitchFamily="2" charset="2"/>
              <a:buChar char="§"/>
            </a:pPr>
            <a:r>
              <a:rPr lang="en-GB" dirty="0" smtClean="0"/>
              <a:t> Research all </a:t>
            </a:r>
            <a:r>
              <a:rPr lang="en-GB" i="1" dirty="0" smtClean="0"/>
              <a:t>Recruitment </a:t>
            </a:r>
            <a:r>
              <a:rPr lang="en-GB" i="1" dirty="0"/>
              <a:t>M</a:t>
            </a:r>
            <a:r>
              <a:rPr lang="en-GB" i="1" dirty="0" smtClean="0"/>
              <a:t>ethods </a:t>
            </a:r>
            <a:r>
              <a:rPr lang="en-GB" dirty="0" smtClean="0"/>
              <a:t>in Bangladesh and list which outlets the hotel will use to recruit.</a:t>
            </a:r>
            <a:endParaRPr lang="en-GB" dirty="0"/>
          </a:p>
          <a:p>
            <a:pPr>
              <a:buFont typeface="Wingdings" panose="05000000000000000000" pitchFamily="2" charset="2"/>
              <a:buChar char="§"/>
            </a:pPr>
            <a:r>
              <a:rPr lang="en-GB" dirty="0" smtClean="0"/>
              <a:t> Perform </a:t>
            </a:r>
            <a:r>
              <a:rPr lang="en-GB" i="1" dirty="0" smtClean="0"/>
              <a:t>Background </a:t>
            </a:r>
            <a:r>
              <a:rPr lang="en-GB" i="1" dirty="0"/>
              <a:t>R</a:t>
            </a:r>
            <a:r>
              <a:rPr lang="en-GB" i="1" dirty="0" smtClean="0"/>
              <a:t>esearch </a:t>
            </a:r>
            <a:r>
              <a:rPr lang="en-GB" dirty="0" smtClean="0"/>
              <a:t>on why Recruiting the right candidate is crucial to hiring the right staff!</a:t>
            </a:r>
          </a:p>
          <a:p>
            <a:pPr>
              <a:buFont typeface="Wingdings" panose="05000000000000000000" pitchFamily="2" charset="2"/>
              <a:buChar char="§"/>
            </a:pPr>
            <a:r>
              <a:rPr lang="en-GB" dirty="0" smtClean="0"/>
              <a:t> Who are you </a:t>
            </a:r>
            <a:r>
              <a:rPr lang="en-GB" i="1" dirty="0" smtClean="0"/>
              <a:t>Targeting and Why </a:t>
            </a:r>
            <a:r>
              <a:rPr lang="en-GB" dirty="0" smtClean="0"/>
              <a:t>?</a:t>
            </a:r>
          </a:p>
          <a:p>
            <a:pPr>
              <a:buFont typeface="Wingdings" panose="05000000000000000000" pitchFamily="2" charset="2"/>
              <a:buChar char="§"/>
            </a:pPr>
            <a:r>
              <a:rPr lang="en-GB" dirty="0" smtClean="0"/>
              <a:t> Where will you find them? Are there schools to hire culinary employees for the kitchen? Employees with service experience for the restaurant or front desk? Are there agencies to </a:t>
            </a:r>
            <a:r>
              <a:rPr lang="en-GB" dirty="0"/>
              <a:t>s</a:t>
            </a:r>
            <a:r>
              <a:rPr lang="en-GB" dirty="0" smtClean="0"/>
              <a:t>ource housekeeping staff? Where will you find maintenance staff?</a:t>
            </a:r>
          </a:p>
          <a:p>
            <a:pPr>
              <a:buFont typeface="Wingdings" panose="05000000000000000000" pitchFamily="2" charset="2"/>
              <a:buChar char="§"/>
            </a:pPr>
            <a:r>
              <a:rPr lang="en-GB" dirty="0"/>
              <a:t> </a:t>
            </a:r>
            <a:r>
              <a:rPr lang="en-GB" dirty="0" smtClean="0"/>
              <a:t>Hiring a </a:t>
            </a:r>
            <a:r>
              <a:rPr lang="en-GB" i="1" dirty="0" smtClean="0"/>
              <a:t>diverse team </a:t>
            </a:r>
            <a:r>
              <a:rPr lang="en-GB" dirty="0" smtClean="0"/>
              <a:t>that are experienced or have training in the hotel sector will be key in starting the new business and maintaining a competitive advantage </a:t>
            </a:r>
            <a:r>
              <a:rPr lang="en-GB" dirty="0" smtClean="0">
                <a:sym typeface="Wingdings" panose="05000000000000000000" pitchFamily="2" charset="2"/>
              </a:rPr>
              <a:t></a:t>
            </a:r>
            <a:endParaRPr lang="en-GB" dirty="0" smtClean="0"/>
          </a:p>
          <a:p>
            <a:pPr>
              <a:buFont typeface="Wingdings" panose="05000000000000000000" pitchFamily="2" charset="2"/>
              <a:buChar char="§"/>
            </a:pPr>
            <a:endParaRPr lang="en-GB" dirty="0"/>
          </a:p>
        </p:txBody>
      </p:sp>
    </p:spTree>
    <p:extLst>
      <p:ext uri="{BB962C8B-B14F-4D97-AF65-F5344CB8AC3E}">
        <p14:creationId xmlns:p14="http://schemas.microsoft.com/office/powerpoint/2010/main" val="3259823594"/>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0941A018-FB9B-4401-A32C-7E04526866E0}"/>
    </a:ext>
  </a:extLst>
</a:theme>
</file>

<file path=docProps/app.xml><?xml version="1.0" encoding="utf-8"?>
<Properties xmlns="http://schemas.openxmlformats.org/officeDocument/2006/extended-properties" xmlns:vt="http://schemas.openxmlformats.org/officeDocument/2006/docPropsVTypes">
  <Template>TM03457491[[fn=Metropolitan]]</Template>
  <TotalTime>1706</TotalTime>
  <Words>826</Words>
  <Application>Microsoft Office PowerPoint</Application>
  <PresentationFormat>Widescreen</PresentationFormat>
  <Paragraphs>78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 Light</vt:lpstr>
      <vt:lpstr>Wingdings</vt:lpstr>
      <vt:lpstr>Metropolitan</vt:lpstr>
      <vt:lpstr>Personnel Resourcing and Development</vt:lpstr>
      <vt:lpstr>Assignment – Task 2 </vt:lpstr>
      <vt:lpstr>Recruitment </vt:lpstr>
      <vt:lpstr>Recruitment and Selection</vt:lpstr>
      <vt:lpstr>What is Recruitment ?</vt:lpstr>
      <vt:lpstr>Defining Recruitment</vt:lpstr>
      <vt:lpstr>Recruitment Goals</vt:lpstr>
      <vt:lpstr>Recruitment Sources</vt:lpstr>
      <vt:lpstr>Marriott Careers</vt:lpstr>
      <vt:lpstr>Bangladesh Recruitment Sources </vt:lpstr>
      <vt:lpstr>Effective Recruitment and Selection</vt:lpstr>
      <vt:lpstr>Selection</vt:lpstr>
      <vt:lpstr>CIPD Viewpoint – accessed 29.10.19 </vt:lpstr>
      <vt:lpstr>Next Steps…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PRD</dc:title>
  <dc:creator>Samantha Birdsell</dc:creator>
  <cp:lastModifiedBy>Samantha Birdsell</cp:lastModifiedBy>
  <cp:revision>37</cp:revision>
  <dcterms:created xsi:type="dcterms:W3CDTF">2019-10-14T06:54:47Z</dcterms:created>
  <dcterms:modified xsi:type="dcterms:W3CDTF">2019-10-30T08:29:01Z</dcterms:modified>
</cp:coreProperties>
</file>