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59" d="100"/>
          <a:sy n="59" d="100"/>
        </p:scale>
        <p:origin x="1500" y="5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6/10/2026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6/10/2026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6/10/2026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6/10/2026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dirty="0"/>
              <a:t>Recruitment and Selection During </a:t>
            </a:r>
            <a:r>
              <a:rPr dirty="0" err="1"/>
              <a:t>Organisational</a:t>
            </a:r>
            <a:r>
              <a:rPr dirty="0"/>
              <a:t> Transformation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Recruitment and Selection During Organisational Transformation</a:t>
            </a:r>
          </a:p>
          <a:p>
            <a:pPr marL="0" indent="0">
              <a:buNone/>
            </a:pPr>
            <a:r>
              <a:rPr lang="en-GB" dirty="0"/>
              <a:t>Company Name: Marks &amp; Spencer</a:t>
            </a:r>
          </a:p>
          <a:p>
            <a:pPr marL="0" indent="0">
              <a:buNone/>
            </a:pPr>
            <a:r>
              <a:rPr lang="en-GB" dirty="0"/>
              <a:t>Student name: Mohammad Reza Ghalatian    Student number: 2430345</a:t>
            </a:r>
          </a:p>
          <a:p>
            <a:pPr marL="0" indent="0">
              <a:buNone/>
            </a:pPr>
            <a:r>
              <a:rPr lang="en-GB" dirty="0"/>
              <a:t>Module: LCLM5002</a:t>
            </a:r>
          </a:p>
          <a:p>
            <a:pPr marL="0" indent="0">
              <a:buNone/>
            </a:pPr>
            <a:r>
              <a:rPr lang="en-GB" dirty="0"/>
              <a:t>Lecturer: Mr Samson Oladejo</a:t>
            </a:r>
          </a:p>
          <a:p>
            <a:pPr marL="0" indent="0">
              <a:buNone/>
            </a:pPr>
            <a:r>
              <a:rPr lang="en-GB" dirty="0"/>
              <a:t>Date: 12/06/2026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Contents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Introduction</a:t>
            </a:r>
          </a:p>
          <a:p>
            <a:r>
              <a:t>Transformation</a:t>
            </a:r>
          </a:p>
          <a:p>
            <a:r>
              <a:t>Recruitment Process</a:t>
            </a:r>
          </a:p>
          <a:p>
            <a:r>
              <a:t>Interviews</a:t>
            </a:r>
          </a:p>
          <a:p>
            <a:r>
              <a:t>Questioning</a:t>
            </a:r>
          </a:p>
          <a:p>
            <a:r>
              <a:t>Comparison</a:t>
            </a:r>
          </a:p>
          <a:p>
            <a:r>
              <a:t>Conclusion</a:t>
            </a:r>
          </a:p>
        </p:txBody>
      </p:sp>
      <p:pic>
        <p:nvPicPr>
          <p:cNvPr id="5" name="Picture 4" descr="table of contents automatically ...">
            <a:extLst>
              <a:ext uri="{FF2B5EF4-FFF2-40B4-BE49-F238E27FC236}">
                <a16:creationId xmlns:a16="http://schemas.microsoft.com/office/drawing/2014/main" id="{260DD6C2-9CDE-0E85-77A4-87AFF606302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4525" y="1417637"/>
            <a:ext cx="3438143" cy="2969305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Company Background and Transformation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Major UK retailer</a:t>
            </a:r>
          </a:p>
          <a:p>
            <a:r>
              <a:rPr dirty="0"/>
              <a:t>Digital transformation</a:t>
            </a:r>
          </a:p>
          <a:p>
            <a:r>
              <a:rPr dirty="0"/>
              <a:t>Online shopping improvements</a:t>
            </a:r>
          </a:p>
          <a:p>
            <a:r>
              <a:rPr dirty="0"/>
              <a:t>Supply chain </a:t>
            </a:r>
            <a:r>
              <a:rPr dirty="0" err="1"/>
              <a:t>moderni</a:t>
            </a:r>
            <a:r>
              <a:rPr lang="en-GB" dirty="0"/>
              <a:t>s</a:t>
            </a:r>
            <a:r>
              <a:rPr dirty="0" err="1"/>
              <a:t>ation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 </a:t>
            </a:r>
            <a:r>
              <a:rPr lang="en-GB" sz="2000" dirty="0"/>
              <a:t>(M&amp;S Annual Report, 2024)</a:t>
            </a:r>
          </a:p>
          <a:p>
            <a:endParaRPr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Recruitment Process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dirty="0"/>
              <a:t>Planning → Job Analysis → Advertisement → Interview → </a:t>
            </a:r>
            <a:r>
              <a:rPr dirty="0" err="1"/>
              <a:t>Selecti</a:t>
            </a:r>
            <a:r>
              <a:rPr lang="en-GB" dirty="0"/>
              <a:t>on </a:t>
            </a:r>
          </a:p>
          <a:p>
            <a:pPr marL="0" indent="0">
              <a:buNone/>
            </a:pPr>
            <a:r>
              <a:rPr lang="en-GB" dirty="0"/>
              <a:t>Hopefully leading the company to: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Recruit the right people</a:t>
            </a:r>
          </a:p>
          <a:p>
            <a:r>
              <a:rPr lang="en-GB" dirty="0"/>
              <a:t> Support digital projects</a:t>
            </a:r>
          </a:p>
          <a:p>
            <a:r>
              <a:rPr lang="en-GB" dirty="0"/>
              <a:t> Improve performance</a:t>
            </a:r>
          </a:p>
          <a:p>
            <a:r>
              <a:rPr lang="en-GB" dirty="0"/>
              <a:t> Achieve business goals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Job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864429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dirty="0"/>
              <a:t>Change Manager duties and skills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Role: Change Manager</a:t>
            </a:r>
          </a:p>
          <a:p>
            <a:pPr marL="0" indent="0">
              <a:buNone/>
            </a:pPr>
            <a:r>
              <a:rPr lang="en-GB" dirty="0"/>
              <a:t>• Lead change projects</a:t>
            </a:r>
          </a:p>
          <a:p>
            <a:pPr marL="0" indent="0">
              <a:buNone/>
            </a:pPr>
            <a:r>
              <a:rPr lang="en-GB" dirty="0"/>
              <a:t>• Support employees</a:t>
            </a:r>
          </a:p>
          <a:p>
            <a:pPr marL="0" indent="0">
              <a:buNone/>
            </a:pPr>
            <a:r>
              <a:rPr lang="en-GB" dirty="0"/>
              <a:t>• Communication and leadership skills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2200" dirty="0"/>
              <a:t>https://www.indeed.com/hire/c/info/what-is-job-analysis</a:t>
            </a:r>
          </a:p>
          <a:p>
            <a:endParaRPr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Job Description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211286"/>
          </a:xfrm>
        </p:spPr>
        <p:txBody>
          <a:bodyPr/>
          <a:lstStyle/>
          <a:p>
            <a:pPr marL="0" indent="0">
              <a:buNone/>
            </a:pPr>
            <a:r>
              <a:rPr dirty="0"/>
              <a:t>Digital Transformation Specialist duties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• Introduce new technology</a:t>
            </a:r>
          </a:p>
          <a:p>
            <a:pPr marL="0" indent="0">
              <a:buNone/>
            </a:pPr>
            <a:r>
              <a:rPr lang="en-GB" dirty="0"/>
              <a:t>• Support staff training</a:t>
            </a:r>
          </a:p>
          <a:p>
            <a:pPr marL="0" indent="0">
              <a:buNone/>
            </a:pPr>
            <a:r>
              <a:rPr lang="en-GB" dirty="0"/>
              <a:t>• Improve online services</a:t>
            </a:r>
          </a:p>
          <a:p>
            <a:pPr marL="0" indent="0">
              <a:buNone/>
            </a:pPr>
            <a:endParaRPr lang="en-GB" dirty="0"/>
          </a:p>
          <a:p>
            <a:endParaRPr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Person Specification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dirty="0"/>
              <a:t>Essential and desirable criteria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Communication skills</a:t>
            </a:r>
          </a:p>
          <a:p>
            <a:r>
              <a:rPr lang="en-GB" dirty="0"/>
              <a:t> Teamwork</a:t>
            </a:r>
          </a:p>
          <a:p>
            <a:r>
              <a:rPr lang="en-GB" dirty="0"/>
              <a:t> IT knowledge</a:t>
            </a:r>
          </a:p>
          <a:p>
            <a:r>
              <a:rPr lang="en-GB" dirty="0"/>
              <a:t>Problem solving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Advertising Platforms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LinkedIn, Indeed, Reed, Website</a:t>
            </a:r>
          </a:p>
        </p:txBody>
      </p:sp>
      <p:sp>
        <p:nvSpPr>
          <p:cNvPr id="4" name="Rectangle 3"/>
          <p:cNvSpPr/>
          <p:nvPr/>
        </p:nvSpPr>
        <p:spPr>
          <a:xfrm>
            <a:off x="251792" y="2373086"/>
            <a:ext cx="6355837" cy="3461656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/>
              <a:t>Communication skills</a:t>
            </a:r>
          </a:p>
          <a:p>
            <a:r>
              <a:rPr lang="en-GB" dirty="0"/>
              <a:t>• Teamwork</a:t>
            </a:r>
          </a:p>
          <a:p>
            <a:r>
              <a:rPr lang="en-GB" dirty="0"/>
              <a:t>• IT knowledge</a:t>
            </a:r>
          </a:p>
          <a:p>
            <a:r>
              <a:rPr lang="en-GB" dirty="0"/>
              <a:t>• Problem solving</a:t>
            </a:r>
          </a:p>
        </p:txBody>
      </p:sp>
      <p:pic>
        <p:nvPicPr>
          <p:cNvPr id="5" name="Picture 4" descr="How To Choose the Best Ad Platforms for Your Business">
            <a:extLst>
              <a:ext uri="{FF2B5EF4-FFF2-40B4-BE49-F238E27FC236}">
                <a16:creationId xmlns:a16="http://schemas.microsoft.com/office/drawing/2014/main" id="{0404E05A-CF58-D8CB-5E71-090C048A0D3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232" y="2343330"/>
            <a:ext cx="6546397" cy="3491412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Structured Interview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427514"/>
          </a:xfrm>
        </p:spPr>
        <p:txBody>
          <a:bodyPr/>
          <a:lstStyle/>
          <a:p>
            <a:r>
              <a:rPr lang="en-GB" dirty="0"/>
              <a:t>Same questions for all candidates</a:t>
            </a:r>
          </a:p>
          <a:p>
            <a:r>
              <a:rPr lang="en-GB" dirty="0"/>
              <a:t> Fair and consistent</a:t>
            </a:r>
          </a:p>
          <a:p>
            <a:r>
              <a:rPr lang="en-GB" dirty="0"/>
              <a:t> Easy comparison</a:t>
            </a:r>
          </a:p>
          <a:p>
            <a:r>
              <a:rPr lang="en-GB" dirty="0"/>
              <a:t> Best for analysts and operations roles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Competency-Based Interview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970314"/>
          </a:xfrm>
        </p:spPr>
        <p:txBody>
          <a:bodyPr/>
          <a:lstStyle/>
          <a:p>
            <a:r>
              <a:rPr dirty="0"/>
              <a:t>Focus on previous experience</a:t>
            </a:r>
            <a:endParaRPr lang="en-GB" dirty="0"/>
          </a:p>
          <a:p>
            <a:r>
              <a:rPr lang="en-GB" dirty="0"/>
              <a:t> Shows practical skills</a:t>
            </a:r>
          </a:p>
          <a:p>
            <a:r>
              <a:rPr lang="en-GB" dirty="0"/>
              <a:t> Best for project and change managers</a:t>
            </a:r>
          </a:p>
          <a:p>
            <a:endParaRPr dirty="0"/>
          </a:p>
        </p:txBody>
      </p:sp>
      <p:sp>
        <p:nvSpPr>
          <p:cNvPr id="4" name="Rectangle 3"/>
          <p:cNvSpPr/>
          <p:nvPr/>
        </p:nvSpPr>
        <p:spPr>
          <a:xfrm flipV="1">
            <a:off x="3712030" y="3753077"/>
            <a:ext cx="4833256" cy="2974290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dirty="0"/>
          </a:p>
          <a:p>
            <a:endParaRPr lang="en-GB" dirty="0"/>
          </a:p>
          <a:p>
            <a:endParaRPr dirty="0"/>
          </a:p>
        </p:txBody>
      </p:sp>
      <p:pic>
        <p:nvPicPr>
          <p:cNvPr id="5" name="Picture 4" descr="Competency based interview questions and answers for leadership, communicating, delivering at pace, decision making, managing a quality service and more">
            <a:extLst>
              <a:ext uri="{FF2B5EF4-FFF2-40B4-BE49-F238E27FC236}">
                <a16:creationId xmlns:a16="http://schemas.microsoft.com/office/drawing/2014/main" id="{8EC5DC8A-F8D4-CAC6-EBCA-796037A20B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88909" y="3753076"/>
            <a:ext cx="5914138" cy="3104923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Panel Interview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40971"/>
            <a:ext cx="7717971" cy="6041572"/>
          </a:xfrm>
        </p:spPr>
        <p:txBody>
          <a:bodyPr/>
          <a:lstStyle/>
          <a:p>
            <a:r>
              <a:rPr lang="en-GB" dirty="0"/>
              <a:t>Several interviewers</a:t>
            </a:r>
          </a:p>
          <a:p>
            <a:r>
              <a:rPr lang="en-GB" dirty="0"/>
              <a:t> Different viewpoints</a:t>
            </a:r>
          </a:p>
          <a:p>
            <a:r>
              <a:rPr lang="en-GB" dirty="0"/>
              <a:t> Reduces bias</a:t>
            </a:r>
          </a:p>
          <a:p>
            <a:r>
              <a:rPr lang="en-GB" dirty="0"/>
              <a:t> Suitable for senior roles</a:t>
            </a:r>
          </a:p>
          <a:p>
            <a:pPr marL="0" indent="0">
              <a:buNone/>
            </a:pPr>
            <a:r>
              <a:rPr lang="en-GB" sz="1800" dirty="0"/>
              <a:t>https://codequotient.com/blog/panel-interview-questions-what-to-expect/</a:t>
            </a:r>
          </a:p>
        </p:txBody>
      </p:sp>
      <p:pic>
        <p:nvPicPr>
          <p:cNvPr id="5" name="Picture 4" descr="Panel interview questions">
            <a:extLst>
              <a:ext uri="{FF2B5EF4-FFF2-40B4-BE49-F238E27FC236}">
                <a16:creationId xmlns:a16="http://schemas.microsoft.com/office/drawing/2014/main" id="{20645480-024E-B072-28AA-3D90C6C1239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204" y="3946249"/>
            <a:ext cx="5619939" cy="2220033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Questioning Techniques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fr-FR" dirty="0" err="1"/>
              <a:t>Behavioral</a:t>
            </a:r>
            <a:r>
              <a:rPr lang="fr-FR" dirty="0"/>
              <a:t> questions</a:t>
            </a:r>
          </a:p>
          <a:p>
            <a:r>
              <a:rPr lang="fr-FR" dirty="0"/>
              <a:t> </a:t>
            </a:r>
            <a:r>
              <a:rPr lang="fr-FR" dirty="0" err="1"/>
              <a:t>Situational</a:t>
            </a:r>
            <a:r>
              <a:rPr lang="fr-FR" dirty="0"/>
              <a:t> questions</a:t>
            </a:r>
          </a:p>
          <a:p>
            <a:r>
              <a:rPr lang="fr-FR" dirty="0" err="1"/>
              <a:t>Competency</a:t>
            </a:r>
            <a:r>
              <a:rPr lang="fr-FR" dirty="0"/>
              <a:t> questions</a:t>
            </a:r>
          </a:p>
        </p:txBody>
      </p:sp>
      <p:sp>
        <p:nvSpPr>
          <p:cNvPr id="4" name="Rectangle 3"/>
          <p:cNvSpPr/>
          <p:nvPr/>
        </p:nvSpPr>
        <p:spPr>
          <a:xfrm>
            <a:off x="5486399" y="2481942"/>
            <a:ext cx="3102430" cy="2958419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dirty="0"/>
              <a:t>Insert Image/Icon Here</a:t>
            </a:r>
          </a:p>
        </p:txBody>
      </p:sp>
      <p:pic>
        <p:nvPicPr>
          <p:cNvPr id="5" name="Picture 4" descr="Question-mark-and-Morph">
            <a:extLst>
              <a:ext uri="{FF2B5EF4-FFF2-40B4-BE49-F238E27FC236}">
                <a16:creationId xmlns:a16="http://schemas.microsoft.com/office/drawing/2014/main" id="{7F9317EF-C0F8-6596-77F5-32D3B114587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3887" y="2481942"/>
            <a:ext cx="4180113" cy="4180113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Face-to-Face vs Virtual Interviews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dirty="0"/>
              <a:t>Compare benefits and drawback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Face-to-face: stronger personal connection</a:t>
            </a:r>
          </a:p>
          <a:p>
            <a:r>
              <a:rPr lang="en-GB" dirty="0"/>
              <a:t> Virtual: flexible and lower cost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 Both assess suitability</a:t>
            </a:r>
          </a:p>
          <a:p>
            <a:r>
              <a:rPr lang="en-GB" dirty="0"/>
              <a:t> Hybrid approach recommended</a:t>
            </a:r>
          </a:p>
          <a:p>
            <a:pPr marL="0" indent="0">
              <a:buNone/>
            </a:pPr>
            <a:r>
              <a:rPr lang="en-GB" sz="2000" dirty="0"/>
              <a:t> (CIPD, 2024)</a:t>
            </a:r>
          </a:p>
          <a:p>
            <a:pPr marL="0" indent="0">
              <a:buNone/>
            </a:pPr>
            <a:endParaRPr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dirty="0"/>
              <a:t>Key recommendations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 Create clear job descriptions</a:t>
            </a:r>
          </a:p>
          <a:p>
            <a:r>
              <a:rPr lang="en-GB" dirty="0"/>
              <a:t> Use suitable interview methods</a:t>
            </a:r>
          </a:p>
          <a:p>
            <a:r>
              <a:rPr lang="en-GB" dirty="0"/>
              <a:t> Combine virtual and face-to-face interviews</a:t>
            </a:r>
          </a:p>
          <a:p>
            <a:r>
              <a:rPr lang="en-GB" dirty="0"/>
              <a:t> Recruitment supports successful transformation</a:t>
            </a:r>
          </a:p>
          <a:p>
            <a:pPr marL="0" indent="0">
              <a:buNone/>
            </a:pPr>
            <a:endParaRPr lang="en-GB" dirty="0"/>
          </a:p>
          <a:p>
            <a:endParaRPr dirty="0"/>
          </a:p>
        </p:txBody>
      </p:sp>
      <p:pic>
        <p:nvPicPr>
          <p:cNvPr id="5" name="Picture 4" descr="Keyword Research Icon Keyword Key stock vector">
            <a:extLst>
              <a:ext uri="{FF2B5EF4-FFF2-40B4-BE49-F238E27FC236}">
                <a16:creationId xmlns:a16="http://schemas.microsoft.com/office/drawing/2014/main" id="{106EDF33-2032-E451-DD5C-15A5C622C7F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69427" y="446313"/>
            <a:ext cx="3363687" cy="3363687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7829" y="2155372"/>
            <a:ext cx="7772400" cy="3494314"/>
          </a:xfrm>
        </p:spPr>
        <p:txBody>
          <a:bodyPr>
            <a:normAutofit lnSpcReduction="10000"/>
          </a:bodyPr>
          <a:lstStyle/>
          <a:p>
            <a:r>
              <a:rPr lang="en-GB" dirty="0"/>
              <a:t>Marks &amp; Spencer Annual Report (2025)</a:t>
            </a:r>
          </a:p>
          <a:p>
            <a:r>
              <a:rPr lang="en-GB" dirty="0"/>
              <a:t>Taylor magazine (2021) edition </a:t>
            </a:r>
          </a:p>
          <a:p>
            <a:r>
              <a:rPr lang="en-GB" dirty="0"/>
              <a:t> Broders united  website Jan 2022</a:t>
            </a:r>
          </a:p>
          <a:p>
            <a:r>
              <a:rPr lang="en-GB" dirty="0"/>
              <a:t> CIPD website report Sep 2024</a:t>
            </a:r>
          </a:p>
          <a:p>
            <a:r>
              <a:rPr lang="en-GB" dirty="0"/>
              <a:t> Marks &amp; Spencer Annual Report (2024)</a:t>
            </a:r>
          </a:p>
          <a:p>
            <a:r>
              <a:rPr lang="en-GB" dirty="0"/>
              <a:t>M&amp;S Corporate Website </a:t>
            </a:r>
          </a:p>
          <a:p>
            <a:pPr marL="0" indent="0">
              <a:buNone/>
            </a:pPr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105</TotalTime>
  <Words>375</Words>
  <Application>Microsoft Office PowerPoint</Application>
  <PresentationFormat>On-screen Show (4:3)</PresentationFormat>
  <Paragraphs>102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8" baseType="lpstr">
      <vt:lpstr>Arial</vt:lpstr>
      <vt:lpstr>Calibri</vt:lpstr>
      <vt:lpstr>Office Theme</vt:lpstr>
      <vt:lpstr>Recruitment and Selection During Organisational Transformation</vt:lpstr>
      <vt:lpstr>Contents</vt:lpstr>
      <vt:lpstr>Company Background and Transformation</vt:lpstr>
      <vt:lpstr>Recruitment Process</vt:lpstr>
      <vt:lpstr>Job Analysis</vt:lpstr>
      <vt:lpstr>Job Description</vt:lpstr>
      <vt:lpstr>Person Specification</vt:lpstr>
      <vt:lpstr>Advertising Platforms</vt:lpstr>
      <vt:lpstr>Structured Interview</vt:lpstr>
      <vt:lpstr>Competency-Based Interview</vt:lpstr>
      <vt:lpstr>Panel Interview</vt:lpstr>
      <vt:lpstr>Questioning Techniques</vt:lpstr>
      <vt:lpstr>Face-to-Face vs Virtual Interviews</vt:lpstr>
      <vt:lpstr>Conclusion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Mohammad Ghalatian (2430345)</cp:lastModifiedBy>
  <cp:revision>2</cp:revision>
  <dcterms:created xsi:type="dcterms:W3CDTF">2013-01-27T09:14:16Z</dcterms:created>
  <dcterms:modified xsi:type="dcterms:W3CDTF">2026-06-11T00:00:23Z</dcterms:modified>
  <cp:category/>
</cp:coreProperties>
</file>