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28"/>
  </p:notesMasterIdLst>
  <p:sldIdLst>
    <p:sldId id="257" r:id="rId8"/>
    <p:sldId id="256" r:id="rId9"/>
    <p:sldId id="470" r:id="rId10"/>
    <p:sldId id="471" r:id="rId11"/>
    <p:sldId id="472" r:id="rId12"/>
    <p:sldId id="473" r:id="rId13"/>
    <p:sldId id="474" r:id="rId14"/>
    <p:sldId id="475" r:id="rId15"/>
    <p:sldId id="476" r:id="rId16"/>
    <p:sldId id="477" r:id="rId17"/>
    <p:sldId id="478" r:id="rId18"/>
    <p:sldId id="479" r:id="rId19"/>
    <p:sldId id="480" r:id="rId20"/>
    <p:sldId id="481" r:id="rId21"/>
    <p:sldId id="482" r:id="rId22"/>
    <p:sldId id="483" r:id="rId23"/>
    <p:sldId id="484" r:id="rId24"/>
    <p:sldId id="485" r:id="rId25"/>
    <p:sldId id="601" r:id="rId26"/>
    <p:sldId id="602"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470"/>
            <p14:sldId id="471"/>
            <p14:sldId id="472"/>
            <p14:sldId id="473"/>
            <p14:sldId id="474"/>
            <p14:sldId id="475"/>
            <p14:sldId id="476"/>
            <p14:sldId id="477"/>
            <p14:sldId id="478"/>
            <p14:sldId id="479"/>
            <p14:sldId id="480"/>
            <p14:sldId id="481"/>
            <p14:sldId id="482"/>
            <p14:sldId id="483"/>
            <p14:sldId id="484"/>
            <p14:sldId id="485"/>
            <p14:sldId id="601"/>
            <p14:sldId id="602"/>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slideMaster" Target="slideMasters/slideMaster3.xml"/><Relationship Id="rId21" Type="http://schemas.openxmlformats.org/officeDocument/2006/relationships/slide" Target="slides/slide14.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notesMaster" Target="notesMasters/notesMaster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01/10/2025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01/10/2025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97D59-68B4-6334-C7B6-DC2344A96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C943B6-EE66-A971-3D2D-EC66D2285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AA29EA-42EF-D0DB-BCC9-28CC4D444CC1}"/>
              </a:ext>
            </a:extLst>
          </p:cNvPr>
          <p:cNvSpPr>
            <a:spLocks noGrp="1"/>
          </p:cNvSpPr>
          <p:nvPr>
            <p:ph type="dt" sz="half" idx="10"/>
          </p:nvPr>
        </p:nvSpPr>
        <p:spPr/>
        <p:txBody>
          <a:bodyPr/>
          <a:lstStyle/>
          <a:p>
            <a:fld id="{9166E3CC-7C43-4D72-888C-D9B4BCA5FB17}" type="datetimeFigureOut">
              <a:rPr lang="en-GB" smtClean="0"/>
              <a:t>01/10/2025</a:t>
            </a:fld>
            <a:endParaRPr lang="en-GB"/>
          </a:p>
        </p:txBody>
      </p:sp>
      <p:sp>
        <p:nvSpPr>
          <p:cNvPr id="5" name="Footer Placeholder 4">
            <a:extLst>
              <a:ext uri="{FF2B5EF4-FFF2-40B4-BE49-F238E27FC236}">
                <a16:creationId xmlns:a16="http://schemas.microsoft.com/office/drawing/2014/main" id="{EBE14738-10BE-C0AF-99B0-FF99C3AE3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F2AAE-6DAF-30B1-607A-E2F2A0388AD9}"/>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4287236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524DA-A7CB-4579-FA80-68792BF328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7852B3-BA83-CBD6-7FC0-FA09A04469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45D47A-725E-24EE-BA4D-3E9BD9CCCBF3}"/>
              </a:ext>
            </a:extLst>
          </p:cNvPr>
          <p:cNvSpPr>
            <a:spLocks noGrp="1"/>
          </p:cNvSpPr>
          <p:nvPr>
            <p:ph type="dt" sz="half" idx="10"/>
          </p:nvPr>
        </p:nvSpPr>
        <p:spPr/>
        <p:txBody>
          <a:bodyPr/>
          <a:lstStyle/>
          <a:p>
            <a:fld id="{9166E3CC-7C43-4D72-888C-D9B4BCA5FB17}" type="datetimeFigureOut">
              <a:rPr lang="en-GB" smtClean="0"/>
              <a:t>01/10/2025</a:t>
            </a:fld>
            <a:endParaRPr lang="en-GB"/>
          </a:p>
        </p:txBody>
      </p:sp>
      <p:sp>
        <p:nvSpPr>
          <p:cNvPr id="5" name="Footer Placeholder 4">
            <a:extLst>
              <a:ext uri="{FF2B5EF4-FFF2-40B4-BE49-F238E27FC236}">
                <a16:creationId xmlns:a16="http://schemas.microsoft.com/office/drawing/2014/main" id="{7857795F-6399-238F-6495-C9B554F321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84DD2F-9688-62EE-6F32-30B4286D9A75}"/>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2259899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C9C83-4ADA-A3A0-3E53-4808B56B9F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5780FCB-F32C-AEBB-8A6E-E3488475DA2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B28B670-5E0F-0D02-10F0-B327B609459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941371B-3ED2-3676-0B61-40D96F9227A0}"/>
              </a:ext>
            </a:extLst>
          </p:cNvPr>
          <p:cNvSpPr>
            <a:spLocks noGrp="1"/>
          </p:cNvSpPr>
          <p:nvPr>
            <p:ph type="dt" sz="half" idx="10"/>
          </p:nvPr>
        </p:nvSpPr>
        <p:spPr/>
        <p:txBody>
          <a:bodyPr/>
          <a:lstStyle/>
          <a:p>
            <a:fld id="{59FC298A-7906-42DB-87AD-1A0317E1998B}" type="datetimeFigureOut">
              <a:rPr lang="en-GB" smtClean="0"/>
              <a:t>01/10/2025</a:t>
            </a:fld>
            <a:endParaRPr lang="en-GB"/>
          </a:p>
        </p:txBody>
      </p:sp>
      <p:sp>
        <p:nvSpPr>
          <p:cNvPr id="6" name="Footer Placeholder 5">
            <a:extLst>
              <a:ext uri="{FF2B5EF4-FFF2-40B4-BE49-F238E27FC236}">
                <a16:creationId xmlns:a16="http://schemas.microsoft.com/office/drawing/2014/main" id="{09BBD5CE-C01F-80A2-7346-C0EFD2A1B1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5716E9-F08A-BA76-8CAD-7635E0F7EF64}"/>
              </a:ext>
            </a:extLst>
          </p:cNvPr>
          <p:cNvSpPr>
            <a:spLocks noGrp="1"/>
          </p:cNvSpPr>
          <p:nvPr>
            <p:ph type="sldNum" sz="quarter" idx="12"/>
          </p:nvPr>
        </p:nvSpPr>
        <p:spPr/>
        <p:txBody>
          <a:bodyPr/>
          <a:lstStyle/>
          <a:p>
            <a:fld id="{4709477C-E109-4CE3-9F17-EF6829E75EEE}" type="slidenum">
              <a:rPr lang="en-GB" smtClean="0"/>
              <a:t>‹#›</a:t>
            </a:fld>
            <a:endParaRPr lang="en-GB"/>
          </a:p>
        </p:txBody>
      </p:sp>
    </p:spTree>
    <p:extLst>
      <p:ext uri="{BB962C8B-B14F-4D97-AF65-F5344CB8AC3E}">
        <p14:creationId xmlns:p14="http://schemas.microsoft.com/office/powerpoint/2010/main" val="37328507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openxmlformats.org/officeDocument/2006/relationships/image" Target="../media/image14.png"/><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theme" Target="../theme/theme4.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01/10/2025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4" r:id="rId3"/>
    <p:sldLayoutId id="2147483705" r:id="rId4"/>
    <p:sldLayoutId id="2147483714"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2" Type="http://schemas.openxmlformats.org/officeDocument/2006/relationships/hyperlink" Target="http://www.everychildmatters.gov.uk/" TargetMode="Externa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15781-1E0F-579F-504B-640B22063214}"/>
              </a:ext>
            </a:extLst>
          </p:cNvPr>
          <p:cNvSpPr>
            <a:spLocks noGrp="1"/>
          </p:cNvSpPr>
          <p:nvPr>
            <p:ph type="ctrTitle"/>
          </p:nvPr>
        </p:nvSpPr>
        <p:spPr/>
        <p:txBody>
          <a:bodyPr/>
          <a:lstStyle/>
          <a:p>
            <a:r>
              <a:rPr lang="cy-GB" dirty="0"/>
              <a:t>Offerynnau</a:t>
            </a:r>
            <a:r>
              <a:rPr lang="cy-GB" noProof="0" dirty="0"/>
              <a:t> Polisi</a:t>
            </a:r>
          </a:p>
        </p:txBody>
      </p:sp>
      <p:sp>
        <p:nvSpPr>
          <p:cNvPr id="3" name="Subtitle 2">
            <a:extLst>
              <a:ext uri="{FF2B5EF4-FFF2-40B4-BE49-F238E27FC236}">
                <a16:creationId xmlns:a16="http://schemas.microsoft.com/office/drawing/2014/main" id="{284712D6-68B4-E2A4-9545-0ADCC0E96AED}"/>
              </a:ext>
            </a:extLst>
          </p:cNvPr>
          <p:cNvSpPr>
            <a:spLocks noGrp="1"/>
          </p:cNvSpPr>
          <p:nvPr>
            <p:ph type="subTitle" idx="1"/>
          </p:nvPr>
        </p:nvSpPr>
        <p:spPr/>
        <p:txBody>
          <a:bodyPr/>
          <a:lstStyle/>
          <a:p>
            <a:r>
              <a:rPr lang="en-GB" dirty="0" err="1"/>
              <a:t>Lascoumes</a:t>
            </a:r>
            <a:r>
              <a:rPr lang="en-GB" dirty="0"/>
              <a:t>, P a Le Gales, P</a:t>
            </a:r>
          </a:p>
        </p:txBody>
      </p:sp>
    </p:spTree>
    <p:extLst>
      <p:ext uri="{BB962C8B-B14F-4D97-AF65-F5344CB8AC3E}">
        <p14:creationId xmlns:p14="http://schemas.microsoft.com/office/powerpoint/2010/main" val="5822094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15781-1E0F-579F-504B-640B22063214}"/>
              </a:ext>
            </a:extLst>
          </p:cNvPr>
          <p:cNvSpPr>
            <a:spLocks noGrp="1"/>
          </p:cNvSpPr>
          <p:nvPr>
            <p:ph type="ctrTitle"/>
          </p:nvPr>
        </p:nvSpPr>
        <p:spPr/>
        <p:txBody>
          <a:bodyPr/>
          <a:lstStyle/>
          <a:p>
            <a:r>
              <a:rPr lang="en-GB" dirty="0"/>
              <a:t>Policy instruments</a:t>
            </a:r>
          </a:p>
        </p:txBody>
      </p:sp>
      <p:sp>
        <p:nvSpPr>
          <p:cNvPr id="3" name="Subtitle 2">
            <a:extLst>
              <a:ext uri="{FF2B5EF4-FFF2-40B4-BE49-F238E27FC236}">
                <a16:creationId xmlns:a16="http://schemas.microsoft.com/office/drawing/2014/main" id="{284712D6-68B4-E2A4-9545-0ADCC0E96AED}"/>
              </a:ext>
            </a:extLst>
          </p:cNvPr>
          <p:cNvSpPr>
            <a:spLocks noGrp="1"/>
          </p:cNvSpPr>
          <p:nvPr>
            <p:ph type="subTitle" idx="1"/>
          </p:nvPr>
        </p:nvSpPr>
        <p:spPr/>
        <p:txBody>
          <a:bodyPr/>
          <a:lstStyle/>
          <a:p>
            <a:r>
              <a:rPr lang="en-GB" dirty="0" err="1"/>
              <a:t>Lascoumes</a:t>
            </a:r>
            <a:r>
              <a:rPr lang="en-GB" dirty="0"/>
              <a:t>, P and Le Gales, P</a:t>
            </a:r>
          </a:p>
        </p:txBody>
      </p:sp>
    </p:spTree>
    <p:extLst>
      <p:ext uri="{BB962C8B-B14F-4D97-AF65-F5344CB8AC3E}">
        <p14:creationId xmlns:p14="http://schemas.microsoft.com/office/powerpoint/2010/main" val="41601988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8D07ED8-3374-17D3-CDC5-234A4CAD9221}"/>
              </a:ext>
            </a:extLst>
          </p:cNvPr>
          <p:cNvSpPr>
            <a:spLocks noGrp="1"/>
          </p:cNvSpPr>
          <p:nvPr>
            <p:ph type="title"/>
          </p:nvPr>
        </p:nvSpPr>
        <p:spPr/>
        <p:txBody>
          <a:bodyPr/>
          <a:lstStyle/>
          <a:p>
            <a:endParaRPr lang="en-GB"/>
          </a:p>
        </p:txBody>
      </p:sp>
      <p:sp>
        <p:nvSpPr>
          <p:cNvPr id="5" name="Content Placeholder 4">
            <a:extLst>
              <a:ext uri="{FF2B5EF4-FFF2-40B4-BE49-F238E27FC236}">
                <a16:creationId xmlns:a16="http://schemas.microsoft.com/office/drawing/2014/main" id="{D5A4DC99-0E60-305C-4652-0AC4965386DB}"/>
              </a:ext>
            </a:extLst>
          </p:cNvPr>
          <p:cNvSpPr>
            <a:spLocks noGrp="1"/>
          </p:cNvSpPr>
          <p:nvPr>
            <p:ph sz="half" idx="1"/>
          </p:nvPr>
        </p:nvSpPr>
        <p:spPr/>
        <p:txBody>
          <a:bodyPr>
            <a:normAutofit/>
          </a:bodyPr>
          <a:lstStyle/>
          <a:p>
            <a:r>
              <a:rPr lang="cy-GB" dirty="0"/>
              <a:t>Mae </a:t>
            </a:r>
            <a:r>
              <a:rPr lang="cy-GB" dirty="0" err="1"/>
              <a:t>Hood</a:t>
            </a:r>
            <a:r>
              <a:rPr lang="cy-GB" dirty="0"/>
              <a:t> (1986) yn tynnu sylw at gynnydd ac arallgyfeirio offerynnau polisi cyhoeddus mewn gwahanol sectorau y mae’r wladwriaeth yn ymyrryd ynddynt. </a:t>
            </a:r>
          </a:p>
          <a:p>
            <a:r>
              <a:rPr lang="cy-GB" dirty="0"/>
              <a:t>Meithrin mecanweithiau pwerus ar gyfer rheoli a chyfeirio ymddygiadau.  </a:t>
            </a:r>
          </a:p>
          <a:p>
            <a:endParaRPr lang="en-GB" dirty="0"/>
          </a:p>
        </p:txBody>
      </p:sp>
      <p:sp>
        <p:nvSpPr>
          <p:cNvPr id="6" name="Content Placeholder 5">
            <a:extLst>
              <a:ext uri="{FF2B5EF4-FFF2-40B4-BE49-F238E27FC236}">
                <a16:creationId xmlns:a16="http://schemas.microsoft.com/office/drawing/2014/main" id="{E75A9DA0-2E43-3FF2-C31A-FFF67060B450}"/>
              </a:ext>
            </a:extLst>
          </p:cNvPr>
          <p:cNvSpPr>
            <a:spLocks noGrp="1"/>
          </p:cNvSpPr>
          <p:nvPr>
            <p:ph sz="half" idx="2"/>
          </p:nvPr>
        </p:nvSpPr>
        <p:spPr/>
        <p:txBody>
          <a:bodyPr>
            <a:normAutofit/>
          </a:bodyPr>
          <a:lstStyle/>
          <a:p>
            <a:r>
              <a:rPr lang="en-GB" dirty="0"/>
              <a:t>Hood (1986) highlights the rise and diversification of public policy instruments in different sectors in which the state intervenes.</a:t>
            </a:r>
          </a:p>
          <a:p>
            <a:r>
              <a:rPr lang="en-GB" dirty="0"/>
              <a:t>Fostering powerful mechanisms for the control and direction of behaviours</a:t>
            </a:r>
            <a:endParaRPr lang="cy-GB" noProof="0" dirty="0"/>
          </a:p>
        </p:txBody>
      </p:sp>
    </p:spTree>
    <p:extLst>
      <p:ext uri="{BB962C8B-B14F-4D97-AF65-F5344CB8AC3E}">
        <p14:creationId xmlns:p14="http://schemas.microsoft.com/office/powerpoint/2010/main" val="39665122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C848A-292F-AAB5-6D60-40539A19074D}"/>
              </a:ext>
            </a:extLst>
          </p:cNvPr>
          <p:cNvSpPr>
            <a:spLocks noGrp="1"/>
          </p:cNvSpPr>
          <p:nvPr>
            <p:ph type="title"/>
          </p:nvPr>
        </p:nvSpPr>
        <p:spPr/>
        <p:txBody>
          <a:bodyPr/>
          <a:lstStyle/>
          <a:p>
            <a:r>
              <a:rPr lang="cy-GB" noProof="0" dirty="0"/>
              <a:t>Cyflwyno offerynnau polisi</a:t>
            </a:r>
            <a:br>
              <a:rPr lang="cy-GB" noProof="0" dirty="0"/>
            </a:br>
            <a:r>
              <a:rPr lang="en-GB" dirty="0"/>
              <a:t>Introducing policy instruments</a:t>
            </a:r>
            <a:endParaRPr lang="cy-GB" noProof="0" dirty="0"/>
          </a:p>
        </p:txBody>
      </p:sp>
      <p:sp>
        <p:nvSpPr>
          <p:cNvPr id="3" name="Content Placeholder 2">
            <a:extLst>
              <a:ext uri="{FF2B5EF4-FFF2-40B4-BE49-F238E27FC236}">
                <a16:creationId xmlns:a16="http://schemas.microsoft.com/office/drawing/2014/main" id="{6962CC63-27E0-5874-6D86-385B9FD5C26E}"/>
              </a:ext>
            </a:extLst>
          </p:cNvPr>
          <p:cNvSpPr>
            <a:spLocks noGrp="1"/>
          </p:cNvSpPr>
          <p:nvPr>
            <p:ph sz="half" idx="1"/>
          </p:nvPr>
        </p:nvSpPr>
        <p:spPr/>
        <p:txBody>
          <a:bodyPr/>
          <a:lstStyle/>
          <a:p>
            <a:r>
              <a:rPr lang="cy-GB" dirty="0"/>
              <a:t>Technegau sydd ar gael i'r llywodraeth weithredu eu hamcanion polisi – er mwyn cyflawni'r newidiadau ymddygiad</a:t>
            </a:r>
            <a:r>
              <a:rPr lang="en-GB" dirty="0"/>
              <a:t>.</a:t>
            </a:r>
          </a:p>
          <a:p>
            <a:endParaRPr lang="en-GB" dirty="0"/>
          </a:p>
        </p:txBody>
      </p:sp>
      <p:sp>
        <p:nvSpPr>
          <p:cNvPr id="4" name="Content Placeholder 3">
            <a:extLst>
              <a:ext uri="{FF2B5EF4-FFF2-40B4-BE49-F238E27FC236}">
                <a16:creationId xmlns:a16="http://schemas.microsoft.com/office/drawing/2014/main" id="{C9924F7D-09CA-D027-49A1-A9FAD94E9B21}"/>
              </a:ext>
            </a:extLst>
          </p:cNvPr>
          <p:cNvSpPr>
            <a:spLocks noGrp="1"/>
          </p:cNvSpPr>
          <p:nvPr>
            <p:ph sz="half" idx="2"/>
          </p:nvPr>
        </p:nvSpPr>
        <p:spPr/>
        <p:txBody>
          <a:bodyPr/>
          <a:lstStyle/>
          <a:p>
            <a:r>
              <a:rPr lang="en-GB" dirty="0"/>
              <a:t>Techniques at the disposal of govt to implement their policy objectives – to deliver the changes behaviour.</a:t>
            </a:r>
          </a:p>
          <a:p>
            <a:endParaRPr lang="en-GB" dirty="0"/>
          </a:p>
        </p:txBody>
      </p:sp>
    </p:spTree>
    <p:extLst>
      <p:ext uri="{BB962C8B-B14F-4D97-AF65-F5344CB8AC3E}">
        <p14:creationId xmlns:p14="http://schemas.microsoft.com/office/powerpoint/2010/main" val="16845813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31F17-E6F2-22C0-0E06-371C6E85F6E6}"/>
              </a:ext>
            </a:extLst>
          </p:cNvPr>
          <p:cNvSpPr>
            <a:spLocks noGrp="1"/>
          </p:cNvSpPr>
          <p:nvPr>
            <p:ph type="title"/>
          </p:nvPr>
        </p:nvSpPr>
        <p:spPr/>
        <p:txBody>
          <a:bodyPr/>
          <a:lstStyle/>
          <a:p>
            <a:r>
              <a:rPr lang="cy-GB" noProof="0" dirty="0"/>
              <a:t>Cyflwyno offerynnau polisi</a:t>
            </a:r>
            <a:br>
              <a:rPr lang="cy-GB" noProof="0" dirty="0"/>
            </a:br>
            <a:r>
              <a:rPr lang="en-GB" dirty="0"/>
              <a:t>Introducing policy instruments</a:t>
            </a:r>
            <a:endParaRPr lang="cy-GB" noProof="0" dirty="0"/>
          </a:p>
        </p:txBody>
      </p:sp>
      <p:sp>
        <p:nvSpPr>
          <p:cNvPr id="3" name="Content Placeholder 2">
            <a:extLst>
              <a:ext uri="{FF2B5EF4-FFF2-40B4-BE49-F238E27FC236}">
                <a16:creationId xmlns:a16="http://schemas.microsoft.com/office/drawing/2014/main" id="{FBC33E76-5177-D025-E042-F038C90660D3}"/>
              </a:ext>
            </a:extLst>
          </p:cNvPr>
          <p:cNvSpPr>
            <a:spLocks noGrp="1"/>
          </p:cNvSpPr>
          <p:nvPr>
            <p:ph sz="half" idx="1"/>
          </p:nvPr>
        </p:nvSpPr>
        <p:spPr/>
        <p:txBody>
          <a:bodyPr/>
          <a:lstStyle/>
          <a:p>
            <a:r>
              <a:rPr lang="cy-GB" dirty="0"/>
              <a:t>2 safbwynt:
Y garfan resymegol / swyddogaethol: mae llywodraethau yn dewis mecanweithiau trwy bolisi sy'n seiliedig ar dystiolaeth, gan sefydlu ymyriadau trwy broses resymegol / wyddonol i gael y ffordd orau o gyflawni rhywbeth</a:t>
            </a:r>
            <a:endParaRPr lang="en-GB" dirty="0"/>
          </a:p>
        </p:txBody>
      </p:sp>
      <p:sp>
        <p:nvSpPr>
          <p:cNvPr id="4" name="Content Placeholder 3">
            <a:extLst>
              <a:ext uri="{FF2B5EF4-FFF2-40B4-BE49-F238E27FC236}">
                <a16:creationId xmlns:a16="http://schemas.microsoft.com/office/drawing/2014/main" id="{D40A891A-530F-A53F-3BEF-127E2B36A69A}"/>
              </a:ext>
            </a:extLst>
          </p:cNvPr>
          <p:cNvSpPr>
            <a:spLocks noGrp="1"/>
          </p:cNvSpPr>
          <p:nvPr>
            <p:ph sz="half" idx="2"/>
          </p:nvPr>
        </p:nvSpPr>
        <p:spPr/>
        <p:txBody>
          <a:bodyPr/>
          <a:lstStyle/>
          <a:p>
            <a:pPr marL="0" indent="0">
              <a:buNone/>
            </a:pPr>
            <a:r>
              <a:rPr lang="cy-GB" noProof="0" dirty="0"/>
              <a:t>.</a:t>
            </a:r>
            <a:r>
              <a:rPr lang="en-GB" dirty="0"/>
              <a:t> 2 perspectives:</a:t>
            </a:r>
          </a:p>
          <a:p>
            <a:pPr marL="0" indent="0">
              <a:buNone/>
            </a:pPr>
            <a:r>
              <a:rPr lang="en-GB" dirty="0"/>
              <a:t>Rational/functional school: govts choose mechanisms through evidence based policy, establishing interventions through rational/scientific process to get the best way of achieving something.</a:t>
            </a:r>
          </a:p>
          <a:p>
            <a:pPr marL="0" indent="0">
              <a:buNone/>
            </a:pPr>
            <a:endParaRPr lang="cy-GB" noProof="0" dirty="0"/>
          </a:p>
        </p:txBody>
      </p:sp>
    </p:spTree>
    <p:extLst>
      <p:ext uri="{BB962C8B-B14F-4D97-AF65-F5344CB8AC3E}">
        <p14:creationId xmlns:p14="http://schemas.microsoft.com/office/powerpoint/2010/main" val="1193675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4BD1D-4973-0EFC-E9AA-F1324F1C858D}"/>
              </a:ext>
            </a:extLst>
          </p:cNvPr>
          <p:cNvSpPr>
            <a:spLocks noGrp="1"/>
          </p:cNvSpPr>
          <p:nvPr>
            <p:ph type="title"/>
          </p:nvPr>
        </p:nvSpPr>
        <p:spPr/>
        <p:txBody>
          <a:bodyPr/>
          <a:lstStyle/>
          <a:p>
            <a:r>
              <a:rPr lang="cy-GB" noProof="0" dirty="0"/>
              <a:t>Cyflwyno offerynnau polisi</a:t>
            </a:r>
            <a:br>
              <a:rPr lang="cy-GB" noProof="0" dirty="0"/>
            </a:br>
            <a:r>
              <a:rPr lang="en-GB" dirty="0"/>
              <a:t>Introducing policy instruments</a:t>
            </a:r>
          </a:p>
        </p:txBody>
      </p:sp>
      <p:sp>
        <p:nvSpPr>
          <p:cNvPr id="3" name="Content Placeholder 2">
            <a:extLst>
              <a:ext uri="{FF2B5EF4-FFF2-40B4-BE49-F238E27FC236}">
                <a16:creationId xmlns:a16="http://schemas.microsoft.com/office/drawing/2014/main" id="{B4780B34-9E72-A7A7-2102-6A6599F895A3}"/>
              </a:ext>
            </a:extLst>
          </p:cNvPr>
          <p:cNvSpPr>
            <a:spLocks noGrp="1"/>
          </p:cNvSpPr>
          <p:nvPr>
            <p:ph sz="half" idx="1"/>
          </p:nvPr>
        </p:nvSpPr>
        <p:spPr/>
        <p:txBody>
          <a:bodyPr/>
          <a:lstStyle/>
          <a:p>
            <a:r>
              <a:rPr lang="cy-GB" dirty="0"/>
              <a:t>Y garfan gymdeithasol / sefydliadol: gwnewch yr hyn rydyn ni'n ei wneud fel arfer, edrychwch ar yr hyn y mae eraill yn ei wneud, beth sy'n arloesol, beth sy'n ffasiynol.
Gall fod y ddau ohonynt. Yn aml mae’n gyfuniad rhyngddynt.</a:t>
            </a:r>
          </a:p>
          <a:p>
            <a:endParaRPr lang="en-GB" dirty="0"/>
          </a:p>
        </p:txBody>
      </p:sp>
      <p:sp>
        <p:nvSpPr>
          <p:cNvPr id="4" name="Content Placeholder 3">
            <a:extLst>
              <a:ext uri="{FF2B5EF4-FFF2-40B4-BE49-F238E27FC236}">
                <a16:creationId xmlns:a16="http://schemas.microsoft.com/office/drawing/2014/main" id="{3E2FCC33-F480-13B3-2140-78F2D0DB7B4F}"/>
              </a:ext>
            </a:extLst>
          </p:cNvPr>
          <p:cNvSpPr>
            <a:spLocks noGrp="1"/>
          </p:cNvSpPr>
          <p:nvPr>
            <p:ph sz="half" idx="2"/>
          </p:nvPr>
        </p:nvSpPr>
        <p:spPr/>
        <p:txBody>
          <a:bodyPr/>
          <a:lstStyle/>
          <a:p>
            <a:r>
              <a:rPr lang="en-GB" dirty="0"/>
              <a:t>Sociological/institutional school: do what we normally do, look at what others are doing, what’s innovative, what fashionable.</a:t>
            </a:r>
          </a:p>
          <a:p>
            <a:r>
              <a:rPr lang="en-GB" dirty="0"/>
              <a:t>May be both. Often is a fudge or merger between the two.</a:t>
            </a:r>
          </a:p>
          <a:p>
            <a:endParaRPr lang="cy-GB" noProof="0" dirty="0"/>
          </a:p>
        </p:txBody>
      </p:sp>
    </p:spTree>
    <p:extLst>
      <p:ext uri="{BB962C8B-B14F-4D97-AF65-F5344CB8AC3E}">
        <p14:creationId xmlns:p14="http://schemas.microsoft.com/office/powerpoint/2010/main" val="6141711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5B229-0E44-3854-D05F-0DC2D5066991}"/>
              </a:ext>
            </a:extLst>
          </p:cNvPr>
          <p:cNvSpPr>
            <a:spLocks noGrp="1"/>
          </p:cNvSpPr>
          <p:nvPr>
            <p:ph type="title"/>
          </p:nvPr>
        </p:nvSpPr>
        <p:spPr/>
        <p:txBody>
          <a:bodyPr/>
          <a:lstStyle/>
          <a:p>
            <a:r>
              <a:rPr lang="cy-GB" noProof="0" dirty="0"/>
              <a:t>Cyflwyno offerynnau polisi</a:t>
            </a:r>
            <a:br>
              <a:rPr lang="cy-GB" noProof="0" dirty="0"/>
            </a:br>
            <a:r>
              <a:rPr lang="en-GB" dirty="0"/>
              <a:t>Introducing policy instruments</a:t>
            </a:r>
          </a:p>
        </p:txBody>
      </p:sp>
      <p:sp>
        <p:nvSpPr>
          <p:cNvPr id="3" name="Content Placeholder 2">
            <a:extLst>
              <a:ext uri="{FF2B5EF4-FFF2-40B4-BE49-F238E27FC236}">
                <a16:creationId xmlns:a16="http://schemas.microsoft.com/office/drawing/2014/main" id="{CB97AEA3-96B8-A803-AF05-82E45165BDE5}"/>
              </a:ext>
            </a:extLst>
          </p:cNvPr>
          <p:cNvSpPr>
            <a:spLocks noGrp="1"/>
          </p:cNvSpPr>
          <p:nvPr>
            <p:ph sz="half" idx="1"/>
          </p:nvPr>
        </p:nvSpPr>
        <p:spPr/>
        <p:txBody>
          <a:bodyPr/>
          <a:lstStyle/>
          <a:p>
            <a:r>
              <a:rPr lang="cy-GB" dirty="0"/>
              <a:t>Cyn y 1980au: atebolrwydd o'r brig i lawr, biwrocratiaeth, pwyslais ar broffesiynau, dim allanoli, trefniadaeth ynysig, canolbwyntio ar broses yn hytrach na’r allbynnau a’r canlyniadau.</a:t>
            </a:r>
          </a:p>
          <a:p>
            <a:endParaRPr lang="en-GB" dirty="0"/>
          </a:p>
        </p:txBody>
      </p:sp>
      <p:sp>
        <p:nvSpPr>
          <p:cNvPr id="4" name="Content Placeholder 3">
            <a:extLst>
              <a:ext uri="{FF2B5EF4-FFF2-40B4-BE49-F238E27FC236}">
                <a16:creationId xmlns:a16="http://schemas.microsoft.com/office/drawing/2014/main" id="{9AAB7A6D-2B98-86D5-8686-04080CF80929}"/>
              </a:ext>
            </a:extLst>
          </p:cNvPr>
          <p:cNvSpPr>
            <a:spLocks noGrp="1"/>
          </p:cNvSpPr>
          <p:nvPr>
            <p:ph sz="half" idx="2"/>
          </p:nvPr>
        </p:nvSpPr>
        <p:spPr/>
        <p:txBody>
          <a:bodyPr/>
          <a:lstStyle/>
          <a:p>
            <a:r>
              <a:rPr lang="en-GB" dirty="0"/>
              <a:t>Prior to 1980s: top down accountability, bureaucracy, emphasis on professions, no outsourcing, organisation in silos, focus on process rather than outputs and outcomes</a:t>
            </a:r>
            <a:endParaRPr lang="cy-GB" noProof="0" dirty="0"/>
          </a:p>
        </p:txBody>
      </p:sp>
    </p:spTree>
    <p:extLst>
      <p:ext uri="{BB962C8B-B14F-4D97-AF65-F5344CB8AC3E}">
        <p14:creationId xmlns:p14="http://schemas.microsoft.com/office/powerpoint/2010/main" val="32541739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80AA2-A3C3-BF85-DD52-878758603251}"/>
              </a:ext>
            </a:extLst>
          </p:cNvPr>
          <p:cNvSpPr>
            <a:spLocks noGrp="1"/>
          </p:cNvSpPr>
          <p:nvPr>
            <p:ph type="title"/>
          </p:nvPr>
        </p:nvSpPr>
        <p:spPr/>
        <p:txBody>
          <a:bodyPr/>
          <a:lstStyle/>
          <a:p>
            <a:r>
              <a:rPr lang="cy-GB" noProof="0" dirty="0"/>
              <a:t>Cyflwyno offerynnau polisi</a:t>
            </a:r>
            <a:br>
              <a:rPr lang="cy-GB" noProof="0" dirty="0"/>
            </a:br>
            <a:r>
              <a:rPr lang="en-GB" dirty="0"/>
              <a:t>Introducing policy instruments</a:t>
            </a:r>
            <a:endParaRPr lang="cy-GB" noProof="0" dirty="0"/>
          </a:p>
        </p:txBody>
      </p:sp>
      <p:sp>
        <p:nvSpPr>
          <p:cNvPr id="3" name="Content Placeholder 2">
            <a:extLst>
              <a:ext uri="{FF2B5EF4-FFF2-40B4-BE49-F238E27FC236}">
                <a16:creationId xmlns:a16="http://schemas.microsoft.com/office/drawing/2014/main" id="{664B76B7-2139-DBAC-5ED9-4F884B4FBD9E}"/>
              </a:ext>
            </a:extLst>
          </p:cNvPr>
          <p:cNvSpPr>
            <a:spLocks noGrp="1"/>
          </p:cNvSpPr>
          <p:nvPr>
            <p:ph sz="half" idx="1"/>
          </p:nvPr>
        </p:nvSpPr>
        <p:spPr/>
        <p:txBody>
          <a:bodyPr>
            <a:normAutofit/>
          </a:bodyPr>
          <a:lstStyle/>
          <a:p>
            <a:r>
              <a:rPr lang="cy-GB" dirty="0"/>
              <a:t>Rheolaeth Gyhoeddus Newydd: atebolrwydd a rheolaeth ariannol, technegau rheoli'r sector preifat, allanoli a thendro cystadleuol, dulliau corfforaethol, mesur a gwerthuso perfformiad, canolbwyntio ar ganlyniadau, rheoleiddio. Rheoli gwasanaethau cyhoeddus fel rhedeg busnes.</a:t>
            </a:r>
            <a:endParaRPr lang="en-GB" dirty="0"/>
          </a:p>
          <a:p>
            <a:endParaRPr lang="en-GB" dirty="0"/>
          </a:p>
        </p:txBody>
      </p:sp>
      <p:sp>
        <p:nvSpPr>
          <p:cNvPr id="4" name="Content Placeholder 3">
            <a:extLst>
              <a:ext uri="{FF2B5EF4-FFF2-40B4-BE49-F238E27FC236}">
                <a16:creationId xmlns:a16="http://schemas.microsoft.com/office/drawing/2014/main" id="{FF0EB17C-F592-E3CB-EE29-71C277637D13}"/>
              </a:ext>
            </a:extLst>
          </p:cNvPr>
          <p:cNvSpPr>
            <a:spLocks noGrp="1"/>
          </p:cNvSpPr>
          <p:nvPr>
            <p:ph sz="half" idx="2"/>
          </p:nvPr>
        </p:nvSpPr>
        <p:spPr/>
        <p:txBody>
          <a:bodyPr>
            <a:normAutofit/>
          </a:bodyPr>
          <a:lstStyle/>
          <a:p>
            <a:r>
              <a:rPr lang="en-GB" dirty="0"/>
              <a:t>New Public Management: financial accountability &amp; management, private sector management techniques, outsourcing and competitive tendering, corporate approaches, measuring and evaluating performance, focus on outcomes, regulation. Management of public services like running a business.</a:t>
            </a:r>
          </a:p>
          <a:p>
            <a:endParaRPr lang="en-GB" dirty="0"/>
          </a:p>
        </p:txBody>
      </p:sp>
    </p:spTree>
    <p:extLst>
      <p:ext uri="{BB962C8B-B14F-4D97-AF65-F5344CB8AC3E}">
        <p14:creationId xmlns:p14="http://schemas.microsoft.com/office/powerpoint/2010/main" val="1216753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6DB37-4B6B-C771-F4B7-7433BBE9CE62}"/>
              </a:ext>
            </a:extLst>
          </p:cNvPr>
          <p:cNvSpPr>
            <a:spLocks noGrp="1"/>
          </p:cNvSpPr>
          <p:nvPr>
            <p:ph type="title"/>
          </p:nvPr>
        </p:nvSpPr>
        <p:spPr/>
        <p:txBody>
          <a:bodyPr/>
          <a:lstStyle/>
          <a:p>
            <a:r>
              <a:rPr lang="cy-GB" noProof="0" dirty="0"/>
              <a:t>Cyflwyno offerynnau polisi</a:t>
            </a:r>
            <a:br>
              <a:rPr lang="cy-GB" noProof="0" dirty="0"/>
            </a:br>
            <a:r>
              <a:rPr lang="en-GB" dirty="0"/>
              <a:t>Introducing policy instruments</a:t>
            </a:r>
          </a:p>
        </p:txBody>
      </p:sp>
      <p:sp>
        <p:nvSpPr>
          <p:cNvPr id="3" name="Content Placeholder 2">
            <a:extLst>
              <a:ext uri="{FF2B5EF4-FFF2-40B4-BE49-F238E27FC236}">
                <a16:creationId xmlns:a16="http://schemas.microsoft.com/office/drawing/2014/main" id="{90C94B68-EAA3-0B3C-5FA8-C7D71B472AFB}"/>
              </a:ext>
            </a:extLst>
          </p:cNvPr>
          <p:cNvSpPr>
            <a:spLocks noGrp="1"/>
          </p:cNvSpPr>
          <p:nvPr>
            <p:ph sz="half" idx="1"/>
          </p:nvPr>
        </p:nvSpPr>
        <p:spPr/>
        <p:txBody>
          <a:bodyPr>
            <a:normAutofit fontScale="92500" lnSpcReduction="10000"/>
          </a:bodyPr>
          <a:lstStyle/>
          <a:p>
            <a:r>
              <a:rPr lang="cy-GB" dirty="0"/>
              <a:t>Mae Gwasanaeth Cyhoeddus Newydd yn dod i'r amlwg yn ystod Llafur Newydd: trawsbynciol, partneriaeth, llywodraethu rhwydwaith, dinasyddion/rhanddeiliaid, gwerth cyhoeddus, gwasanaethu'r cyhoedd, democratiaeth, dychwelyd i angen/problemau cymdeithasol, diffinio anghenion, llais dinasyddion, llais defnyddwyr gwasanaethau.</a:t>
            </a:r>
          </a:p>
          <a:p>
            <a:endParaRPr lang="en-GB" dirty="0"/>
          </a:p>
        </p:txBody>
      </p:sp>
      <p:sp>
        <p:nvSpPr>
          <p:cNvPr id="4" name="Content Placeholder 3">
            <a:extLst>
              <a:ext uri="{FF2B5EF4-FFF2-40B4-BE49-F238E27FC236}">
                <a16:creationId xmlns:a16="http://schemas.microsoft.com/office/drawing/2014/main" id="{F8D50333-4E0F-FBD4-A091-D28B54E90388}"/>
              </a:ext>
            </a:extLst>
          </p:cNvPr>
          <p:cNvSpPr>
            <a:spLocks noGrp="1"/>
          </p:cNvSpPr>
          <p:nvPr>
            <p:ph sz="half" idx="2"/>
          </p:nvPr>
        </p:nvSpPr>
        <p:spPr/>
        <p:txBody>
          <a:bodyPr>
            <a:normAutofit fontScale="92500" lnSpcReduction="10000"/>
          </a:bodyPr>
          <a:lstStyle/>
          <a:p>
            <a:r>
              <a:rPr lang="en-GB" dirty="0"/>
              <a:t>New Public Service emerges during New Labour: cross cutting, partnership, network governance, citizens/stakeholders, public value, serving the public, democracy, return to need/social problems, defining needs, citizen voice, service user voice.  </a:t>
            </a:r>
          </a:p>
          <a:p>
            <a:endParaRPr lang="cy-GB" noProof="0" dirty="0"/>
          </a:p>
        </p:txBody>
      </p:sp>
    </p:spTree>
    <p:extLst>
      <p:ext uri="{BB962C8B-B14F-4D97-AF65-F5344CB8AC3E}">
        <p14:creationId xmlns:p14="http://schemas.microsoft.com/office/powerpoint/2010/main" val="40602981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A3BA0-5665-68D8-A715-C3389D063EB6}"/>
              </a:ext>
            </a:extLst>
          </p:cNvPr>
          <p:cNvSpPr>
            <a:spLocks noGrp="1"/>
          </p:cNvSpPr>
          <p:nvPr>
            <p:ph type="title"/>
          </p:nvPr>
        </p:nvSpPr>
        <p:spPr/>
        <p:txBody>
          <a:bodyPr/>
          <a:lstStyle/>
          <a:p>
            <a:r>
              <a:rPr lang="cy-GB" noProof="0" dirty="0"/>
              <a:t>Cyflwyno offerynnau polisi</a:t>
            </a:r>
            <a:br>
              <a:rPr lang="cy-GB" noProof="0" dirty="0"/>
            </a:br>
            <a:r>
              <a:rPr lang="en-GB" dirty="0"/>
              <a:t>Introducing policy instruments</a:t>
            </a:r>
            <a:endParaRPr lang="cy-GB" noProof="0" dirty="0"/>
          </a:p>
        </p:txBody>
      </p:sp>
      <p:sp>
        <p:nvSpPr>
          <p:cNvPr id="3" name="Content Placeholder 2">
            <a:extLst>
              <a:ext uri="{FF2B5EF4-FFF2-40B4-BE49-F238E27FC236}">
                <a16:creationId xmlns:a16="http://schemas.microsoft.com/office/drawing/2014/main" id="{B62FE84A-06FD-75DE-B1BF-3C99FBC75CE6}"/>
              </a:ext>
            </a:extLst>
          </p:cNvPr>
          <p:cNvSpPr>
            <a:spLocks noGrp="1"/>
          </p:cNvSpPr>
          <p:nvPr>
            <p:ph sz="half" idx="1"/>
          </p:nvPr>
        </p:nvSpPr>
        <p:spPr/>
        <p:txBody>
          <a:bodyPr/>
          <a:lstStyle/>
          <a:p>
            <a:r>
              <a:rPr lang="cy-GB" dirty="0"/>
              <a:t>Felly, offeryniaeth Polisi Cyhoeddus yw'r dewisiadau a'r defnydd o offerynnau – technegau, dulliau gweithredu, dyfeisiau – sy'n caniatáu i bolisi'r llywodraeth gael ei wneud yn berthnasol ac yn weithredol.</a:t>
            </a:r>
          </a:p>
          <a:p>
            <a:endParaRPr lang="en-GB" dirty="0"/>
          </a:p>
        </p:txBody>
      </p:sp>
      <p:sp>
        <p:nvSpPr>
          <p:cNvPr id="4" name="Content Placeholder 3">
            <a:extLst>
              <a:ext uri="{FF2B5EF4-FFF2-40B4-BE49-F238E27FC236}">
                <a16:creationId xmlns:a16="http://schemas.microsoft.com/office/drawing/2014/main" id="{10BB6BF5-FFD4-FB61-5890-0258EB4E4F2F}"/>
              </a:ext>
            </a:extLst>
          </p:cNvPr>
          <p:cNvSpPr>
            <a:spLocks noGrp="1"/>
          </p:cNvSpPr>
          <p:nvPr>
            <p:ph sz="half" idx="2"/>
          </p:nvPr>
        </p:nvSpPr>
        <p:spPr/>
        <p:txBody>
          <a:bodyPr/>
          <a:lstStyle/>
          <a:p>
            <a:r>
              <a:rPr lang="en-GB" dirty="0"/>
              <a:t>New Public Service emerges during New Labour: cross cutting, partnership, network governance, citizens/stakeholders, public value, serving the public, democracy, return to need/social problems, defining needs, citizen voice, service user voice.  </a:t>
            </a:r>
          </a:p>
          <a:p>
            <a:endParaRPr lang="cy-GB" noProof="0" dirty="0"/>
          </a:p>
        </p:txBody>
      </p:sp>
    </p:spTree>
    <p:extLst>
      <p:ext uri="{BB962C8B-B14F-4D97-AF65-F5344CB8AC3E}">
        <p14:creationId xmlns:p14="http://schemas.microsoft.com/office/powerpoint/2010/main" val="23895018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E9CE5-742D-6A13-BEC2-FCE6C408CC9E}"/>
              </a:ext>
            </a:extLst>
          </p:cNvPr>
          <p:cNvSpPr>
            <a:spLocks noGrp="1"/>
          </p:cNvSpPr>
          <p:nvPr>
            <p:ph type="title"/>
          </p:nvPr>
        </p:nvSpPr>
        <p:spPr/>
        <p:txBody>
          <a:bodyPr/>
          <a:lstStyle/>
          <a:p>
            <a:r>
              <a:rPr lang="cy-GB" noProof="0" dirty="0"/>
              <a:t>Cyflwyno offerynnau polisi</a:t>
            </a:r>
            <a:br>
              <a:rPr lang="cy-GB" noProof="0" dirty="0"/>
            </a:br>
            <a:r>
              <a:rPr lang="en-GB" dirty="0"/>
              <a:t>Introducing policy instruments</a:t>
            </a:r>
          </a:p>
        </p:txBody>
      </p:sp>
      <p:sp>
        <p:nvSpPr>
          <p:cNvPr id="3" name="Content Placeholder 2">
            <a:extLst>
              <a:ext uri="{FF2B5EF4-FFF2-40B4-BE49-F238E27FC236}">
                <a16:creationId xmlns:a16="http://schemas.microsoft.com/office/drawing/2014/main" id="{1F48EB84-BE2F-41BA-26FD-3EF9D8259D7E}"/>
              </a:ext>
            </a:extLst>
          </p:cNvPr>
          <p:cNvSpPr>
            <a:spLocks noGrp="1"/>
          </p:cNvSpPr>
          <p:nvPr>
            <p:ph sz="half" idx="1"/>
          </p:nvPr>
        </p:nvSpPr>
        <p:spPr/>
        <p:txBody>
          <a:bodyPr>
            <a:normAutofit lnSpcReduction="10000"/>
          </a:bodyPr>
          <a:lstStyle/>
          <a:p>
            <a:r>
              <a:rPr lang="cy-GB" dirty="0"/>
              <a:t>Yn ogystal, mae’n rhagweld yr effeithiau a gynhyrchir gan y dewisiadau hynny.</a:t>
            </a:r>
          </a:p>
          <a:p>
            <a:r>
              <a:rPr lang="cy-GB" dirty="0"/>
              <a:t>Gall yr offerynnau hyn fod yn:</a:t>
            </a:r>
          </a:p>
          <a:p>
            <a:r>
              <a:rPr lang="cy-GB" dirty="0"/>
              <a:t>Ddeddfwriaethol a rheoleiddiol.</a:t>
            </a:r>
          </a:p>
          <a:p>
            <a:r>
              <a:rPr lang="cy-GB" dirty="0"/>
              <a:t>Economaidd a chyllidol.</a:t>
            </a:r>
          </a:p>
          <a:p>
            <a:r>
              <a:rPr lang="cy-GB" dirty="0"/>
              <a:t>Seiliedig ar gytundebau a chymhellion.</a:t>
            </a:r>
          </a:p>
          <a:p>
            <a:r>
              <a:rPr lang="cy-GB" dirty="0"/>
              <a:t>Seiliedig ar wybodaeth a chyfathrebu.</a:t>
            </a:r>
          </a:p>
          <a:p>
            <a:endParaRPr lang="en-GB" dirty="0"/>
          </a:p>
        </p:txBody>
      </p:sp>
      <p:sp>
        <p:nvSpPr>
          <p:cNvPr id="4" name="Content Placeholder 3">
            <a:extLst>
              <a:ext uri="{FF2B5EF4-FFF2-40B4-BE49-F238E27FC236}">
                <a16:creationId xmlns:a16="http://schemas.microsoft.com/office/drawing/2014/main" id="{12F481B6-B26C-EE50-8489-C65DC4417E56}"/>
              </a:ext>
            </a:extLst>
          </p:cNvPr>
          <p:cNvSpPr>
            <a:spLocks noGrp="1"/>
          </p:cNvSpPr>
          <p:nvPr>
            <p:ph sz="half" idx="2"/>
          </p:nvPr>
        </p:nvSpPr>
        <p:spPr/>
        <p:txBody>
          <a:bodyPr>
            <a:normAutofit lnSpcReduction="10000"/>
          </a:bodyPr>
          <a:lstStyle/>
          <a:p>
            <a:r>
              <a:rPr lang="en-GB" dirty="0"/>
              <a:t>It is also envisaging the effects produced by those choices</a:t>
            </a:r>
          </a:p>
          <a:p>
            <a:r>
              <a:rPr lang="en-GB" dirty="0"/>
              <a:t>These instruments can be:</a:t>
            </a:r>
          </a:p>
          <a:p>
            <a:r>
              <a:rPr lang="en-GB" dirty="0"/>
              <a:t>Legislative and regulatory</a:t>
            </a:r>
          </a:p>
          <a:p>
            <a:r>
              <a:rPr lang="en-GB" dirty="0"/>
              <a:t>Economic and fiscal</a:t>
            </a:r>
          </a:p>
          <a:p>
            <a:r>
              <a:rPr lang="en-GB" dirty="0"/>
              <a:t>Agreements and incentive based</a:t>
            </a:r>
          </a:p>
          <a:p>
            <a:r>
              <a:rPr lang="en-GB" dirty="0"/>
              <a:t>Information and communication  based.</a:t>
            </a:r>
          </a:p>
          <a:p>
            <a:pPr marL="0" indent="0">
              <a:buNone/>
            </a:pPr>
            <a:endParaRPr lang="cy-GB" noProof="0" dirty="0"/>
          </a:p>
        </p:txBody>
      </p:sp>
    </p:spTree>
    <p:extLst>
      <p:ext uri="{BB962C8B-B14F-4D97-AF65-F5344CB8AC3E}">
        <p14:creationId xmlns:p14="http://schemas.microsoft.com/office/powerpoint/2010/main" val="13405116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55049-46C3-A5AD-FB18-FA6983450ACA}"/>
              </a:ext>
            </a:extLst>
          </p:cNvPr>
          <p:cNvSpPr>
            <a:spLocks noGrp="1"/>
          </p:cNvSpPr>
          <p:nvPr>
            <p:ph type="title"/>
          </p:nvPr>
        </p:nvSpPr>
        <p:spPr/>
        <p:txBody>
          <a:bodyPr/>
          <a:lstStyle/>
          <a:p>
            <a:r>
              <a:rPr lang="cy-GB" noProof="0" dirty="0"/>
              <a:t>Cyflwyno offerynnau polisi</a:t>
            </a:r>
            <a:br>
              <a:rPr lang="cy-GB" noProof="0" dirty="0"/>
            </a:br>
            <a:r>
              <a:rPr lang="en-GB" dirty="0"/>
              <a:t>Introducing policy instruments</a:t>
            </a:r>
          </a:p>
        </p:txBody>
      </p:sp>
      <p:sp>
        <p:nvSpPr>
          <p:cNvPr id="3" name="Content Placeholder 2">
            <a:extLst>
              <a:ext uri="{FF2B5EF4-FFF2-40B4-BE49-F238E27FC236}">
                <a16:creationId xmlns:a16="http://schemas.microsoft.com/office/drawing/2014/main" id="{CED5272D-D870-65CD-A1D4-DD1E7CBD0DD2}"/>
              </a:ext>
            </a:extLst>
          </p:cNvPr>
          <p:cNvSpPr>
            <a:spLocks noGrp="1"/>
          </p:cNvSpPr>
          <p:nvPr>
            <p:ph sz="half" idx="1"/>
          </p:nvPr>
        </p:nvSpPr>
        <p:spPr/>
        <p:txBody>
          <a:bodyPr/>
          <a:lstStyle/>
          <a:p>
            <a:r>
              <a:rPr lang="cy-GB" dirty="0"/>
              <a:t>Mae'n anarferol iawn i bolisi fod yn offerynnol yn unig
Yn aml, defnyddir nifer o offerynnau
Mae hyn yn codi'r mater o'u cydlynu.</a:t>
            </a:r>
          </a:p>
          <a:p>
            <a:endParaRPr lang="en-GB" dirty="0"/>
          </a:p>
        </p:txBody>
      </p:sp>
      <p:sp>
        <p:nvSpPr>
          <p:cNvPr id="4" name="Content Placeholder 3">
            <a:extLst>
              <a:ext uri="{FF2B5EF4-FFF2-40B4-BE49-F238E27FC236}">
                <a16:creationId xmlns:a16="http://schemas.microsoft.com/office/drawing/2014/main" id="{58075A1B-62C0-EF99-D3C2-D78C90D02BC3}"/>
              </a:ext>
            </a:extLst>
          </p:cNvPr>
          <p:cNvSpPr>
            <a:spLocks noGrp="1"/>
          </p:cNvSpPr>
          <p:nvPr>
            <p:ph sz="half" idx="2"/>
          </p:nvPr>
        </p:nvSpPr>
        <p:spPr/>
        <p:txBody>
          <a:bodyPr/>
          <a:lstStyle/>
          <a:p>
            <a:r>
              <a:rPr lang="en-GB" dirty="0"/>
              <a:t>It is very unusual for policy to be </a:t>
            </a:r>
            <a:r>
              <a:rPr lang="en-GB" dirty="0" err="1"/>
              <a:t>monoinstrumental</a:t>
            </a:r>
            <a:endParaRPr lang="en-GB" dirty="0"/>
          </a:p>
          <a:p>
            <a:r>
              <a:rPr lang="en-GB" dirty="0"/>
              <a:t>There is frequently a plurality of instruments being mobilised,</a:t>
            </a:r>
          </a:p>
          <a:p>
            <a:r>
              <a:rPr lang="en-GB" dirty="0"/>
              <a:t>This then raises the issue of coordinating them.</a:t>
            </a:r>
          </a:p>
          <a:p>
            <a:endParaRPr lang="cy-GB" noProof="0" dirty="0"/>
          </a:p>
        </p:txBody>
      </p:sp>
    </p:spTree>
    <p:extLst>
      <p:ext uri="{BB962C8B-B14F-4D97-AF65-F5344CB8AC3E}">
        <p14:creationId xmlns:p14="http://schemas.microsoft.com/office/powerpoint/2010/main" val="4303572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F067C-F30F-CBF2-24EB-A6B12254EF5A}"/>
              </a:ext>
            </a:extLst>
          </p:cNvPr>
          <p:cNvSpPr>
            <a:spLocks noGrp="1"/>
          </p:cNvSpPr>
          <p:nvPr>
            <p:ph type="title"/>
          </p:nvPr>
        </p:nvSpPr>
        <p:spPr/>
        <p:txBody>
          <a:bodyPr/>
          <a:lstStyle/>
          <a:p>
            <a:r>
              <a:rPr lang="cy-GB" dirty="0"/>
              <a:t>Cyflwyno offerynnau polisi</a:t>
            </a:r>
            <a:br>
              <a:rPr lang="cy-GB" dirty="0"/>
            </a:br>
            <a:r>
              <a:rPr lang="en-GB" dirty="0"/>
              <a:t>Introducing policy instruments</a:t>
            </a:r>
            <a:endParaRPr lang="cy-GB" noProof="0" dirty="0"/>
          </a:p>
        </p:txBody>
      </p:sp>
      <p:sp>
        <p:nvSpPr>
          <p:cNvPr id="3" name="Content Placeholder 2">
            <a:extLst>
              <a:ext uri="{FF2B5EF4-FFF2-40B4-BE49-F238E27FC236}">
                <a16:creationId xmlns:a16="http://schemas.microsoft.com/office/drawing/2014/main" id="{96160C8F-7A0F-6B28-361A-C5AA87840795}"/>
              </a:ext>
            </a:extLst>
          </p:cNvPr>
          <p:cNvSpPr>
            <a:spLocks noGrp="1"/>
          </p:cNvSpPr>
          <p:nvPr>
            <p:ph sz="half" idx="1"/>
          </p:nvPr>
        </p:nvSpPr>
        <p:spPr/>
        <p:txBody>
          <a:bodyPr/>
          <a:lstStyle/>
          <a:p>
            <a:r>
              <a:rPr lang="cy-GB" dirty="0"/>
              <a:t>Set gyd-gysylltiedig o reolau a gweithdrefnau sy'n llywodraethu rhyngweithiadau ac ymddygiadau actorion a sefydliadau.</a:t>
            </a:r>
          </a:p>
          <a:p>
            <a:endParaRPr lang="en-GB" dirty="0"/>
          </a:p>
        </p:txBody>
      </p:sp>
      <p:sp>
        <p:nvSpPr>
          <p:cNvPr id="4" name="Content Placeholder 3">
            <a:extLst>
              <a:ext uri="{FF2B5EF4-FFF2-40B4-BE49-F238E27FC236}">
                <a16:creationId xmlns:a16="http://schemas.microsoft.com/office/drawing/2014/main" id="{25DEFD57-CB0A-64D7-130F-81506CDD6FBB}"/>
              </a:ext>
            </a:extLst>
          </p:cNvPr>
          <p:cNvSpPr>
            <a:spLocks noGrp="1"/>
          </p:cNvSpPr>
          <p:nvPr>
            <p:ph sz="half" idx="2"/>
          </p:nvPr>
        </p:nvSpPr>
        <p:spPr/>
        <p:txBody>
          <a:bodyPr/>
          <a:lstStyle/>
          <a:p>
            <a:r>
              <a:rPr lang="en-GB" dirty="0"/>
              <a:t>A coordinated set of rules and procedures that govern the interactions and behaviours of actors and organisations. </a:t>
            </a:r>
          </a:p>
          <a:p>
            <a:endParaRPr lang="cy-GB" noProof="0" dirty="0"/>
          </a:p>
        </p:txBody>
      </p:sp>
    </p:spTree>
    <p:extLst>
      <p:ext uri="{BB962C8B-B14F-4D97-AF65-F5344CB8AC3E}">
        <p14:creationId xmlns:p14="http://schemas.microsoft.com/office/powerpoint/2010/main" val="6685826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E34C6-B17E-D433-305F-A70B8C26D492}"/>
              </a:ext>
            </a:extLst>
          </p:cNvPr>
          <p:cNvSpPr>
            <a:spLocks noGrp="1"/>
          </p:cNvSpPr>
          <p:nvPr>
            <p:ph type="title"/>
          </p:nvPr>
        </p:nvSpPr>
        <p:spPr/>
        <p:txBody>
          <a:bodyPr/>
          <a:lstStyle/>
          <a:p>
            <a:r>
              <a:rPr lang="cy-GB" noProof="0" dirty="0"/>
              <a:t>Cyflwyno offerynnau polisi</a:t>
            </a:r>
            <a:br>
              <a:rPr lang="cy-GB" noProof="0" dirty="0"/>
            </a:br>
            <a:r>
              <a:rPr lang="en-GB" dirty="0"/>
              <a:t>Introducing policy instruments</a:t>
            </a:r>
          </a:p>
        </p:txBody>
      </p:sp>
      <p:sp>
        <p:nvSpPr>
          <p:cNvPr id="4" name="Content Placeholder 3">
            <a:extLst>
              <a:ext uri="{FF2B5EF4-FFF2-40B4-BE49-F238E27FC236}">
                <a16:creationId xmlns:a16="http://schemas.microsoft.com/office/drawing/2014/main" id="{2AB3D2FA-93F0-D79D-4FB4-3A72086EC762}"/>
              </a:ext>
            </a:extLst>
          </p:cNvPr>
          <p:cNvSpPr>
            <a:spLocks noGrp="1"/>
          </p:cNvSpPr>
          <p:nvPr>
            <p:ph sz="half" idx="2"/>
          </p:nvPr>
        </p:nvSpPr>
        <p:spPr/>
        <p:txBody>
          <a:bodyPr/>
          <a:lstStyle/>
          <a:p>
            <a:r>
              <a:rPr lang="en-GB" dirty="0"/>
              <a:t>For Powell and Di Maggio (1991), they partly determine the way in which actors are going to behave, create uncertainties about the effects of the balance of power, and will eventually privilege certain actors and interests and exclude others.</a:t>
            </a:r>
          </a:p>
          <a:p>
            <a:endParaRPr lang="cy-GB" noProof="0" dirty="0"/>
          </a:p>
        </p:txBody>
      </p:sp>
      <p:sp>
        <p:nvSpPr>
          <p:cNvPr id="6" name="Content Placeholder 5">
            <a:extLst>
              <a:ext uri="{FF2B5EF4-FFF2-40B4-BE49-F238E27FC236}">
                <a16:creationId xmlns:a16="http://schemas.microsoft.com/office/drawing/2014/main" id="{8BA46A98-3DDB-57CB-2E15-F5A19F6415A6}"/>
              </a:ext>
            </a:extLst>
          </p:cNvPr>
          <p:cNvSpPr>
            <a:spLocks noGrp="1"/>
          </p:cNvSpPr>
          <p:nvPr>
            <p:ph sz="half" idx="1"/>
          </p:nvPr>
        </p:nvSpPr>
        <p:spPr/>
        <p:txBody>
          <a:bodyPr/>
          <a:lstStyle/>
          <a:p>
            <a:r>
              <a:rPr lang="cy-GB" dirty="0"/>
              <a:t>Yn ôl Powell a Di </a:t>
            </a:r>
            <a:r>
              <a:rPr lang="cy-GB" dirty="0" err="1"/>
              <a:t>Maggio</a:t>
            </a:r>
            <a:r>
              <a:rPr lang="cy-GB" dirty="0"/>
              <a:t> (1991), maent yn rhannol yn pennu'r ffordd y mae actorion yn mynd i ymddwyn, yn creu ansicrwydd ynghylch effeithiau cydbwysedd pŵer, ac yn y pen draw byddant yn breintio rhai actorion a buddiannau ac yn eithrio eraill.</a:t>
            </a:r>
          </a:p>
          <a:p>
            <a:endParaRPr lang="en-GB" dirty="0"/>
          </a:p>
        </p:txBody>
      </p:sp>
    </p:spTree>
    <p:extLst>
      <p:ext uri="{BB962C8B-B14F-4D97-AF65-F5344CB8AC3E}">
        <p14:creationId xmlns:p14="http://schemas.microsoft.com/office/powerpoint/2010/main" val="9316970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4EC93-C678-4868-08D6-26DAC777A92F}"/>
              </a:ext>
            </a:extLst>
          </p:cNvPr>
          <p:cNvSpPr>
            <a:spLocks noGrp="1"/>
          </p:cNvSpPr>
          <p:nvPr>
            <p:ph type="title"/>
          </p:nvPr>
        </p:nvSpPr>
        <p:spPr/>
        <p:txBody>
          <a:bodyPr/>
          <a:lstStyle/>
          <a:p>
            <a:r>
              <a:rPr lang="cy-GB" noProof="0" dirty="0"/>
              <a:t>Cyflwyno offerynnau polisi</a:t>
            </a:r>
            <a:br>
              <a:rPr lang="cy-GB" noProof="0" dirty="0"/>
            </a:br>
            <a:r>
              <a:rPr lang="en-GB" dirty="0"/>
              <a:t>Introducing policy instruments</a:t>
            </a:r>
          </a:p>
        </p:txBody>
      </p:sp>
      <p:sp>
        <p:nvSpPr>
          <p:cNvPr id="3" name="Content Placeholder 2">
            <a:extLst>
              <a:ext uri="{FF2B5EF4-FFF2-40B4-BE49-F238E27FC236}">
                <a16:creationId xmlns:a16="http://schemas.microsoft.com/office/drawing/2014/main" id="{6628E599-687C-0920-059F-7578147EE2CC}"/>
              </a:ext>
            </a:extLst>
          </p:cNvPr>
          <p:cNvSpPr>
            <a:spLocks noGrp="1"/>
          </p:cNvSpPr>
          <p:nvPr>
            <p:ph sz="half" idx="1"/>
          </p:nvPr>
        </p:nvSpPr>
        <p:spPr/>
        <p:txBody>
          <a:bodyPr/>
          <a:lstStyle/>
          <a:p>
            <a:r>
              <a:rPr lang="cy-GB" dirty="0"/>
              <a:t>Yn ôl Peters (2002),  Mae’n syniad da dechrau gyda dadansoddiad o bolisi penodol gyda buddiannau a gwleidyddiaeth. </a:t>
            </a:r>
          </a:p>
          <a:p>
            <a:endParaRPr lang="en-GB" dirty="0"/>
          </a:p>
        </p:txBody>
      </p:sp>
      <p:sp>
        <p:nvSpPr>
          <p:cNvPr id="4" name="Content Placeholder 3">
            <a:extLst>
              <a:ext uri="{FF2B5EF4-FFF2-40B4-BE49-F238E27FC236}">
                <a16:creationId xmlns:a16="http://schemas.microsoft.com/office/drawing/2014/main" id="{2A7B8247-E1D6-5624-FB0E-973EF3AB6897}"/>
              </a:ext>
            </a:extLst>
          </p:cNvPr>
          <p:cNvSpPr>
            <a:spLocks noGrp="1"/>
          </p:cNvSpPr>
          <p:nvPr>
            <p:ph sz="half" idx="2"/>
          </p:nvPr>
        </p:nvSpPr>
        <p:spPr/>
        <p:txBody>
          <a:bodyPr/>
          <a:lstStyle/>
          <a:p>
            <a:r>
              <a:rPr lang="en-GB" dirty="0"/>
              <a:t>For Peters (2002), it is a good idea to start n analysis of a particular policy with interests an politics.</a:t>
            </a:r>
          </a:p>
          <a:p>
            <a:endParaRPr lang="cy-GB" noProof="0" dirty="0"/>
          </a:p>
        </p:txBody>
      </p:sp>
    </p:spTree>
    <p:extLst>
      <p:ext uri="{BB962C8B-B14F-4D97-AF65-F5344CB8AC3E}">
        <p14:creationId xmlns:p14="http://schemas.microsoft.com/office/powerpoint/2010/main" val="7313399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9BDB5-124E-93E0-CC40-244A8A073B3D}"/>
              </a:ext>
            </a:extLst>
          </p:cNvPr>
          <p:cNvSpPr>
            <a:spLocks noGrp="1"/>
          </p:cNvSpPr>
          <p:nvPr>
            <p:ph type="title"/>
          </p:nvPr>
        </p:nvSpPr>
        <p:spPr/>
        <p:txBody>
          <a:bodyPr/>
          <a:lstStyle/>
          <a:p>
            <a:r>
              <a:rPr lang="cy-GB" noProof="0" dirty="0"/>
              <a:t>Cyflwyno offerynnau polisi</a:t>
            </a:r>
            <a:br>
              <a:rPr lang="cy-GB" noProof="0" dirty="0"/>
            </a:br>
            <a:r>
              <a:rPr lang="en-GB" dirty="0"/>
              <a:t>Introducing policy instruments</a:t>
            </a:r>
          </a:p>
        </p:txBody>
      </p:sp>
      <p:sp>
        <p:nvSpPr>
          <p:cNvPr id="3" name="Content Placeholder 2">
            <a:extLst>
              <a:ext uri="{FF2B5EF4-FFF2-40B4-BE49-F238E27FC236}">
                <a16:creationId xmlns:a16="http://schemas.microsoft.com/office/drawing/2014/main" id="{BEF1673F-B77A-F5FA-1BD4-7A5F34023C3F}"/>
              </a:ext>
            </a:extLst>
          </p:cNvPr>
          <p:cNvSpPr>
            <a:spLocks noGrp="1"/>
          </p:cNvSpPr>
          <p:nvPr>
            <p:ph sz="half" idx="1"/>
          </p:nvPr>
        </p:nvSpPr>
        <p:spPr/>
        <p:txBody>
          <a:bodyPr/>
          <a:lstStyle/>
          <a:p>
            <a:r>
              <a:rPr lang="cy-GB" dirty="0"/>
              <a:t>Mae offerynnau ar waith yn cynhyrchu effeithiau penodol, yn annibynnol o’u hamcanion datganedig.  Nid ydynt yn anadweithiol, mae ganddynt eu grym gweithredu agored, ac yn tueddu i gynhyrchu effeithiau gwreiddiol sydd annisgwyl ar adegau.</a:t>
            </a:r>
          </a:p>
          <a:p>
            <a:endParaRPr lang="en-GB" dirty="0"/>
          </a:p>
        </p:txBody>
      </p:sp>
      <p:sp>
        <p:nvSpPr>
          <p:cNvPr id="4" name="Content Placeholder 3">
            <a:extLst>
              <a:ext uri="{FF2B5EF4-FFF2-40B4-BE49-F238E27FC236}">
                <a16:creationId xmlns:a16="http://schemas.microsoft.com/office/drawing/2014/main" id="{2501C03D-AABD-8FDB-689C-8CCEC701D2C3}"/>
              </a:ext>
            </a:extLst>
          </p:cNvPr>
          <p:cNvSpPr>
            <a:spLocks noGrp="1"/>
          </p:cNvSpPr>
          <p:nvPr>
            <p:ph sz="half" idx="2"/>
          </p:nvPr>
        </p:nvSpPr>
        <p:spPr/>
        <p:txBody>
          <a:bodyPr/>
          <a:lstStyle/>
          <a:p>
            <a:r>
              <a:rPr lang="en-GB" dirty="0"/>
              <a:t>Instruments at work produce specific effects, independently of their stated objectives.  They are not inert, they have their open force of action, and tend to produce original and sometimes unexpected effects. </a:t>
            </a:r>
          </a:p>
          <a:p>
            <a:endParaRPr lang="cy-GB" noProof="0" dirty="0"/>
          </a:p>
        </p:txBody>
      </p:sp>
    </p:spTree>
    <p:extLst>
      <p:ext uri="{BB962C8B-B14F-4D97-AF65-F5344CB8AC3E}">
        <p14:creationId xmlns:p14="http://schemas.microsoft.com/office/powerpoint/2010/main" val="35117591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381DB-984D-DE5B-D748-6EECA08BA6D9}"/>
              </a:ext>
            </a:extLst>
          </p:cNvPr>
          <p:cNvSpPr>
            <a:spLocks noGrp="1"/>
          </p:cNvSpPr>
          <p:nvPr>
            <p:ph type="title"/>
          </p:nvPr>
        </p:nvSpPr>
        <p:spPr/>
        <p:txBody>
          <a:bodyPr/>
          <a:lstStyle/>
          <a:p>
            <a:r>
              <a:rPr lang="cy-GB" noProof="0" dirty="0"/>
              <a:t>Cyfeirnodau</a:t>
            </a:r>
          </a:p>
        </p:txBody>
      </p:sp>
      <p:sp>
        <p:nvSpPr>
          <p:cNvPr id="3" name="Content Placeholder 2">
            <a:extLst>
              <a:ext uri="{FF2B5EF4-FFF2-40B4-BE49-F238E27FC236}">
                <a16:creationId xmlns:a16="http://schemas.microsoft.com/office/drawing/2014/main" id="{CBC94BC6-7C03-A15C-8A7F-E35EC05CDC17}"/>
              </a:ext>
            </a:extLst>
          </p:cNvPr>
          <p:cNvSpPr>
            <a:spLocks noGrp="1"/>
          </p:cNvSpPr>
          <p:nvPr>
            <p:ph idx="1"/>
          </p:nvPr>
        </p:nvSpPr>
        <p:spPr/>
        <p:txBody>
          <a:bodyPr>
            <a:normAutofit fontScale="55000" lnSpcReduction="20000"/>
          </a:bodyPr>
          <a:lstStyle/>
          <a:p>
            <a:r>
              <a:rPr lang="en-GB" dirty="0"/>
              <a:t>Joint Planning and Commissioning Framework for Children, Young People and Maternity Services (2006) Every child matters. </a:t>
            </a:r>
            <a:r>
              <a:rPr lang="en-GB" dirty="0" err="1"/>
              <a:t>Llundain</a:t>
            </a:r>
            <a:r>
              <a:rPr lang="en-GB" dirty="0"/>
              <a:t>: DfES. </a:t>
            </a:r>
            <a:r>
              <a:rPr lang="en-GB" dirty="0" err="1"/>
              <a:t>Ar-lein</a:t>
            </a:r>
            <a:r>
              <a:rPr lang="en-GB" dirty="0"/>
              <a:t>: </a:t>
            </a:r>
            <a:r>
              <a:rPr lang="en-GB" dirty="0">
                <a:hlinkClick r:id="rId2"/>
              </a:rPr>
              <a:t>www.everychildmatters.gov.uk</a:t>
            </a:r>
            <a:endParaRPr lang="en-GB" dirty="0"/>
          </a:p>
          <a:p>
            <a:r>
              <a:rPr lang="en-GB" dirty="0"/>
              <a:t>Davies, B a Merton, B (2009) Squaring the circle? Findings of a ‘modest inquiry’ into the state of youth work practice in a changing policy environment. </a:t>
            </a:r>
            <a:r>
              <a:rPr lang="en-GB" dirty="0" err="1"/>
              <a:t>Ar-lein</a:t>
            </a:r>
            <a:r>
              <a:rPr lang="en-GB" dirty="0"/>
              <a:t>: www.dmu.ac.uk/Images/Squaring% 20the%20Circle_tcm6-50166.pdf </a:t>
            </a:r>
          </a:p>
          <a:p>
            <a:r>
              <a:rPr lang="en-GB" dirty="0"/>
              <a:t>De Bruijn, H (2002) Managing performance in the public sector. </a:t>
            </a:r>
            <a:r>
              <a:rPr lang="en-GB" dirty="0" err="1"/>
              <a:t>Llundain</a:t>
            </a:r>
            <a:r>
              <a:rPr lang="en-GB" dirty="0"/>
              <a:t>: Routledge. </a:t>
            </a:r>
          </a:p>
          <a:p>
            <a:r>
              <a:rPr lang="en-GB" dirty="0"/>
              <a:t>Department for Children, Schools and Families (2008) Statutory guidance on section 507B Education Act 1996 on positive activities. </a:t>
            </a:r>
            <a:r>
              <a:rPr lang="en-GB" dirty="0" err="1"/>
              <a:t>Llundain</a:t>
            </a:r>
            <a:r>
              <a:rPr lang="en-GB" dirty="0"/>
              <a:t>: DCSF.</a:t>
            </a:r>
          </a:p>
          <a:p>
            <a:r>
              <a:rPr lang="en-GB" dirty="0"/>
              <a:t>Hood, C. (2006), “Gaming in the </a:t>
            </a:r>
            <a:r>
              <a:rPr lang="en-GB" dirty="0" err="1"/>
              <a:t>Targetworld</a:t>
            </a:r>
            <a:r>
              <a:rPr lang="en-GB" dirty="0"/>
              <a:t>: the targets approach to managing British public services”, Public Administration Review, </a:t>
            </a:r>
            <a:r>
              <a:rPr lang="en-GB" dirty="0" err="1"/>
              <a:t>Gorffennaf</a:t>
            </a:r>
            <a:r>
              <a:rPr lang="en-GB" dirty="0"/>
              <a:t>/Awst, </a:t>
            </a:r>
            <a:r>
              <a:rPr lang="en-GB" dirty="0" err="1"/>
              <a:t>tt</a:t>
            </a:r>
            <a:r>
              <a:rPr lang="en-GB" dirty="0"/>
              <a:t>. 515-21. </a:t>
            </a:r>
          </a:p>
          <a:p>
            <a:r>
              <a:rPr lang="en-GB" dirty="0"/>
              <a:t>Hood, C. (2007), “Public service management by numbers: why does it vary? Where has it come from? What are the gaps and the puzzles?”, Public Money and Management, Ebrill, </a:t>
            </a:r>
            <a:r>
              <a:rPr lang="en-GB" dirty="0" err="1"/>
              <a:t>tt</a:t>
            </a:r>
            <a:r>
              <a:rPr lang="en-GB" dirty="0"/>
              <a:t>. 95-102.</a:t>
            </a:r>
          </a:p>
          <a:p>
            <a:r>
              <a:rPr lang="en-GB" dirty="0"/>
              <a:t>Johnson, G. a Scholes, K. (2001) Exploring Public sector Strategy.  Prentice Hall</a:t>
            </a:r>
          </a:p>
          <a:p>
            <a:r>
              <a:rPr lang="en-GB" dirty="0"/>
              <a:t>Merton, B (2010) Managing Public Services in a Business Environment.</a:t>
            </a:r>
          </a:p>
          <a:p>
            <a:r>
              <a:rPr lang="en-GB" dirty="0" err="1"/>
              <a:t>Pidd</a:t>
            </a:r>
            <a:r>
              <a:rPr lang="en-GB" dirty="0"/>
              <a:t>, M. (2005), “Perversity in public service performance measurement”, International Journal of Productivity and Performance Management, </a:t>
            </a:r>
            <a:r>
              <a:rPr lang="en-GB" dirty="0" err="1"/>
              <a:t>Cyf</a:t>
            </a:r>
            <a:r>
              <a:rPr lang="en-GB" dirty="0"/>
              <a:t>. 54 </a:t>
            </a:r>
            <a:r>
              <a:rPr lang="en-GB" dirty="0" err="1"/>
              <a:t>Rhif</a:t>
            </a:r>
            <a:r>
              <a:rPr lang="en-GB" dirty="0"/>
              <a:t> 5.</a:t>
            </a:r>
          </a:p>
        </p:txBody>
      </p:sp>
    </p:spTree>
    <p:extLst>
      <p:ext uri="{BB962C8B-B14F-4D97-AF65-F5344CB8AC3E}">
        <p14:creationId xmlns:p14="http://schemas.microsoft.com/office/powerpoint/2010/main" val="41199762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5E984-D7AD-7FF2-4F61-DD3AD147D438}"/>
              </a:ext>
            </a:extLst>
          </p:cNvPr>
          <p:cNvSpPr>
            <a:spLocks noGrp="1"/>
          </p:cNvSpPr>
          <p:nvPr>
            <p:ph type="title"/>
          </p:nvPr>
        </p:nvSpPr>
        <p:spPr/>
        <p:txBody>
          <a:bodyPr/>
          <a:lstStyle/>
          <a:p>
            <a:r>
              <a:rPr lang="cy-GB" noProof="0" dirty="0"/>
              <a:t>Cyfeirnodau</a:t>
            </a:r>
          </a:p>
        </p:txBody>
      </p:sp>
      <p:sp>
        <p:nvSpPr>
          <p:cNvPr id="3" name="Content Placeholder 2">
            <a:extLst>
              <a:ext uri="{FF2B5EF4-FFF2-40B4-BE49-F238E27FC236}">
                <a16:creationId xmlns:a16="http://schemas.microsoft.com/office/drawing/2014/main" id="{3911609E-20AD-DF79-DCCE-3BEEB81F49C0}"/>
              </a:ext>
            </a:extLst>
          </p:cNvPr>
          <p:cNvSpPr>
            <a:spLocks noGrp="1"/>
          </p:cNvSpPr>
          <p:nvPr>
            <p:ph idx="1"/>
          </p:nvPr>
        </p:nvSpPr>
        <p:spPr/>
        <p:txBody>
          <a:bodyPr>
            <a:normAutofit fontScale="55000" lnSpcReduction="20000"/>
          </a:bodyPr>
          <a:lstStyle/>
          <a:p>
            <a:endParaRPr lang="en-GB" dirty="0"/>
          </a:p>
          <a:p>
            <a:r>
              <a:rPr lang="en-GB" dirty="0"/>
              <a:t>Pitches, D., Burls, A. a Fry-Smith, A. (2003), “How to make a silk purse from a sow’s ear – a comprehensive review of strategies to optimise data for corrupt managers and incompetent clinicians”, British Medical Journal, </a:t>
            </a:r>
            <a:r>
              <a:rPr lang="en-GB" dirty="0" err="1"/>
              <a:t>Cyf</a:t>
            </a:r>
            <a:r>
              <a:rPr lang="en-GB" dirty="0"/>
              <a:t>. 327, </a:t>
            </a:r>
            <a:r>
              <a:rPr lang="en-GB" dirty="0" err="1"/>
              <a:t>tt</a:t>
            </a:r>
            <a:r>
              <a:rPr lang="en-GB" dirty="0"/>
              <a:t>. 1436-9. </a:t>
            </a:r>
          </a:p>
          <a:p>
            <a:r>
              <a:rPr lang="en-GB" dirty="0"/>
              <a:t>Pollitt, C. (1989), “Performance indicators in the longer term”, Public Money and Management, </a:t>
            </a:r>
            <a:r>
              <a:rPr lang="en-GB" dirty="0" err="1"/>
              <a:t>Cyf</a:t>
            </a:r>
            <a:r>
              <a:rPr lang="en-GB" dirty="0"/>
              <a:t>. 9 No. 3, </a:t>
            </a:r>
            <a:r>
              <a:rPr lang="en-GB" dirty="0" err="1"/>
              <a:t>tt</a:t>
            </a:r>
            <a:r>
              <a:rPr lang="en-GB" dirty="0"/>
              <a:t>. 51-5. </a:t>
            </a:r>
          </a:p>
          <a:p>
            <a:r>
              <a:rPr lang="en-GB" dirty="0"/>
              <a:t>Public Administration Select Committee (PASC) (2003), On Target? Government by Measurement. Fifth Report of Session 2002-2003, The Stationery Office, </a:t>
            </a:r>
            <a:r>
              <a:rPr lang="en-GB" dirty="0" err="1"/>
              <a:t>Llundain</a:t>
            </a:r>
            <a:r>
              <a:rPr lang="en-GB" dirty="0"/>
              <a:t>. </a:t>
            </a:r>
          </a:p>
          <a:p>
            <a:r>
              <a:rPr lang="en-GB" dirty="0"/>
              <a:t>Public Services Productivity Panel (2000), Public Services Productivity: Meeting the Challenge, HM Treasury, </a:t>
            </a:r>
            <a:r>
              <a:rPr lang="en-GB" dirty="0" err="1"/>
              <a:t>Llundain</a:t>
            </a:r>
            <a:r>
              <a:rPr lang="en-GB" dirty="0"/>
              <a:t>.</a:t>
            </a:r>
          </a:p>
          <a:p>
            <a:r>
              <a:rPr lang="en-GB" dirty="0"/>
              <a:t>Radnor, Z. (2008). “Muddled, massaging,, manoeuvring, or manipulated.” A typology pf productivity and performance management.</a:t>
            </a:r>
          </a:p>
          <a:p>
            <a:r>
              <a:rPr lang="en-GB" dirty="0"/>
              <a:t>Radnor, Z.J. a Barnes, D. (2007), “Historical analysis of performance measurement and management in operations management”, International Journal of Productivity and Performance Management, </a:t>
            </a:r>
            <a:r>
              <a:rPr lang="en-GB" dirty="0" err="1"/>
              <a:t>Cyf</a:t>
            </a:r>
            <a:r>
              <a:rPr lang="en-GB" dirty="0"/>
              <a:t> 56 </a:t>
            </a:r>
            <a:r>
              <a:rPr lang="en-GB" dirty="0" err="1"/>
              <a:t>Rhifau</a:t>
            </a:r>
            <a:r>
              <a:rPr lang="en-GB" dirty="0"/>
              <a:t> 5/6. </a:t>
            </a:r>
          </a:p>
          <a:p>
            <a:r>
              <a:rPr lang="en-GB" dirty="0"/>
              <a:t>Radnor, Z.J. a McGuire, M. (2004), “Performance management in the public sector: fact or fiction?”, International Journal of Productivity and Performance Management, </a:t>
            </a:r>
            <a:r>
              <a:rPr lang="en-GB" dirty="0" err="1"/>
              <a:t>Cyf</a:t>
            </a:r>
            <a:r>
              <a:rPr lang="en-GB" dirty="0"/>
              <a:t>. 53 </a:t>
            </a:r>
            <a:r>
              <a:rPr lang="en-GB" dirty="0" err="1"/>
              <a:t>Rhif</a:t>
            </a:r>
            <a:r>
              <a:rPr lang="en-GB" dirty="0"/>
              <a:t> 1.</a:t>
            </a:r>
          </a:p>
          <a:p>
            <a:r>
              <a:rPr lang="en-GB" dirty="0"/>
              <a:t> Ridgway, V.F. (1956), “Dysfunctional consequences of performance measurements”, Administrative Science Quarterly, </a:t>
            </a:r>
            <a:r>
              <a:rPr lang="en-GB" dirty="0" err="1"/>
              <a:t>Cyf</a:t>
            </a:r>
            <a:r>
              <a:rPr lang="en-GB" dirty="0"/>
              <a:t>. 1 </a:t>
            </a:r>
            <a:r>
              <a:rPr lang="en-GB" dirty="0" err="1"/>
              <a:t>Rhif</a:t>
            </a:r>
            <a:r>
              <a:rPr lang="en-GB" dirty="0"/>
              <a:t>. 2</a:t>
            </a:r>
          </a:p>
          <a:p>
            <a:endParaRPr lang="en-GB" dirty="0"/>
          </a:p>
        </p:txBody>
      </p:sp>
    </p:spTree>
    <p:extLst>
      <p:ext uri="{BB962C8B-B14F-4D97-AF65-F5344CB8AC3E}">
        <p14:creationId xmlns:p14="http://schemas.microsoft.com/office/powerpoint/2010/main" val="3372030709"/>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1596</Words>
  <Application>Microsoft Office PowerPoint</Application>
  <PresentationFormat>Widescreen</PresentationFormat>
  <Paragraphs>81</Paragraphs>
  <Slides>20</Slides>
  <Notes>0</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20</vt:i4>
      </vt:variant>
    </vt:vector>
  </HeadingPairs>
  <TitlesOfParts>
    <vt:vector size="31" baseType="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Offerynnau Polisi</vt:lpstr>
      <vt:lpstr>Policy instruments</vt:lpstr>
      <vt:lpstr>PowerPoint Presentation</vt:lpstr>
      <vt:lpstr>Cyflwyno offerynnau polisi Introducing policy instruments</vt:lpstr>
      <vt:lpstr>Cyflwyno offerynnau polisi Introducing policy instruments</vt:lpstr>
      <vt:lpstr>Cyflwyno offerynnau polisi Introducing policy instruments</vt:lpstr>
      <vt:lpstr>Cyflwyno offerynnau polisi Introducing policy instruments</vt:lpstr>
      <vt:lpstr>Cyflwyno offerynnau polisi Introducing policy instruments</vt:lpstr>
      <vt:lpstr>Cyflwyno offerynnau polisi Introducing policy instruments</vt:lpstr>
      <vt:lpstr>Cyflwyno offerynnau polisi Introducing policy instruments</vt:lpstr>
      <vt:lpstr>Cyflwyno offerynnau polisi Introducing policy instruments</vt:lpstr>
      <vt:lpstr>Cyflwyno offerynnau polisi Introducing policy instruments</vt:lpstr>
      <vt:lpstr>Cyflwyno offerynnau polisi Introducing policy instruments</vt:lpstr>
      <vt:lpstr>Cyflwyno offerynnau polisi Introducing policy instruments</vt:lpstr>
      <vt:lpstr>Cyflwyno offerynnau polisi Introducing policy instruments</vt:lpstr>
      <vt:lpstr>Cyflwyno offerynnau polisi Introducing policy instruments</vt:lpstr>
      <vt:lpstr>Cyfeirnodau</vt:lpstr>
      <vt:lpstr>Cyfeirnodau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6</cp:revision>
  <dcterms:created xsi:type="dcterms:W3CDTF">2024-09-09T10:46:02Z</dcterms:created>
  <dcterms:modified xsi:type="dcterms:W3CDTF">2025-10-01T10:28:40Z</dcterms:modified>
</cp:coreProperties>
</file>