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56" r:id="rId6"/>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5" autoAdjust="0"/>
    <p:restoredTop sz="94660"/>
  </p:normalViewPr>
  <p:slideViewPr>
    <p:cSldViewPr snapToGrid="0">
      <p:cViewPr varScale="1">
        <p:scale>
          <a:sx n="33" d="100"/>
          <a:sy n="33" d="100"/>
        </p:scale>
        <p:origin x="23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244510-13C2-44B9-B111-82A949CE6BF7}" type="datetimeFigureOut">
              <a:rPr lang="en-IN" smtClean="0"/>
              <a:t>27-06-2026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1857293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244510-13C2-44B9-B111-82A949CE6BF7}" type="datetimeFigureOut">
              <a:rPr lang="en-IN" smtClean="0"/>
              <a:t>27-06-2026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1290405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244510-13C2-44B9-B111-82A949CE6BF7}" type="datetimeFigureOut">
              <a:rPr lang="en-IN" smtClean="0"/>
              <a:t>27-06-2026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1885653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244510-13C2-44B9-B111-82A949CE6BF7}" type="datetimeFigureOut">
              <a:rPr lang="en-IN" smtClean="0"/>
              <a:t>27-06-2026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2498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244510-13C2-44B9-B111-82A949CE6BF7}" type="datetimeFigureOut">
              <a:rPr lang="en-IN" smtClean="0"/>
              <a:t>27-06-2026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398057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244510-13C2-44B9-B111-82A949CE6BF7}" type="datetimeFigureOut">
              <a:rPr lang="en-IN" smtClean="0"/>
              <a:t>27-06-2026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720696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244510-13C2-44B9-B111-82A949CE6BF7}" type="datetimeFigureOut">
              <a:rPr lang="en-IN" smtClean="0"/>
              <a:t>27-06-2026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3828132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244510-13C2-44B9-B111-82A949CE6BF7}" type="datetimeFigureOut">
              <a:rPr lang="en-IN" smtClean="0"/>
              <a:t>27-06-2026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2836128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244510-13C2-44B9-B111-82A949CE6BF7}" type="datetimeFigureOut">
              <a:rPr lang="en-IN" smtClean="0"/>
              <a:t>27-06-2026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3637381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244510-13C2-44B9-B111-82A949CE6BF7}" type="datetimeFigureOut">
              <a:rPr lang="en-IN" smtClean="0"/>
              <a:t>27-06-2026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3059733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244510-13C2-44B9-B111-82A949CE6BF7}" type="datetimeFigureOut">
              <a:rPr lang="en-IN" smtClean="0"/>
              <a:t>27-06-2026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57C5A14-41FD-461A-885B-A26DF2CE9644}" type="slidenum">
              <a:rPr lang="en-IN" smtClean="0"/>
              <a:t>‹#›</a:t>
            </a:fld>
            <a:endParaRPr lang="en-IN"/>
          </a:p>
        </p:txBody>
      </p:sp>
    </p:spTree>
    <p:extLst>
      <p:ext uri="{BB962C8B-B14F-4D97-AF65-F5344CB8AC3E}">
        <p14:creationId xmlns:p14="http://schemas.microsoft.com/office/powerpoint/2010/main" val="224382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82000"/>
                  </a:schemeClr>
                </a:solidFill>
              </a:defRPr>
            </a:lvl1pPr>
          </a:lstStyle>
          <a:p>
            <a:fld id="{5B244510-13C2-44B9-B111-82A949CE6BF7}" type="datetimeFigureOut">
              <a:rPr lang="en-IN" smtClean="0"/>
              <a:t>27-06-2026</a:t>
            </a:fld>
            <a:endParaRPr lang="en-IN"/>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82000"/>
                  </a:schemeClr>
                </a:solidFill>
              </a:defRPr>
            </a:lvl1pPr>
          </a:lstStyle>
          <a:p>
            <a:fld id="{957C5A14-41FD-461A-885B-A26DF2CE9644}" type="slidenum">
              <a:rPr lang="en-IN" smtClean="0"/>
              <a:t>‹#›</a:t>
            </a:fld>
            <a:endParaRPr lang="en-IN"/>
          </a:p>
        </p:txBody>
      </p:sp>
    </p:spTree>
    <p:extLst>
      <p:ext uri="{BB962C8B-B14F-4D97-AF65-F5344CB8AC3E}">
        <p14:creationId xmlns:p14="http://schemas.microsoft.com/office/powerpoint/2010/main" val="1719467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5CB65-FFE0-5081-04F1-824C3B9689BF}"/>
              </a:ext>
            </a:extLst>
          </p:cNvPr>
          <p:cNvSpPr>
            <a:spLocks noGrp="1"/>
          </p:cNvSpPr>
          <p:nvPr>
            <p:ph type="title"/>
          </p:nvPr>
        </p:nvSpPr>
        <p:spPr/>
        <p:txBody>
          <a:bodyPr/>
          <a:lstStyle/>
          <a:p>
            <a:pPr algn="ctr">
              <a:lnSpc>
                <a:spcPct val="115000"/>
              </a:lnSpc>
              <a:spcAft>
                <a:spcPts val="800"/>
              </a:spcAft>
            </a:pPr>
            <a:r>
              <a:rPr lang="en-US" sz="1800" b="1" kern="100" dirty="0">
                <a:effectLst/>
                <a:latin typeface="Aptos" panose="020B0004020202020204" pitchFamily="34" charset="0"/>
                <a:ea typeface="Aptos" panose="020B0004020202020204" pitchFamily="34" charset="0"/>
                <a:cs typeface="Times New Roman" panose="02020603050405020304" pitchFamily="18" charset="0"/>
              </a:rPr>
              <a:t>NEW DIGITAL SKILLS LCLM4002_BIRM</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27B27A0-F3CD-D3FB-92EE-ABAC2F9FE9F1}"/>
              </a:ext>
            </a:extLst>
          </p:cNvPr>
          <p:cNvSpPr>
            <a:spLocks noGrp="1"/>
          </p:cNvSpPr>
          <p:nvPr>
            <p:ph idx="1"/>
          </p:nvPr>
        </p:nvSpPr>
        <p:spPr/>
        <p:txBody>
          <a:bodyPr/>
          <a:lstStyle/>
          <a:p>
            <a:pPr marL="0" indent="0">
              <a:buNone/>
            </a:pPr>
            <a:endParaRPr lang="en-US" sz="2400" b="1"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2400" b="1"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2400" b="1"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2400" b="1"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2400" b="1"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2400" b="1" kern="1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US" sz="2400" b="1" kern="100" dirty="0">
                <a:latin typeface="Aptos" panose="020B0004020202020204" pitchFamily="34" charset="0"/>
                <a:ea typeface="Aptos" panose="020B0004020202020204" pitchFamily="34" charset="0"/>
                <a:cs typeface="Times New Roman" panose="02020603050405020304" pitchFamily="18" charset="0"/>
              </a:rPr>
              <a:t>DS 2: BUSINESS DIGITAL ARTIFACT</a:t>
            </a:r>
            <a:br>
              <a:rPr lang="en-GB" sz="2400" kern="100" dirty="0">
                <a:latin typeface="Aptos" panose="020B0004020202020204" pitchFamily="34" charset="0"/>
                <a:ea typeface="Aptos" panose="020B0004020202020204" pitchFamily="34" charset="0"/>
                <a:cs typeface="Times New Roman" panose="02020603050405020304" pitchFamily="18" charset="0"/>
              </a:rPr>
            </a:br>
            <a:r>
              <a:rPr lang="en-US" sz="2400" b="1" kern="100" dirty="0">
                <a:latin typeface="Aptos" panose="020B0004020202020204" pitchFamily="34" charset="0"/>
                <a:ea typeface="Aptos" panose="020B0004020202020204" pitchFamily="34" charset="0"/>
                <a:cs typeface="Times New Roman" panose="02020603050405020304" pitchFamily="18" charset="0"/>
              </a:rPr>
              <a:t> STUDENT ID:</a:t>
            </a:r>
            <a:r>
              <a:rPr lang="en-GB" sz="2400" kern="100" dirty="0">
                <a:solidFill>
                  <a:srgbClr val="000000"/>
                </a:solidFill>
                <a:latin typeface="Arial" panose="020B0604020202020204" pitchFamily="34" charset="0"/>
                <a:ea typeface="Aptos" panose="020B0004020202020204" pitchFamily="34" charset="0"/>
                <a:cs typeface="Times New Roman" panose="02020603050405020304" pitchFamily="18" charset="0"/>
              </a:rPr>
              <a:t> 2534905</a:t>
            </a:r>
            <a:br>
              <a:rPr lang="en-GB" sz="2400" kern="100" dirty="0">
                <a:latin typeface="Aptos" panose="020B0004020202020204" pitchFamily="34" charset="0"/>
                <a:ea typeface="Aptos" panose="020B000402020202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916439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E66BB-7E7E-C2E2-3A6A-B80E73DFD447}"/>
              </a:ext>
            </a:extLst>
          </p:cNvPr>
          <p:cNvSpPr>
            <a:spLocks noGrp="1"/>
          </p:cNvSpPr>
          <p:nvPr>
            <p:ph type="title"/>
          </p:nvPr>
        </p:nvSpPr>
        <p:spPr/>
        <p:txBody>
          <a:bodyPr/>
          <a:lstStyle/>
          <a:p>
            <a:r>
              <a:rPr lang="en-US" b="1" kern="100" dirty="0">
                <a:latin typeface="Aptos" panose="020B0004020202020204" pitchFamily="34" charset="0"/>
                <a:ea typeface="Aptos" panose="020B0004020202020204" pitchFamily="34" charset="0"/>
                <a:cs typeface="Times New Roman" panose="02020603050405020304" pitchFamily="18" charset="0"/>
              </a:rPr>
              <a:t>1. Why you chose the scenario? </a:t>
            </a:r>
            <a:br>
              <a:rPr lang="en-GB" kern="100" dirty="0">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FCBFF00-D843-65AB-F6D6-BDDD2321FB5D}"/>
              </a:ext>
            </a:extLst>
          </p:cNvPr>
          <p:cNvSpPr>
            <a:spLocks noGrp="1"/>
          </p:cNvSpPr>
          <p:nvPr>
            <p:ph idx="1"/>
          </p:nvPr>
        </p:nvSpPr>
        <p:spPr/>
        <p:txBody>
          <a:bodyPr>
            <a:normAutofit fontScale="85000" lnSpcReduction="20000"/>
          </a:bodyPr>
          <a:lstStyle/>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I selected the scenario 3 relating to </a:t>
            </a:r>
            <a:r>
              <a:rPr lang="en-GB" kern="100" dirty="0" err="1">
                <a:latin typeface="Aptos" panose="020B0004020202020204" pitchFamily="34" charset="0"/>
                <a:ea typeface="Aptos" panose="020B0004020202020204" pitchFamily="34" charset="0"/>
                <a:cs typeface="Times New Roman" panose="02020603050405020304" pitchFamily="18" charset="0"/>
              </a:rPr>
              <a:t>FreshBite</a:t>
            </a:r>
            <a:r>
              <a:rPr lang="en-GB" kern="100" dirty="0">
                <a:latin typeface="Aptos" panose="020B0004020202020204" pitchFamily="34" charset="0"/>
                <a:ea typeface="Aptos" panose="020B0004020202020204" pitchFamily="34" charset="0"/>
                <a:cs typeface="Times New Roman" panose="02020603050405020304" pitchFamily="18" charset="0"/>
              </a:rPr>
              <a:t> Meals, as it was practical, interesting and related to an actual business situation. For many businesses, the process of updating their digital menu is a regular occurrence, and it was also relevant for this company as well, as it was with the start of a new term.</a:t>
            </a:r>
          </a:p>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 This scenario was chosen because it enabled me to combine the creative aspects of my job with business communication and produce something beneficial online. The menu design seemed more attractive and approachable than analysing numbers or building up complex spread sheets. In this task, I had to arrange information in an attractive manner. Menus are identified as an effective marketing tool for food businesses, as it affects customers' buying decisions, and establishes the first impression of the company.</a:t>
            </a:r>
          </a:p>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 In this situation I was able to put myself in my customer's shoes and consider what kind of things I can do in order to make it easier to read and more attractive. Additionally, I found that I was comfortable with using content related to food because designing menus is something that I will be able to use in the future with my work or business. This scenario was selected to represent the relevance, and reality, for presenting effective technical and presentation skills.</a:t>
            </a:r>
          </a:p>
          <a:p>
            <a:endParaRPr lang="en-GB" dirty="0"/>
          </a:p>
        </p:txBody>
      </p:sp>
    </p:spTree>
    <p:extLst>
      <p:ext uri="{BB962C8B-B14F-4D97-AF65-F5344CB8AC3E}">
        <p14:creationId xmlns:p14="http://schemas.microsoft.com/office/powerpoint/2010/main" val="2919453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A0E5F-7470-AA4E-66AA-EBDC2C34E4A5}"/>
              </a:ext>
            </a:extLst>
          </p:cNvPr>
          <p:cNvSpPr>
            <a:spLocks noGrp="1"/>
          </p:cNvSpPr>
          <p:nvPr>
            <p:ph type="title"/>
          </p:nvPr>
        </p:nvSpPr>
        <p:spPr/>
        <p:txBody>
          <a:bodyPr/>
          <a:lstStyle/>
          <a:p>
            <a:r>
              <a:rPr lang="en-US" b="1" kern="100" dirty="0">
                <a:latin typeface="Aptos" panose="020B0004020202020204" pitchFamily="34" charset="0"/>
                <a:ea typeface="Aptos" panose="020B0004020202020204" pitchFamily="34" charset="0"/>
                <a:cs typeface="Times New Roman" panose="02020603050405020304" pitchFamily="18" charset="0"/>
              </a:rPr>
              <a:t>2. Why you chose a particular tool ? </a:t>
            </a:r>
            <a:br>
              <a:rPr lang="en-GB" kern="100" dirty="0">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BBC0DA2-7BE9-8DEF-B6C6-DEAF53AE6A40}"/>
              </a:ext>
            </a:extLst>
          </p:cNvPr>
          <p:cNvSpPr>
            <a:spLocks noGrp="1"/>
          </p:cNvSpPr>
          <p:nvPr>
            <p:ph idx="1"/>
          </p:nvPr>
        </p:nvSpPr>
        <p:spPr/>
        <p:txBody>
          <a:bodyPr>
            <a:normAutofit fontScale="77500" lnSpcReduction="20000"/>
          </a:bodyPr>
          <a:lstStyle/>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Microsoft PowerPoint was my presentation media for this task. I chose PowerPoint since it is a versatile tool, which helps in designing professional and visually pleasing documents.</a:t>
            </a:r>
          </a:p>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 PowerPoint enables users to insert images, shapes, icons and text boxes into the presentation, to customise colours, fonts and layouts. These features enabled me to build a menu which was informative, minimalist and extremely eye catching in front of customers. The other reason for selecting PowerPoint was because I had prior experience with the program.</a:t>
            </a:r>
          </a:p>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 Before using PowerPoint I have had some previous experience in using it for presentation purposes and create presentations for academic assignments. Therefore, I was well-versed with using various tools available in the software to achieve the intended results, while also using the available themes and features to excel the design.</a:t>
            </a:r>
          </a:p>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 PowerPoint has more flexibility than Word in creating a digital menu page by arranging the content in various ways. The slide option also gave me the ability to see all the menu in a single glance and tweak it as needed. Using PowerPoint, I was able to Design an appealing, clean and organised Menu with clear headings, consistent spacing and meet the manager's needs.</a:t>
            </a:r>
          </a:p>
          <a:p>
            <a:pPr algn="just">
              <a:lnSpc>
                <a:spcPct val="115000"/>
              </a:lnSpc>
              <a:spcAft>
                <a:spcPts val="800"/>
              </a:spcAft>
            </a:pPr>
            <a:r>
              <a:rPr lang="en-US" kern="100" dirty="0">
                <a:latin typeface="Aptos" panose="020B0004020202020204" pitchFamily="34" charset="0"/>
                <a:ea typeface="Aptos" panose="020B0004020202020204" pitchFamily="34" charset="0"/>
                <a:cs typeface="Times New Roman" panose="02020603050405020304" pitchFamily="18" charset="0"/>
              </a:rPr>
              <a:t> </a:t>
            </a: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87928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C4AD5-0DE7-AC96-CD4D-6EC6CE4F44C6}"/>
              </a:ext>
            </a:extLst>
          </p:cNvPr>
          <p:cNvSpPr>
            <a:spLocks noGrp="1"/>
          </p:cNvSpPr>
          <p:nvPr>
            <p:ph type="title"/>
          </p:nvPr>
        </p:nvSpPr>
        <p:spPr/>
        <p:txBody>
          <a:bodyPr/>
          <a:lstStyle/>
          <a:p>
            <a:r>
              <a:rPr lang="en-US" b="1" kern="100" dirty="0">
                <a:latin typeface="Aptos" panose="020B0004020202020204" pitchFamily="34" charset="0"/>
                <a:ea typeface="Aptos" panose="020B0004020202020204" pitchFamily="34" charset="0"/>
                <a:cs typeface="Times New Roman" panose="02020603050405020304" pitchFamily="18" charset="0"/>
              </a:rPr>
              <a:t>3. How you developed and improved your work?</a:t>
            </a:r>
            <a:br>
              <a:rPr lang="en-GB" kern="100" dirty="0">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D2FA3C6-478C-B8AC-D891-77643D99BEE3}"/>
              </a:ext>
            </a:extLst>
          </p:cNvPr>
          <p:cNvSpPr>
            <a:spLocks noGrp="1"/>
          </p:cNvSpPr>
          <p:nvPr>
            <p:ph idx="1"/>
          </p:nvPr>
        </p:nvSpPr>
        <p:spPr/>
        <p:txBody>
          <a:bodyPr>
            <a:normAutofit fontScale="92500"/>
          </a:bodyPr>
          <a:lstStyle/>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To develop the work, I read carefully the instructions, and looked at a list of menu items and their prices that the manager gave me to get familiar with them and develop the work. I then went ahead and organised the menu by starting with Breakfast, Lunch, Snacks and Drinks.</a:t>
            </a:r>
          </a:p>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 Once I laid out the info I chose a simple colour scheme with easy to read fonts to make the menu look professional and attractive. I also added appropriate symbols from the food category and changed the spacing between the items to enhance their readability. After finishing the first edition, I reviewed the menu to adjust spelling, formatting and alignment problems. </a:t>
            </a:r>
          </a:p>
          <a:p>
            <a:pPr algn="just">
              <a:lnSpc>
                <a:spcPct val="115000"/>
              </a:lnSpc>
              <a:spcAft>
                <a:spcPts val="800"/>
              </a:spcAft>
            </a:pPr>
            <a:r>
              <a:rPr lang="en-GB" kern="100" dirty="0">
                <a:latin typeface="Aptos" panose="020B0004020202020204" pitchFamily="34" charset="0"/>
                <a:ea typeface="Aptos" panose="020B0004020202020204" pitchFamily="34" charset="0"/>
                <a:cs typeface="Times New Roman" panose="02020603050405020304" pitchFamily="18" charset="0"/>
              </a:rPr>
              <a:t>I increased font size of headings, aligned prices, and simplified the overall design to avoid clutter. A lot of things were improved. These improvements are to make the menu look better and easier to read and navigate. This process taught me how important it is to edit and polish every digital work to ensure that the end product appears well polished and professional.</a:t>
            </a:r>
          </a:p>
          <a:p>
            <a:endParaRPr lang="en-GB" dirty="0"/>
          </a:p>
        </p:txBody>
      </p:sp>
    </p:spTree>
    <p:extLst>
      <p:ext uri="{BB962C8B-B14F-4D97-AF65-F5344CB8AC3E}">
        <p14:creationId xmlns:p14="http://schemas.microsoft.com/office/powerpoint/2010/main" val="3761389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8592167-39EE-D1CC-288F-7960AFB12FEC}"/>
              </a:ext>
            </a:extLst>
          </p:cNvPr>
          <p:cNvSpPr>
            <a:spLocks noGrp="1"/>
          </p:cNvSpPr>
          <p:nvPr>
            <p:ph type="title"/>
          </p:nvPr>
        </p:nvSpPr>
        <p:spPr>
          <a:xfrm>
            <a:off x="471488" y="1726935"/>
            <a:ext cx="5915025" cy="1197615"/>
          </a:xfrm>
        </p:spPr>
        <p:style>
          <a:lnRef idx="2">
            <a:schemeClr val="accent3">
              <a:shade val="15000"/>
            </a:schemeClr>
          </a:lnRef>
          <a:fillRef idx="1">
            <a:schemeClr val="accent3"/>
          </a:fillRef>
          <a:effectRef idx="0">
            <a:schemeClr val="accent3"/>
          </a:effectRef>
          <a:fontRef idx="minor">
            <a:schemeClr val="lt1"/>
          </a:fontRef>
        </p:style>
        <p:txBody>
          <a:bodyPr/>
          <a:lstStyle/>
          <a:p>
            <a:pPr algn="ctr"/>
            <a:r>
              <a:rPr lang="it-IT" b="1" dirty="0"/>
              <a:t>MENU: DS2 SCENARIO 3 FRESHBITE MEALS</a:t>
            </a:r>
            <a:endParaRPr lang="en-US" b="1" dirty="0"/>
          </a:p>
        </p:txBody>
      </p:sp>
      <p:graphicFrame>
        <p:nvGraphicFramePr>
          <p:cNvPr id="4" name="Table 3">
            <a:extLst>
              <a:ext uri="{FF2B5EF4-FFF2-40B4-BE49-F238E27FC236}">
                <a16:creationId xmlns:a16="http://schemas.microsoft.com/office/drawing/2014/main" id="{8C40EFA4-BF5D-D740-F712-B134FED63BC2}"/>
              </a:ext>
            </a:extLst>
          </p:cNvPr>
          <p:cNvGraphicFramePr>
            <a:graphicFrameLocks noGrp="1"/>
          </p:cNvGraphicFramePr>
          <p:nvPr>
            <p:extLst>
              <p:ext uri="{D42A27DB-BD31-4B8C-83A1-F6EECF244321}">
                <p14:modId xmlns:p14="http://schemas.microsoft.com/office/powerpoint/2010/main" val="1635199905"/>
              </p:ext>
            </p:extLst>
          </p:nvPr>
        </p:nvGraphicFramePr>
        <p:xfrm>
          <a:off x="509416" y="3072319"/>
          <a:ext cx="5839168" cy="8898842"/>
        </p:xfrm>
        <a:graphic>
          <a:graphicData uri="http://schemas.openxmlformats.org/drawingml/2006/table">
            <a:tbl>
              <a:tblPr>
                <a:noFill/>
                <a:tableStyleId>{5C22544A-7EE6-4342-B048-85BDC9FD1C3A}</a:tableStyleId>
              </a:tblPr>
              <a:tblGrid>
                <a:gridCol w="1367934">
                  <a:extLst>
                    <a:ext uri="{9D8B030D-6E8A-4147-A177-3AD203B41FA5}">
                      <a16:colId xmlns:a16="http://schemas.microsoft.com/office/drawing/2014/main" val="1249374558"/>
                    </a:ext>
                  </a:extLst>
                </a:gridCol>
                <a:gridCol w="2638863">
                  <a:extLst>
                    <a:ext uri="{9D8B030D-6E8A-4147-A177-3AD203B41FA5}">
                      <a16:colId xmlns:a16="http://schemas.microsoft.com/office/drawing/2014/main" val="2062436919"/>
                    </a:ext>
                  </a:extLst>
                </a:gridCol>
                <a:gridCol w="1832371">
                  <a:extLst>
                    <a:ext uri="{9D8B030D-6E8A-4147-A177-3AD203B41FA5}">
                      <a16:colId xmlns:a16="http://schemas.microsoft.com/office/drawing/2014/main" val="3885165237"/>
                    </a:ext>
                  </a:extLst>
                </a:gridCol>
              </a:tblGrid>
              <a:tr h="196891">
                <a:tc gridSpan="3">
                  <a:txBody>
                    <a:bodyPr/>
                    <a:lstStyle/>
                    <a:p>
                      <a:pPr algn="ctr" fontAlgn="b">
                        <a:buNone/>
                      </a:pPr>
                      <a:r>
                        <a:rPr lang="en-US" sz="2200" b="1" i="0" u="none" strike="noStrike" cap="none" spc="0" dirty="0">
                          <a:solidFill>
                            <a:schemeClr val="tx1"/>
                          </a:solidFill>
                          <a:effectLst/>
                          <a:latin typeface="Aptos Narrow" panose="020B0004020202020204" pitchFamily="34" charset="0"/>
                        </a:rPr>
                        <a:t>MENU</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835306445"/>
                  </a:ext>
                </a:extLst>
              </a:tr>
              <a:tr h="551949">
                <a:tc gridSpan="3">
                  <a:txBody>
                    <a:bodyPr/>
                    <a:lstStyle/>
                    <a:p>
                      <a:pPr algn="ctr" fontAlgn="b">
                        <a:buNone/>
                      </a:pPr>
                      <a:r>
                        <a:rPr lang="en-IN" sz="2200" b="1" u="none" strike="noStrike" cap="none" spc="0" dirty="0">
                          <a:solidFill>
                            <a:schemeClr val="tx1"/>
                          </a:solidFill>
                          <a:effectLst/>
                        </a:rPr>
                        <a:t>Breakfast</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211769271"/>
                  </a:ext>
                </a:extLst>
              </a:tr>
              <a:tr h="429762">
                <a:tc>
                  <a:txBody>
                    <a:bodyPr/>
                    <a:lstStyle/>
                    <a:p>
                      <a:pPr algn="l" fontAlgn="b">
                        <a:buNone/>
                      </a:pPr>
                      <a:r>
                        <a:rPr lang="en-IN" sz="2200" u="none" strike="noStrike" cap="none" spc="0" dirty="0">
                          <a:solidFill>
                            <a:schemeClr val="tx1"/>
                          </a:solidFill>
                          <a:effectLst/>
                        </a:rPr>
                        <a:t>Sl. No.</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l" fontAlgn="b">
                        <a:buNone/>
                      </a:pPr>
                      <a:r>
                        <a:rPr lang="en-IN" sz="2200" u="none" strike="noStrike" cap="none" spc="0" dirty="0">
                          <a:solidFill>
                            <a:schemeClr val="tx1"/>
                          </a:solidFill>
                          <a:effectLst/>
                        </a:rPr>
                        <a:t>Item</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l" fontAlgn="b">
                        <a:buNone/>
                      </a:pPr>
                      <a:r>
                        <a:rPr lang="en-IN" sz="2200" u="none" strike="noStrike" cap="none" spc="0" dirty="0">
                          <a:solidFill>
                            <a:schemeClr val="tx1"/>
                          </a:solidFill>
                          <a:effectLst/>
                        </a:rPr>
                        <a:t>Price (in GBP)</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297922441"/>
                  </a:ext>
                </a:extLst>
              </a:tr>
              <a:tr h="429762">
                <a:tc>
                  <a:txBody>
                    <a:bodyPr/>
                    <a:lstStyle/>
                    <a:p>
                      <a:pPr algn="r" fontAlgn="b">
                        <a:buNone/>
                      </a:pPr>
                      <a:r>
                        <a:rPr lang="en-IN" sz="2200" u="none" strike="noStrike" cap="none" spc="0">
                          <a:solidFill>
                            <a:schemeClr val="tx1"/>
                          </a:solidFill>
                          <a:effectLst/>
                        </a:rPr>
                        <a:t>1</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Porridge Bowl</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3.8</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68664652"/>
                  </a:ext>
                </a:extLst>
              </a:tr>
              <a:tr h="429762">
                <a:tc>
                  <a:txBody>
                    <a:bodyPr/>
                    <a:lstStyle/>
                    <a:p>
                      <a:pPr algn="r" fontAlgn="b">
                        <a:buNone/>
                      </a:pPr>
                      <a:r>
                        <a:rPr lang="en-IN" sz="2200" u="none" strike="noStrike" cap="none" spc="0">
                          <a:solidFill>
                            <a:schemeClr val="tx1"/>
                          </a:solidFill>
                          <a:effectLst/>
                        </a:rPr>
                        <a:t>2</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Breakfast Wrap </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4.2</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76975731"/>
                  </a:ext>
                </a:extLst>
              </a:tr>
              <a:tr h="429762">
                <a:tc>
                  <a:txBody>
                    <a:bodyPr/>
                    <a:lstStyle/>
                    <a:p>
                      <a:pPr algn="r" fontAlgn="b">
                        <a:buNone/>
                      </a:pPr>
                      <a:r>
                        <a:rPr lang="en-IN" sz="2200" u="none" strike="noStrike" cap="none" spc="0">
                          <a:solidFill>
                            <a:schemeClr val="tx1"/>
                          </a:solidFill>
                          <a:effectLst/>
                        </a:rPr>
                        <a:t>3</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Fresh Fruit Pot </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2.5</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10358469"/>
                  </a:ext>
                </a:extLst>
              </a:tr>
              <a:tr h="586094">
                <a:tc gridSpan="3">
                  <a:txBody>
                    <a:bodyPr/>
                    <a:lstStyle/>
                    <a:p>
                      <a:pPr algn="ctr" fontAlgn="b">
                        <a:buNone/>
                      </a:pPr>
                      <a:r>
                        <a:rPr lang="en-IN" sz="2200" b="1" u="none" strike="noStrike" cap="none" spc="0" dirty="0">
                          <a:solidFill>
                            <a:schemeClr val="tx1"/>
                          </a:solidFill>
                          <a:effectLst/>
                        </a:rPr>
                        <a:t>Lunch</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088279722"/>
                  </a:ext>
                </a:extLst>
              </a:tr>
              <a:tr h="429762">
                <a:tc>
                  <a:txBody>
                    <a:bodyPr/>
                    <a:lstStyle/>
                    <a:p>
                      <a:pPr algn="r" fontAlgn="b">
                        <a:buNone/>
                      </a:pPr>
                      <a:r>
                        <a:rPr lang="en-IN" sz="2200" u="none" strike="noStrike" cap="none" spc="0">
                          <a:solidFill>
                            <a:schemeClr val="tx1"/>
                          </a:solidFill>
                          <a:effectLst/>
                        </a:rPr>
                        <a:t>4</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Chicken Salad Box</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6</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02914062"/>
                  </a:ext>
                </a:extLst>
              </a:tr>
              <a:tr h="429762">
                <a:tc>
                  <a:txBody>
                    <a:bodyPr/>
                    <a:lstStyle/>
                    <a:p>
                      <a:pPr algn="r" fontAlgn="b">
                        <a:buNone/>
                      </a:pPr>
                      <a:r>
                        <a:rPr lang="en-IN" sz="2200" u="none" strike="noStrike" cap="none" spc="0">
                          <a:solidFill>
                            <a:schemeClr val="tx1"/>
                          </a:solidFill>
                          <a:effectLst/>
                        </a:rPr>
                        <a:t>5</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Veggie Pasta Bowl</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5.5</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17093307"/>
                  </a:ext>
                </a:extLst>
              </a:tr>
              <a:tr h="429762">
                <a:tc>
                  <a:txBody>
                    <a:bodyPr/>
                    <a:lstStyle/>
                    <a:p>
                      <a:pPr algn="r" fontAlgn="b">
                        <a:buNone/>
                      </a:pPr>
                      <a:r>
                        <a:rPr lang="en-IN" sz="2200" u="none" strike="noStrike" cap="none" spc="0">
                          <a:solidFill>
                            <a:schemeClr val="tx1"/>
                          </a:solidFill>
                          <a:effectLst/>
                        </a:rPr>
                        <a:t>6</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Soup of the Day</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3.9</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57618106"/>
                  </a:ext>
                </a:extLst>
              </a:tr>
              <a:tr h="668171">
                <a:tc gridSpan="3">
                  <a:txBody>
                    <a:bodyPr/>
                    <a:lstStyle/>
                    <a:p>
                      <a:pPr algn="ctr" fontAlgn="b">
                        <a:buNone/>
                      </a:pPr>
                      <a:r>
                        <a:rPr lang="en-IN" sz="2200" b="1" u="none" strike="noStrike" cap="none" spc="0" dirty="0">
                          <a:solidFill>
                            <a:schemeClr val="tx1"/>
                          </a:solidFill>
                          <a:effectLst/>
                        </a:rPr>
                        <a:t>Snacks</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876399055"/>
                  </a:ext>
                </a:extLst>
              </a:tr>
              <a:tr h="429762">
                <a:tc>
                  <a:txBody>
                    <a:bodyPr/>
                    <a:lstStyle/>
                    <a:p>
                      <a:pPr algn="r" fontAlgn="b">
                        <a:buNone/>
                      </a:pPr>
                      <a:r>
                        <a:rPr lang="en-IN" sz="2200" u="none" strike="noStrike" cap="none" spc="0">
                          <a:solidFill>
                            <a:schemeClr val="tx1"/>
                          </a:solidFill>
                          <a:effectLst/>
                        </a:rPr>
                        <a:t>7</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dirty="0">
                          <a:solidFill>
                            <a:schemeClr val="tx1"/>
                          </a:solidFill>
                          <a:effectLst/>
                        </a:rPr>
                        <a:t>Granola Bar</a:t>
                      </a:r>
                      <a:endParaRPr lang="en-IN" sz="2200" b="0"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1.8</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28441227"/>
                  </a:ext>
                </a:extLst>
              </a:tr>
              <a:tr h="429762">
                <a:tc>
                  <a:txBody>
                    <a:bodyPr/>
                    <a:lstStyle/>
                    <a:p>
                      <a:pPr algn="r" fontAlgn="b">
                        <a:buNone/>
                      </a:pPr>
                      <a:r>
                        <a:rPr lang="en-IN" sz="2200" u="none" strike="noStrike" cap="none" spc="0">
                          <a:solidFill>
                            <a:schemeClr val="tx1"/>
                          </a:solidFill>
                          <a:effectLst/>
                        </a:rPr>
                        <a:t>8</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Greek Yoghurt Cup</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2.2</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5355416"/>
                  </a:ext>
                </a:extLst>
              </a:tr>
              <a:tr h="429762">
                <a:tc>
                  <a:txBody>
                    <a:bodyPr/>
                    <a:lstStyle/>
                    <a:p>
                      <a:pPr algn="r" fontAlgn="b">
                        <a:buNone/>
                      </a:pPr>
                      <a:r>
                        <a:rPr lang="en-IN" sz="2200" u="none" strike="noStrike" cap="none" spc="0">
                          <a:solidFill>
                            <a:schemeClr val="tx1"/>
                          </a:solidFill>
                          <a:effectLst/>
                        </a:rPr>
                        <a:t>9</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a:solidFill>
                            <a:schemeClr val="tx1"/>
                          </a:solidFill>
                          <a:effectLst/>
                        </a:rPr>
                        <a:t>Banana Bread Slice</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2.5</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58251415"/>
                  </a:ext>
                </a:extLst>
              </a:tr>
              <a:tr h="527496">
                <a:tc gridSpan="3">
                  <a:txBody>
                    <a:bodyPr/>
                    <a:lstStyle/>
                    <a:p>
                      <a:pPr algn="ctr" fontAlgn="b">
                        <a:buNone/>
                      </a:pPr>
                      <a:r>
                        <a:rPr lang="en-IN" sz="2200" b="1" u="none" strike="noStrike" cap="none" spc="0" dirty="0">
                          <a:solidFill>
                            <a:schemeClr val="tx1"/>
                          </a:solidFill>
                          <a:effectLst/>
                        </a:rPr>
                        <a:t>Drinks</a:t>
                      </a:r>
                      <a:endParaRPr lang="en-IN" sz="2200" b="1"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618892669"/>
                  </a:ext>
                </a:extLst>
              </a:tr>
              <a:tr h="429762">
                <a:tc>
                  <a:txBody>
                    <a:bodyPr/>
                    <a:lstStyle/>
                    <a:p>
                      <a:pPr algn="r" fontAlgn="b">
                        <a:buNone/>
                      </a:pPr>
                      <a:r>
                        <a:rPr lang="en-IN" sz="2200" u="none" strike="noStrike" cap="none" spc="0">
                          <a:solidFill>
                            <a:schemeClr val="tx1"/>
                          </a:solidFill>
                          <a:effectLst/>
                        </a:rPr>
                        <a:t>10</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dirty="0">
                          <a:solidFill>
                            <a:schemeClr val="tx1"/>
                          </a:solidFill>
                          <a:effectLst/>
                        </a:rPr>
                        <a:t>Fresh Orange Juice</a:t>
                      </a:r>
                      <a:endParaRPr lang="en-IN" sz="2200" b="0"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2.8</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39086061"/>
                  </a:ext>
                </a:extLst>
              </a:tr>
              <a:tr h="429762">
                <a:tc>
                  <a:txBody>
                    <a:bodyPr/>
                    <a:lstStyle/>
                    <a:p>
                      <a:pPr algn="r" fontAlgn="b">
                        <a:buNone/>
                      </a:pPr>
                      <a:r>
                        <a:rPr lang="en-IN" sz="2200" u="none" strike="noStrike" cap="none" spc="0">
                          <a:solidFill>
                            <a:schemeClr val="tx1"/>
                          </a:solidFill>
                          <a:effectLst/>
                        </a:rPr>
                        <a:t>11</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dirty="0">
                          <a:solidFill>
                            <a:schemeClr val="tx1"/>
                          </a:solidFill>
                          <a:effectLst/>
                        </a:rPr>
                        <a:t>Iced Coffee</a:t>
                      </a:r>
                      <a:endParaRPr lang="en-IN" sz="2200" b="0"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a:solidFill>
                            <a:schemeClr val="tx1"/>
                          </a:solidFill>
                          <a:effectLst/>
                        </a:rPr>
                        <a:t>3.2</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85155205"/>
                  </a:ext>
                </a:extLst>
              </a:tr>
              <a:tr h="429762">
                <a:tc>
                  <a:txBody>
                    <a:bodyPr/>
                    <a:lstStyle/>
                    <a:p>
                      <a:pPr algn="r" fontAlgn="b">
                        <a:buNone/>
                      </a:pPr>
                      <a:r>
                        <a:rPr lang="en-IN" sz="2200" u="none" strike="noStrike" cap="none" spc="0">
                          <a:solidFill>
                            <a:schemeClr val="tx1"/>
                          </a:solidFill>
                          <a:effectLst/>
                        </a:rPr>
                        <a:t>12</a:t>
                      </a:r>
                      <a:endParaRPr lang="en-IN" sz="2200" b="0" i="0" u="none" strike="noStrike" cap="none" spc="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fontAlgn="b">
                        <a:buNone/>
                      </a:pPr>
                      <a:r>
                        <a:rPr lang="en-IN" sz="2200" u="none" strike="noStrike" cap="none" spc="0" dirty="0">
                          <a:solidFill>
                            <a:schemeClr val="tx1"/>
                          </a:solidFill>
                          <a:effectLst/>
                        </a:rPr>
                        <a:t>Herbal Tea</a:t>
                      </a:r>
                      <a:endParaRPr lang="en-IN" sz="2200" b="0"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fontAlgn="b">
                        <a:buNone/>
                      </a:pPr>
                      <a:r>
                        <a:rPr lang="en-IN" sz="2200" u="none" strike="noStrike" cap="none" spc="0" dirty="0">
                          <a:solidFill>
                            <a:schemeClr val="tx1"/>
                          </a:solidFill>
                          <a:effectLst/>
                        </a:rPr>
                        <a:t>2</a:t>
                      </a:r>
                      <a:endParaRPr lang="en-IN" sz="2200" b="0" i="0" u="none" strike="noStrike" cap="none" spc="0" dirty="0">
                        <a:solidFill>
                          <a:schemeClr val="tx1"/>
                        </a:solidFill>
                        <a:effectLst/>
                        <a:latin typeface="Aptos Narrow" panose="020B0004020202020204" pitchFamily="34" charset="0"/>
                      </a:endParaRPr>
                    </a:p>
                  </a:txBody>
                  <a:tcPr marL="61688" marR="61688" marT="10281" marB="123377"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61619215"/>
                  </a:ext>
                </a:extLst>
              </a:tr>
            </a:tbl>
          </a:graphicData>
        </a:graphic>
      </p:graphicFrame>
      <p:pic>
        <p:nvPicPr>
          <p:cNvPr id="5" name="Picture 4" descr="View Menu - Freshbite Meal Delivery in Spokane">
            <a:extLst>
              <a:ext uri="{FF2B5EF4-FFF2-40B4-BE49-F238E27FC236}">
                <a16:creationId xmlns:a16="http://schemas.microsoft.com/office/drawing/2014/main" id="{F94CB40E-BB72-0529-7242-D1896FA084DF}"/>
              </a:ext>
            </a:extLst>
          </p:cNvPr>
          <p:cNvPicPr>
            <a:picLocks noChangeAspect="1"/>
          </p:cNvPicPr>
          <p:nvPr/>
        </p:nvPicPr>
        <p:blipFill>
          <a:blip r:embed="rId2"/>
          <a:stretch>
            <a:fillRect/>
          </a:stretch>
        </p:blipFill>
        <p:spPr>
          <a:xfrm>
            <a:off x="1047750" y="125503"/>
            <a:ext cx="4762500" cy="1590675"/>
          </a:xfrm>
          <a:prstGeom prst="rect">
            <a:avLst/>
          </a:prstGeom>
        </p:spPr>
      </p:pic>
      <p:pic>
        <p:nvPicPr>
          <p:cNvPr id="8" name="Picture 7" descr="Breakfast - Free food icons">
            <a:extLst>
              <a:ext uri="{FF2B5EF4-FFF2-40B4-BE49-F238E27FC236}">
                <a16:creationId xmlns:a16="http://schemas.microsoft.com/office/drawing/2014/main" id="{EA70E609-7287-E61F-23D8-F90699514131}"/>
              </a:ext>
            </a:extLst>
          </p:cNvPr>
          <p:cNvPicPr>
            <a:picLocks noChangeAspect="1"/>
          </p:cNvPicPr>
          <p:nvPr/>
        </p:nvPicPr>
        <p:blipFill>
          <a:blip r:embed="rId3"/>
          <a:stretch>
            <a:fillRect/>
          </a:stretch>
        </p:blipFill>
        <p:spPr>
          <a:xfrm>
            <a:off x="4629454" y="3531880"/>
            <a:ext cx="565334" cy="565334"/>
          </a:xfrm>
          <a:prstGeom prst="rect">
            <a:avLst/>
          </a:prstGeom>
        </p:spPr>
      </p:pic>
      <p:pic>
        <p:nvPicPr>
          <p:cNvPr id="10" name="Picture 9" descr="Lunch - Free food icons">
            <a:extLst>
              <a:ext uri="{FF2B5EF4-FFF2-40B4-BE49-F238E27FC236}">
                <a16:creationId xmlns:a16="http://schemas.microsoft.com/office/drawing/2014/main" id="{8733726C-BD23-4E24-EDD0-1F1BDA61A8EE}"/>
              </a:ext>
            </a:extLst>
          </p:cNvPr>
          <p:cNvPicPr>
            <a:picLocks noChangeAspect="1"/>
          </p:cNvPicPr>
          <p:nvPr/>
        </p:nvPicPr>
        <p:blipFill>
          <a:blip r:embed="rId4"/>
          <a:stretch>
            <a:fillRect/>
          </a:stretch>
        </p:blipFill>
        <p:spPr>
          <a:xfrm>
            <a:off x="4699925" y="5972774"/>
            <a:ext cx="565334" cy="565334"/>
          </a:xfrm>
          <a:prstGeom prst="rect">
            <a:avLst/>
          </a:prstGeom>
        </p:spPr>
      </p:pic>
      <p:pic>
        <p:nvPicPr>
          <p:cNvPr id="11" name="Picture 10" descr="Snack - Free food icons">
            <a:extLst>
              <a:ext uri="{FF2B5EF4-FFF2-40B4-BE49-F238E27FC236}">
                <a16:creationId xmlns:a16="http://schemas.microsoft.com/office/drawing/2014/main" id="{9A069EDB-541A-331E-E7AD-6A8E3903DC50}"/>
              </a:ext>
            </a:extLst>
          </p:cNvPr>
          <p:cNvPicPr>
            <a:picLocks noChangeAspect="1"/>
          </p:cNvPicPr>
          <p:nvPr/>
        </p:nvPicPr>
        <p:blipFill>
          <a:blip r:embed="rId5"/>
          <a:stretch>
            <a:fillRect/>
          </a:stretch>
        </p:blipFill>
        <p:spPr>
          <a:xfrm>
            <a:off x="4717380" y="8024180"/>
            <a:ext cx="565334" cy="565334"/>
          </a:xfrm>
          <a:prstGeom prst="rect">
            <a:avLst/>
          </a:prstGeom>
        </p:spPr>
      </p:pic>
      <p:pic>
        <p:nvPicPr>
          <p:cNvPr id="13" name="Graphic 12" descr="Frappe Cup with solid fill">
            <a:extLst>
              <a:ext uri="{FF2B5EF4-FFF2-40B4-BE49-F238E27FC236}">
                <a16:creationId xmlns:a16="http://schemas.microsoft.com/office/drawing/2014/main" id="{0F386B65-7B0A-4072-23BC-593606BE297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772743" y="10005246"/>
            <a:ext cx="565334" cy="56533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897754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62</TotalTime>
  <Words>780</Words>
  <Application>Microsoft Office PowerPoint</Application>
  <PresentationFormat>Widescreen</PresentationFormat>
  <Paragraphs>67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Aptos Narrow</vt:lpstr>
      <vt:lpstr>Arial</vt:lpstr>
      <vt:lpstr>Office Theme</vt:lpstr>
      <vt:lpstr>NEW DIGITAL SKILLS LCLM4002_BIRM </vt:lpstr>
      <vt:lpstr>1. Why you chose the scenario?  </vt:lpstr>
      <vt:lpstr>2. Why you chose a particular tool ?  </vt:lpstr>
      <vt:lpstr>3. How you developed and improved your work? </vt:lpstr>
      <vt:lpstr>MENU: DS2 SCENARIO 3 FRESHBITE MEALS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MENU: DS2 SCENARIO 3 FRESHBITE MEALS</dc:title>
  <cp:lastModifiedBy>gabriela cucuteanu</cp:lastModifiedBy>
  <cp:revision>2</cp:revision>
  <dcterms:created xsi:type="dcterms:W3CDTF">2026-06-25T13:14:33Z</dcterms:created>
  <dcterms:modified xsi:type="dcterms:W3CDTF">2026-06-27T09:45:27Z</dcterms:modified>
</cp:coreProperties>
</file>