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4"/>
    <p:sldMasterId id="2147483778" r:id="rId5"/>
  </p:sldMasterIdLst>
  <p:notesMasterIdLst>
    <p:notesMasterId r:id="rId29"/>
  </p:notesMasterIdLst>
  <p:sldIdLst>
    <p:sldId id="267" r:id="rId6"/>
    <p:sldId id="389" r:id="rId7"/>
    <p:sldId id="390" r:id="rId8"/>
    <p:sldId id="388" r:id="rId9"/>
    <p:sldId id="387" r:id="rId10"/>
    <p:sldId id="382" r:id="rId11"/>
    <p:sldId id="380" r:id="rId12"/>
    <p:sldId id="396" r:id="rId13"/>
    <p:sldId id="379" r:id="rId14"/>
    <p:sldId id="378" r:id="rId15"/>
    <p:sldId id="395" r:id="rId16"/>
    <p:sldId id="377" r:id="rId17"/>
    <p:sldId id="392" r:id="rId18"/>
    <p:sldId id="393" r:id="rId19"/>
    <p:sldId id="391" r:id="rId20"/>
    <p:sldId id="397" r:id="rId21"/>
    <p:sldId id="403" r:id="rId22"/>
    <p:sldId id="401" r:id="rId23"/>
    <p:sldId id="398" r:id="rId24"/>
    <p:sldId id="399" r:id="rId25"/>
    <p:sldId id="402" r:id="rId26"/>
    <p:sldId id="394" r:id="rId27"/>
    <p:sldId id="400" r:id="rId28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6D83F1-2E36-3442-90D5-4A26043581FB}" v="16" dt="2025-10-03T10:44:51.693"/>
    <p1510:client id="{62627F60-19DC-6174-6A1F-7232C410BEF3}" v="146" dt="2025-10-03T10:41:23.398"/>
    <p1510:client id="{7BB861B9-11D9-80C6-1631-48B197068AD3}" v="621" dt="2025-10-03T17:03:38.050"/>
    <p1510:client id="{9AE671D9-D1D1-4074-8D8F-1DE549003FDD}" v="508" dt="2025-10-03T10:46:51.134"/>
    <p1510:client id="{D5C44FBF-5122-691D-8E89-20C6D7F93AB0}" v="222" dt="2025-10-02T14:39:52.155"/>
    <p1510:client id="{EFC8C82C-F00D-3CBB-2C1B-47AEEE48DAFA}" v="10" dt="2025-10-02T13:41:44.9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F18E059C-F10D-494F-1874-9595D40A61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96913" y="814388"/>
            <a:ext cx="5435600" cy="4078287"/>
          </a:xfrm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045BD5A2-371A-893E-AE67-F8A66E7635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795E3132-4A55-4EE9-2A8F-F3D259551F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49300" indent="-28733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52525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1448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78038" indent="-230188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352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924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496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06838" indent="-230188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2989A22-7570-4498-B4C6-202830579B84}" type="slidenum">
              <a:rPr lang="en-GB" altLang="en-US" sz="1200">
                <a:solidFill>
                  <a:srgbClr val="000000"/>
                </a:solidFill>
                <a:latin typeface="Arial" panose="020B0604020202020204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4555EE-963D-EBA7-6E3E-A2F34C3F20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3E13591D-6952-3E15-1A91-7736D1EDF0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B17D4A53-CF1B-D8B9-82ED-36AA0B2BC1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04E226C5-C145-BEA1-D907-0D4D4246190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52AB9CB-4BDE-4A00-B443-3AF879445F6B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7406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1C8EB3-9DAA-C515-7D0F-5D786C2B76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D2B826C-59B7-B2FA-3A81-F88D29CBD5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32430483-E075-17CB-E590-E382EFC5D0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82DB4146-13F5-C96E-8686-B89B4FC9D0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52AB9CB-4BDE-4A00-B443-3AF879445F6B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30238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29CB4-C1A0-4B91-8ADB-E0F4B9A75A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C0109EB-2316-929B-8F2A-11729AB435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5631AAD8-B25D-4E0B-DCB4-43538D08F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1BB12136-0EEC-12EA-99A8-312D3BC89A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52AB9CB-4BDE-4A00-B443-3AF879445F6B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15671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B00AA3-D0EB-F3FD-1BDD-1F3AE4984C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1A9D9234-719B-495A-0BDF-EC8931F2E1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B94F9CF8-8517-558E-AE91-F35DEB4466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EFCA5F33-6C39-7DBD-D658-A70FB9CF79A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52AB9CB-4BDE-4A00-B443-3AF879445F6B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50020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EAE7397B-BCFD-6B23-7DCB-D8E125CC881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6DA1E317-6A02-41E9-4957-D02A2531CB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C08D62BC-D073-51CC-D2B7-1548868765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52AB9CB-4BDE-4A00-B443-3AF879445F6B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4AD61A45-9B2E-512A-A1AA-724873B4A7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68338" y="823913"/>
            <a:ext cx="5494337" cy="4121150"/>
          </a:xfrm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236FD14F-0D21-801F-7EE7-A00F6E01FC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22CF4A96-1031-C4E1-0901-896087BC2C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7156902-1CB7-4058-80A5-DB9DECBB837E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3FF645-0862-AD47-FBDF-51AA5A8B1D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7BFCAB24-A3DB-E2EE-F0C0-860494A8BF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68338" y="823913"/>
            <a:ext cx="5494337" cy="4121150"/>
          </a:xfrm>
          <a:ln/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F128788A-612E-D63E-79DA-B252B3B645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FF3DC74E-BBFC-AE6D-04C5-837FC98781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7156902-1CB7-4058-80A5-DB9DECBB837E}" type="slidenum">
              <a:rPr lang="cy-GB" altLang="en-US" sz="1200" smtClean="0">
                <a:latin typeface="Arial" panose="020B0604020202020204" pitchFamily="34" charset="0"/>
              </a:rPr>
              <a:pPr/>
              <a:t>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4180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BE9A4206-8A87-06FE-6576-1E57D8F9C6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E8833B98-DAA0-B68A-D1D5-F34DAC731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b="1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7E1E7EA3-07F2-D69A-5C93-32DBBCDCE2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39775" indent="-28416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39825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954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26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098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670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42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14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2E2613A-3DD8-4FD7-B8B2-B28BD4723F61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33CE1C89-4D45-067D-7B76-335D9F0E7C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8F4C542B-A500-86A6-31DC-DB4C3256BE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F4941D0C-F198-6B7C-2D83-41BAB63246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868A4C0-E00A-4F7F-AA85-D0BDE04CE21D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2CB773-0AF5-5C92-D232-F31C11D08E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3B3C7097-D453-62F0-E425-4606F60DC94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3E88AA44-D4D6-1708-F99D-528D1FE903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2400FC41-DAF8-3375-7878-A28C63563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55650" indent="-2905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62050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627188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92325" indent="-231775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495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30067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639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921125" indent="-23177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3868A4C0-E00A-4F7F-AA85-D0BDE04CE21D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5692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2655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E7749B-53CD-8B21-1E0D-6FE20199B8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605549F9-D774-7E35-341D-CA942355E5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2656A6B1-FDCD-FC57-282C-112B16640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b="1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1C3BF759-0C4B-A897-36FF-DF6E19113A8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39775" indent="-28416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39825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954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26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098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670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42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14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2E2613A-3DD8-4FD7-B8B2-B28BD4723F61}" type="slidenum">
              <a:rPr lang="cy-GB" altLang="en-US" sz="1200" smtClean="0">
                <a:latin typeface="Arial" panose="020B0604020202020204" pitchFamily="34" charset="0"/>
              </a:rPr>
              <a:pPr/>
              <a:t>13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92830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462D2-F96B-2069-3B19-DF331DEA7F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5E3CAF88-8BB2-3CB4-D456-B72EAEAC97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8FEB8DC1-B714-1FEC-A66E-1161D5C395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b="1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A42F591B-33DF-FC4C-A770-639963A758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39775" indent="-28416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39825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954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26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098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670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42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14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2E2613A-3DD8-4FD7-B8B2-B28BD4723F61}" type="slidenum">
              <a:rPr lang="cy-GB" altLang="en-US" sz="1200" smtClean="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47386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E240F-CD88-A4EF-A5A1-DB2D827E20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9F12306F-2170-52C6-0CFC-816B816339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66813" y="1241425"/>
            <a:ext cx="4464050" cy="3349625"/>
          </a:xfrm>
          <a:ln/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CD26BA43-AA56-C5C6-5BE7-E53D1B3352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90000"/>
              </a:lnSpc>
            </a:pPr>
            <a:endParaRPr lang="en-GB" altLang="en-US" b="1">
              <a:latin typeface="Arial" panose="020B0604020202020204" pitchFamily="34" charset="0"/>
            </a:endParaRP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F8CB96CB-6932-0980-208D-4DE09ED4FC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1pPr>
            <a:lvl2pPr marL="739775" indent="-28416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2pPr>
            <a:lvl3pPr marL="1139825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3pPr>
            <a:lvl4pPr marL="15954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4pPr>
            <a:lvl5pPr marL="2052638" indent="-227013"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5pPr>
            <a:lvl6pPr marL="25098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6pPr>
            <a:lvl7pPr marL="29670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7pPr>
            <a:lvl8pPr marL="34242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8pPr>
            <a:lvl9pPr marL="3881438" indent="-22701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2E2613A-3DD8-4FD7-B8B2-B28BD4723F61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0118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Prize for best poster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7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52BC4-54F5-D1CB-F0D6-58318A9186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E54E0AE-4591-4F24-825A-51CC9A27CF4F}" type="datetimeFigureOut">
              <a:rPr lang="en-GB"/>
              <a:pPr>
                <a:defRPr/>
              </a:pPr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847C6-A263-67B1-E0F4-71F198E7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35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0D5DAE-0785-DC23-9B70-DD673C960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 smtClean="0"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B8A1D83A-B291-4092-B7A7-EB7B73B040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7270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109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515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384286" y="1516010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6910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7007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07390" y="1806829"/>
            <a:ext cx="3639185" cy="39052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19191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26940" y="1806829"/>
            <a:ext cx="3642359" cy="35210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rgbClr val="191919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87061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813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814" r:id="rId7"/>
    <p:sldLayoutId id="2147483815" r:id="rId8"/>
    <p:sldLayoutId id="2147483816" r:id="rId9"/>
    <p:sldLayoutId id="2147483819" r:id="rId10"/>
    <p:sldLayoutId id="21474838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throfa.cymru/blog-2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forestschoolassociation.org/full-principles-and-criteria-for-good-practice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improvement-resources/using-the-outdoors-to-develop-pupils-imagination-and-role-play/" TargetMode="External"/><Relationship Id="rId2" Type="http://schemas.openxmlformats.org/officeDocument/2006/relationships/hyperlink" Target="https://estyn.gov.wales/improvement-resources/the-use-of-the-outdoor-learning-environment-to-support-pupils-learning-and-well-being/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athrofa.cymru/2024/01/05/welsh-and-additional-learning-needs-aln-a-long-way-to-go/" TargetMode="External"/><Relationship Id="rId4" Type="http://schemas.openxmlformats.org/officeDocument/2006/relationships/hyperlink" Target="https://athrofa.cymru/2021/03/23/learning-in-the-early-years-if-preparation-is-key-are-we-getting-it-right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athrofa.cymru/2022/05/13/professional-love-emotional-literacy-in-early-years-practice/" TargetMode="External"/><Relationship Id="rId2" Type="http://schemas.openxmlformats.org/officeDocument/2006/relationships/hyperlink" Target="https://welsheducationmatters.wordpress.com/" TargetMode="Externa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5">
            <a:extLst>
              <a:ext uri="{FF2B5EF4-FFF2-40B4-BE49-F238E27FC236}">
                <a16:creationId xmlns:a16="http://schemas.microsoft.com/office/drawing/2014/main" id="{AA2E3982-959D-5F2C-3DA1-3A57E6921C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0243" y="1361894"/>
            <a:ext cx="8654143" cy="4323055"/>
          </a:xfrm>
        </p:spPr>
        <p:txBody>
          <a:bodyPr lIns="91440" tIns="45720" rIns="91440" bIns="45720" rtlCol="0" anchor="t">
            <a:normAutofit fontScale="90000"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Calibri Light"/>
                <a:cs typeface="Calibri Light"/>
              </a:rPr>
              <a:t>ECEY6010C</a:t>
            </a:r>
            <a:br>
              <a:rPr lang="en-GB" sz="4000" b="1">
                <a:latin typeface="Calibri Light"/>
                <a:cs typeface="Calibri Light"/>
              </a:rPr>
            </a:br>
            <a:r>
              <a:rPr lang="en-GB" sz="4000" b="1">
                <a:solidFill>
                  <a:schemeClr val="bg1"/>
                </a:solidFill>
                <a:latin typeface="Calibri Light"/>
                <a:cs typeface="Calibri Light"/>
              </a:rPr>
              <a:t>C</a:t>
            </a:r>
            <a:r>
              <a:rPr lang="cy-GB" sz="4000" b="1">
                <a:solidFill>
                  <a:schemeClr val="bg1"/>
                </a:solidFill>
                <a:latin typeface="Calibri Light"/>
                <a:cs typeface="Calibri Light"/>
              </a:rPr>
              <a:t>hwricwla Blynyddoedd Cynnar</a:t>
            </a:r>
            <a:br>
              <a:rPr lang="cy-GB" sz="4000" b="1">
                <a:solidFill>
                  <a:schemeClr val="bg1"/>
                </a:solidFill>
                <a:latin typeface="Calibri Light"/>
                <a:cs typeface="Calibri Light"/>
              </a:rPr>
            </a:br>
            <a:r>
              <a:rPr lang="cy-GB" sz="4000" b="1">
                <a:solidFill>
                  <a:schemeClr val="bg1"/>
                </a:solidFill>
                <a:latin typeface="Calibri Light"/>
                <a:cs typeface="Calibri Light"/>
              </a:rPr>
              <a:t> </a:t>
            </a:r>
            <a:br>
              <a:rPr lang="cy-GB" sz="4000" b="1">
                <a:latin typeface="Calibri Light"/>
                <a:cs typeface="Calibri Light"/>
              </a:rPr>
            </a:br>
            <a:r>
              <a:rPr lang="cy-GB" sz="4000" b="1">
                <a:solidFill>
                  <a:srgbClr val="00B0F0"/>
                </a:solidFill>
                <a:latin typeface="Calibri Light"/>
                <a:cs typeface="Calibri Light"/>
              </a:rPr>
              <a:t>ECEY6010</a:t>
            </a:r>
            <a:br>
              <a:rPr lang="cy-GB" sz="4000" b="1">
                <a:solidFill>
                  <a:srgbClr val="00B0F0"/>
                </a:solidFill>
                <a:latin typeface="Calibri Light"/>
                <a:cs typeface="Calibri Light"/>
              </a:rPr>
            </a:br>
            <a:r>
              <a:rPr lang="cy-GB" sz="4000" b="1">
                <a:solidFill>
                  <a:srgbClr val="00B0F0"/>
                </a:solidFill>
                <a:latin typeface="Calibri Light"/>
                <a:cs typeface="Calibri Light"/>
              </a:rPr>
              <a:t>Early Years Curricula</a:t>
            </a:r>
            <a:br>
              <a:rPr lang="cy-GB" sz="4000" b="1">
                <a:solidFill>
                  <a:srgbClr val="00B0F0"/>
                </a:solidFill>
                <a:latin typeface="Calibri Light"/>
                <a:cs typeface="Calibri Light"/>
              </a:rPr>
            </a:br>
            <a:br>
              <a:rPr lang="cy-GB" sz="4000" b="1">
                <a:latin typeface="Calibri Light"/>
                <a:cs typeface="Calibri Light"/>
              </a:rPr>
            </a:br>
            <a:r>
              <a:rPr lang="cy-GB" sz="4000" b="1">
                <a:solidFill>
                  <a:schemeClr val="bg1"/>
                </a:solidFill>
                <a:latin typeface="Calibri Light"/>
                <a:cs typeface="Calibri Light"/>
              </a:rPr>
              <a:t>Gweithdy</a:t>
            </a:r>
            <a:r>
              <a:rPr lang="cy-GB" sz="4000" b="1">
                <a:latin typeface="Calibri Light"/>
                <a:cs typeface="Calibri Light"/>
              </a:rPr>
              <a:t> </a:t>
            </a:r>
            <a:r>
              <a:rPr lang="cy-GB" sz="4000" b="1">
                <a:solidFill>
                  <a:schemeClr val="bg1"/>
                </a:solidFill>
                <a:latin typeface="Calibri Light"/>
                <a:cs typeface="Calibri Light"/>
              </a:rPr>
              <a:t>Blog </a:t>
            </a:r>
            <a:r>
              <a:rPr lang="cy-GB" sz="4000" b="1">
                <a:solidFill>
                  <a:srgbClr val="00B0F0"/>
                </a:solidFill>
                <a:latin typeface="Calibri Light"/>
                <a:cs typeface="Calibri Light"/>
              </a:rPr>
              <a:t>Workshop</a:t>
            </a:r>
            <a:br>
              <a:rPr lang="cy-GB" sz="2700" b="1">
                <a:solidFill>
                  <a:schemeClr val="bg1"/>
                </a:solidFill>
                <a:latin typeface="Calibri Light"/>
                <a:cs typeface="Calibri Light"/>
              </a:rPr>
            </a:br>
            <a:br>
              <a:rPr lang="en-GB" sz="2700">
                <a:solidFill>
                  <a:schemeClr val="bg1"/>
                </a:solidFill>
                <a:latin typeface="Lucida Sans"/>
                <a:cs typeface="Arial"/>
              </a:rPr>
            </a:br>
            <a:br>
              <a:rPr lang="en-GB" sz="2700">
                <a:solidFill>
                  <a:schemeClr val="bg1"/>
                </a:solidFill>
                <a:latin typeface="Lucida Sans"/>
                <a:cs typeface="Arial"/>
              </a:rPr>
            </a:br>
            <a:br>
              <a:rPr lang="en-GB" sz="2700">
                <a:solidFill>
                  <a:schemeClr val="bg1"/>
                </a:solidFill>
                <a:latin typeface="Lucida Sans"/>
                <a:cs typeface="Arial"/>
              </a:rPr>
            </a:br>
            <a:br>
              <a:rPr lang="en-GB" sz="2700">
                <a:solidFill>
                  <a:schemeClr val="bg1"/>
                </a:solidFill>
                <a:latin typeface="Lucida Sans"/>
                <a:cs typeface="Arial"/>
              </a:rPr>
            </a:br>
            <a:br>
              <a:rPr lang="en-GB" sz="2700">
                <a:solidFill>
                  <a:schemeClr val="bg1"/>
                </a:solidFill>
                <a:latin typeface="Lucida Sans"/>
                <a:cs typeface="Arial"/>
              </a:rPr>
            </a:br>
            <a:br>
              <a:rPr lang="en-GB" sz="1500">
                <a:latin typeface="Segoe UI" panose="020B0502040204020203" pitchFamily="34" charset="0"/>
              </a:rPr>
            </a:br>
            <a:br>
              <a:rPr lang="cy-GB" altLang="en-US" sz="3000" b="1" i="1">
                <a:latin typeface="Lucida Sans" pitchFamily="34" charset="0"/>
              </a:rPr>
            </a:br>
            <a:br>
              <a:rPr lang="en-US" altLang="en-US">
                <a:solidFill>
                  <a:schemeClr val="bg1"/>
                </a:solidFill>
              </a:rPr>
            </a:br>
            <a:br>
              <a:rPr lang="en-US" altLang="en-US">
                <a:solidFill>
                  <a:schemeClr val="bg1"/>
                </a:solidFill>
              </a:rPr>
            </a:br>
            <a:br>
              <a:rPr lang="en-GB" altLang="en-US" sz="2700" b="1">
                <a:solidFill>
                  <a:schemeClr val="bg1"/>
                </a:solidFill>
              </a:rPr>
            </a:br>
            <a:endParaRPr lang="en-US" altLang="en-US">
              <a:solidFill>
                <a:schemeClr val="bg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30989754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94507-907C-E1FA-25E2-C0414A16A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0530E-3EB2-1177-4F29-38A62D0D5A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48" y="1970350"/>
            <a:ext cx="3867150" cy="3809862"/>
          </a:xfrm>
        </p:spPr>
        <p:txBody>
          <a:bodyPr>
            <a:normAutofit/>
          </a:bodyPr>
          <a:lstStyle/>
          <a:p>
            <a:r>
              <a:rPr lang="en-US" sz="2000"/>
              <a:t>I </a:t>
            </a:r>
            <a:r>
              <a:rPr lang="en-US" sz="2000" err="1"/>
              <a:t>archwilio</a:t>
            </a:r>
            <a:r>
              <a:rPr lang="en-US" sz="2000"/>
              <a:t> </a:t>
            </a:r>
            <a:r>
              <a:rPr lang="en-US" sz="2000" err="1"/>
              <a:t>ysgrifennu</a:t>
            </a:r>
            <a:r>
              <a:rPr lang="en-US" sz="2000"/>
              <a:t> </a:t>
            </a:r>
            <a:r>
              <a:rPr lang="en-US" sz="2000" err="1"/>
              <a:t>blogiau</a:t>
            </a:r>
            <a:r>
              <a:rPr lang="en-US" sz="2000"/>
              <a:t> </a:t>
            </a:r>
            <a:r>
              <a:rPr lang="en-US" sz="2000" err="1"/>
              <a:t>academaidd</a:t>
            </a:r>
            <a:endParaRPr lang="en-US" sz="2000"/>
          </a:p>
          <a:p>
            <a:r>
              <a:rPr lang="en-US" sz="2000" err="1"/>
              <a:t>trefnu</a:t>
            </a:r>
            <a:r>
              <a:rPr lang="en-US" sz="2000"/>
              <a:t> </a:t>
            </a:r>
            <a:r>
              <a:rPr lang="en-US" sz="2000" err="1"/>
              <a:t>eu</a:t>
            </a:r>
            <a:r>
              <a:rPr lang="en-US" sz="2000"/>
              <a:t> </a:t>
            </a:r>
            <a:r>
              <a:rPr lang="en-US" sz="2000" err="1"/>
              <a:t>gwybodaeth</a:t>
            </a:r>
            <a:r>
              <a:rPr lang="en-US" sz="2000"/>
              <a:t> </a:t>
            </a:r>
            <a:r>
              <a:rPr lang="en-US" sz="2000" err="1"/>
              <a:t>a'u</a:t>
            </a:r>
            <a:r>
              <a:rPr lang="en-US" sz="2000"/>
              <a:t> </a:t>
            </a:r>
            <a:r>
              <a:rPr lang="en-US" sz="2000" err="1"/>
              <a:t>dysgu</a:t>
            </a:r>
            <a:r>
              <a:rPr lang="en-US" sz="2000"/>
              <a:t> </a:t>
            </a:r>
            <a:r>
              <a:rPr lang="en-US" sz="2000" err="1"/>
              <a:t>trwy</a:t>
            </a:r>
            <a:r>
              <a:rPr lang="en-US" sz="2000"/>
              <a:t> </a:t>
            </a:r>
            <a:r>
              <a:rPr lang="en-US" sz="2000" err="1"/>
              <a:t>ddefnyddio</a:t>
            </a:r>
            <a:r>
              <a:rPr lang="en-US" sz="2000"/>
              <a:t> </a:t>
            </a:r>
            <a:r>
              <a:rPr lang="en-US" sz="2000" err="1"/>
              <a:t>ystod</a:t>
            </a:r>
            <a:r>
              <a:rPr lang="en-US" sz="2000"/>
              <a:t> o </a:t>
            </a:r>
            <a:r>
              <a:rPr lang="en-US" sz="2000" err="1"/>
              <a:t>adnoddau</a:t>
            </a:r>
            <a:r>
              <a:rPr lang="en-US" sz="2000"/>
              <a:t> </a:t>
            </a:r>
            <a:r>
              <a:rPr lang="en-US" sz="2000" err="1"/>
              <a:t>gwybodaeth</a:t>
            </a:r>
            <a:r>
              <a:rPr lang="en-US" sz="2000"/>
              <a:t>, a </a:t>
            </a:r>
            <a:r>
              <a:rPr lang="en-US" sz="2000" err="1"/>
              <a:t>chyflwyno</a:t>
            </a:r>
            <a:r>
              <a:rPr lang="en-US" sz="2000"/>
              <a:t> </a:t>
            </a:r>
            <a:r>
              <a:rPr lang="en-US" sz="2000" err="1"/>
              <a:t>eu</a:t>
            </a:r>
            <a:r>
              <a:rPr lang="en-US" sz="2000"/>
              <a:t> </a:t>
            </a:r>
            <a:r>
              <a:rPr lang="en-US" sz="2000" err="1"/>
              <a:t>gwaith</a:t>
            </a:r>
            <a:r>
              <a:rPr lang="en-US" sz="2000"/>
              <a:t> </a:t>
            </a:r>
            <a:r>
              <a:rPr lang="en-US" sz="2000" err="1"/>
              <a:t>ar</a:t>
            </a:r>
            <a:r>
              <a:rPr lang="en-US" sz="2000"/>
              <a:t> y </a:t>
            </a:r>
            <a:r>
              <a:rPr lang="en-US" sz="2000" err="1"/>
              <a:t>lefel</a:t>
            </a:r>
            <a:r>
              <a:rPr lang="en-US" sz="2000"/>
              <a:t> </a:t>
            </a:r>
            <a:r>
              <a:rPr lang="en-US" sz="2000" err="1"/>
              <a:t>briodol</a:t>
            </a:r>
            <a:r>
              <a:rPr lang="en-US" sz="2000"/>
              <a:t>.</a:t>
            </a:r>
          </a:p>
          <a:p>
            <a:pPr marL="0" indent="0" algn="ctr">
              <a:buNone/>
            </a:pPr>
            <a:endParaRPr lang="en-GB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55E344-FB20-2551-0C62-B3C82EF794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2" y="1970350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solidFill>
                  <a:srgbClr val="0070C0"/>
                </a:solidFill>
                <a:ea typeface="Times New Roman" panose="02020603050405020304" pitchFamily="18" charset="0"/>
              </a:rPr>
              <a:t>To explore and examine academic blog writing</a:t>
            </a:r>
          </a:p>
          <a:p>
            <a:r>
              <a:rPr lang="en-US" sz="2000" err="1">
                <a:solidFill>
                  <a:srgbClr val="0070C0"/>
                </a:solidFill>
              </a:rPr>
              <a:t>Organise</a:t>
            </a:r>
            <a:r>
              <a:rPr lang="en-US" sz="2000">
                <a:solidFill>
                  <a:srgbClr val="0070C0"/>
                </a:solidFill>
              </a:rPr>
              <a:t> their knowledge and learning through use of a range of information resources, and present their work at the appropriate level</a:t>
            </a:r>
          </a:p>
          <a:p>
            <a:endParaRPr lang="en-US">
              <a:solidFill>
                <a:srgbClr val="0070C0"/>
              </a:solidFill>
              <a:ea typeface="Times New Roman" panose="02020603050405020304" pitchFamily="18" charset="0"/>
            </a:endParaRPr>
          </a:p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C0F44D-52AF-C563-C5E8-900D60D88638}"/>
              </a:ext>
            </a:extLst>
          </p:cNvPr>
          <p:cNvSpPr txBox="1"/>
          <p:nvPr/>
        </p:nvSpPr>
        <p:spPr>
          <a:xfrm>
            <a:off x="585968" y="416689"/>
            <a:ext cx="78867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/>
              <a:t>Nod ac </a:t>
            </a:r>
            <a:r>
              <a:rPr lang="en-US" sz="4400" err="1"/>
              <a:t>Amcanion</a:t>
            </a:r>
            <a:endParaRPr lang="en-US" sz="4400"/>
          </a:p>
          <a:p>
            <a:pPr algn="ctr"/>
            <a:r>
              <a:rPr lang="en-US" sz="4400">
                <a:solidFill>
                  <a:srgbClr val="0070C0"/>
                </a:solidFill>
              </a:rPr>
              <a:t>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3732499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AA56B8-1B68-7435-4382-BD2AFA9B1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54C11-66AA-BAF2-821A-FCBD0170B4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22978"/>
            <a:ext cx="3867150" cy="38098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err="1"/>
              <a:t>Erbyn</a:t>
            </a:r>
            <a:r>
              <a:rPr lang="en-US" sz="1800" b="1"/>
              <a:t> </a:t>
            </a:r>
            <a:r>
              <a:rPr lang="en-US" sz="1800" b="1" err="1"/>
              <a:t>diwedd</a:t>
            </a:r>
            <a:r>
              <a:rPr lang="en-US" sz="1800" b="1"/>
              <a:t> y </a:t>
            </a:r>
            <a:r>
              <a:rPr lang="en-US" sz="1800" b="1" err="1"/>
              <a:t>wers</a:t>
            </a:r>
            <a:r>
              <a:rPr lang="en-US" sz="1800" b="1"/>
              <a:t>, </a:t>
            </a:r>
            <a:r>
              <a:rPr lang="en-US" sz="1800" b="1" err="1"/>
              <a:t>dylai</a:t>
            </a:r>
            <a:r>
              <a:rPr lang="en-US" sz="1800" b="1"/>
              <a:t> </a:t>
            </a:r>
            <a:r>
              <a:rPr lang="en-US" sz="1800" b="1" err="1"/>
              <a:t>dysgwyr</a:t>
            </a:r>
            <a:r>
              <a:rPr lang="en-US" sz="1800" b="1"/>
              <a:t> </a:t>
            </a:r>
            <a:r>
              <a:rPr lang="en-US" sz="1800" b="1" err="1"/>
              <a:t>allu</a:t>
            </a:r>
            <a:r>
              <a:rPr lang="en-US" sz="1800" b="1"/>
              <a:t> </a:t>
            </a:r>
          </a:p>
          <a:p>
            <a:r>
              <a:rPr lang="en-US" sz="1800" err="1"/>
              <a:t>Nodi'r</a:t>
            </a:r>
            <a:r>
              <a:rPr lang="en-US" sz="1800"/>
              <a:t> </a:t>
            </a:r>
            <a:r>
              <a:rPr lang="en-US" sz="1800" err="1"/>
              <a:t>gwahaniaethau</a:t>
            </a:r>
            <a:r>
              <a:rPr lang="en-US" sz="1800"/>
              <a:t> </a:t>
            </a:r>
            <a:r>
              <a:rPr lang="en-US" sz="1800" err="1"/>
              <a:t>allweddol</a:t>
            </a:r>
            <a:r>
              <a:rPr lang="en-US" sz="1800"/>
              <a:t> </a:t>
            </a:r>
            <a:r>
              <a:rPr lang="en-US" sz="1800" err="1"/>
              <a:t>rhwng</a:t>
            </a:r>
            <a:r>
              <a:rPr lang="en-US" sz="1800"/>
              <a:t> </a:t>
            </a:r>
            <a:r>
              <a:rPr lang="en-US" sz="1800" err="1"/>
              <a:t>ysgrifennu</a:t>
            </a:r>
            <a:r>
              <a:rPr lang="en-US" sz="1800"/>
              <a:t> </a:t>
            </a:r>
            <a:r>
              <a:rPr lang="en-US" sz="1800" err="1"/>
              <a:t>academaidd</a:t>
            </a:r>
            <a:r>
              <a:rPr lang="en-US" sz="1800"/>
              <a:t> ac </a:t>
            </a:r>
            <a:r>
              <a:rPr lang="en-US" sz="1800" err="1"/>
              <a:t>ysgrifennu</a:t>
            </a:r>
            <a:r>
              <a:rPr lang="en-US" sz="1800"/>
              <a:t> </a:t>
            </a:r>
            <a:r>
              <a:rPr lang="en-US" sz="1800" err="1"/>
              <a:t>blogiau</a:t>
            </a:r>
            <a:r>
              <a:rPr lang="en-US" sz="1800"/>
              <a:t>.</a:t>
            </a:r>
          </a:p>
          <a:p>
            <a:r>
              <a:rPr lang="en-US" sz="1800" err="1"/>
              <a:t>Egluro</a:t>
            </a:r>
            <a:r>
              <a:rPr lang="en-US" sz="1800"/>
              <a:t> </a:t>
            </a:r>
            <a:r>
              <a:rPr lang="en-US" sz="1800" err="1"/>
              <a:t>strwythur</a:t>
            </a:r>
            <a:r>
              <a:rPr lang="en-US" sz="1800"/>
              <a:t> blog.</a:t>
            </a:r>
          </a:p>
          <a:p>
            <a:r>
              <a:rPr lang="en-US" sz="1800" err="1"/>
              <a:t>Dadansodd</a:t>
            </a:r>
            <a:r>
              <a:rPr lang="en-US" sz="1800"/>
              <a:t> </a:t>
            </a:r>
            <a:r>
              <a:rPr lang="en-US" sz="1800" err="1"/>
              <a:t>blogiau</a:t>
            </a:r>
            <a:r>
              <a:rPr lang="en-US" sz="1800"/>
              <a:t> </a:t>
            </a:r>
            <a:r>
              <a:rPr lang="en-US" sz="1800" err="1"/>
              <a:t>enghreifftiol</a:t>
            </a:r>
            <a:r>
              <a:rPr lang="en-US" sz="1800"/>
              <a:t> </a:t>
            </a:r>
            <a:r>
              <a:rPr lang="en-US" sz="1800" err="1"/>
              <a:t>i</a:t>
            </a:r>
            <a:r>
              <a:rPr lang="en-US" sz="1800"/>
              <a:t> </a:t>
            </a:r>
            <a:r>
              <a:rPr lang="en-US" sz="1800" err="1"/>
              <a:t>nodi'r</a:t>
            </a:r>
            <a:r>
              <a:rPr lang="en-US" sz="1800"/>
              <a:t> </a:t>
            </a:r>
            <a:r>
              <a:rPr lang="en-US" sz="1800" err="1"/>
              <a:t>gynulleidfa</a:t>
            </a:r>
            <a:r>
              <a:rPr lang="en-US" sz="1800"/>
              <a:t> </a:t>
            </a:r>
            <a:r>
              <a:rPr lang="en-US" sz="1800" err="1"/>
              <a:t>arfaethedig</a:t>
            </a:r>
            <a:r>
              <a:rPr lang="en-US" sz="1800"/>
              <a:t>, y </a:t>
            </a:r>
            <a:r>
              <a:rPr lang="en-US" sz="1800" err="1"/>
              <a:t>pwrpas</a:t>
            </a:r>
            <a:r>
              <a:rPr lang="en-US" sz="1800"/>
              <a:t>, y </a:t>
            </a:r>
            <a:r>
              <a:rPr lang="en-US" sz="1800" err="1"/>
              <a:t>defnydd</a:t>
            </a:r>
            <a:r>
              <a:rPr lang="en-US" sz="1800"/>
              <a:t> o </a:t>
            </a:r>
            <a:r>
              <a:rPr lang="en-US" sz="1800" err="1"/>
              <a:t>dystiolaeth</a:t>
            </a:r>
            <a:r>
              <a:rPr lang="en-US" sz="1800"/>
              <a:t>, </a:t>
            </a:r>
            <a:r>
              <a:rPr lang="en-US" sz="1800" err="1"/>
              <a:t>a'r</a:t>
            </a:r>
            <a:r>
              <a:rPr lang="en-US" sz="1800"/>
              <a:t> </a:t>
            </a:r>
            <a:r>
              <a:rPr lang="en-US" sz="1800" err="1"/>
              <a:t>dewisiadau</a:t>
            </a:r>
            <a:r>
              <a:rPr lang="en-US" sz="1800"/>
              <a:t> </a:t>
            </a:r>
            <a:r>
              <a:rPr lang="en-US" sz="1800" err="1"/>
              <a:t>arddull</a:t>
            </a:r>
            <a:r>
              <a:rPr lang="en-US" sz="1800"/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9BBC77-017E-E955-7A04-C150B4774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022978"/>
            <a:ext cx="3867150" cy="380986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sz="1800" b="1">
                <a:solidFill>
                  <a:srgbClr val="0070C0"/>
                </a:solidFill>
                <a:ea typeface="Times New Roman" panose="02020603050405020304" pitchFamily="18" charset="0"/>
              </a:rPr>
              <a:t>By the end of the lesson, learners</a:t>
            </a:r>
          </a:p>
          <a:p>
            <a:pPr>
              <a:buNone/>
            </a:pPr>
            <a:r>
              <a:rPr lang="en-US" sz="1800" b="1">
                <a:solidFill>
                  <a:srgbClr val="0070C0"/>
                </a:solidFill>
                <a:ea typeface="Times New Roman" panose="02020603050405020304" pitchFamily="18" charset="0"/>
              </a:rPr>
              <a:t>should be able to </a:t>
            </a:r>
            <a:endParaRPr lang="en-GB" sz="1800">
              <a:solidFill>
                <a:srgbClr val="0070C0"/>
              </a:solidFill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US" sz="1800">
                <a:solidFill>
                  <a:srgbClr val="0070C0"/>
                </a:solidFill>
                <a:ea typeface="Times New Roman" panose="02020603050405020304" pitchFamily="18" charset="0"/>
              </a:rPr>
              <a:t>Identify key differences between academic writing and blog writing.</a:t>
            </a:r>
            <a:endParaRPr lang="en-GB" sz="1800">
              <a:solidFill>
                <a:srgbClr val="0070C0"/>
              </a:solidFill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US" sz="1800">
                <a:solidFill>
                  <a:srgbClr val="0070C0"/>
                </a:solidFill>
                <a:ea typeface="Times New Roman" panose="02020603050405020304" pitchFamily="18" charset="0"/>
              </a:rPr>
              <a:t>Explain the structure of a blog </a:t>
            </a:r>
            <a:endParaRPr lang="en-GB" sz="1800">
              <a:solidFill>
                <a:srgbClr val="0070C0"/>
              </a:solidFill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</a:pPr>
            <a:r>
              <a:rPr lang="en-US" sz="1800">
                <a:solidFill>
                  <a:srgbClr val="0070C0"/>
                </a:solidFill>
                <a:ea typeface="Times New Roman" panose="02020603050405020304" pitchFamily="18" charset="0"/>
              </a:rPr>
              <a:t>Analyze</a:t>
            </a:r>
            <a:r>
              <a:rPr lang="en-US" sz="1800" b="1">
                <a:solidFill>
                  <a:srgbClr val="0070C0"/>
                </a:solidFill>
                <a:ea typeface="Times New Roman" panose="02020603050405020304" pitchFamily="18" charset="0"/>
              </a:rPr>
              <a:t> </a:t>
            </a:r>
            <a:r>
              <a:rPr lang="en-US" sz="1800">
                <a:solidFill>
                  <a:srgbClr val="0070C0"/>
                </a:solidFill>
                <a:ea typeface="Times New Roman" panose="02020603050405020304" pitchFamily="18" charset="0"/>
              </a:rPr>
              <a:t>example blogs to identify the intended audience, purpose, use of evidence, and stylistic choices.</a:t>
            </a:r>
            <a:endParaRPr lang="en-GB" sz="1800">
              <a:solidFill>
                <a:srgbClr val="0070C0"/>
              </a:solidFill>
              <a:ea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881D7D-DD50-2D9E-7D55-5C9DD3E8E380}"/>
              </a:ext>
            </a:extLst>
          </p:cNvPr>
          <p:cNvSpPr txBox="1"/>
          <p:nvPr/>
        </p:nvSpPr>
        <p:spPr>
          <a:xfrm>
            <a:off x="552450" y="326448"/>
            <a:ext cx="78867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err="1"/>
              <a:t>Deillianau</a:t>
            </a:r>
            <a:r>
              <a:rPr lang="en-US" sz="4400"/>
              <a:t> </a:t>
            </a:r>
            <a:r>
              <a:rPr lang="en-US" sz="4400" err="1"/>
              <a:t>Dysgu</a:t>
            </a:r>
            <a:endParaRPr lang="en-US" sz="4400"/>
          </a:p>
          <a:p>
            <a:pPr algn="ctr"/>
            <a:r>
              <a:rPr lang="en-US" sz="4400">
                <a:solidFill>
                  <a:srgbClr val="0070C0"/>
                </a:solidFill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598868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ADA6A9-77DA-9378-4CE2-324926886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4E0C3-BF96-F9E2-CC89-E7B5CE012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98157"/>
            <a:ext cx="7886700" cy="8245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600"/>
              <a:t>Beth yr </a:t>
            </a:r>
            <a:r>
              <a:rPr lang="en-US" sz="3600" err="1"/>
              <a:t>ydych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gwybod</a:t>
            </a:r>
            <a:r>
              <a:rPr lang="en-US" sz="3600"/>
              <a:t> </a:t>
            </a:r>
            <a:r>
              <a:rPr lang="en-US" sz="3600" err="1"/>
              <a:t>yn</a:t>
            </a:r>
            <a:r>
              <a:rPr lang="en-US" sz="3600"/>
              <a:t> </a:t>
            </a:r>
            <a:r>
              <a:rPr lang="en-US" sz="3600" err="1"/>
              <a:t>barod</a:t>
            </a:r>
            <a:r>
              <a:rPr lang="en-US" sz="3600"/>
              <a:t>?</a:t>
            </a:r>
          </a:p>
          <a:p>
            <a:pPr marL="0" indent="0" algn="ctr">
              <a:buNone/>
            </a:pPr>
            <a:r>
              <a:rPr lang="en-US" sz="3600">
                <a:solidFill>
                  <a:srgbClr val="0070C0"/>
                </a:solidFill>
              </a:rPr>
              <a:t>What do you already know?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6538015-28E9-9F5C-DEB3-9706A4DE721B}"/>
              </a:ext>
            </a:extLst>
          </p:cNvPr>
          <p:cNvSpPr txBox="1"/>
          <p:nvPr/>
        </p:nvSpPr>
        <p:spPr>
          <a:xfrm>
            <a:off x="1501092" y="4907666"/>
            <a:ext cx="59298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/>
              <a:t>Menti meter link</a:t>
            </a:r>
          </a:p>
          <a:p>
            <a:r>
              <a:rPr lang="en-US" sz="2400"/>
              <a:t>https://www.menti.com/al8uboe9kc84</a:t>
            </a:r>
          </a:p>
        </p:txBody>
      </p:sp>
      <p:pic>
        <p:nvPicPr>
          <p:cNvPr id="5" name="Picture 4" descr="A qr code with a black and white background&#10;&#10;AI-generated content may be incorrect.">
            <a:extLst>
              <a:ext uri="{FF2B5EF4-FFF2-40B4-BE49-F238E27FC236}">
                <a16:creationId xmlns:a16="http://schemas.microsoft.com/office/drawing/2014/main" id="{9E69538D-63CE-F190-0A6E-518BAAE83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1952" y="1712890"/>
            <a:ext cx="3020096" cy="3020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17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0236F1-EE04-3CA8-B129-B627DCC1CF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021993-507D-6ED2-EDB1-ADCD5F8EF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761" y="1322208"/>
            <a:ext cx="8232478" cy="3447145"/>
          </a:xfrm>
        </p:spPr>
        <p:txBody>
          <a:bodyPr>
            <a:normAutofit fontScale="47500" lnSpcReduction="20000"/>
          </a:bodyPr>
          <a:lstStyle/>
          <a:p>
            <a:pPr algn="ctr">
              <a:buNone/>
            </a:pPr>
            <a:r>
              <a:rPr lang="en-GB" sz="7400">
                <a:solidFill>
                  <a:srgbClr val="000000"/>
                </a:solidFill>
                <a:effectLst/>
                <a:latin typeface="Helvetica" pitchFamily="2" charset="0"/>
              </a:rPr>
              <a:t>‘The first step in blogging is not writing</a:t>
            </a:r>
          </a:p>
          <a:p>
            <a:pPr algn="ctr">
              <a:buNone/>
            </a:pPr>
            <a:r>
              <a:rPr lang="en-GB" sz="7400">
                <a:solidFill>
                  <a:srgbClr val="000000"/>
                </a:solidFill>
                <a:effectLst/>
                <a:latin typeface="Helvetica" pitchFamily="2" charset="0"/>
              </a:rPr>
              <a:t>them but reading them.’</a:t>
            </a:r>
          </a:p>
          <a:p>
            <a:pPr algn="ctr">
              <a:buNone/>
            </a:pPr>
            <a:endParaRPr lang="en-GB" sz="740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ctr">
              <a:buNone/>
            </a:pPr>
            <a:r>
              <a:rPr lang="en-GB" sz="7400">
                <a:solidFill>
                  <a:srgbClr val="000000"/>
                </a:solidFill>
                <a:effectLst/>
                <a:latin typeface="Helvetica" pitchFamily="2" charset="0"/>
              </a:rPr>
              <a:t>Jeff Jarvis</a:t>
            </a:r>
          </a:p>
          <a:p>
            <a:pPr algn="ctr">
              <a:buNone/>
            </a:pPr>
            <a:endParaRPr lang="en-GB" sz="740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 algn="ctr">
              <a:buNone/>
            </a:pPr>
            <a:r>
              <a:rPr lang="en-GB" sz="5100" err="1">
                <a:solidFill>
                  <a:srgbClr val="000000"/>
                </a:solidFill>
                <a:latin typeface="Helvetica" pitchFamily="2" charset="0"/>
              </a:rPr>
              <a:t>Enghreifftiau</a:t>
            </a:r>
            <a:r>
              <a:rPr lang="en-GB" sz="5100">
                <a:solidFill>
                  <a:srgbClr val="000000"/>
                </a:solidFill>
                <a:latin typeface="Helvetica" pitchFamily="2" charset="0"/>
              </a:rPr>
              <a:t> o </a:t>
            </a:r>
            <a:r>
              <a:rPr lang="en-GB" sz="5100" err="1">
                <a:solidFill>
                  <a:srgbClr val="000000"/>
                </a:solidFill>
                <a:latin typeface="Helvetica" pitchFamily="2" charset="0"/>
              </a:rPr>
              <a:t>blogiau</a:t>
            </a:r>
            <a:r>
              <a:rPr lang="en-GB" sz="5100">
                <a:solidFill>
                  <a:srgbClr val="000000"/>
                </a:solidFill>
                <a:latin typeface="Helvetica" pitchFamily="2" charset="0"/>
              </a:rPr>
              <a:t>/</a:t>
            </a:r>
            <a:r>
              <a:rPr lang="en-GB" sz="5100" err="1">
                <a:solidFill>
                  <a:srgbClr val="0070C0"/>
                </a:solidFill>
                <a:latin typeface="Helvetica" pitchFamily="2" charset="0"/>
              </a:rPr>
              <a:t>Examplar</a:t>
            </a:r>
            <a:r>
              <a:rPr lang="en-GB" sz="5100">
                <a:solidFill>
                  <a:srgbClr val="0070C0"/>
                </a:solidFill>
                <a:latin typeface="Helvetica" pitchFamily="2" charset="0"/>
              </a:rPr>
              <a:t> Blogs</a:t>
            </a:r>
          </a:p>
          <a:p>
            <a:pPr algn="ctr">
              <a:buNone/>
            </a:pPr>
            <a:r>
              <a:rPr lang="en-US" sz="5100">
                <a:hlinkClick r:id="rId3"/>
              </a:rPr>
              <a:t>Blog – Yr </a:t>
            </a:r>
            <a:r>
              <a:rPr lang="en-US" sz="5100" err="1">
                <a:hlinkClick r:id="rId3"/>
              </a:rPr>
              <a:t>Athrofa</a:t>
            </a:r>
            <a:endParaRPr lang="en-US" sz="5100"/>
          </a:p>
          <a:p>
            <a:pPr algn="ctr">
              <a:buNone/>
            </a:pPr>
            <a:endParaRPr lang="en-GB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3823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A0FEA-C5CE-ACDF-189E-B275E76AB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+mn-lt"/>
              </a:rPr>
              <a:t>Strwythur</a:t>
            </a:r>
            <a:br>
              <a:rPr lang="en-GB">
                <a:latin typeface="+mn-lt"/>
              </a:rPr>
            </a:br>
            <a:r>
              <a:rPr lang="en-GB">
                <a:solidFill>
                  <a:srgbClr val="0070C0"/>
                </a:solidFill>
                <a:latin typeface="+mn-lt"/>
              </a:rPr>
              <a:t>Structure</a:t>
            </a:r>
            <a:endParaRPr lang="en-US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0293B-7F0C-33D1-7512-95F615D9EE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930880"/>
            <a:ext cx="3867150" cy="3809862"/>
          </a:xfrm>
        </p:spPr>
        <p:txBody>
          <a:bodyPr/>
          <a:lstStyle/>
          <a:p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Mae'n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bwysig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cofio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bod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ysgrifennu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blog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yn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wahanol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i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ysgrifennu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aseiniad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academaidd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traddodiadol</a:t>
            </a:r>
            <a:endParaRPr lang="en-GB" sz="2000">
              <a:solidFill>
                <a:srgbClr val="000000"/>
              </a:solidFill>
              <a:cs typeface="Helvetica" panose="020B0604020202020204" pitchFamily="34" charset="0"/>
            </a:endParaRPr>
          </a:p>
          <a:p>
            <a:endParaRPr lang="en-GB" sz="2000">
              <a:solidFill>
                <a:srgbClr val="000000"/>
              </a:solidFill>
              <a:cs typeface="Helvetica" panose="020B0604020202020204" pitchFamily="34" charset="0"/>
            </a:endParaRPr>
          </a:p>
          <a:p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Ond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mae'n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rhaid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iddo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ddilyn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strwythur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o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hyd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err="1">
                <a:solidFill>
                  <a:srgbClr val="000000"/>
                </a:solidFill>
                <a:effectLst/>
                <a:cs typeface="Helvetica" panose="020B0604020202020204" pitchFamily="34" charset="0"/>
              </a:rPr>
              <a:t>Cyflwyniad</a:t>
            </a:r>
            <a:endParaRPr lang="en-GB" sz="2000">
              <a:solidFill>
                <a:srgbClr val="000000"/>
              </a:solidFill>
              <a:effectLst/>
              <a:cs typeface="Helvetica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Prif</a:t>
            </a:r>
            <a:r>
              <a:rPr lang="en-GB" sz="2000">
                <a:solidFill>
                  <a:srgbClr val="000000"/>
                </a:solidFill>
                <a:cs typeface="Helvetica" panose="020B0604020202020204" pitchFamily="34" charset="0"/>
              </a:rPr>
              <a:t> </a:t>
            </a:r>
            <a:r>
              <a:rPr lang="en-GB" sz="2000" err="1">
                <a:solidFill>
                  <a:srgbClr val="000000"/>
                </a:solidFill>
                <a:cs typeface="Helvetica" panose="020B0604020202020204" pitchFamily="34" charset="0"/>
              </a:rPr>
              <a:t>gorff</a:t>
            </a:r>
            <a:endParaRPr lang="en-GB" sz="2000">
              <a:solidFill>
                <a:srgbClr val="000000"/>
              </a:solidFill>
              <a:cs typeface="Helvetica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err="1">
                <a:solidFill>
                  <a:srgbClr val="000000"/>
                </a:solidFill>
                <a:effectLst/>
                <a:cs typeface="Helvetica" panose="020B0604020202020204" pitchFamily="34" charset="0"/>
              </a:rPr>
              <a:t>Casgliad</a:t>
            </a:r>
            <a:endParaRPr lang="en-GB" sz="2000">
              <a:solidFill>
                <a:srgbClr val="000000"/>
              </a:solidFill>
              <a:effectLst/>
              <a:cs typeface="Helvetica" panose="020B060402020202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5563C4A-EAE1-9941-4940-0D7A74F15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30880"/>
            <a:ext cx="3867150" cy="3809862"/>
          </a:xfrm>
        </p:spPr>
        <p:txBody>
          <a:bodyPr/>
          <a:lstStyle/>
          <a:p>
            <a:r>
              <a:rPr lang="en-GB" sz="2000">
                <a:solidFill>
                  <a:srgbClr val="0070C0"/>
                </a:solidFill>
              </a:rPr>
              <a:t>It is important to remember that writing a blog is different from writing a traditional academic assignment </a:t>
            </a:r>
          </a:p>
          <a:p>
            <a:endParaRPr lang="en-GB" sz="2000">
              <a:solidFill>
                <a:srgbClr val="0070C0"/>
              </a:solidFill>
            </a:endParaRPr>
          </a:p>
          <a:p>
            <a:r>
              <a:rPr lang="en-GB" sz="2000">
                <a:solidFill>
                  <a:srgbClr val="0070C0"/>
                </a:solidFill>
              </a:rPr>
              <a:t>But it must still follow a structure;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>
                <a:solidFill>
                  <a:srgbClr val="0070C0"/>
                </a:solidFill>
              </a:rPr>
              <a:t>Introduction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>
                <a:solidFill>
                  <a:srgbClr val="0070C0"/>
                </a:solidFill>
              </a:rPr>
              <a:t>Main body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>
                <a:solidFill>
                  <a:srgbClr val="0070C0"/>
                </a:solidFill>
              </a:rPr>
              <a:t>Conclusion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434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81F681C9-812C-D280-DE5A-147D86696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r>
              <a:rPr lang="en-GB" err="1">
                <a:latin typeface="+mn-lt"/>
              </a:rPr>
              <a:t>Strwythur</a:t>
            </a:r>
            <a:br>
              <a:rPr lang="en-GB">
                <a:latin typeface="+mn-lt"/>
              </a:rPr>
            </a:br>
            <a:r>
              <a:rPr lang="en-GB">
                <a:solidFill>
                  <a:srgbClr val="0070C0"/>
                </a:solidFill>
                <a:latin typeface="+mn-lt"/>
              </a:rPr>
              <a:t>Structure</a:t>
            </a:r>
            <a:endParaRPr lang="en-US">
              <a:solidFill>
                <a:srgbClr val="0070C0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435E42-47F9-2DBF-515C-72DAD80B8AE3}"/>
              </a:ext>
            </a:extLst>
          </p:cNvPr>
          <p:cNvSpPr txBox="1"/>
          <p:nvPr/>
        </p:nvSpPr>
        <p:spPr>
          <a:xfrm>
            <a:off x="2286000" y="2010389"/>
            <a:ext cx="45720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/>
              <a:t>Introduction – This is where you need to set the scene of your blog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DB7B56-0DE3-05C6-1986-4ED64D7DCF77}"/>
              </a:ext>
            </a:extLst>
          </p:cNvPr>
          <p:cNvSpPr txBox="1"/>
          <p:nvPr/>
        </p:nvSpPr>
        <p:spPr>
          <a:xfrm>
            <a:off x="2333146" y="3140107"/>
            <a:ext cx="45720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/>
              <a:t>Main Body– This is where you need to build and develop your arguments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F5D9C6-2E46-BD4C-1A7B-114E99E26EF6}"/>
              </a:ext>
            </a:extLst>
          </p:cNvPr>
          <p:cNvSpPr txBox="1"/>
          <p:nvPr/>
        </p:nvSpPr>
        <p:spPr>
          <a:xfrm>
            <a:off x="2336435" y="4266536"/>
            <a:ext cx="4572000" cy="64633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/>
              <a:t>Conclusion – Wrap up all your key points, end strong. Could you make recommendations?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5B84C2E9-3F81-C72F-CD01-B4E59FFF31C2}"/>
              </a:ext>
            </a:extLst>
          </p:cNvPr>
          <p:cNvSpPr/>
          <p:nvPr/>
        </p:nvSpPr>
        <p:spPr>
          <a:xfrm>
            <a:off x="4336274" y="2658365"/>
            <a:ext cx="572322" cy="36935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A26BBEB8-AD39-7F18-47DD-CE09EC69DBF1}"/>
              </a:ext>
            </a:extLst>
          </p:cNvPr>
          <p:cNvSpPr/>
          <p:nvPr/>
        </p:nvSpPr>
        <p:spPr>
          <a:xfrm>
            <a:off x="4332985" y="3786438"/>
            <a:ext cx="572322" cy="36935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2257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C765A9-0C0B-0D04-CF9A-20577EA1D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064A75AB-FF9C-2476-95EA-949C6CF9D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r>
              <a:rPr lang="en-GB" err="1">
                <a:latin typeface="+mn-lt"/>
              </a:rPr>
              <a:t>Strwythur</a:t>
            </a:r>
            <a:br>
              <a:rPr lang="en-GB">
                <a:latin typeface="+mn-lt"/>
              </a:rPr>
            </a:br>
            <a:r>
              <a:rPr lang="en-GB">
                <a:solidFill>
                  <a:srgbClr val="0070C0"/>
                </a:solidFill>
                <a:latin typeface="+mn-lt"/>
              </a:rPr>
              <a:t>Structure</a:t>
            </a:r>
            <a:endParaRPr lang="en-US">
              <a:solidFill>
                <a:srgbClr val="0070C0"/>
              </a:solidFill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057277-63D7-0D5F-4EDA-66E5FE4663E4}"/>
              </a:ext>
            </a:extLst>
          </p:cNvPr>
          <p:cNvSpPr txBox="1"/>
          <p:nvPr/>
        </p:nvSpPr>
        <p:spPr>
          <a:xfrm>
            <a:off x="2286000" y="2010389"/>
            <a:ext cx="4572000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err="1"/>
              <a:t>Cyflwyniad</a:t>
            </a:r>
            <a:r>
              <a:rPr lang="en-US"/>
              <a:t> – Dyma le </a:t>
            </a:r>
            <a:r>
              <a:rPr lang="en-US" err="1"/>
              <a:t>mae</a:t>
            </a:r>
            <a:r>
              <a:rPr lang="en-US"/>
              <a:t> </a:t>
            </a:r>
            <a:r>
              <a:rPr lang="en-US" err="1"/>
              <a:t>angen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chi </a:t>
            </a:r>
            <a:r>
              <a:rPr lang="en-US" err="1"/>
              <a:t>osod</a:t>
            </a:r>
            <a:r>
              <a:rPr lang="en-US"/>
              <a:t> </a:t>
            </a:r>
            <a:r>
              <a:rPr lang="en-US" err="1"/>
              <a:t>cefndir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blog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B99E76-2B8E-E275-1393-9C171636AA25}"/>
              </a:ext>
            </a:extLst>
          </p:cNvPr>
          <p:cNvSpPr txBox="1"/>
          <p:nvPr/>
        </p:nvSpPr>
        <p:spPr>
          <a:xfrm>
            <a:off x="2333146" y="3140107"/>
            <a:ext cx="4572000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err="1"/>
              <a:t>Prif</a:t>
            </a:r>
            <a:r>
              <a:rPr lang="en-US"/>
              <a:t> </a:t>
            </a:r>
            <a:r>
              <a:rPr lang="en-US" err="1"/>
              <a:t>Gorff</a:t>
            </a:r>
            <a:r>
              <a:rPr lang="en-US"/>
              <a:t> – Dyma le </a:t>
            </a:r>
            <a:r>
              <a:rPr lang="en-US" err="1"/>
              <a:t>mae</a:t>
            </a:r>
            <a:r>
              <a:rPr lang="en-US"/>
              <a:t> </a:t>
            </a:r>
            <a:r>
              <a:rPr lang="en-US" err="1"/>
              <a:t>angen</a:t>
            </a:r>
            <a:r>
              <a:rPr lang="en-US"/>
              <a:t> </a:t>
            </a:r>
            <a:r>
              <a:rPr lang="en-US" err="1"/>
              <a:t>i</a:t>
            </a:r>
            <a:r>
              <a:rPr lang="en-US"/>
              <a:t> chi </a:t>
            </a:r>
            <a:r>
              <a:rPr lang="en-US" err="1"/>
              <a:t>adeiladu</a:t>
            </a:r>
            <a:r>
              <a:rPr lang="en-US"/>
              <a:t> a </a:t>
            </a:r>
            <a:r>
              <a:rPr lang="en-US" err="1"/>
              <a:t>datblygu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dadleuon</a:t>
            </a:r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0D98F0A-BAE0-EAE2-34D1-1F48EED4B8D6}"/>
              </a:ext>
            </a:extLst>
          </p:cNvPr>
          <p:cNvSpPr txBox="1"/>
          <p:nvPr/>
        </p:nvSpPr>
        <p:spPr>
          <a:xfrm>
            <a:off x="2336435" y="4266536"/>
            <a:ext cx="4572000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y-GB"/>
              <a:t>Casgliad – Crynhowch eich holl bwyntiau allweddol, gorffennwch yn gryf. A allech chi wneud argymhellion?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1F0DF25D-E38B-D205-D717-59B3A140143D}"/>
              </a:ext>
            </a:extLst>
          </p:cNvPr>
          <p:cNvSpPr/>
          <p:nvPr/>
        </p:nvSpPr>
        <p:spPr>
          <a:xfrm>
            <a:off x="4336274" y="2658365"/>
            <a:ext cx="572322" cy="36935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EBD51AB2-6F4D-2E06-1C9B-544B8B44F884}"/>
              </a:ext>
            </a:extLst>
          </p:cNvPr>
          <p:cNvSpPr/>
          <p:nvPr/>
        </p:nvSpPr>
        <p:spPr>
          <a:xfrm>
            <a:off x="4332985" y="3786438"/>
            <a:ext cx="572322" cy="36935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966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220386D0-C72E-32FB-79A1-56422CBAC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228341"/>
            <a:ext cx="7886700" cy="994172"/>
          </a:xfrm>
        </p:spPr>
        <p:txBody>
          <a:bodyPr>
            <a:noAutofit/>
          </a:bodyPr>
          <a:lstStyle/>
          <a:p>
            <a:pPr algn="ctr"/>
            <a:r>
              <a:rPr lang="en-GB" altLang="en-US" sz="3600" err="1"/>
              <a:t>Cyfeirnodi</a:t>
            </a:r>
            <a:br>
              <a:rPr lang="en-GB" altLang="en-US" sz="3600"/>
            </a:br>
            <a:r>
              <a:rPr lang="en-GB" altLang="en-US" sz="3600">
                <a:solidFill>
                  <a:srgbClr val="0070C0"/>
                </a:solidFill>
              </a:rPr>
              <a:t>Referencing</a:t>
            </a:r>
          </a:p>
        </p:txBody>
      </p:sp>
      <p:pic>
        <p:nvPicPr>
          <p:cNvPr id="3" name="Picture 2" descr="A screenshot of a white paper&#10;&#10;AI-generated content may be incorrect.">
            <a:extLst>
              <a:ext uri="{FF2B5EF4-FFF2-40B4-BE49-F238E27FC236}">
                <a16:creationId xmlns:a16="http://schemas.microsoft.com/office/drawing/2014/main" id="{4B8BCA30-F640-43ED-160D-BB60D5B596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6093" y="1329412"/>
            <a:ext cx="6964214" cy="3987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854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C9A6FF36-1068-EBA8-DBEB-107C5A3C1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397" y="240117"/>
            <a:ext cx="6019252" cy="1005577"/>
          </a:xfrm>
        </p:spPr>
        <p:txBody>
          <a:bodyPr>
            <a:noAutofit/>
          </a:bodyPr>
          <a:lstStyle/>
          <a:p>
            <a:r>
              <a:rPr lang="en-GB" altLang="en-US" sz="3600" b="1" dirty="0" err="1"/>
              <a:t>Tipiau</a:t>
            </a:r>
            <a:r>
              <a:rPr lang="en-GB" altLang="en-US" sz="3600" b="1" dirty="0"/>
              <a:t> </a:t>
            </a:r>
            <a:r>
              <a:rPr lang="en-GB" altLang="en-US" sz="3600" b="1" dirty="0" err="1"/>
              <a:t>ar</a:t>
            </a:r>
            <a:r>
              <a:rPr lang="en-GB" altLang="en-US" sz="3600" b="1" dirty="0"/>
              <a:t> </a:t>
            </a:r>
            <a:r>
              <a:rPr lang="en-GB" altLang="en-US" sz="3600" b="1" dirty="0" err="1"/>
              <a:t>ysgrifennu</a:t>
            </a:r>
            <a:r>
              <a:rPr lang="en-GB" altLang="en-US" sz="3600" b="1" dirty="0"/>
              <a:t> blog</a:t>
            </a:r>
            <a:br>
              <a:rPr lang="en-GB" altLang="en-US" sz="3600" b="1" dirty="0"/>
            </a:br>
            <a:r>
              <a:rPr lang="en-GB" altLang="en-US" sz="3600" b="1" dirty="0">
                <a:solidFill>
                  <a:srgbClr val="0070C0"/>
                </a:solidFill>
              </a:rPr>
              <a:t>Tips to writing a blog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E57592E2-5409-F10A-8829-3CBD47EAB883}"/>
              </a:ext>
            </a:extLst>
          </p:cNvPr>
          <p:cNvSpPr/>
          <p:nvPr/>
        </p:nvSpPr>
        <p:spPr>
          <a:xfrm>
            <a:off x="133188" y="916647"/>
            <a:ext cx="2019301" cy="1707003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Friendly, chatty style: </a:t>
            </a:r>
          </a:p>
          <a:p>
            <a:pPr>
              <a:buNone/>
            </a:pPr>
            <a:endParaRPr lang="en-GB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Use first person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and be yourself</a:t>
            </a: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2D2CC741-30E0-5D40-6F2D-EC63E6787A60}"/>
              </a:ext>
            </a:extLst>
          </p:cNvPr>
          <p:cNvSpPr/>
          <p:nvPr/>
        </p:nvSpPr>
        <p:spPr>
          <a:xfrm>
            <a:off x="2603071" y="1625694"/>
            <a:ext cx="2333755" cy="170700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Have an opinion: </a:t>
            </a:r>
          </a:p>
          <a:p>
            <a:pPr>
              <a:buNone/>
            </a:pPr>
            <a:endParaRPr lang="en-GB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Take a stand and make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your thoughts known</a:t>
            </a: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11C09973-0922-3670-066D-81035BD894FD}"/>
              </a:ext>
            </a:extLst>
          </p:cNvPr>
          <p:cNvSpPr/>
          <p:nvPr/>
        </p:nvSpPr>
        <p:spPr>
          <a:xfrm>
            <a:off x="6991511" y="1068339"/>
            <a:ext cx="2019301" cy="147047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>
                <a:solidFill>
                  <a:schemeClr val="bg1"/>
                </a:solidFill>
                <a:effectLst/>
              </a:rPr>
              <a:t>Be concise:</a:t>
            </a:r>
          </a:p>
          <a:p>
            <a:endParaRPr lang="en-GB" sz="1400">
              <a:solidFill>
                <a:schemeClr val="bg1"/>
              </a:solidFill>
            </a:endParaRPr>
          </a:p>
          <a:p>
            <a:r>
              <a:rPr lang="en-GB" sz="1400">
                <a:solidFill>
                  <a:schemeClr val="bg1"/>
                </a:solidFill>
                <a:effectLst/>
              </a:rPr>
              <a:t>Make your points clear and don’t waffle</a:t>
            </a: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11217FF2-1493-7B9F-3CF2-7C5293EA3428}"/>
              </a:ext>
            </a:extLst>
          </p:cNvPr>
          <p:cNvSpPr/>
          <p:nvPr/>
        </p:nvSpPr>
        <p:spPr>
          <a:xfrm>
            <a:off x="133188" y="3323848"/>
            <a:ext cx="2333755" cy="217278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Use short, snappy sentences: </a:t>
            </a:r>
          </a:p>
          <a:p>
            <a:pPr>
              <a:buNone/>
            </a:pPr>
            <a:endParaRPr lang="en-GB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Use sub-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headings to help structure content.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Keep the blog moving</a:t>
            </a: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830633C9-6AE4-4721-6225-09233FF78530}"/>
              </a:ext>
            </a:extLst>
          </p:cNvPr>
          <p:cNvSpPr/>
          <p:nvPr/>
        </p:nvSpPr>
        <p:spPr>
          <a:xfrm>
            <a:off x="5565925" y="2623650"/>
            <a:ext cx="1722961" cy="1610700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>
                <a:solidFill>
                  <a:schemeClr val="bg1"/>
                </a:solidFill>
                <a:effectLst/>
              </a:rPr>
              <a:t>Cut the jargon: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 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Spell out your acronyms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E1580FD3-C8DE-74B8-D68F-5E34D2486382}"/>
              </a:ext>
            </a:extLst>
          </p:cNvPr>
          <p:cNvSpPr/>
          <p:nvPr/>
        </p:nvSpPr>
        <p:spPr>
          <a:xfrm>
            <a:off x="2876452" y="3643940"/>
            <a:ext cx="2440588" cy="201088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Focus on one topic: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 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Don’t dilute the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message. Be disciplined – set your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parameters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50B91BFB-8525-5EA9-BAAA-8205099E0343}"/>
              </a:ext>
            </a:extLst>
          </p:cNvPr>
          <p:cNvSpPr/>
          <p:nvPr/>
        </p:nvSpPr>
        <p:spPr>
          <a:xfrm>
            <a:off x="6874269" y="4410241"/>
            <a:ext cx="1887127" cy="128165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Judgement: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 </a:t>
            </a:r>
          </a:p>
          <a:p>
            <a:pPr>
              <a:buNone/>
            </a:pPr>
            <a:r>
              <a:rPr lang="en-GB" sz="1400">
                <a:solidFill>
                  <a:schemeClr val="bg1"/>
                </a:solidFill>
                <a:effectLst/>
              </a:rPr>
              <a:t>Knowing what to say and</a:t>
            </a:r>
          </a:p>
          <a:p>
            <a:r>
              <a:rPr lang="en-GB" sz="1400">
                <a:solidFill>
                  <a:schemeClr val="bg1"/>
                </a:solidFill>
                <a:effectLst/>
              </a:rPr>
              <a:t>when to stop</a:t>
            </a:r>
          </a:p>
        </p:txBody>
      </p:sp>
    </p:spTree>
    <p:extLst>
      <p:ext uri="{BB962C8B-B14F-4D97-AF65-F5344CB8AC3E}">
        <p14:creationId xmlns:p14="http://schemas.microsoft.com/office/powerpoint/2010/main" val="650058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CC768A-CDCE-09E9-736F-1A3258ACB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E7ECA497-E2B3-15CC-BF8A-8CE868144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6397" y="240117"/>
            <a:ext cx="6019252" cy="1005577"/>
          </a:xfrm>
        </p:spPr>
        <p:txBody>
          <a:bodyPr>
            <a:noAutofit/>
          </a:bodyPr>
          <a:lstStyle/>
          <a:p>
            <a:r>
              <a:rPr lang="en-GB" altLang="en-US" sz="3600" b="1" err="1"/>
              <a:t>Tipiau</a:t>
            </a:r>
            <a:r>
              <a:rPr lang="en-GB" altLang="en-US" sz="3600" b="1"/>
              <a:t> </a:t>
            </a:r>
            <a:r>
              <a:rPr lang="en-GB" altLang="en-US" sz="3600" b="1" err="1"/>
              <a:t>ar</a:t>
            </a:r>
            <a:r>
              <a:rPr lang="en-GB" altLang="en-US" sz="3600" b="1"/>
              <a:t> </a:t>
            </a:r>
            <a:r>
              <a:rPr lang="en-GB" altLang="en-US" sz="3600" b="1" err="1"/>
              <a:t>ysgrifennu</a:t>
            </a:r>
            <a:r>
              <a:rPr lang="en-GB" altLang="en-US" sz="3600" b="1"/>
              <a:t> </a:t>
            </a:r>
            <a:r>
              <a:rPr lang="en-GB" altLang="en-US" sz="3600" b="1" err="1"/>
              <a:t>eich</a:t>
            </a:r>
            <a:r>
              <a:rPr lang="en-GB" altLang="en-US" sz="3600" b="1"/>
              <a:t> blog</a:t>
            </a:r>
            <a:br>
              <a:rPr lang="en-GB" altLang="en-US" sz="3600" b="1">
                <a:solidFill>
                  <a:srgbClr val="0070C0"/>
                </a:solidFill>
              </a:rPr>
            </a:br>
            <a:r>
              <a:rPr lang="en-GB" altLang="en-US" sz="3600" b="1">
                <a:solidFill>
                  <a:srgbClr val="0070C0"/>
                </a:solidFill>
              </a:rPr>
              <a:t>Tips to write your blog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CC1736CC-A60C-45A2-3BE8-0B9C471168BE}"/>
              </a:ext>
            </a:extLst>
          </p:cNvPr>
          <p:cNvSpPr/>
          <p:nvPr/>
        </p:nvSpPr>
        <p:spPr>
          <a:xfrm>
            <a:off x="133188" y="916647"/>
            <a:ext cx="2019301" cy="1707003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Arddull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gyfeillgar</a:t>
            </a:r>
            <a:r>
              <a:rPr lang="en-GB" sz="1200">
                <a:solidFill>
                  <a:schemeClr val="bg1"/>
                </a:solidFill>
              </a:rPr>
              <a:t>, </a:t>
            </a:r>
            <a:r>
              <a:rPr lang="en-GB" sz="1200" err="1">
                <a:solidFill>
                  <a:schemeClr val="bg1"/>
                </a:solidFill>
              </a:rPr>
              <a:t>sgwrsio</a:t>
            </a:r>
            <a:r>
              <a:rPr lang="en-GB" sz="1200">
                <a:solidFill>
                  <a:schemeClr val="bg1"/>
                </a:solidFill>
              </a:rPr>
              <a:t>:</a:t>
            </a:r>
          </a:p>
          <a:p>
            <a:pPr>
              <a:buNone/>
            </a:pP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Defnyddiwch</a:t>
            </a:r>
            <a:r>
              <a:rPr lang="en-GB" sz="1200">
                <a:solidFill>
                  <a:schemeClr val="bg1"/>
                </a:solidFill>
              </a:rPr>
              <a:t> y person </a:t>
            </a:r>
            <a:r>
              <a:rPr lang="en-GB" sz="1200" err="1">
                <a:solidFill>
                  <a:schemeClr val="bg1"/>
                </a:solidFill>
              </a:rPr>
              <a:t>cyntaf</a:t>
            </a: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>
                <a:solidFill>
                  <a:schemeClr val="bg1"/>
                </a:solidFill>
              </a:rPr>
              <a:t>a byddwch </a:t>
            </a:r>
            <a:r>
              <a:rPr lang="en-GB" sz="1200" err="1">
                <a:solidFill>
                  <a:schemeClr val="bg1"/>
                </a:solidFill>
              </a:rPr>
              <a:t>chi'ch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hun</a:t>
            </a:r>
            <a:endParaRPr lang="en-GB" sz="1200">
              <a:solidFill>
                <a:schemeClr val="bg1"/>
              </a:solidFill>
              <a:effectLst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84D812D3-5BC7-5230-0001-F3594923264D}"/>
              </a:ext>
            </a:extLst>
          </p:cNvPr>
          <p:cNvSpPr/>
          <p:nvPr/>
        </p:nvSpPr>
        <p:spPr>
          <a:xfrm>
            <a:off x="2603071" y="1591316"/>
            <a:ext cx="2333755" cy="170700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400" err="1">
                <a:solidFill>
                  <a:schemeClr val="bg1"/>
                </a:solidFill>
              </a:rPr>
              <a:t>Mynegi</a:t>
            </a:r>
            <a:r>
              <a:rPr lang="en-GB" sz="1400">
                <a:solidFill>
                  <a:schemeClr val="bg1"/>
                </a:solidFill>
              </a:rPr>
              <a:t> barn:</a:t>
            </a:r>
          </a:p>
          <a:p>
            <a:pPr>
              <a:buNone/>
            </a:pPr>
            <a:endParaRPr lang="en-GB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 err="1">
                <a:solidFill>
                  <a:schemeClr val="bg1"/>
                </a:solidFill>
              </a:rPr>
              <a:t>Cymerwch</a:t>
            </a:r>
            <a:r>
              <a:rPr lang="en-GB" sz="1400">
                <a:solidFill>
                  <a:schemeClr val="bg1"/>
                </a:solidFill>
              </a:rPr>
              <a:t> </a:t>
            </a:r>
            <a:r>
              <a:rPr lang="en-GB" sz="1400" err="1">
                <a:solidFill>
                  <a:schemeClr val="bg1"/>
                </a:solidFill>
              </a:rPr>
              <a:t>safiad</a:t>
            </a:r>
            <a:r>
              <a:rPr lang="en-GB" sz="1400">
                <a:solidFill>
                  <a:schemeClr val="bg1"/>
                </a:solidFill>
              </a:rPr>
              <a:t> a </a:t>
            </a:r>
            <a:r>
              <a:rPr lang="en-GB" sz="1400" err="1">
                <a:solidFill>
                  <a:schemeClr val="bg1"/>
                </a:solidFill>
              </a:rPr>
              <a:t>gwnewch</a:t>
            </a:r>
            <a:endParaRPr lang="en-GB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400" err="1">
                <a:solidFill>
                  <a:schemeClr val="bg1"/>
                </a:solidFill>
              </a:rPr>
              <a:t>eich</a:t>
            </a:r>
            <a:r>
              <a:rPr lang="en-GB" sz="1400">
                <a:solidFill>
                  <a:schemeClr val="bg1"/>
                </a:solidFill>
              </a:rPr>
              <a:t> barn </a:t>
            </a:r>
            <a:r>
              <a:rPr lang="en-GB" sz="1400" err="1">
                <a:solidFill>
                  <a:schemeClr val="bg1"/>
                </a:solidFill>
              </a:rPr>
              <a:t>yn</a:t>
            </a:r>
            <a:r>
              <a:rPr lang="en-GB" sz="1400">
                <a:solidFill>
                  <a:schemeClr val="bg1"/>
                </a:solidFill>
              </a:rPr>
              <a:t> </a:t>
            </a:r>
            <a:r>
              <a:rPr lang="en-GB" sz="1400" err="1">
                <a:solidFill>
                  <a:schemeClr val="bg1"/>
                </a:solidFill>
              </a:rPr>
              <a:t>hysbys</a:t>
            </a:r>
            <a:endParaRPr lang="en-GB" sz="1400">
              <a:solidFill>
                <a:schemeClr val="bg1"/>
              </a:solidFill>
              <a:effectLst/>
            </a:endParaRPr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17920238-7260-22BC-F7A3-2C8DE97FA826}"/>
              </a:ext>
            </a:extLst>
          </p:cNvPr>
          <p:cNvSpPr/>
          <p:nvPr/>
        </p:nvSpPr>
        <p:spPr>
          <a:xfrm>
            <a:off x="6991511" y="1068339"/>
            <a:ext cx="2019301" cy="147047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200" err="1">
                <a:solidFill>
                  <a:schemeClr val="bg1"/>
                </a:solidFill>
              </a:rPr>
              <a:t>Byddwch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yn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gryno</a:t>
            </a:r>
            <a:r>
              <a:rPr lang="en-GB" sz="1200">
                <a:solidFill>
                  <a:schemeClr val="bg1"/>
                </a:solidFill>
              </a:rPr>
              <a:t>:</a:t>
            </a:r>
          </a:p>
          <a:p>
            <a:endParaRPr lang="en-GB" sz="1200">
              <a:solidFill>
                <a:schemeClr val="bg1"/>
              </a:solidFill>
            </a:endParaRPr>
          </a:p>
          <a:p>
            <a:r>
              <a:rPr lang="en-GB" sz="1200" err="1">
                <a:solidFill>
                  <a:schemeClr val="bg1"/>
                </a:solidFill>
              </a:rPr>
              <a:t>Gwnewch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eich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pwyntiau’n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glir</a:t>
            </a:r>
            <a:endParaRPr lang="en-GB" sz="1200">
              <a:solidFill>
                <a:schemeClr val="bg1"/>
              </a:solidFill>
              <a:effectLst/>
            </a:endParaRPr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725F8FDF-D1E4-51CA-2802-C7A709A09691}"/>
              </a:ext>
            </a:extLst>
          </p:cNvPr>
          <p:cNvSpPr/>
          <p:nvPr/>
        </p:nvSpPr>
        <p:spPr>
          <a:xfrm>
            <a:off x="133188" y="3323848"/>
            <a:ext cx="2333755" cy="217278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Defnyddiwch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frawddegau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byr</a:t>
            </a:r>
            <a:r>
              <a:rPr lang="en-GB" sz="1200">
                <a:solidFill>
                  <a:schemeClr val="bg1"/>
                </a:solidFill>
              </a:rPr>
              <a:t>:</a:t>
            </a:r>
          </a:p>
          <a:p>
            <a:pPr>
              <a:buNone/>
            </a:pP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Defnyddiwch</a:t>
            </a:r>
            <a:r>
              <a:rPr lang="en-GB" sz="1200">
                <a:solidFill>
                  <a:schemeClr val="bg1"/>
                </a:solidFill>
              </a:rPr>
              <a:t> is-</a:t>
            </a:r>
            <a:r>
              <a:rPr lang="en-GB" sz="1200" err="1">
                <a:solidFill>
                  <a:schemeClr val="bg1"/>
                </a:solidFill>
              </a:rPr>
              <a:t>benawdau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i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helpu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i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strwythuro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cynnwys</a:t>
            </a:r>
            <a:r>
              <a:rPr lang="en-GB" sz="1200">
                <a:solidFill>
                  <a:schemeClr val="bg1"/>
                </a:solidFill>
              </a:rPr>
              <a:t>.</a:t>
            </a:r>
          </a:p>
          <a:p>
            <a:pPr>
              <a:buNone/>
            </a:pP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Cadwch</a:t>
            </a:r>
            <a:r>
              <a:rPr lang="en-GB" sz="1200">
                <a:solidFill>
                  <a:schemeClr val="bg1"/>
                </a:solidFill>
              </a:rPr>
              <a:t> y blog </a:t>
            </a:r>
            <a:r>
              <a:rPr lang="en-GB" sz="1200" err="1">
                <a:solidFill>
                  <a:schemeClr val="bg1"/>
                </a:solidFill>
              </a:rPr>
              <a:t>i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symud</a:t>
            </a:r>
            <a:endParaRPr lang="en-GB" sz="1200">
              <a:solidFill>
                <a:schemeClr val="bg1"/>
              </a:solidFill>
              <a:effectLst/>
            </a:endParaRPr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ECBAB82F-4D12-AEED-9C3B-0CEED4398125}"/>
              </a:ext>
            </a:extLst>
          </p:cNvPr>
          <p:cNvSpPr/>
          <p:nvPr/>
        </p:nvSpPr>
        <p:spPr>
          <a:xfrm>
            <a:off x="5565925" y="2623650"/>
            <a:ext cx="1722961" cy="1610700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br>
              <a:rPr lang="en-US" sz="1400"/>
            </a:br>
            <a:r>
              <a:rPr lang="en-US" err="1"/>
              <a:t>Torrwch</a:t>
            </a:r>
            <a:r>
              <a:rPr lang="en-US"/>
              <a:t> y jargon: </a:t>
            </a:r>
            <a:r>
              <a:rPr lang="en-US" err="1"/>
              <a:t>Sillafu</a:t>
            </a:r>
            <a:r>
              <a:rPr lang="en-US"/>
              <a:t> </a:t>
            </a:r>
            <a:r>
              <a:rPr lang="en-US" err="1"/>
              <a:t>eich</a:t>
            </a:r>
            <a:r>
              <a:rPr lang="en-US"/>
              <a:t> </a:t>
            </a:r>
            <a:r>
              <a:rPr lang="en-US" err="1"/>
              <a:t>acronymau</a:t>
            </a:r>
            <a:endParaRPr lang="en-GB" sz="1400">
              <a:solidFill>
                <a:schemeClr val="bg1"/>
              </a:solidFill>
              <a:effectLst/>
            </a:endParaRP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5E6C712E-1A63-C6EB-3127-806AD87C4843}"/>
              </a:ext>
            </a:extLst>
          </p:cNvPr>
          <p:cNvSpPr/>
          <p:nvPr/>
        </p:nvSpPr>
        <p:spPr>
          <a:xfrm>
            <a:off x="2876452" y="3643940"/>
            <a:ext cx="2440588" cy="2010885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Canolbwyntiwch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ar</a:t>
            </a:r>
            <a:r>
              <a:rPr lang="en-GB" sz="1200">
                <a:solidFill>
                  <a:schemeClr val="bg1"/>
                </a:solidFill>
              </a:rPr>
              <a:t> un </a:t>
            </a:r>
            <a:r>
              <a:rPr lang="en-GB" sz="1200" err="1">
                <a:solidFill>
                  <a:schemeClr val="bg1"/>
                </a:solidFill>
              </a:rPr>
              <a:t>pwnc</a:t>
            </a:r>
            <a:r>
              <a:rPr lang="en-GB" sz="1200">
                <a:solidFill>
                  <a:schemeClr val="bg1"/>
                </a:solidFill>
              </a:rPr>
              <a:t>:</a:t>
            </a:r>
          </a:p>
          <a:p>
            <a:pPr>
              <a:buNone/>
            </a:pP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Peidiwch</a:t>
            </a:r>
            <a:r>
              <a:rPr lang="en-GB" sz="1200">
                <a:solidFill>
                  <a:schemeClr val="bg1"/>
                </a:solidFill>
              </a:rPr>
              <a:t> â </a:t>
            </a:r>
            <a:r>
              <a:rPr lang="en-GB" sz="1200" err="1">
                <a:solidFill>
                  <a:schemeClr val="bg1"/>
                </a:solidFill>
              </a:rPr>
              <a:t>gwanhau'r</a:t>
            </a: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neges</a:t>
            </a:r>
            <a:r>
              <a:rPr lang="en-GB" sz="1200">
                <a:solidFill>
                  <a:schemeClr val="bg1"/>
                </a:solidFill>
              </a:rPr>
              <a:t>. </a:t>
            </a:r>
            <a:r>
              <a:rPr lang="en-GB" sz="1200" err="1">
                <a:solidFill>
                  <a:schemeClr val="bg1"/>
                </a:solidFill>
              </a:rPr>
              <a:t>Byddwch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yn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ddisgybledig</a:t>
            </a:r>
            <a:r>
              <a:rPr lang="en-GB" sz="1200">
                <a:solidFill>
                  <a:schemeClr val="bg1"/>
                </a:solidFill>
              </a:rPr>
              <a:t> – </a:t>
            </a:r>
            <a:r>
              <a:rPr lang="en-GB" sz="1200" err="1">
                <a:solidFill>
                  <a:schemeClr val="bg1"/>
                </a:solidFill>
              </a:rPr>
              <a:t>gosodwch</a:t>
            </a:r>
            <a:r>
              <a:rPr lang="en-GB" sz="1200">
                <a:solidFill>
                  <a:schemeClr val="bg1"/>
                </a:solidFill>
              </a:rPr>
              <a:t> </a:t>
            </a:r>
            <a:r>
              <a:rPr lang="en-GB" sz="1200" err="1">
                <a:solidFill>
                  <a:schemeClr val="bg1"/>
                </a:solidFill>
              </a:rPr>
              <a:t>eich</a:t>
            </a:r>
            <a:endParaRPr lang="en-GB" sz="1200">
              <a:solidFill>
                <a:schemeClr val="bg1"/>
              </a:solidFill>
            </a:endParaRPr>
          </a:p>
          <a:p>
            <a:pPr>
              <a:buNone/>
            </a:pPr>
            <a:r>
              <a:rPr lang="en-GB" sz="1200" err="1">
                <a:solidFill>
                  <a:schemeClr val="bg1"/>
                </a:solidFill>
              </a:rPr>
              <a:t>paramedrau</a:t>
            </a:r>
            <a:endParaRPr lang="en-GB" sz="1200">
              <a:solidFill>
                <a:schemeClr val="bg1"/>
              </a:solidFill>
              <a:effectLst/>
            </a:endParaRP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4FDF84CE-E8D7-57E5-5D61-5E23EB28D656}"/>
              </a:ext>
            </a:extLst>
          </p:cNvPr>
          <p:cNvSpPr/>
          <p:nvPr/>
        </p:nvSpPr>
        <p:spPr>
          <a:xfrm>
            <a:off x="6874269" y="4410241"/>
            <a:ext cx="1887127" cy="1281652"/>
          </a:xfrm>
          <a:prstGeom prst="wedgeEllipse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en-US" sz="1400">
                <a:solidFill>
                  <a:schemeClr val="bg1"/>
                </a:solidFill>
              </a:rPr>
              <a:t>Barn:</a:t>
            </a:r>
          </a:p>
          <a:p>
            <a:pPr>
              <a:buNone/>
            </a:pPr>
            <a:endParaRPr lang="en-US" sz="1400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sz="1400" err="1">
                <a:solidFill>
                  <a:schemeClr val="bg1"/>
                </a:solidFill>
              </a:rPr>
              <a:t>Gwybod</a:t>
            </a:r>
            <a:r>
              <a:rPr lang="en-US" sz="1400">
                <a:solidFill>
                  <a:schemeClr val="bg1"/>
                </a:solidFill>
              </a:rPr>
              <a:t> </a:t>
            </a:r>
            <a:r>
              <a:rPr lang="en-US" sz="1400" err="1">
                <a:solidFill>
                  <a:schemeClr val="bg1"/>
                </a:solidFill>
              </a:rPr>
              <a:t>beth</a:t>
            </a:r>
            <a:r>
              <a:rPr lang="en-US" sz="1400">
                <a:solidFill>
                  <a:schemeClr val="bg1"/>
                </a:solidFill>
              </a:rPr>
              <a:t> </a:t>
            </a:r>
            <a:r>
              <a:rPr lang="en-US" sz="1400" err="1">
                <a:solidFill>
                  <a:schemeClr val="bg1"/>
                </a:solidFill>
              </a:rPr>
              <a:t>i'w</a:t>
            </a:r>
            <a:r>
              <a:rPr lang="en-US" sz="1400">
                <a:solidFill>
                  <a:schemeClr val="bg1"/>
                </a:solidFill>
              </a:rPr>
              <a:t> </a:t>
            </a:r>
            <a:r>
              <a:rPr lang="en-US" sz="1400" err="1">
                <a:solidFill>
                  <a:schemeClr val="bg1"/>
                </a:solidFill>
              </a:rPr>
              <a:t>ddweud</a:t>
            </a:r>
            <a:r>
              <a:rPr lang="en-US" sz="1400">
                <a:solidFill>
                  <a:schemeClr val="bg1"/>
                </a:solidFill>
              </a:rPr>
              <a:t> a</a:t>
            </a:r>
          </a:p>
          <a:p>
            <a:pPr>
              <a:buNone/>
            </a:pPr>
            <a:r>
              <a:rPr lang="en-US" sz="1400" err="1">
                <a:solidFill>
                  <a:schemeClr val="bg1"/>
                </a:solidFill>
              </a:rPr>
              <a:t>phryd</a:t>
            </a:r>
            <a:r>
              <a:rPr lang="en-US" sz="1400">
                <a:solidFill>
                  <a:schemeClr val="bg1"/>
                </a:solidFill>
              </a:rPr>
              <a:t> </a:t>
            </a:r>
            <a:r>
              <a:rPr lang="en-US" sz="1400" err="1">
                <a:solidFill>
                  <a:schemeClr val="bg1"/>
                </a:solidFill>
              </a:rPr>
              <a:t>i</a:t>
            </a:r>
            <a:r>
              <a:rPr lang="en-US" sz="1400">
                <a:solidFill>
                  <a:schemeClr val="bg1"/>
                </a:solidFill>
              </a:rPr>
              <a:t> </a:t>
            </a:r>
            <a:r>
              <a:rPr lang="en-US" sz="1400" err="1">
                <a:solidFill>
                  <a:schemeClr val="bg1"/>
                </a:solidFill>
              </a:rPr>
              <a:t>stopio</a:t>
            </a:r>
            <a:endParaRPr lang="en-GB" sz="1400"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9483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3" grpId="0" animBg="1"/>
      <p:bldP spid="14" grpId="0" animBg="1"/>
      <p:bldP spid="15" grpId="0" animBg="1"/>
      <p:bldP spid="16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close up of a microphone&#10;&#10;AI-generated content may be incorrect.">
            <a:extLst>
              <a:ext uri="{FF2B5EF4-FFF2-40B4-BE49-F238E27FC236}">
                <a16:creationId xmlns:a16="http://schemas.microsoft.com/office/drawing/2014/main" id="{BADDF153-7409-1EDC-1492-A3BA21DDF0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066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388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69910A-F668-3173-FDF0-9A524F3470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DF9C15FF-A2D0-2CC7-75DD-AF9422466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228341"/>
            <a:ext cx="7886700" cy="994172"/>
          </a:xfrm>
        </p:spPr>
        <p:txBody>
          <a:bodyPr>
            <a:noAutofit/>
          </a:bodyPr>
          <a:lstStyle/>
          <a:p>
            <a:pPr algn="ctr"/>
            <a:r>
              <a:rPr lang="en-GB" altLang="en-US" sz="3600" b="1" err="1"/>
              <a:t>Darganfod</a:t>
            </a:r>
            <a:r>
              <a:rPr lang="en-GB" altLang="en-US" sz="3600" b="1"/>
              <a:t> </a:t>
            </a:r>
            <a:r>
              <a:rPr lang="en-GB" altLang="en-US" sz="3600" b="1" err="1"/>
              <a:t>eich</a:t>
            </a:r>
            <a:r>
              <a:rPr lang="en-GB" altLang="en-US" sz="3600" b="1"/>
              <a:t> </a:t>
            </a:r>
            <a:r>
              <a:rPr lang="en-GB" altLang="en-US" sz="3600" b="1" err="1"/>
              <a:t>llais</a:t>
            </a:r>
            <a:br>
              <a:rPr lang="en-GB" altLang="en-US" sz="3600" b="1"/>
            </a:br>
            <a:r>
              <a:rPr lang="en-GB" altLang="en-US" sz="3600" b="1">
                <a:solidFill>
                  <a:srgbClr val="0070C0"/>
                </a:solidFill>
              </a:rPr>
              <a:t>Finding your voice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91C7C0-4040-20C3-0838-4DD64BF730AA}"/>
              </a:ext>
            </a:extLst>
          </p:cNvPr>
          <p:cNvSpPr txBox="1"/>
          <p:nvPr/>
        </p:nvSpPr>
        <p:spPr>
          <a:xfrm>
            <a:off x="571500" y="1222513"/>
            <a:ext cx="8260773" cy="184665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err="1"/>
              <a:t>Mae'n</a:t>
            </a:r>
            <a:r>
              <a:rPr lang="en-US" sz="2400"/>
              <a:t> </a:t>
            </a:r>
            <a:r>
              <a:rPr lang="en-US" sz="2400" err="1"/>
              <a:t>bwysig</a:t>
            </a:r>
            <a:r>
              <a:rPr lang="en-US" sz="2400"/>
              <a:t> bod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angerddol</a:t>
            </a:r>
            <a:r>
              <a:rPr lang="en-US" sz="2400"/>
              <a:t> am </a:t>
            </a:r>
            <a:r>
              <a:rPr lang="en-US" sz="2400" err="1"/>
              <a:t>eich</a:t>
            </a:r>
            <a:r>
              <a:rPr lang="en-US" sz="2400"/>
              <a:t> </a:t>
            </a:r>
            <a:r>
              <a:rPr lang="en-US" sz="2400" err="1"/>
              <a:t>pwnc</a:t>
            </a:r>
            <a:r>
              <a:rPr lang="en-US" sz="2400"/>
              <a:t> </a:t>
            </a:r>
            <a:r>
              <a:rPr lang="en-US" sz="2400" err="1"/>
              <a:t>dewisol</a:t>
            </a:r>
            <a:r>
              <a:rPr lang="en-US" sz="2400"/>
              <a:t> </a:t>
            </a:r>
            <a:r>
              <a:rPr lang="en-US" sz="2400" err="1"/>
              <a:t>ond</a:t>
            </a:r>
            <a:r>
              <a:rPr lang="en-US" sz="2400"/>
              <a:t> </a:t>
            </a:r>
            <a:r>
              <a:rPr lang="en-US" sz="2400" err="1"/>
              <a:t>byddwch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barchus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eich</a:t>
            </a:r>
            <a:r>
              <a:rPr lang="en-US" sz="2400"/>
              <a:t> </a:t>
            </a:r>
            <a:r>
              <a:rPr lang="en-US" sz="2400" err="1"/>
              <a:t>ysgrifennu</a:t>
            </a:r>
            <a:r>
              <a:rPr lang="en-US" sz="2400"/>
              <a:t>.</a:t>
            </a:r>
          </a:p>
          <a:p>
            <a:r>
              <a:rPr lang="en-US" sz="2400">
                <a:solidFill>
                  <a:srgbClr val="0070C0"/>
                </a:solidFill>
              </a:rPr>
              <a:t>It is important to be passionate about your chosen topic but be respectful in your writing.</a:t>
            </a:r>
          </a:p>
          <a:p>
            <a:endParaRPr lang="en-US"/>
          </a:p>
        </p:txBody>
      </p:sp>
      <p:pic>
        <p:nvPicPr>
          <p:cNvPr id="4" name="Picture 3" descr="A check marks and a list of words&#10;&#10;AI-generated content may be incorrect.">
            <a:extLst>
              <a:ext uri="{FF2B5EF4-FFF2-40B4-BE49-F238E27FC236}">
                <a16:creationId xmlns:a16="http://schemas.microsoft.com/office/drawing/2014/main" id="{7F6AAB8E-35DB-0015-AB36-7E98FD8B4B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9815" y="2902166"/>
            <a:ext cx="7108939" cy="3002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9398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547FE-979B-AEAB-F610-0A18A482B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9C92B2BF-981E-A3D2-5BD9-C2E5C75F0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173959"/>
            <a:ext cx="7886700" cy="994172"/>
          </a:xfrm>
        </p:spPr>
        <p:txBody>
          <a:bodyPr>
            <a:noAutofit/>
          </a:bodyPr>
          <a:lstStyle/>
          <a:p>
            <a:pPr algn="ctr"/>
            <a:r>
              <a:rPr lang="en-GB" altLang="en-US" sz="3600" b="1"/>
              <a:t>Bod </a:t>
            </a:r>
            <a:r>
              <a:rPr lang="en-GB" altLang="en-US" sz="3600" b="1" err="1"/>
              <a:t>yn</a:t>
            </a:r>
            <a:r>
              <a:rPr lang="en-GB" altLang="en-US" sz="3600" b="1"/>
              <a:t> </a:t>
            </a:r>
            <a:r>
              <a:rPr lang="en-GB" altLang="en-US" sz="3600" b="1" err="1"/>
              <a:t>feirniadol</a:t>
            </a:r>
            <a:br>
              <a:rPr lang="en-GB" altLang="en-US" sz="3600" b="1">
                <a:solidFill>
                  <a:srgbClr val="0070C0"/>
                </a:solidFill>
              </a:rPr>
            </a:br>
            <a:r>
              <a:rPr lang="en-GB" altLang="en-US" sz="3600" b="1">
                <a:solidFill>
                  <a:srgbClr val="0070C0"/>
                </a:solidFill>
              </a:rPr>
              <a:t>Being Critical</a:t>
            </a:r>
          </a:p>
        </p:txBody>
      </p:sp>
      <p:pic>
        <p:nvPicPr>
          <p:cNvPr id="5" name="Picture 4" descr="A close-up of a diagram&#10;&#10;AI-generated content may be incorrect.">
            <a:extLst>
              <a:ext uri="{FF2B5EF4-FFF2-40B4-BE49-F238E27FC236}">
                <a16:creationId xmlns:a16="http://schemas.microsoft.com/office/drawing/2014/main" id="{8DE195DF-C76F-C2E7-ECB0-F89ADDD22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3140" y="1230127"/>
            <a:ext cx="6990119" cy="4404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954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70EE3E-C76A-444E-F233-F4E744B85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D30F7CF-0570-864D-8CC3-15654EB50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altLang="en-US" sz="3600" b="1" dirty="0" err="1"/>
              <a:t>Tasg</a:t>
            </a:r>
            <a:r>
              <a:rPr lang="en-GB" altLang="en-US" sz="3600" b="1" dirty="0"/>
              <a:t>- 20 </a:t>
            </a:r>
            <a:r>
              <a:rPr lang="en-GB" altLang="en-US" sz="3600" b="1" dirty="0" err="1"/>
              <a:t>munud</a:t>
            </a:r>
            <a:br>
              <a:rPr lang="en-GB" altLang="en-US" sz="3600" b="1" dirty="0"/>
            </a:br>
            <a:r>
              <a:rPr lang="en-GB" altLang="en-US" sz="3600" b="1" dirty="0">
                <a:solidFill>
                  <a:srgbClr val="0070C0"/>
                </a:solidFill>
              </a:rPr>
              <a:t>Task – 20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33F43-87DF-D232-AD3C-856904B2EE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err="1"/>
              <a:t>Darllenwch</a:t>
            </a:r>
            <a:r>
              <a:rPr lang="en-US" sz="1400" dirty="0"/>
              <a:t> </a:t>
            </a:r>
            <a:r>
              <a:rPr lang="en-US" sz="1400" err="1"/>
              <a:t>eich</a:t>
            </a:r>
            <a:r>
              <a:rPr lang="en-US" sz="1400" dirty="0"/>
              <a:t> </a:t>
            </a:r>
            <a:r>
              <a:rPr lang="en-US" sz="1400" err="1"/>
              <a:t>enghraifft</a:t>
            </a:r>
            <a:r>
              <a:rPr lang="en-US" sz="1400" dirty="0"/>
              <a:t> blog a </a:t>
            </a:r>
            <a:r>
              <a:rPr lang="en-US" sz="1400" err="1"/>
              <a:t>neilltuwyd</a:t>
            </a:r>
            <a:r>
              <a:rPr lang="en-US" sz="1400" dirty="0"/>
              <a:t>.</a:t>
            </a:r>
            <a:endParaRPr lang="en-US" sz="1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/>
              <a:t>Ryder, N (2024) </a:t>
            </a:r>
            <a:r>
              <a:rPr lang="en-US" sz="1400" dirty="0">
                <a:solidFill>
                  <a:srgbClr val="515151"/>
                </a:solidFill>
              </a:rPr>
              <a:t>Welsh and Additional Learning Needs (ALN) – a long way to go.</a:t>
            </a:r>
            <a:endParaRPr lang="en-US" sz="1400" dirty="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1400" dirty="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400" err="1"/>
              <a:t>Trafodwch</a:t>
            </a:r>
            <a:r>
              <a:rPr lang="en-US" sz="1400" dirty="0"/>
              <a:t> </a:t>
            </a:r>
            <a:r>
              <a:rPr lang="en-US" sz="1400" err="1"/>
              <a:t>mewn</a:t>
            </a:r>
            <a:r>
              <a:rPr lang="en-US" sz="1400" dirty="0"/>
              <a:t> </a:t>
            </a:r>
            <a:r>
              <a:rPr lang="en-US" sz="1400" err="1"/>
              <a:t>grwpiau</a:t>
            </a:r>
            <a:r>
              <a:rPr lang="en-US" sz="1400" dirty="0"/>
              <a:t> a </a:t>
            </a:r>
            <a:r>
              <a:rPr lang="en-US" sz="1400" err="1"/>
              <a:t>gwnewch</a:t>
            </a:r>
            <a:r>
              <a:rPr lang="en-US" sz="1400" dirty="0"/>
              <a:t> </a:t>
            </a:r>
            <a:r>
              <a:rPr lang="en-US" sz="1400" err="1"/>
              <a:t>nodiadau</a:t>
            </a:r>
            <a:r>
              <a:rPr lang="en-US" sz="1400" dirty="0"/>
              <a:t> </a:t>
            </a:r>
            <a:r>
              <a:rPr lang="en-US" sz="1400" err="1"/>
              <a:t>i</a:t>
            </a:r>
            <a:r>
              <a:rPr lang="en-US" sz="1400" dirty="0"/>
              <a:t> </a:t>
            </a:r>
            <a:r>
              <a:rPr lang="en-US" sz="1400" err="1"/>
              <a:t>roi</a:t>
            </a:r>
            <a:r>
              <a:rPr lang="en-US" sz="1400" dirty="0"/>
              <a:t> </a:t>
            </a:r>
            <a:r>
              <a:rPr lang="en-US" sz="1400" err="1"/>
              <a:t>adborth</a:t>
            </a:r>
            <a:r>
              <a:rPr lang="en-US" sz="1400" dirty="0"/>
              <a:t> </a:t>
            </a:r>
            <a:r>
              <a:rPr lang="en-US" sz="1400" err="1"/>
              <a:t>i'r</a:t>
            </a:r>
            <a:r>
              <a:rPr lang="en-US" sz="1400" dirty="0"/>
              <a:t> </a:t>
            </a:r>
            <a:r>
              <a:rPr lang="en-US" sz="1400" err="1"/>
              <a:t>grŵp</a:t>
            </a:r>
            <a:r>
              <a:rPr lang="en-US" sz="1400" dirty="0"/>
              <a:t>.</a:t>
            </a:r>
            <a:endParaRPr lang="en-US" sz="1400">
              <a:ea typeface="Calibri"/>
              <a:cs typeface="Calibri"/>
            </a:endParaRPr>
          </a:p>
          <a:p>
            <a:endParaRPr lang="en-US" sz="1400" dirty="0">
              <a:ea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err="1"/>
              <a:t>Pwy</a:t>
            </a:r>
            <a:r>
              <a:rPr lang="en-US" sz="1400" dirty="0"/>
              <a:t> </a:t>
            </a:r>
            <a:r>
              <a:rPr lang="en-US" sz="1400" err="1"/>
              <a:t>yw'r</a:t>
            </a:r>
            <a:r>
              <a:rPr lang="en-US" sz="1400" dirty="0"/>
              <a:t> </a:t>
            </a:r>
            <a:r>
              <a:rPr lang="en-US" sz="1400" err="1"/>
              <a:t>gynulleidfa</a:t>
            </a:r>
            <a:r>
              <a:rPr lang="en-US" sz="1400" dirty="0"/>
              <a:t> </a:t>
            </a:r>
            <a:r>
              <a:rPr lang="en-US" sz="1400" err="1"/>
              <a:t>darged</a:t>
            </a:r>
            <a:r>
              <a:rPr lang="en-US" sz="1400" dirty="0"/>
              <a:t>?</a:t>
            </a:r>
            <a:endParaRPr lang="en-US" sz="1400">
              <a:ea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/>
              <a:t>Beth </a:t>
            </a:r>
            <a:r>
              <a:rPr lang="en-US" sz="1400" err="1"/>
              <a:t>yw'r</a:t>
            </a:r>
            <a:r>
              <a:rPr lang="en-US" sz="1400" dirty="0"/>
              <a:t> </a:t>
            </a:r>
            <a:r>
              <a:rPr lang="en-US" sz="1400" err="1"/>
              <a:t>ddadl</a:t>
            </a:r>
            <a:r>
              <a:rPr lang="en-US" sz="1400" dirty="0"/>
              <a:t> </a:t>
            </a:r>
            <a:r>
              <a:rPr lang="en-US" sz="1400" err="1"/>
              <a:t>neu'r</a:t>
            </a:r>
            <a:r>
              <a:rPr lang="en-US" sz="1400" dirty="0"/>
              <a:t> </a:t>
            </a:r>
            <a:r>
              <a:rPr lang="en-US" sz="1400" err="1"/>
              <a:t>pwrpas</a:t>
            </a:r>
            <a:r>
              <a:rPr lang="en-US" sz="1400" dirty="0"/>
              <a:t> </a:t>
            </a:r>
            <a:r>
              <a:rPr lang="en-US" sz="1400" err="1"/>
              <a:t>canolog</a:t>
            </a:r>
            <a:r>
              <a:rPr lang="en-US" sz="1400" dirty="0"/>
              <a:t>?</a:t>
            </a:r>
            <a:endParaRPr lang="en-US" sz="1400">
              <a:ea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sz="1400" dirty="0"/>
              <a:t>Sut </a:t>
            </a:r>
            <a:r>
              <a:rPr lang="en-US" sz="1400" err="1"/>
              <a:t>mae'r</a:t>
            </a:r>
            <a:r>
              <a:rPr lang="en-US" sz="1400" dirty="0"/>
              <a:t> </a:t>
            </a:r>
            <a:r>
              <a:rPr lang="en-US" sz="1400" err="1"/>
              <a:t>awdur</a:t>
            </a:r>
            <a:r>
              <a:rPr lang="en-US" sz="1400" dirty="0"/>
              <a:t> </a:t>
            </a:r>
            <a:r>
              <a:rPr lang="en-US" sz="1400" err="1"/>
              <a:t>yn</a:t>
            </a:r>
            <a:r>
              <a:rPr lang="en-US" sz="1400" dirty="0"/>
              <a:t> </a:t>
            </a:r>
            <a:r>
              <a:rPr lang="en-US" sz="1400" err="1"/>
              <a:t>defnyddio</a:t>
            </a:r>
            <a:r>
              <a:rPr lang="en-US" sz="1400" dirty="0"/>
              <a:t> </a:t>
            </a:r>
            <a:r>
              <a:rPr lang="en-US" sz="1400" err="1"/>
              <a:t>tystiolaeth</a:t>
            </a:r>
            <a:r>
              <a:rPr lang="en-US" sz="1400" dirty="0"/>
              <a:t>, </a:t>
            </a:r>
            <a:r>
              <a:rPr lang="en-US" sz="1400" err="1"/>
              <a:t>cyfeiriadau</a:t>
            </a:r>
            <a:r>
              <a:rPr lang="en-US" sz="1400" dirty="0"/>
              <a:t>, neu </a:t>
            </a:r>
            <a:r>
              <a:rPr lang="en-US" sz="1400" err="1"/>
              <a:t>gysylltiadau</a:t>
            </a:r>
            <a:r>
              <a:rPr lang="en-US" sz="1400" dirty="0"/>
              <a:t>?</a:t>
            </a:r>
            <a:endParaRPr lang="en-US" sz="1400">
              <a:ea typeface="Calibri"/>
              <a:cs typeface="Calibri"/>
            </a:endParaRPr>
          </a:p>
          <a:p>
            <a:pPr marL="514350" indent="-514350">
              <a:buFont typeface="Calibri Light" panose="020F0302020204030204"/>
              <a:buAutoNum type="arabicPeriod"/>
            </a:pPr>
            <a:r>
              <a:rPr lang="en-US" sz="1400" dirty="0"/>
              <a:t>Pa </a:t>
            </a:r>
            <a:r>
              <a:rPr lang="en-US" sz="1400" err="1"/>
              <a:t>ddewisiadau</a:t>
            </a:r>
            <a:r>
              <a:rPr lang="en-US" sz="1400" dirty="0"/>
              <a:t> </a:t>
            </a:r>
            <a:r>
              <a:rPr lang="en-US" sz="1400" err="1"/>
              <a:t>arddull</a:t>
            </a:r>
            <a:r>
              <a:rPr lang="en-US" sz="1400" dirty="0"/>
              <a:t> </a:t>
            </a:r>
            <a:r>
              <a:rPr lang="en-US" sz="1400" err="1"/>
              <a:t>sy'n</a:t>
            </a:r>
            <a:r>
              <a:rPr lang="en-US" sz="1400" dirty="0"/>
              <a:t> </a:t>
            </a:r>
            <a:r>
              <a:rPr lang="en-US" sz="1400" err="1"/>
              <a:t>ei</a:t>
            </a:r>
            <a:r>
              <a:rPr lang="en-US" sz="1400" dirty="0"/>
              <a:t> </a:t>
            </a:r>
            <a:r>
              <a:rPr lang="en-US" sz="1400" err="1"/>
              <a:t>gwneud</a:t>
            </a:r>
            <a:r>
              <a:rPr lang="en-US" sz="1400" dirty="0"/>
              <a:t> </a:t>
            </a:r>
            <a:r>
              <a:rPr lang="en-US" sz="1400" err="1"/>
              <a:t>yn</a:t>
            </a:r>
            <a:r>
              <a:rPr lang="en-US" sz="1400" dirty="0"/>
              <a:t> </a:t>
            </a:r>
            <a:r>
              <a:rPr lang="en-US" sz="1400" err="1"/>
              <a:t>hygyrch</a:t>
            </a:r>
            <a:r>
              <a:rPr lang="en-US" sz="1400" dirty="0"/>
              <a:t> (</a:t>
            </a:r>
            <a:r>
              <a:rPr lang="en-US" sz="1400" err="1"/>
              <a:t>tôn</a:t>
            </a:r>
            <a:r>
              <a:rPr lang="en-US" sz="1400" dirty="0"/>
              <a:t>, </a:t>
            </a:r>
            <a:r>
              <a:rPr lang="en-US" sz="1400" err="1"/>
              <a:t>delweddau</a:t>
            </a:r>
            <a:r>
              <a:rPr lang="en-US" sz="1400" dirty="0"/>
              <a:t>, </a:t>
            </a:r>
            <a:r>
              <a:rPr lang="en-US" sz="1400" err="1"/>
              <a:t>penawdau</a:t>
            </a:r>
            <a:r>
              <a:rPr lang="en-US" sz="1400" dirty="0"/>
              <a:t>)?</a:t>
            </a:r>
            <a:endParaRPr lang="en-US" sz="1400" dirty="0">
              <a:solidFill>
                <a:srgbClr val="515151"/>
              </a:solidFill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A722A7-D908-6D5A-1792-085574052E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Read your assigned blog example.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solidFill>
                  <a:srgbClr val="0070C0"/>
                </a:solidFill>
                <a:ea typeface="Calibri"/>
                <a:cs typeface="Calibri"/>
              </a:rPr>
              <a:t>Ryder, N (2024) Welsh and Additional Learning Needs (ALN) – a long way to go.</a:t>
            </a:r>
          </a:p>
          <a:p>
            <a:pPr marL="0" indent="0">
              <a:buNone/>
            </a:pPr>
            <a:endParaRPr lang="en-US" sz="1400" dirty="0">
              <a:solidFill>
                <a:srgbClr val="0070C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Discuss in groups and make notes on to feed back to the group</a:t>
            </a:r>
            <a:endParaRPr lang="en-GB" sz="1400" dirty="0">
              <a:ea typeface="Calibri"/>
              <a:cs typeface="Calibri"/>
            </a:endParaRPr>
          </a:p>
          <a:p>
            <a:endParaRPr lang="en-GB" sz="14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Who is the intended audience?</a:t>
            </a:r>
            <a:endParaRPr lang="en-GB" sz="14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What’s the central argument or purpose?</a:t>
            </a:r>
            <a:endParaRPr lang="en-GB" sz="14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How does the writer use evidence, references, or hyperlinks?</a:t>
            </a:r>
            <a:endParaRPr lang="en-GB" sz="14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400" dirty="0">
                <a:solidFill>
                  <a:srgbClr val="0070C0"/>
                </a:solidFill>
                <a:ea typeface="Calibri"/>
                <a:cs typeface="Calibri"/>
              </a:rPr>
              <a:t>What stylistic choices make it accessible (tone, visuals, headings)?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5355090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559A6-D89C-E787-E5B3-3403D61B4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+mn-lt"/>
              </a:rPr>
              <a:t>Gwiethgaredd</a:t>
            </a:r>
            <a:r>
              <a:rPr lang="en-GB">
                <a:latin typeface="+mn-lt"/>
              </a:rPr>
              <a:t> </a:t>
            </a:r>
            <a:r>
              <a:rPr lang="en-GB" err="1">
                <a:latin typeface="+mn-lt"/>
              </a:rPr>
              <a:t>unigol</a:t>
            </a:r>
            <a:br>
              <a:rPr lang="en-GB">
                <a:latin typeface="+mn-lt"/>
              </a:rPr>
            </a:br>
            <a:r>
              <a:rPr lang="en-GB">
                <a:solidFill>
                  <a:srgbClr val="0070C0"/>
                </a:solidFill>
                <a:latin typeface="+mn-lt"/>
              </a:rPr>
              <a:t>Independent task</a:t>
            </a:r>
            <a:endParaRPr lang="en-US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2A59C-2138-18ED-B16D-5531BB3664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970351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Creu poster </a:t>
            </a:r>
            <a:r>
              <a:rPr lang="en-US" sz="2400" dirty="0" err="1"/>
              <a:t>gyda</a:t>
            </a:r>
            <a:r>
              <a:rPr lang="en-US" sz="2400" dirty="0"/>
              <a:t> </a:t>
            </a:r>
            <a:r>
              <a:rPr lang="en-US" sz="2400" dirty="0" err="1"/>
              <a:t>ffocws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sut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greu</a:t>
            </a:r>
            <a:r>
              <a:rPr lang="en-US" sz="2400" dirty="0"/>
              <a:t> blog </a:t>
            </a:r>
            <a:r>
              <a:rPr lang="en-US" sz="2400" dirty="0" err="1"/>
              <a:t>effeithiol</a:t>
            </a:r>
            <a:endParaRPr lang="en-US" sz="2400" dirty="0"/>
          </a:p>
          <a:p>
            <a:r>
              <a:rPr lang="en-US" sz="2400" dirty="0" err="1"/>
              <a:t>Ystyriwch</a:t>
            </a:r>
            <a:r>
              <a:rPr lang="en-US" sz="2400" dirty="0"/>
              <a:t> y </a:t>
            </a:r>
            <a:r>
              <a:rPr lang="en-US" sz="2400" dirty="0" err="1"/>
              <a:t>pethau</a:t>
            </a:r>
            <a:r>
              <a:rPr lang="en-US" sz="2400" dirty="0"/>
              <a:t> </a:t>
            </a:r>
            <a:r>
              <a:rPr lang="en-US" sz="2400" dirty="0" err="1"/>
              <a:t>allweddol</a:t>
            </a:r>
            <a:r>
              <a:rPr lang="en-US" sz="2400" dirty="0"/>
              <a:t> a </a:t>
            </a:r>
            <a:r>
              <a:rPr lang="en-US" sz="2400" dirty="0" err="1"/>
              <a:t>drafodwyd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heddiw</a:t>
            </a:r>
            <a:r>
              <a:rPr lang="en-US" sz="2400" dirty="0"/>
              <a:t>; </a:t>
            </a:r>
            <a:r>
              <a:rPr lang="en-US" sz="2400" dirty="0" err="1"/>
              <a:t>iaith</a:t>
            </a:r>
            <a:r>
              <a:rPr lang="en-US" sz="2400" dirty="0"/>
              <a:t>, </a:t>
            </a:r>
            <a:r>
              <a:rPr lang="en-US" sz="2400" dirty="0" err="1"/>
              <a:t>cynulleidfa</a:t>
            </a:r>
            <a:r>
              <a:rPr lang="en-US" sz="2400" dirty="0"/>
              <a:t>, </a:t>
            </a:r>
            <a:r>
              <a:rPr lang="en-US" sz="2400" dirty="0" err="1"/>
              <a:t>ffocws</a:t>
            </a:r>
            <a:r>
              <a:rPr lang="en-US" sz="2400" dirty="0"/>
              <a:t> </a:t>
            </a:r>
            <a:endParaRPr lang="en-US" sz="2400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008B45-6E0E-82E9-B6CB-CF1D026DCE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70351"/>
            <a:ext cx="3867150" cy="38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Create a poster with a focus on how to create an effective blog</a:t>
            </a:r>
            <a:endParaRPr lang="en-GB" sz="2400" dirty="0">
              <a:solidFill>
                <a:srgbClr val="0070C0"/>
              </a:solidFill>
              <a:ea typeface="Calibri"/>
              <a:cs typeface="Calibri"/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Consider the key things discussed within today's session; language, audience, focus</a:t>
            </a:r>
            <a:endParaRPr lang="en-US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72010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33DE4-C7A2-CE84-C26A-C37D364E7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ea typeface="Calibri Light"/>
                <a:cs typeface="Calibri Light"/>
              </a:rPr>
              <a:t>Aseinid</a:t>
            </a:r>
            <a:r>
              <a:rPr lang="en-US" dirty="0">
                <a:ea typeface="Calibri Light"/>
                <a:cs typeface="Calibri Light"/>
              </a:rPr>
              <a:t>- Rhan 3 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rgbClr val="0070C0"/>
                </a:solidFill>
                <a:ea typeface="Calibri Light"/>
                <a:cs typeface="Calibri Light"/>
              </a:rPr>
              <a:t>Assignment- Part</a:t>
            </a:r>
            <a:r>
              <a:rPr lang="en-US" dirty="0">
                <a:ea typeface="Calibri Light"/>
                <a:cs typeface="Calibri Light"/>
              </a:rPr>
              <a:t> </a:t>
            </a:r>
            <a:r>
              <a:rPr lang="en-US" dirty="0">
                <a:solidFill>
                  <a:srgbClr val="0070C0"/>
                </a:solidFill>
                <a:ea typeface="Calibri Light"/>
                <a:cs typeface="Calibri Light"/>
              </a:rPr>
              <a:t>3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A7BE7-F004-9D71-EEB0-391C8F73C2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684948"/>
            <a:ext cx="7886700" cy="36408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err="1">
                <a:ea typeface="+mn-lt"/>
                <a:cs typeface="+mn-lt"/>
              </a:rPr>
              <a:t>Ysgrifennwch</a:t>
            </a:r>
            <a:r>
              <a:rPr lang="en-US" sz="2400" dirty="0">
                <a:ea typeface="+mn-lt"/>
                <a:cs typeface="+mn-lt"/>
              </a:rPr>
              <a:t> flog addas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gyfer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cyhoeddiad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proffesiynol</a:t>
            </a:r>
            <a:r>
              <a:rPr lang="en-US" sz="2400" dirty="0">
                <a:ea typeface="+mn-lt"/>
                <a:cs typeface="+mn-lt"/>
              </a:rPr>
              <a:t> (er </a:t>
            </a:r>
            <a:r>
              <a:rPr lang="en-US" sz="2400" err="1">
                <a:ea typeface="+mn-lt"/>
                <a:cs typeface="+mn-lt"/>
              </a:rPr>
              <a:t>enghraifft</a:t>
            </a:r>
            <a:r>
              <a:rPr lang="en-US" sz="2400" dirty="0">
                <a:ea typeface="+mn-lt"/>
                <a:cs typeface="+mn-lt"/>
              </a:rPr>
              <a:t>, Nursery World, Small Talk) </a:t>
            </a:r>
            <a:r>
              <a:rPr lang="en-US" sz="2400" err="1">
                <a:ea typeface="+mn-lt"/>
                <a:cs typeface="+mn-lt"/>
              </a:rPr>
              <a:t>sy'n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gysylltiedig</a:t>
            </a:r>
            <a:r>
              <a:rPr lang="en-US" sz="2400" dirty="0">
                <a:ea typeface="+mn-lt"/>
                <a:cs typeface="+mn-lt"/>
              </a:rPr>
              <a:t> ag </a:t>
            </a:r>
            <a:r>
              <a:rPr lang="en-US" sz="2400" err="1">
                <a:ea typeface="+mn-lt"/>
                <a:cs typeface="+mn-lt"/>
              </a:rPr>
              <a:t>ystyriaethau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sydd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eu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hangen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wrth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weithredu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cwricwlwm</a:t>
            </a:r>
            <a:r>
              <a:rPr lang="en-US" sz="2400" dirty="0">
                <a:ea typeface="+mn-lt"/>
                <a:cs typeface="+mn-lt"/>
              </a:rPr>
              <a:t>/</a:t>
            </a:r>
            <a:r>
              <a:rPr lang="en-US" sz="2400" err="1">
                <a:ea typeface="+mn-lt"/>
                <a:cs typeface="+mn-lt"/>
              </a:rPr>
              <a:t>newid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cwricwlwm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sy'n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seiliedig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ar</a:t>
            </a:r>
            <a:r>
              <a:rPr lang="en-US" sz="2400" dirty="0">
                <a:ea typeface="+mn-lt"/>
                <a:cs typeface="+mn-lt"/>
              </a:rPr>
              <a:t> </a:t>
            </a:r>
            <a:r>
              <a:rPr lang="en-US" sz="2400" err="1">
                <a:ea typeface="+mn-lt"/>
                <a:cs typeface="+mn-lt"/>
              </a:rPr>
              <a:t>chwarae</a:t>
            </a:r>
            <a:r>
              <a:rPr lang="en-US" sz="2400" dirty="0">
                <a:ea typeface="+mn-lt"/>
                <a:cs typeface="+mn-lt"/>
              </a:rPr>
              <a:t> (1000 o </a:t>
            </a:r>
            <a:r>
              <a:rPr lang="en-US" sz="2400" err="1">
                <a:ea typeface="+mn-lt"/>
                <a:cs typeface="+mn-lt"/>
              </a:rPr>
              <a:t>eiriau</a:t>
            </a:r>
            <a:r>
              <a:rPr lang="en-US" sz="2400" dirty="0">
                <a:ea typeface="+mn-lt"/>
                <a:cs typeface="+mn-lt"/>
              </a:rPr>
              <a:t>).</a:t>
            </a:r>
            <a:endParaRPr lang="en-US" sz="2400">
              <a:latin typeface="Calibri"/>
              <a:ea typeface="Calibri"/>
              <a:cs typeface="Arial"/>
            </a:endParaRPr>
          </a:p>
          <a:p>
            <a:r>
              <a:rPr lang="en-US" sz="2400" dirty="0">
                <a:solidFill>
                  <a:srgbClr val="0070C0"/>
                </a:solidFill>
                <a:latin typeface="Calibri"/>
                <a:ea typeface="Calibri"/>
                <a:cs typeface="Arial"/>
              </a:rPr>
              <a:t>Write a blog suitable for a professional publication (for example, Nursery World, Small Talk) linked to considerations needed when implementing a play-based curriculum/curriculum change (1000 words). </a:t>
            </a:r>
            <a:endParaRPr lang="en-US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767490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34DE0-41B8-BFC0-A76A-1509C02149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>
                <a:ea typeface="Calibri Light"/>
                <a:cs typeface="Calibri Light"/>
              </a:rPr>
              <a:t>Topig</a:t>
            </a:r>
            <a:r>
              <a:rPr lang="en-US" dirty="0">
                <a:ea typeface="Calibri Light"/>
                <a:cs typeface="Calibri Light"/>
              </a:rPr>
              <a:t> blog </a:t>
            </a:r>
            <a:r>
              <a:rPr lang="en-US" err="1">
                <a:ea typeface="Calibri Light"/>
                <a:cs typeface="Calibri Light"/>
              </a:rPr>
              <a:t>posib</a:t>
            </a:r>
            <a:br>
              <a:rPr lang="en-US" dirty="0">
                <a:ea typeface="Calibri Light"/>
                <a:cs typeface="Calibri Light"/>
              </a:rPr>
            </a:br>
            <a:r>
              <a:rPr lang="en-US" dirty="0">
                <a:solidFill>
                  <a:srgbClr val="0070C0"/>
                </a:solidFill>
                <a:ea typeface="Calibri Light"/>
                <a:cs typeface="Calibri Light"/>
              </a:rPr>
              <a:t>Possible blog topics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727D7-49AC-12A4-43F5-F47CABDD51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ADY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 err="1">
                <a:ea typeface="+mn-lt"/>
                <a:cs typeface="+mn-lt"/>
              </a:rPr>
              <a:t>Ysgolion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coedwig</a:t>
            </a:r>
            <a:endParaRPr lang="en-US" dirty="0" err="1"/>
          </a:p>
          <a:p>
            <a:r>
              <a:rPr lang="en-US" dirty="0">
                <a:ea typeface="+mn-lt"/>
                <a:cs typeface="+mn-lt"/>
              </a:rPr>
              <a:t>Dull </a:t>
            </a:r>
            <a:r>
              <a:rPr lang="en-US" dirty="0" err="1">
                <a:ea typeface="+mn-lt"/>
                <a:cs typeface="+mn-lt"/>
              </a:rPr>
              <a:t>penodol</a:t>
            </a:r>
            <a:r>
              <a:rPr lang="en-US" dirty="0">
                <a:ea typeface="+mn-lt"/>
                <a:cs typeface="+mn-lt"/>
              </a:rPr>
              <a:t> o </a:t>
            </a:r>
            <a:r>
              <a:rPr lang="en-US" dirty="0" err="1">
                <a:ea typeface="+mn-lt"/>
                <a:cs typeface="+mn-lt"/>
              </a:rPr>
              <a:t>ddysgu</a:t>
            </a:r>
            <a:endParaRPr lang="en-US" dirty="0" err="1"/>
          </a:p>
          <a:p>
            <a:r>
              <a:rPr lang="en-US" dirty="0" err="1">
                <a:ea typeface="+mn-lt"/>
                <a:cs typeface="+mn-lt"/>
              </a:rPr>
              <a:t>Chwarae</a:t>
            </a:r>
            <a:endParaRPr lang="en-US" dirty="0" err="1"/>
          </a:p>
          <a:p>
            <a:r>
              <a:rPr lang="en-US" dirty="0" err="1">
                <a:ea typeface="+mn-lt"/>
                <a:cs typeface="+mn-lt"/>
              </a:rPr>
              <a:t>Materion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ariannu</a:t>
            </a:r>
            <a:endParaRPr lang="en-US" dirty="0" err="1"/>
          </a:p>
          <a:p>
            <a:r>
              <a:rPr lang="en-US" dirty="0" err="1">
                <a:ea typeface="+mn-lt"/>
                <a:cs typeface="+mn-lt"/>
              </a:rPr>
              <a:t>Adnoddau</a:t>
            </a:r>
            <a:endParaRPr lang="en-US" dirty="0" err="1"/>
          </a:p>
          <a:p>
            <a:r>
              <a:rPr lang="en-US" dirty="0" err="1">
                <a:ea typeface="Calibri"/>
                <a:cs typeface="Calibri"/>
              </a:rPr>
              <a:t>Cyfleoedd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hyfforddi</a:t>
            </a:r>
            <a:endParaRPr lang="en-US">
              <a:ea typeface="Calibri"/>
              <a:cs typeface="Calibri"/>
            </a:endParaRPr>
          </a:p>
          <a:p>
            <a:r>
              <a:rPr lang="en-US" dirty="0" err="1">
                <a:ea typeface="+mn-lt"/>
                <a:cs typeface="+mn-lt"/>
              </a:rPr>
              <a:t>Gweithio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tîm</a:t>
            </a:r>
            <a:endParaRPr lang="en-US" dirty="0" err="1"/>
          </a:p>
          <a:p>
            <a:r>
              <a:rPr lang="en-US" dirty="0" err="1">
                <a:ea typeface="+mn-lt"/>
                <a:cs typeface="+mn-lt"/>
              </a:rPr>
              <a:t>Ymarfer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dirty="0" err="1">
                <a:ea typeface="+mn-lt"/>
                <a:cs typeface="+mn-lt"/>
              </a:rPr>
              <a:t>cynhwyso</a:t>
            </a:r>
            <a:endParaRPr lang="en-US" dirty="0" err="1"/>
          </a:p>
          <a:p>
            <a:r>
              <a:rPr lang="en-US" dirty="0" err="1">
                <a:ea typeface="+mn-lt"/>
                <a:cs typeface="+mn-lt"/>
              </a:rPr>
              <a:t>Rhieni</a:t>
            </a:r>
            <a:endParaRPr lang="en-US" dirty="0" err="1"/>
          </a:p>
          <a:p>
            <a:r>
              <a:rPr lang="en-US" err="1">
                <a:ea typeface="+mn-lt"/>
                <a:cs typeface="+mn-lt"/>
              </a:rPr>
              <a:t>Amgylcheddau</a:t>
            </a:r>
            <a:r>
              <a:rPr lang="en-US" dirty="0">
                <a:ea typeface="+mn-lt"/>
                <a:cs typeface="+mn-lt"/>
              </a:rPr>
              <a:t> </a:t>
            </a:r>
            <a:r>
              <a:rPr lang="en-US" err="1">
                <a:ea typeface="+mn-lt"/>
                <a:cs typeface="+mn-lt"/>
              </a:rPr>
              <a:t>dysgu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Ac </a:t>
            </a:r>
            <a:r>
              <a:rPr lang="en-US" dirty="0" err="1">
                <a:ea typeface="Calibri"/>
                <a:cs typeface="Calibri"/>
              </a:rPr>
              <a:t>unrhyw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beth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y </a:t>
            </a:r>
            <a:r>
              <a:rPr lang="en-US" dirty="0" err="1">
                <a:ea typeface="Calibri"/>
                <a:cs typeface="Calibri"/>
              </a:rPr>
              <a:t>canol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2AEC90-D8FD-BD64-DCAF-536D81F06E0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ALN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Forest schools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A specific approach to learning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Play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Funding issues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Resources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Training opportunities 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Teamworking 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Inclusive practice 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Parents</a:t>
            </a:r>
          </a:p>
          <a:p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Learning environments </a:t>
            </a: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  <a:ea typeface="Calibri"/>
                <a:cs typeface="Calibri"/>
              </a:rPr>
              <a:t>And anything in-between</a:t>
            </a:r>
          </a:p>
        </p:txBody>
      </p:sp>
    </p:spTree>
    <p:extLst>
      <p:ext uri="{BB962C8B-B14F-4D97-AF65-F5344CB8AC3E}">
        <p14:creationId xmlns:p14="http://schemas.microsoft.com/office/powerpoint/2010/main" val="7464462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945A8-3BD0-BB47-CE2A-E86E3CC61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011" y="271436"/>
            <a:ext cx="7886700" cy="132556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ea typeface="Calibri Light"/>
                <a:cs typeface="Calibri Light"/>
              </a:rPr>
              <a:t>Deall y </a:t>
            </a:r>
            <a:r>
              <a:rPr lang="en-GB" sz="3600" err="1">
                <a:latin typeface="Calibri"/>
                <a:ea typeface="Calibri Light"/>
                <a:cs typeface="Calibri Light"/>
              </a:rPr>
              <a:t>topig</a:t>
            </a:r>
            <a:r>
              <a:rPr lang="en-GB" sz="3600" dirty="0">
                <a:latin typeface="Calibri"/>
                <a:ea typeface="Calibri Light"/>
                <a:cs typeface="Calibri Light"/>
              </a:rPr>
              <a:t>- </a:t>
            </a:r>
            <a:r>
              <a:rPr lang="en-GB" sz="3600" err="1">
                <a:latin typeface="Calibri"/>
                <a:ea typeface="Calibri Light"/>
                <a:cs typeface="Calibri Light"/>
              </a:rPr>
              <a:t>Gwnewch</a:t>
            </a:r>
            <a:r>
              <a:rPr lang="en-GB" sz="3600" dirty="0">
                <a:latin typeface="Calibri"/>
                <a:ea typeface="Calibri Light"/>
                <a:cs typeface="Calibri Light"/>
              </a:rPr>
              <a:t> </a:t>
            </a:r>
            <a:r>
              <a:rPr lang="en-GB" sz="3600" err="1">
                <a:latin typeface="Calibri"/>
                <a:ea typeface="Calibri Light"/>
                <a:cs typeface="Calibri Light"/>
              </a:rPr>
              <a:t>eich</a:t>
            </a:r>
            <a:r>
              <a:rPr lang="en-GB" sz="3600" dirty="0">
                <a:latin typeface="Calibri"/>
                <a:ea typeface="Calibri Light"/>
                <a:cs typeface="Calibri Light"/>
              </a:rPr>
              <a:t> </a:t>
            </a:r>
            <a:r>
              <a:rPr lang="en-GB" sz="3600" err="1">
                <a:latin typeface="Calibri"/>
                <a:ea typeface="Calibri Light"/>
                <a:cs typeface="Calibri Light"/>
              </a:rPr>
              <a:t>ymchwil</a:t>
            </a:r>
            <a:br>
              <a:rPr lang="en-GB" sz="3600" dirty="0">
                <a:latin typeface="Calibri"/>
              </a:rPr>
            </a:br>
            <a:r>
              <a:rPr lang="en-GB" sz="36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Understand the topic- Do your research</a:t>
            </a:r>
            <a:endParaRPr lang="en-US" sz="36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F21A3C6-E1FE-D0C7-849B-F6D5B01284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896" y="1590918"/>
            <a:ext cx="3620837" cy="367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2B6C068-044C-F67E-1541-89613D17BD24}"/>
              </a:ext>
            </a:extLst>
          </p:cNvPr>
          <p:cNvSpPr txBox="1"/>
          <p:nvPr/>
        </p:nvSpPr>
        <p:spPr>
          <a:xfrm>
            <a:off x="0" y="5267082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>
                <a:hlinkClick r:id="rId3"/>
              </a:rPr>
              <a:t>Full principles and criteria for good practice | Forest School Association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1888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832562-81C8-CB02-19DF-37DF4D6B1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Create your own plan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9B82628-7761-2459-E343-D5EE4A48C8D8}"/>
              </a:ext>
            </a:extLst>
          </p:cNvPr>
          <p:cNvSpPr/>
          <p:nvPr/>
        </p:nvSpPr>
        <p:spPr>
          <a:xfrm>
            <a:off x="3759565" y="2526111"/>
            <a:ext cx="1624870" cy="124332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Forest schools approach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59A4EF-AA37-9362-CE30-511A91EB102A}"/>
              </a:ext>
            </a:extLst>
          </p:cNvPr>
          <p:cNvSpPr txBox="1"/>
          <p:nvPr/>
        </p:nvSpPr>
        <p:spPr>
          <a:xfrm>
            <a:off x="5210108" y="1923733"/>
            <a:ext cx="329898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/>
              <a:t>Core principles- child-led, </a:t>
            </a:r>
          </a:p>
          <a:p>
            <a:r>
              <a:rPr lang="en-GB"/>
              <a:t>Risk-taking, Holistic development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047D5C-C3FF-F638-3001-E268FBBFE1DF}"/>
              </a:ext>
            </a:extLst>
          </p:cNvPr>
          <p:cNvSpPr txBox="1"/>
          <p:nvPr/>
        </p:nvSpPr>
        <p:spPr>
          <a:xfrm>
            <a:off x="5210108" y="4209953"/>
            <a:ext cx="334129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/>
              <a:t>Benefits for learners- social skills, </a:t>
            </a:r>
          </a:p>
          <a:p>
            <a:r>
              <a:rPr lang="en-GB"/>
              <a:t>Emotional wellbeing, confidence 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CC70FC-9B19-EB01-B205-338B9A5CD98C}"/>
              </a:ext>
            </a:extLst>
          </p:cNvPr>
          <p:cNvSpPr txBox="1"/>
          <p:nvPr/>
        </p:nvSpPr>
        <p:spPr>
          <a:xfrm>
            <a:off x="246602" y="3958524"/>
            <a:ext cx="3687291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/>
              <a:t>Link to Curriculum for Wales- </a:t>
            </a:r>
          </a:p>
          <a:p>
            <a:r>
              <a:rPr lang="en-GB"/>
              <a:t>Inclusion and accessibility, Play based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AE8C9-D2B8-7470-E10C-3677D4711D92}"/>
              </a:ext>
            </a:extLst>
          </p:cNvPr>
          <p:cNvSpPr txBox="1"/>
          <p:nvPr/>
        </p:nvSpPr>
        <p:spPr>
          <a:xfrm>
            <a:off x="1262300" y="1785234"/>
            <a:ext cx="2191369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/>
              <a:t>Challenges- weather, </a:t>
            </a:r>
          </a:p>
          <a:p>
            <a:r>
              <a:rPr lang="en-GB"/>
              <a:t>risk, staff training</a:t>
            </a:r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9541188-3D92-0C79-4FE1-EB7BB74B37FF}"/>
              </a:ext>
            </a:extLst>
          </p:cNvPr>
          <p:cNvCxnSpPr/>
          <p:nvPr/>
        </p:nvCxnSpPr>
        <p:spPr>
          <a:xfrm>
            <a:off x="3126262" y="2502792"/>
            <a:ext cx="577122" cy="53027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A44E1E2-BD0E-E258-FD8D-4D949F3E96D8}"/>
              </a:ext>
            </a:extLst>
          </p:cNvPr>
          <p:cNvCxnSpPr>
            <a:cxnSpLocks/>
          </p:cNvCxnSpPr>
          <p:nvPr/>
        </p:nvCxnSpPr>
        <p:spPr>
          <a:xfrm flipV="1">
            <a:off x="3219950" y="3510880"/>
            <a:ext cx="492801" cy="3691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862CB11-6AC9-7004-119B-93F7A34DB739}"/>
              </a:ext>
            </a:extLst>
          </p:cNvPr>
          <p:cNvCxnSpPr>
            <a:cxnSpLocks/>
          </p:cNvCxnSpPr>
          <p:nvPr/>
        </p:nvCxnSpPr>
        <p:spPr>
          <a:xfrm flipV="1">
            <a:off x="5449736" y="2648945"/>
            <a:ext cx="492801" cy="3691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100F7681-1EB9-99A5-6A43-D8CD19A6A67A}"/>
              </a:ext>
            </a:extLst>
          </p:cNvPr>
          <p:cNvCxnSpPr>
            <a:cxnSpLocks/>
          </p:cNvCxnSpPr>
          <p:nvPr/>
        </p:nvCxnSpPr>
        <p:spPr>
          <a:xfrm>
            <a:off x="5459104" y="3430304"/>
            <a:ext cx="474064" cy="44596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3231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502870-905E-0765-7F11-B3D8DE02F3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3FB85-78ED-0369-A8E3-76610C091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 </a:t>
            </a:r>
            <a:br>
              <a:rPr lang="en-GB" dirty="0"/>
            </a:br>
            <a:r>
              <a:rPr lang="en-GB" dirty="0">
                <a:solidFill>
                  <a:srgbClr val="0070C0"/>
                </a:solidFill>
              </a:rPr>
              <a:t>Create your own plan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C9640308-EC6F-D933-2515-963013E7D31C}"/>
              </a:ext>
            </a:extLst>
          </p:cNvPr>
          <p:cNvSpPr/>
          <p:nvPr/>
        </p:nvSpPr>
        <p:spPr>
          <a:xfrm>
            <a:off x="3759565" y="2526111"/>
            <a:ext cx="1624870" cy="1243321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Dull Ysgol </a:t>
            </a:r>
            <a:r>
              <a:rPr lang="en-GB" dirty="0" err="1">
                <a:solidFill>
                  <a:schemeClr val="tx1"/>
                </a:solidFill>
              </a:rPr>
              <a:t>Goedwig</a:t>
            </a:r>
            <a:endParaRPr lang="en-GB" dirty="0" err="1">
              <a:solidFill>
                <a:schemeClr val="tx1"/>
              </a:solidFill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A39D47-8FE9-4655-1E24-9BC3340D2FBF}"/>
              </a:ext>
            </a:extLst>
          </p:cNvPr>
          <p:cNvSpPr txBox="1"/>
          <p:nvPr/>
        </p:nvSpPr>
        <p:spPr>
          <a:xfrm>
            <a:off x="5210108" y="1642667"/>
            <a:ext cx="3616183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err="1">
                <a:ea typeface="+mn-lt"/>
                <a:cs typeface="+mn-lt"/>
              </a:rPr>
              <a:t>Egwyddorion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err="1">
                <a:ea typeface="+mn-lt"/>
                <a:cs typeface="+mn-lt"/>
              </a:rPr>
              <a:t>craidd</a:t>
            </a:r>
            <a:r>
              <a:rPr lang="en-GB" dirty="0">
                <a:ea typeface="+mn-lt"/>
                <a:cs typeface="+mn-lt"/>
              </a:rPr>
              <a:t> - dan </a:t>
            </a:r>
            <a:r>
              <a:rPr lang="en-GB" err="1">
                <a:ea typeface="+mn-lt"/>
                <a:cs typeface="+mn-lt"/>
              </a:rPr>
              <a:t>arweiniad</a:t>
            </a:r>
            <a:r>
              <a:rPr lang="en-GB" dirty="0">
                <a:ea typeface="+mn-lt"/>
                <a:cs typeface="+mn-lt"/>
              </a:rPr>
              <a:t> 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y </a:t>
            </a:r>
            <a:r>
              <a:rPr lang="en-GB" dirty="0" err="1">
                <a:ea typeface="+mn-lt"/>
                <a:cs typeface="+mn-lt"/>
              </a:rPr>
              <a:t>plentyn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Cymryd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risgiau</a:t>
            </a:r>
            <a:r>
              <a:rPr lang="en-GB" dirty="0">
                <a:ea typeface="+mn-lt"/>
                <a:cs typeface="+mn-lt"/>
              </a:rPr>
              <a:t>, </a:t>
            </a:r>
            <a:endParaRPr lang="en-US" dirty="0" err="1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Datblygiad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cyfannol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CF4545-865F-D411-2CE3-BD34BF0E7210}"/>
              </a:ext>
            </a:extLst>
          </p:cNvPr>
          <p:cNvSpPr txBox="1"/>
          <p:nvPr/>
        </p:nvSpPr>
        <p:spPr>
          <a:xfrm>
            <a:off x="5210108" y="4209953"/>
            <a:ext cx="3521541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 err="1">
                <a:ea typeface="+mn-lt"/>
                <a:cs typeface="+mn-lt"/>
              </a:rPr>
              <a:t>Manteision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ddysgwyr</a:t>
            </a:r>
            <a:r>
              <a:rPr lang="en-GB" dirty="0">
                <a:ea typeface="+mn-lt"/>
                <a:cs typeface="+mn-lt"/>
              </a:rPr>
              <a:t> - </a:t>
            </a:r>
            <a:r>
              <a:rPr lang="en-GB" dirty="0" err="1">
                <a:ea typeface="+mn-lt"/>
                <a:cs typeface="+mn-lt"/>
              </a:rPr>
              <a:t>sgiliau</a:t>
            </a:r>
            <a:r>
              <a:rPr lang="en-GB" dirty="0">
                <a:ea typeface="+mn-lt"/>
                <a:cs typeface="+mn-lt"/>
              </a:rPr>
              <a:t> </a:t>
            </a:r>
            <a:endParaRPr lang="en-US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cymdeithasol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lles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emosiynol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hyder</a:t>
            </a:r>
            <a:endParaRPr lang="en-US" dirty="0" err="1">
              <a:ea typeface="Calibri"/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E31F5-7443-8B8D-6F3A-9F7FC02F5128}"/>
              </a:ext>
            </a:extLst>
          </p:cNvPr>
          <p:cNvSpPr txBox="1"/>
          <p:nvPr/>
        </p:nvSpPr>
        <p:spPr>
          <a:xfrm>
            <a:off x="246602" y="3958524"/>
            <a:ext cx="2847959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Dolen </a:t>
            </a:r>
            <a:r>
              <a:rPr lang="en-GB" dirty="0" err="1">
                <a:ea typeface="+mn-lt"/>
                <a:cs typeface="+mn-lt"/>
              </a:rPr>
              <a:t>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Gwricwlwm</a:t>
            </a:r>
            <a:r>
              <a:rPr lang="en-GB" dirty="0">
                <a:ea typeface="+mn-lt"/>
                <a:cs typeface="+mn-lt"/>
              </a:rPr>
              <a:t> Cymru - </a:t>
            </a:r>
            <a:endParaRPr lang="en-US" dirty="0"/>
          </a:p>
          <a:p>
            <a:r>
              <a:rPr lang="en-GB" err="1">
                <a:ea typeface="+mn-lt"/>
                <a:cs typeface="+mn-lt"/>
              </a:rPr>
              <a:t>Cynhwysiant</a:t>
            </a:r>
            <a:r>
              <a:rPr lang="en-GB" dirty="0">
                <a:ea typeface="+mn-lt"/>
                <a:cs typeface="+mn-lt"/>
              </a:rPr>
              <a:t> a </a:t>
            </a:r>
            <a:r>
              <a:rPr lang="en-GB" err="1">
                <a:ea typeface="+mn-lt"/>
                <a:cs typeface="+mn-lt"/>
              </a:rPr>
              <a:t>hygyrchedd</a:t>
            </a:r>
            <a:r>
              <a:rPr lang="en-GB" dirty="0">
                <a:ea typeface="+mn-lt"/>
                <a:cs typeface="+mn-lt"/>
              </a:rPr>
              <a:t>, </a:t>
            </a:r>
          </a:p>
          <a:p>
            <a:r>
              <a:rPr lang="en-GB" dirty="0" err="1">
                <a:ea typeface="+mn-lt"/>
                <a:cs typeface="+mn-lt"/>
              </a:rPr>
              <a:t>Seiliedig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ar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chwarae</a:t>
            </a:r>
            <a:endParaRPr lang="en-GB" dirty="0" err="1">
              <a:ea typeface="Calibri"/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61FA307-1593-A4FB-796D-74BA2DAEF9C3}"/>
              </a:ext>
            </a:extLst>
          </p:cNvPr>
          <p:cNvSpPr txBox="1"/>
          <p:nvPr/>
        </p:nvSpPr>
        <p:spPr>
          <a:xfrm>
            <a:off x="1262300" y="1785234"/>
            <a:ext cx="223542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 err="1">
                <a:ea typeface="Calibri"/>
                <a:cs typeface="Calibri"/>
              </a:rPr>
              <a:t>Heriau</a:t>
            </a:r>
            <a:r>
              <a:rPr lang="en-GB" dirty="0">
                <a:ea typeface="+mn-lt"/>
                <a:cs typeface="+mn-lt"/>
              </a:rPr>
              <a:t> - </a:t>
            </a:r>
            <a:r>
              <a:rPr lang="en-GB" dirty="0" err="1">
                <a:ea typeface="+mn-lt"/>
                <a:cs typeface="+mn-lt"/>
              </a:rPr>
              <a:t>tywydd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dirty="0" err="1">
                <a:ea typeface="+mn-lt"/>
                <a:cs typeface="+mn-lt"/>
              </a:rPr>
              <a:t>risg</a:t>
            </a:r>
            <a:r>
              <a:rPr lang="en-GB" dirty="0">
                <a:ea typeface="+mn-lt"/>
                <a:cs typeface="+mn-lt"/>
              </a:rPr>
              <a:t>, </a:t>
            </a:r>
            <a:endParaRPr lang="en-US"/>
          </a:p>
          <a:p>
            <a:r>
              <a:rPr lang="en-GB" dirty="0" err="1">
                <a:ea typeface="+mn-lt"/>
                <a:cs typeface="+mn-lt"/>
              </a:rPr>
              <a:t>hyfforddiant</a:t>
            </a:r>
            <a:r>
              <a:rPr lang="en-GB" dirty="0">
                <a:ea typeface="+mn-lt"/>
                <a:cs typeface="+mn-lt"/>
              </a:rPr>
              <a:t> staff</a:t>
            </a:r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52B22CB1-5AA0-7FAA-2048-C633A2F9103F}"/>
              </a:ext>
            </a:extLst>
          </p:cNvPr>
          <p:cNvCxnSpPr/>
          <p:nvPr/>
        </p:nvCxnSpPr>
        <p:spPr>
          <a:xfrm>
            <a:off x="3126262" y="2502792"/>
            <a:ext cx="577122" cy="530278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659BAF20-77DC-7417-AEAF-B82EA35196A2}"/>
              </a:ext>
            </a:extLst>
          </p:cNvPr>
          <p:cNvCxnSpPr>
            <a:cxnSpLocks/>
          </p:cNvCxnSpPr>
          <p:nvPr/>
        </p:nvCxnSpPr>
        <p:spPr>
          <a:xfrm flipV="1">
            <a:off x="3219950" y="3510880"/>
            <a:ext cx="492801" cy="3691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170D111-F5B1-3148-36FE-E5F8E663CFF6}"/>
              </a:ext>
            </a:extLst>
          </p:cNvPr>
          <p:cNvCxnSpPr>
            <a:cxnSpLocks/>
          </p:cNvCxnSpPr>
          <p:nvPr/>
        </p:nvCxnSpPr>
        <p:spPr>
          <a:xfrm flipV="1">
            <a:off x="5449736" y="2648945"/>
            <a:ext cx="492801" cy="36913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505D052-301D-9F57-0779-ADEF86BABF8F}"/>
              </a:ext>
            </a:extLst>
          </p:cNvPr>
          <p:cNvCxnSpPr>
            <a:cxnSpLocks/>
          </p:cNvCxnSpPr>
          <p:nvPr/>
        </p:nvCxnSpPr>
        <p:spPr>
          <a:xfrm>
            <a:off x="5459104" y="3430304"/>
            <a:ext cx="474064" cy="44596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494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7C7A-6F1A-688D-DEB8-76B1D1DDD6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err="1">
                <a:latin typeface="Calibri"/>
                <a:ea typeface="Calibri"/>
                <a:cs typeface="Calibri"/>
              </a:rPr>
              <a:t>Rhestr</a:t>
            </a:r>
            <a:r>
              <a:rPr lang="en-GB" sz="3600" dirty="0">
                <a:latin typeface="Calibri"/>
                <a:ea typeface="Calibri"/>
                <a:cs typeface="Calibri"/>
              </a:rPr>
              <a:t> </a:t>
            </a:r>
            <a:r>
              <a:rPr lang="en-GB" sz="3600" err="1">
                <a:latin typeface="Calibri"/>
                <a:ea typeface="Calibri"/>
                <a:cs typeface="Calibri"/>
              </a:rPr>
              <a:t>cyfeirnodi</a:t>
            </a:r>
            <a:br>
              <a:rPr lang="en-GB" sz="3600" dirty="0">
                <a:latin typeface="Calibri"/>
              </a:rPr>
            </a:br>
            <a:r>
              <a:rPr lang="en-GB" sz="3600" dirty="0">
                <a:solidFill>
                  <a:srgbClr val="0070C0"/>
                </a:solidFill>
                <a:latin typeface="Calibri"/>
                <a:ea typeface="Calibri"/>
                <a:cs typeface="Calibri"/>
              </a:rPr>
              <a:t>Reference list</a:t>
            </a:r>
            <a:endParaRPr lang="en-US" sz="3600" dirty="0">
              <a:solidFill>
                <a:srgbClr val="0070C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617FF6-EE15-37C3-E362-394FBFB281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8806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600" dirty="0" err="1">
                <a:solidFill>
                  <a:srgbClr val="515151"/>
                </a:solidFill>
                <a:ea typeface="Calibri"/>
                <a:cs typeface="Calibri"/>
              </a:rPr>
              <a:t>Estyn</a:t>
            </a:r>
            <a:r>
              <a:rPr lang="en-US" sz="1600" dirty="0">
                <a:solidFill>
                  <a:srgbClr val="515151"/>
                </a:solidFill>
                <a:ea typeface="Calibri"/>
                <a:cs typeface="Calibri"/>
              </a:rPr>
              <a:t> (2023) </a:t>
            </a:r>
            <a:r>
              <a:rPr lang="en-US" sz="1600" i="1" dirty="0">
                <a:solidFill>
                  <a:srgbClr val="515151"/>
                </a:solidFill>
              </a:rPr>
              <a:t>The use of the outdoor learning environment to support pupils learning and well-being. </a:t>
            </a:r>
            <a:r>
              <a:rPr lang="en-US" sz="1600" dirty="0">
                <a:solidFill>
                  <a:srgbClr val="515151"/>
                </a:solidFill>
              </a:rPr>
              <a:t>Available at: 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  <a:hlinkClick r:id="rId2"/>
              </a:rPr>
              <a:t>https://estyn.gov.wales/improvement-resources/the-use-of-the-outdoor-learning-environment-to-support-pupils-learning-and-well-being/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</a:rPr>
              <a:t>. (Accessed: 3rd October 2025)</a:t>
            </a:r>
            <a:endParaRPr lang="en-US" sz="1600" dirty="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 err="1">
                <a:solidFill>
                  <a:srgbClr val="515151"/>
                </a:solidFill>
                <a:ea typeface="Calibri"/>
                <a:cs typeface="Calibri"/>
              </a:rPr>
              <a:t>Estyn</a:t>
            </a:r>
            <a:r>
              <a:rPr lang="en-US" sz="1600" dirty="0">
                <a:solidFill>
                  <a:srgbClr val="515151"/>
                </a:solidFill>
                <a:ea typeface="Calibri"/>
                <a:cs typeface="Calibri"/>
              </a:rPr>
              <a:t> (2024) Using the outdoors to develop pupils’ imagination and role play. Available at: 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  <a:hlinkClick r:id="rId3"/>
              </a:rPr>
              <a:t>https://estyn.gov.wales/improvement-resources/using-the-outdoors-to-develop-pupils-imagination-and-role-play/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</a:rPr>
              <a:t>. (Accessed: 3rd October 2025)</a:t>
            </a:r>
            <a:endParaRPr lang="en-US" sz="1600" dirty="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solidFill>
                  <a:srgbClr val="515151"/>
                </a:solidFill>
                <a:ea typeface="Calibri"/>
                <a:cs typeface="Calibri"/>
              </a:rPr>
              <a:t>Jones, A (2021) </a:t>
            </a:r>
            <a:r>
              <a:rPr lang="en-US" sz="1600" i="1" dirty="0">
                <a:solidFill>
                  <a:srgbClr val="515151"/>
                </a:solidFill>
                <a:latin typeface="Calibri"/>
                <a:ea typeface="Roboto"/>
                <a:cs typeface="Roboto"/>
              </a:rPr>
              <a:t>Learning in the Early Years: If preparation is key, are we getting it right?. Available at: 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  <a:hlinkClick r:id="rId4"/>
              </a:rPr>
              <a:t>https://athrofa.cymru/2021/03/23/learning-in-the-early-years-if-preparation-is-key-are-we-getting-it-right/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</a:rPr>
              <a:t>. (Accessed: 2nd October 2025)</a:t>
            </a:r>
            <a:endParaRPr lang="en-US" sz="1600" i="1" dirty="0">
              <a:solidFill>
                <a:srgbClr val="51515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1600" dirty="0">
                <a:ea typeface="Calibri"/>
                <a:cs typeface="Calibri"/>
              </a:rPr>
              <a:t>Ryder, N (2024) </a:t>
            </a:r>
            <a:r>
              <a:rPr lang="en-US" sz="1600" i="1" dirty="0">
                <a:solidFill>
                  <a:srgbClr val="515151"/>
                </a:solidFill>
                <a:latin typeface="Calibri"/>
                <a:ea typeface="Roboto"/>
                <a:cs typeface="Roboto"/>
              </a:rPr>
              <a:t>Welsh and Additional Learning Needs (ALN) – a long way to go</a:t>
            </a:r>
            <a:r>
              <a:rPr lang="en-US" sz="1600" dirty="0">
                <a:solidFill>
                  <a:srgbClr val="515151"/>
                </a:solidFill>
                <a:latin typeface="Calibri"/>
                <a:ea typeface="Roboto"/>
                <a:cs typeface="Roboto"/>
              </a:rPr>
              <a:t>. Available at:</a:t>
            </a:r>
            <a:r>
              <a:rPr lang="en-US" sz="1600" b="1" dirty="0">
                <a:solidFill>
                  <a:srgbClr val="515151"/>
                </a:solidFill>
                <a:latin typeface="Calibri"/>
                <a:ea typeface="Roboto"/>
                <a:cs typeface="Roboto"/>
              </a:rPr>
              <a:t> 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  <a:hlinkClick r:id="rId5"/>
              </a:rPr>
              <a:t>https://athrofa.cymru/2024/01/05/welsh-and-additional-learning-needs-aln-a-long-way-to-go/</a:t>
            </a:r>
            <a:r>
              <a:rPr lang="en-US" sz="1600" dirty="0">
                <a:solidFill>
                  <a:srgbClr val="515151"/>
                </a:solidFill>
                <a:ea typeface="+mn-lt"/>
                <a:cs typeface="+mn-lt"/>
              </a:rPr>
              <a:t> (Accessed: 2nd October 2025)</a:t>
            </a:r>
            <a:endParaRPr lang="en-US" sz="16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sz="260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260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755267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6800D7-058D-DC42-4476-C9BA6EA4F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BF486-4B4D-6047-1078-685752FCF0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3600"/>
              <a:t>Darllen Ychwanegol</a:t>
            </a:r>
            <a:br>
              <a:rPr lang="en-GB" sz="3600"/>
            </a:br>
            <a:r>
              <a:rPr lang="en-GB" sz="3600">
                <a:solidFill>
                  <a:srgbClr val="0070C0"/>
                </a:solidFill>
              </a:rPr>
              <a:t>Additional Reading</a:t>
            </a:r>
            <a:endParaRPr lang="en-US" sz="3600">
              <a:solidFill>
                <a:srgbClr val="0070C0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C5D63C-5D23-793E-B9A5-75A066601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769" y="1825625"/>
            <a:ext cx="8854633" cy="4042740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Yr </a:t>
            </a:r>
            <a:r>
              <a:rPr lang="en-GB" sz="1600" dirty="0" err="1">
                <a:solidFill>
                  <a:srgbClr val="000000"/>
                </a:solidFill>
                <a:effectLst/>
                <a:latin typeface="Helvetica"/>
                <a:cs typeface="Helvetica"/>
              </a:rPr>
              <a:t>Athrofa</a:t>
            </a:r>
            <a:endParaRPr lang="en-GB" sz="1600" dirty="0">
              <a:solidFill>
                <a:srgbClr val="000000"/>
              </a:solidFill>
              <a:effectLst/>
              <a:latin typeface="Helvetica"/>
              <a:cs typeface="Helvetica"/>
            </a:endParaRPr>
          </a:p>
          <a:p>
            <a:pPr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</a:rPr>
              <a:t>https://athrofa.cymru/blog-2/</a:t>
            </a: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Welsh Government: Curriculum for Wales blog</a:t>
            </a:r>
          </a:p>
          <a:p>
            <a:pPr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</a:rPr>
              <a:t>https://curriculumforwales.gov.wales/</a:t>
            </a: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EWC</a:t>
            </a:r>
          </a:p>
          <a:p>
            <a:pPr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</a:rPr>
              <a:t>https://www.ewc.wales/site/index.php/en/about/son.html</a:t>
            </a:r>
          </a:p>
          <a:p>
            <a:pPr>
              <a:buNone/>
            </a:pPr>
            <a:r>
              <a:rPr lang="en-GB" sz="1600" err="1">
                <a:solidFill>
                  <a:srgbClr val="000000"/>
                </a:solidFill>
                <a:effectLst/>
                <a:latin typeface="Helvetica" pitchFamily="2" charset="0"/>
              </a:rPr>
              <a:t>TeacherToolkit</a:t>
            </a:r>
            <a:endParaRPr lang="en-GB" sz="1600">
              <a:solidFill>
                <a:srgbClr val="000000"/>
              </a:solidFill>
              <a:effectLst/>
              <a:latin typeface="Helvetica" pitchFamily="2" charset="0"/>
            </a:endParaRPr>
          </a:p>
          <a:p>
            <a:pPr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</a:rPr>
              <a:t>https://www.teachertoolkit.co.uk/blog/</a:t>
            </a: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Debra Kidd</a:t>
            </a:r>
          </a:p>
          <a:p>
            <a:pPr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</a:rPr>
              <a:t>https://debrakidd.wordpress.com/</a:t>
            </a: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Pat Thomson</a:t>
            </a:r>
          </a:p>
          <a:p>
            <a:pPr>
              <a:buNone/>
            </a:pPr>
            <a:r>
              <a:rPr lang="en-GB" sz="1600" dirty="0">
                <a:solidFill>
                  <a:srgbClr val="2560A7"/>
                </a:solidFill>
                <a:effectLst/>
                <a:latin typeface="Helvetica"/>
                <a:cs typeface="Helvetica"/>
              </a:rPr>
              <a:t>https://patthomson.net/</a:t>
            </a:r>
          </a:p>
          <a:p>
            <a:pPr>
              <a:buNone/>
            </a:pPr>
            <a:r>
              <a:rPr lang="en-GB" sz="1600" dirty="0">
                <a:solidFill>
                  <a:srgbClr val="000000"/>
                </a:solidFill>
                <a:effectLst/>
                <a:latin typeface="Helvetica"/>
                <a:cs typeface="Helvetica"/>
              </a:rPr>
              <a:t>Gareth Evans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B4CB4"/>
                </a:solidFill>
                <a:effectLst/>
                <a:latin typeface="Helvetica"/>
                <a:cs typeface="Helvetica"/>
                <a:hlinkClick r:id="rId2"/>
              </a:rPr>
              <a:t>https://welsheducationmatters.wordpress.com/</a:t>
            </a:r>
            <a:endParaRPr lang="en-GB" sz="1600" dirty="0">
              <a:solidFill>
                <a:srgbClr val="0B4CB4"/>
              </a:solidFill>
              <a:effectLst/>
              <a:latin typeface="Helvetica" pitchFamily="2" charset="0"/>
              <a:cs typeface="Helvetica"/>
              <a:hlinkClick r:id="rId2"/>
            </a:endParaRPr>
          </a:p>
          <a:p>
            <a:pPr marL="0" indent="0">
              <a:buNone/>
            </a:pPr>
            <a:r>
              <a:rPr lang="en-GB" sz="1600">
                <a:latin typeface="Helvetica"/>
                <a:ea typeface="Calibri"/>
                <a:cs typeface="Helvetica"/>
              </a:rPr>
              <a:t>Paul Darby</a:t>
            </a:r>
            <a:endParaRPr lang="en-GB" sz="1600" dirty="0">
              <a:latin typeface="Helvetica"/>
              <a:ea typeface="Calibri"/>
              <a:cs typeface="Helvetica"/>
            </a:endParaRPr>
          </a:p>
          <a:p>
            <a:pPr marL="0" indent="0">
              <a:buNone/>
            </a:pPr>
            <a:r>
              <a:rPr lang="en-US" sz="2100" dirty="0">
                <a:solidFill>
                  <a:srgbClr val="000000"/>
                </a:solidFill>
                <a:ea typeface="Calibri"/>
                <a:cs typeface="Calibri"/>
              </a:rPr>
              <a:t>Darby, P (2022) </a:t>
            </a:r>
            <a:r>
              <a:rPr lang="en-US" sz="2100" i="1" dirty="0">
                <a:solidFill>
                  <a:srgbClr val="515151"/>
                </a:solidFill>
                <a:ea typeface="Calibri"/>
                <a:cs typeface="Calibri"/>
              </a:rPr>
              <a:t>Professional love: Emotional literacy in early years practice</a:t>
            </a:r>
            <a:r>
              <a:rPr lang="en-US" sz="2100" dirty="0">
                <a:solidFill>
                  <a:srgbClr val="515151"/>
                </a:solidFill>
                <a:ea typeface="Calibri"/>
                <a:cs typeface="Calibri"/>
              </a:rPr>
              <a:t>. Available at: </a:t>
            </a:r>
            <a:r>
              <a:rPr lang="en-US" sz="2100" dirty="0">
                <a:solidFill>
                  <a:srgbClr val="0B4CB4"/>
                </a:solidFill>
                <a:ea typeface="Calibri"/>
                <a:cs typeface="Calibri"/>
                <a:hlinkClick r:id="rId3"/>
              </a:rPr>
              <a:t>https://athrofa.cymru/2022/05/13/professional-love-emotional-literacy-in-early-years-practice/</a:t>
            </a:r>
            <a:r>
              <a:rPr lang="en-US" sz="2100" dirty="0">
                <a:solidFill>
                  <a:srgbClr val="515151"/>
                </a:solidFill>
                <a:ea typeface="Calibri"/>
                <a:cs typeface="Calibri"/>
              </a:rPr>
              <a:t> (Accessed: 2nd October 2025)</a:t>
            </a:r>
            <a:endParaRPr lang="en-US" dirty="0"/>
          </a:p>
          <a:p>
            <a:pPr marL="0" indent="0">
              <a:buNone/>
            </a:pPr>
            <a:endParaRPr lang="en-US" sz="260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 sz="2600">
              <a:solidFill>
                <a:srgbClr val="515151"/>
              </a:solidFill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6895831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2a80b03815e2e5e3281b97f7713277a5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4ff4b8fc08fe7a41382c493e40dd0b1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6bfc89a-06a0-41d6-ae50-6ff65b36cb8b" xsi:nil="true"/>
    <lcf76f155ced4ddcb4097134ff3c332f xmlns="e4a72011-89be-41d7-bd49-565121a9e24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16995C0-CE24-4471-8C54-BCBFB456F76D}">
  <ds:schemaRefs>
    <ds:schemaRef ds:uri="16bfc89a-06a0-41d6-ae50-6ff65b36cb8b"/>
    <ds:schemaRef ds:uri="e4a72011-89be-41d7-bd49-565121a9e24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33359E8-BA12-4EB3-86CC-F0C056C53819}">
  <ds:schemaRefs>
    <ds:schemaRef ds:uri="16bfc89a-06a0-41d6-ae50-6ff65b36cb8b"/>
    <ds:schemaRef ds:uri="e4a72011-89be-41d7-bd49-565121a9e24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EC6014D-F3D7-412E-A7EA-DB7DF6197A0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23</Slides>
  <Notes>16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25" baseType="lpstr">
      <vt:lpstr>Sub Title 1</vt:lpstr>
      <vt:lpstr>Accessible 2</vt:lpstr>
      <vt:lpstr>ECEY6010C Chwricwla Blynyddoedd Cynnar   ECEY6010 Early Years Curricula  Gweithdy Blog Workshop           </vt:lpstr>
      <vt:lpstr>PowerPoint Presentation</vt:lpstr>
      <vt:lpstr>PowerPoint Presentation</vt:lpstr>
      <vt:lpstr>PowerPoint Presentation</vt:lpstr>
      <vt:lpstr>PowerPoint Presentation</vt:lpstr>
      <vt:lpstr>Strwythur Structure</vt:lpstr>
      <vt:lpstr>Strwythur Structure</vt:lpstr>
      <vt:lpstr>Strwythur Structure</vt:lpstr>
      <vt:lpstr>Cyfeirnodi Referencing</vt:lpstr>
      <vt:lpstr>Tipiau ar ysgrifennu blog Tips to writing a blog</vt:lpstr>
      <vt:lpstr>Tipiau ar ysgrifennu eich blog Tips to write your blog</vt:lpstr>
      <vt:lpstr>PowerPoint Presentation</vt:lpstr>
      <vt:lpstr>Darganfod eich llais Finding your voice </vt:lpstr>
      <vt:lpstr>Bod yn feirniadol Being Critical</vt:lpstr>
      <vt:lpstr>Tasg- 20 munud Task – 20 minutes</vt:lpstr>
      <vt:lpstr>Gwiethgaredd unigol Independent task</vt:lpstr>
      <vt:lpstr>Aseinid- Rhan 3  Assignment- Part 3 </vt:lpstr>
      <vt:lpstr>Topig blog posib Possible blog topics</vt:lpstr>
      <vt:lpstr>Deall y topig- Gwnewch eich ymchwil Understand the topic- Do your research</vt:lpstr>
      <vt:lpstr>Ewch ati I greu cynllun eich hun  Create your own plan</vt:lpstr>
      <vt:lpstr>Ewch ati I greu cynllun eich hun  Create your own plan</vt:lpstr>
      <vt:lpstr>Rhestr cyfeirnodi Reference list</vt:lpstr>
      <vt:lpstr>Darllen Ychwanegol Additional Reading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revision>169</cp:revision>
  <cp:lastPrinted>2025-10-03T07:40:42Z</cp:lastPrinted>
  <dcterms:created xsi:type="dcterms:W3CDTF">2021-03-10T12:10:47Z</dcterms:created>
  <dcterms:modified xsi:type="dcterms:W3CDTF">2025-10-03T19:40:15Z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0x010100B144F219396AFE458016C97602F34B7A</vt:lpwstr>
  </property>
  <property fmtid="{D5CDD505-2E9C-101B-9397-08002B2CF9AE}" pid="3" name="MediaServiceImageTags">
    <vt:lpwstr/>
  </property>
</Properties>
</file>