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8" r:id="rId2"/>
    <p:sldId id="260" r:id="rId3"/>
    <p:sldId id="256" r:id="rId4"/>
    <p:sldId id="259" r:id="rId5"/>
    <p:sldId id="257" r:id="rId6"/>
    <p:sldId id="258" r:id="rId7"/>
    <p:sldId id="267" r:id="rId8"/>
    <p:sldId id="261" r:id="rId9"/>
    <p:sldId id="265" r:id="rId10"/>
    <p:sldId id="266" r:id="rId11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848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2328497588618904E-2"/>
          <c:y val="0.11251444598292648"/>
          <c:w val="0.87280248190279219"/>
          <c:h val="0.75762711864406784"/>
        </c:manualLayout>
      </c:layout>
      <c:scatterChart>
        <c:scatterStyle val="lineMarker"/>
        <c:varyColors val="0"/>
        <c:ser>
          <c:idx val="0"/>
          <c:order val="0"/>
          <c:spPr>
            <a:ln w="3175">
              <a:solidFill>
                <a:srgbClr val="000080"/>
              </a:solidFill>
              <a:prstDash val="solid"/>
            </a:ln>
          </c:spPr>
          <c:marker>
            <c:symbol val="none"/>
          </c:marker>
          <c:xVal>
            <c:numRef>
              <c:f>Data!$W$5:$W$105</c:f>
              <c:numCache>
                <c:formatCode>0.0</c:formatCode>
                <c:ptCount val="101"/>
                <c:pt idx="0">
                  <c:v>200</c:v>
                </c:pt>
                <c:pt idx="1">
                  <c:v>202.81717475445211</c:v>
                </c:pt>
                <c:pt idx="2">
                  <c:v>205.63434950890422</c:v>
                </c:pt>
                <c:pt idx="3">
                  <c:v>208.45152426335633</c:v>
                </c:pt>
                <c:pt idx="4">
                  <c:v>211.26869901780844</c:v>
                </c:pt>
                <c:pt idx="5">
                  <c:v>214.08587377226056</c:v>
                </c:pt>
                <c:pt idx="6">
                  <c:v>216.90304852671267</c:v>
                </c:pt>
                <c:pt idx="7">
                  <c:v>219.72022328116478</c:v>
                </c:pt>
                <c:pt idx="8">
                  <c:v>222.53739803561689</c:v>
                </c:pt>
                <c:pt idx="9">
                  <c:v>225.354572790069</c:v>
                </c:pt>
                <c:pt idx="10">
                  <c:v>228.17174754452111</c:v>
                </c:pt>
                <c:pt idx="11">
                  <c:v>230.98892229897322</c:v>
                </c:pt>
                <c:pt idx="12">
                  <c:v>233.80609705342533</c:v>
                </c:pt>
                <c:pt idx="13">
                  <c:v>236.62327180787744</c:v>
                </c:pt>
                <c:pt idx="14">
                  <c:v>239.44044656232956</c:v>
                </c:pt>
                <c:pt idx="15">
                  <c:v>242.25762131678167</c:v>
                </c:pt>
                <c:pt idx="16">
                  <c:v>245.07479607123378</c:v>
                </c:pt>
                <c:pt idx="17">
                  <c:v>247.89197082568589</c:v>
                </c:pt>
                <c:pt idx="18">
                  <c:v>250.709145580138</c:v>
                </c:pt>
                <c:pt idx="19">
                  <c:v>253.52632033459011</c:v>
                </c:pt>
                <c:pt idx="20">
                  <c:v>256.34349508904222</c:v>
                </c:pt>
                <c:pt idx="21">
                  <c:v>259.1606698434943</c:v>
                </c:pt>
                <c:pt idx="22">
                  <c:v>261.97784459794639</c:v>
                </c:pt>
                <c:pt idx="23">
                  <c:v>264.79501935239847</c:v>
                </c:pt>
                <c:pt idx="24">
                  <c:v>267.61219410685055</c:v>
                </c:pt>
                <c:pt idx="25">
                  <c:v>270.42936886130263</c:v>
                </c:pt>
                <c:pt idx="26">
                  <c:v>273.24654361575472</c:v>
                </c:pt>
                <c:pt idx="27">
                  <c:v>276.0637183702068</c:v>
                </c:pt>
                <c:pt idx="28">
                  <c:v>278.88089312465888</c:v>
                </c:pt>
                <c:pt idx="29">
                  <c:v>281.69806787911097</c:v>
                </c:pt>
                <c:pt idx="30">
                  <c:v>284.51524263356305</c:v>
                </c:pt>
                <c:pt idx="31">
                  <c:v>287.33241738801513</c:v>
                </c:pt>
                <c:pt idx="32">
                  <c:v>290.14959214246721</c:v>
                </c:pt>
                <c:pt idx="33">
                  <c:v>292.9667668969193</c:v>
                </c:pt>
                <c:pt idx="34">
                  <c:v>295.78394165137138</c:v>
                </c:pt>
                <c:pt idx="35">
                  <c:v>298.60111640582346</c:v>
                </c:pt>
                <c:pt idx="36">
                  <c:v>301.41829116027554</c:v>
                </c:pt>
                <c:pt idx="37">
                  <c:v>304.23546591472763</c:v>
                </c:pt>
                <c:pt idx="38">
                  <c:v>307.05264066917971</c:v>
                </c:pt>
                <c:pt idx="39">
                  <c:v>309.86981542363179</c:v>
                </c:pt>
                <c:pt idx="40">
                  <c:v>312.68699017808387</c:v>
                </c:pt>
                <c:pt idx="41">
                  <c:v>315.50416493253596</c:v>
                </c:pt>
                <c:pt idx="42">
                  <c:v>318.32133968698804</c:v>
                </c:pt>
                <c:pt idx="43">
                  <c:v>321.13851444144012</c:v>
                </c:pt>
                <c:pt idx="44">
                  <c:v>323.95568919589221</c:v>
                </c:pt>
                <c:pt idx="45">
                  <c:v>326.77286395034429</c:v>
                </c:pt>
                <c:pt idx="46">
                  <c:v>329.59003870479637</c:v>
                </c:pt>
                <c:pt idx="47">
                  <c:v>332.40721345924845</c:v>
                </c:pt>
                <c:pt idx="48">
                  <c:v>335.22438821370054</c:v>
                </c:pt>
                <c:pt idx="49">
                  <c:v>338.04156296815262</c:v>
                </c:pt>
                <c:pt idx="50">
                  <c:v>340.8587377226047</c:v>
                </c:pt>
                <c:pt idx="51">
                  <c:v>343.67591247705678</c:v>
                </c:pt>
                <c:pt idx="52">
                  <c:v>346.49308723150887</c:v>
                </c:pt>
                <c:pt idx="53">
                  <c:v>349.31026198596095</c:v>
                </c:pt>
                <c:pt idx="54">
                  <c:v>352.12743674041303</c:v>
                </c:pt>
                <c:pt idx="55">
                  <c:v>354.94461149486511</c:v>
                </c:pt>
                <c:pt idx="56">
                  <c:v>357.7617862493172</c:v>
                </c:pt>
                <c:pt idx="57">
                  <c:v>360.57896100376928</c:v>
                </c:pt>
                <c:pt idx="58">
                  <c:v>363.39613575822136</c:v>
                </c:pt>
                <c:pt idx="59">
                  <c:v>366.21331051267344</c:v>
                </c:pt>
                <c:pt idx="60">
                  <c:v>369.03048526712553</c:v>
                </c:pt>
                <c:pt idx="61">
                  <c:v>371.84766002157761</c:v>
                </c:pt>
                <c:pt idx="62">
                  <c:v>374.66483477602969</c:v>
                </c:pt>
                <c:pt idx="63">
                  <c:v>377.48200953048178</c:v>
                </c:pt>
                <c:pt idx="64">
                  <c:v>380.29918428493386</c:v>
                </c:pt>
                <c:pt idx="65">
                  <c:v>383.11635903938594</c:v>
                </c:pt>
                <c:pt idx="66">
                  <c:v>385.93353379383802</c:v>
                </c:pt>
                <c:pt idx="67">
                  <c:v>388.75070854829011</c:v>
                </c:pt>
                <c:pt idx="68">
                  <c:v>391.56788330274219</c:v>
                </c:pt>
                <c:pt idx="69">
                  <c:v>394.38505805719427</c:v>
                </c:pt>
                <c:pt idx="70">
                  <c:v>397.20223281164635</c:v>
                </c:pt>
                <c:pt idx="71">
                  <c:v>400.01940756609844</c:v>
                </c:pt>
                <c:pt idx="72">
                  <c:v>402.83658232055052</c:v>
                </c:pt>
                <c:pt idx="73">
                  <c:v>405.6537570750026</c:v>
                </c:pt>
                <c:pt idx="74">
                  <c:v>408.47093182945468</c:v>
                </c:pt>
                <c:pt idx="75">
                  <c:v>411.28810658390677</c:v>
                </c:pt>
                <c:pt idx="76">
                  <c:v>414.10528133835885</c:v>
                </c:pt>
                <c:pt idx="77">
                  <c:v>416.92245609281093</c:v>
                </c:pt>
                <c:pt idx="78">
                  <c:v>419.73963084726302</c:v>
                </c:pt>
                <c:pt idx="79">
                  <c:v>422.5568056017151</c:v>
                </c:pt>
                <c:pt idx="80">
                  <c:v>425.37398035616718</c:v>
                </c:pt>
                <c:pt idx="81">
                  <c:v>428.19115511061926</c:v>
                </c:pt>
                <c:pt idx="82">
                  <c:v>431.00832986507135</c:v>
                </c:pt>
                <c:pt idx="83">
                  <c:v>433.82550461952343</c:v>
                </c:pt>
                <c:pt idx="84">
                  <c:v>436.64267937397551</c:v>
                </c:pt>
                <c:pt idx="85">
                  <c:v>439.45985412842759</c:v>
                </c:pt>
                <c:pt idx="86">
                  <c:v>442.27702888287968</c:v>
                </c:pt>
                <c:pt idx="87">
                  <c:v>445.09420363733176</c:v>
                </c:pt>
                <c:pt idx="88">
                  <c:v>447.91137839178384</c:v>
                </c:pt>
                <c:pt idx="89">
                  <c:v>450.72855314623592</c:v>
                </c:pt>
                <c:pt idx="90">
                  <c:v>453.54572790068801</c:v>
                </c:pt>
                <c:pt idx="91">
                  <c:v>456.36290265514009</c:v>
                </c:pt>
                <c:pt idx="92">
                  <c:v>459.18007740959217</c:v>
                </c:pt>
                <c:pt idx="93">
                  <c:v>461.99725216404426</c:v>
                </c:pt>
                <c:pt idx="94">
                  <c:v>464.81442691849634</c:v>
                </c:pt>
                <c:pt idx="95">
                  <c:v>467.63160167294842</c:v>
                </c:pt>
                <c:pt idx="96">
                  <c:v>470.4487764274005</c:v>
                </c:pt>
                <c:pt idx="97">
                  <c:v>473.26595118185259</c:v>
                </c:pt>
                <c:pt idx="98">
                  <c:v>476.08312593630467</c:v>
                </c:pt>
                <c:pt idx="99">
                  <c:v>478.90030069075675</c:v>
                </c:pt>
                <c:pt idx="100">
                  <c:v>481.71747544520883</c:v>
                </c:pt>
              </c:numCache>
            </c:numRef>
          </c:xVal>
          <c:yVal>
            <c:numRef>
              <c:f>Data!$X$5:$X$105</c:f>
              <c:numCache>
                <c:formatCode>0.0</c:formatCode>
                <c:ptCount val="101"/>
                <c:pt idx="0">
                  <c:v>0</c:v>
                </c:pt>
                <c:pt idx="1">
                  <c:v>28.030534888137471</c:v>
                </c:pt>
                <c:pt idx="2">
                  <c:v>39.440446562329335</c:v>
                </c:pt>
                <c:pt idx="3">
                  <c:v>48.057401269342243</c:v>
                </c:pt>
                <c:pt idx="4">
                  <c:v>55.205125317265143</c:v>
                </c:pt>
                <c:pt idx="5">
                  <c:v>61.398900304753667</c:v>
                </c:pt>
                <c:pt idx="6">
                  <c:v>66.904193506662679</c:v>
                </c:pt>
                <c:pt idx="7">
                  <c:v>71.879373339829598</c:v>
                </c:pt>
                <c:pt idx="8">
                  <c:v>76.428035219296348</c:v>
                </c:pt>
                <c:pt idx="9">
                  <c:v>80.622403065420684</c:v>
                </c:pt>
                <c:pt idx="10">
                  <c:v>84.515242633563219</c:v>
                </c:pt>
                <c:pt idx="11">
                  <c:v>88.146512418715275</c:v>
                </c:pt>
                <c:pt idx="12">
                  <c:v>91.54734359095923</c:v>
                </c:pt>
                <c:pt idx="13">
                  <c:v>94.742554527230865</c:v>
                </c:pt>
                <c:pt idx="14">
                  <c:v>97.752310514561458</c:v>
                </c:pt>
                <c:pt idx="15">
                  <c:v>100.59325939808754</c:v>
                </c:pt>
                <c:pt idx="16">
                  <c:v>103.27933246556334</c:v>
                </c:pt>
                <c:pt idx="17">
                  <c:v>105.82232394697994</c:v>
                </c:pt>
                <c:pt idx="18">
                  <c:v>108.23231970789739</c:v>
                </c:pt>
                <c:pt idx="19">
                  <c:v>110.51802054855678</c:v>
                </c:pt>
                <c:pt idx="20">
                  <c:v>112.68699017808434</c:v>
                </c:pt>
                <c:pt idx="21">
                  <c:v>114.74584828056258</c:v>
                </c:pt>
                <c:pt idx="22">
                  <c:v>116.70042284697111</c:v>
                </c:pt>
                <c:pt idx="23">
                  <c:v>118.5558718094704</c:v>
                </c:pt>
                <c:pt idx="24">
                  <c:v>120.31678121172897</c:v>
                </c:pt>
                <c:pt idx="25">
                  <c:v>121.98724521278562</c:v>
                </c:pt>
                <c:pt idx="26">
                  <c:v>123.57093186046338</c:v>
                </c:pt>
                <c:pt idx="27">
                  <c:v>125.071137597481</c:v>
                </c:pt>
                <c:pt idx="28">
                  <c:v>126.49083275794546</c:v>
                </c:pt>
                <c:pt idx="29">
                  <c:v>127.83269979342056</c:v>
                </c:pt>
                <c:pt idx="30">
                  <c:v>129.09916558195408</c:v>
                </c:pt>
                <c:pt idx="31">
                  <c:v>130.29242888304969</c:v>
                </c:pt>
                <c:pt idx="32">
                  <c:v>131.41448378066281</c:v>
                </c:pt>
                <c:pt idx="33">
                  <c:v>132.46713978658016</c:v>
                </c:pt>
                <c:pt idx="34">
                  <c:v>133.45203914493928</c:v>
                </c:pt>
                <c:pt idx="35">
                  <c:v>134.37067177570111</c:v>
                </c:pt>
                <c:pt idx="36">
                  <c:v>135.2243882137011</c:v>
                </c:pt>
                <c:pt idx="37">
                  <c:v>136.01441083536719</c:v>
                </c:pt>
                <c:pt idx="38">
                  <c:v>136.74184361350444</c:v>
                </c:pt>
                <c:pt idx="39">
                  <c:v>137.40768059884397</c:v>
                </c:pt>
                <c:pt idx="40">
                  <c:v>138.01281329316308</c:v>
                </c:pt>
                <c:pt idx="41">
                  <c:v>138.5580370510452</c:v>
                </c:pt>
                <c:pt idx="42">
                  <c:v>139.04405662447388</c:v>
                </c:pt>
                <c:pt idx="43">
                  <c:v>139.47149094544997</c:v>
                </c:pt>
                <c:pt idx="44">
                  <c:v>139.8408772259003</c:v>
                </c:pt>
                <c:pt idx="45">
                  <c:v>140.15267444068868</c:v>
                </c:pt>
                <c:pt idx="46">
                  <c:v>140.40726624805347</c:v>
                </c:pt>
                <c:pt idx="47">
                  <c:v>140.60496339187901</c:v>
                </c:pt>
                <c:pt idx="48">
                  <c:v>140.74600562153532</c:v>
                </c:pt>
                <c:pt idx="49">
                  <c:v>140.83056315732259</c:v>
                </c:pt>
                <c:pt idx="50">
                  <c:v>140.85873772260544</c:v>
                </c:pt>
                <c:pt idx="51">
                  <c:v>140.83056315732262</c:v>
                </c:pt>
                <c:pt idx="52">
                  <c:v>140.74600562153537</c:v>
                </c:pt>
                <c:pt idx="53">
                  <c:v>140.6049633918791</c:v>
                </c:pt>
                <c:pt idx="54">
                  <c:v>140.40726624805362</c:v>
                </c:pt>
                <c:pt idx="55">
                  <c:v>140.15267444068886</c:v>
                </c:pt>
                <c:pt idx="56">
                  <c:v>139.8408772259005</c:v>
                </c:pt>
                <c:pt idx="57">
                  <c:v>139.4714909454502</c:v>
                </c:pt>
                <c:pt idx="58">
                  <c:v>139.04405662447411</c:v>
                </c:pt>
                <c:pt idx="59">
                  <c:v>138.55803705104549</c:v>
                </c:pt>
                <c:pt idx="60">
                  <c:v>138.01281329316339</c:v>
                </c:pt>
                <c:pt idx="61">
                  <c:v>137.40768059884434</c:v>
                </c:pt>
                <c:pt idx="62">
                  <c:v>136.74184361350484</c:v>
                </c:pt>
                <c:pt idx="63">
                  <c:v>136.01441083536761</c:v>
                </c:pt>
                <c:pt idx="64">
                  <c:v>135.22438821370156</c:v>
                </c:pt>
                <c:pt idx="65">
                  <c:v>134.3706717757016</c:v>
                </c:pt>
                <c:pt idx="66">
                  <c:v>133.45203914493982</c:v>
                </c:pt>
                <c:pt idx="67">
                  <c:v>132.46713978658073</c:v>
                </c:pt>
                <c:pt idx="68">
                  <c:v>131.41448378066343</c:v>
                </c:pt>
                <c:pt idx="69">
                  <c:v>130.29242888305038</c:v>
                </c:pt>
                <c:pt idx="70">
                  <c:v>129.09916558195476</c:v>
                </c:pt>
                <c:pt idx="71">
                  <c:v>127.8326997934213</c:v>
                </c:pt>
                <c:pt idx="72">
                  <c:v>126.49083275794624</c:v>
                </c:pt>
                <c:pt idx="73">
                  <c:v>125.07113759748184</c:v>
                </c:pt>
                <c:pt idx="74">
                  <c:v>123.57093186046424</c:v>
                </c:pt>
                <c:pt idx="75">
                  <c:v>121.98724521278656</c:v>
                </c:pt>
                <c:pt idx="76">
                  <c:v>120.31678121172993</c:v>
                </c:pt>
                <c:pt idx="77">
                  <c:v>118.55587180947143</c:v>
                </c:pt>
                <c:pt idx="78">
                  <c:v>116.70042284697219</c:v>
                </c:pt>
                <c:pt idx="79">
                  <c:v>114.74584828056372</c:v>
                </c:pt>
                <c:pt idx="80">
                  <c:v>112.68699017808554</c:v>
                </c:pt>
                <c:pt idx="81">
                  <c:v>110.51802054855804</c:v>
                </c:pt>
                <c:pt idx="82">
                  <c:v>108.23231970789875</c:v>
                </c:pt>
                <c:pt idx="83">
                  <c:v>105.8223239469814</c:v>
                </c:pt>
                <c:pt idx="84">
                  <c:v>103.27933246556492</c:v>
                </c:pt>
                <c:pt idx="85">
                  <c:v>100.59325939808923</c:v>
                </c:pt>
                <c:pt idx="86">
                  <c:v>97.752310514563291</c:v>
                </c:pt>
                <c:pt idx="87">
                  <c:v>94.742554527232841</c:v>
                </c:pt>
                <c:pt idx="88">
                  <c:v>91.547343590961347</c:v>
                </c:pt>
                <c:pt idx="89">
                  <c:v>88.146512418717563</c:v>
                </c:pt>
                <c:pt idx="90">
                  <c:v>84.51524263356572</c:v>
                </c:pt>
                <c:pt idx="91">
                  <c:v>80.622403065423413</c:v>
                </c:pt>
                <c:pt idx="92">
                  <c:v>76.428035219299346</c:v>
                </c:pt>
                <c:pt idx="93">
                  <c:v>71.87937333983291</c:v>
                </c:pt>
                <c:pt idx="94">
                  <c:v>66.904193506666388</c:v>
                </c:pt>
                <c:pt idx="95">
                  <c:v>61.398900304757845</c:v>
                </c:pt>
                <c:pt idx="96">
                  <c:v>55.205125317269953</c:v>
                </c:pt>
                <c:pt idx="97">
                  <c:v>48.057401269347956</c:v>
                </c:pt>
                <c:pt idx="98">
                  <c:v>39.440446562336575</c:v>
                </c:pt>
                <c:pt idx="99">
                  <c:v>28.030534888147983</c:v>
                </c:pt>
                <c:pt idx="100">
                  <c:v>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6D4C-42FE-A100-C5F4B47AD78B}"/>
            </c:ext>
          </c:extLst>
        </c:ser>
        <c:ser>
          <c:idx val="2"/>
          <c:order val="1"/>
          <c:spPr>
            <a:ln w="3175">
              <a:solidFill>
                <a:srgbClr val="000000"/>
              </a:solidFill>
              <a:prstDash val="solid"/>
            </a:ln>
          </c:spPr>
          <c:marker>
            <c:symbol val="none"/>
          </c:marker>
          <c:xVal>
            <c:numRef>
              <c:f>Data!$Z$5:$Z$105</c:f>
              <c:numCache>
                <c:formatCode>0.0</c:formatCode>
                <c:ptCount val="101"/>
                <c:pt idx="0">
                  <c:v>400</c:v>
                </c:pt>
                <c:pt idx="1">
                  <c:v>403.19609299627899</c:v>
                </c:pt>
                <c:pt idx="2">
                  <c:v>406.39218599255798</c:v>
                </c:pt>
                <c:pt idx="3">
                  <c:v>409.58827898883698</c:v>
                </c:pt>
                <c:pt idx="4">
                  <c:v>412.78437198511597</c:v>
                </c:pt>
                <c:pt idx="5">
                  <c:v>415.98046498139496</c:v>
                </c:pt>
                <c:pt idx="6">
                  <c:v>419.17655797767395</c:v>
                </c:pt>
                <c:pt idx="7">
                  <c:v>422.37265097395294</c:v>
                </c:pt>
                <c:pt idx="8">
                  <c:v>425.56874397023194</c:v>
                </c:pt>
                <c:pt idx="9">
                  <c:v>428.76483696651093</c:v>
                </c:pt>
                <c:pt idx="10">
                  <c:v>431.96092996278992</c:v>
                </c:pt>
                <c:pt idx="11">
                  <c:v>435.15702295906891</c:v>
                </c:pt>
                <c:pt idx="12">
                  <c:v>438.3531159553479</c:v>
                </c:pt>
                <c:pt idx="13">
                  <c:v>441.54920895162689</c:v>
                </c:pt>
                <c:pt idx="14">
                  <c:v>444.74530194790589</c:v>
                </c:pt>
                <c:pt idx="15">
                  <c:v>447.94139494418488</c:v>
                </c:pt>
                <c:pt idx="16">
                  <c:v>451.13748794046387</c:v>
                </c:pt>
                <c:pt idx="17">
                  <c:v>454.33358093674286</c:v>
                </c:pt>
                <c:pt idx="18">
                  <c:v>457.52967393302185</c:v>
                </c:pt>
                <c:pt idx="19">
                  <c:v>460.72576692930085</c:v>
                </c:pt>
                <c:pt idx="20">
                  <c:v>463.92185992557984</c:v>
                </c:pt>
                <c:pt idx="21">
                  <c:v>467.11795292185883</c:v>
                </c:pt>
                <c:pt idx="22">
                  <c:v>470.31404591813782</c:v>
                </c:pt>
                <c:pt idx="23">
                  <c:v>473.51013891441681</c:v>
                </c:pt>
                <c:pt idx="24">
                  <c:v>476.70623191069581</c:v>
                </c:pt>
                <c:pt idx="25">
                  <c:v>479.9023249069748</c:v>
                </c:pt>
                <c:pt idx="26">
                  <c:v>483.09841790325379</c:v>
                </c:pt>
                <c:pt idx="27">
                  <c:v>486.29451089953278</c:v>
                </c:pt>
                <c:pt idx="28">
                  <c:v>489.49060389581177</c:v>
                </c:pt>
                <c:pt idx="29">
                  <c:v>492.68669689209077</c:v>
                </c:pt>
                <c:pt idx="30">
                  <c:v>495.88278988836976</c:v>
                </c:pt>
                <c:pt idx="31">
                  <c:v>499.07888288464875</c:v>
                </c:pt>
                <c:pt idx="32">
                  <c:v>502.27497588092774</c:v>
                </c:pt>
                <c:pt idx="33">
                  <c:v>505.47106887720673</c:v>
                </c:pt>
                <c:pt idx="34">
                  <c:v>508.66716187348572</c:v>
                </c:pt>
                <c:pt idx="35">
                  <c:v>511.86325486976472</c:v>
                </c:pt>
                <c:pt idx="36">
                  <c:v>515.05934786604371</c:v>
                </c:pt>
                <c:pt idx="37">
                  <c:v>518.25544086232276</c:v>
                </c:pt>
                <c:pt idx="38">
                  <c:v>521.45153385860181</c:v>
                </c:pt>
                <c:pt idx="39">
                  <c:v>524.64762685488085</c:v>
                </c:pt>
                <c:pt idx="40">
                  <c:v>527.8437198511599</c:v>
                </c:pt>
                <c:pt idx="41">
                  <c:v>531.03981284743895</c:v>
                </c:pt>
                <c:pt idx="42">
                  <c:v>534.235905843718</c:v>
                </c:pt>
                <c:pt idx="43">
                  <c:v>537.43199883999705</c:v>
                </c:pt>
                <c:pt idx="44">
                  <c:v>540.6280918362761</c:v>
                </c:pt>
                <c:pt idx="45">
                  <c:v>543.82418483255515</c:v>
                </c:pt>
                <c:pt idx="46">
                  <c:v>547.0202778288342</c:v>
                </c:pt>
                <c:pt idx="47">
                  <c:v>550.21637082511324</c:v>
                </c:pt>
                <c:pt idx="48">
                  <c:v>553.41246382139229</c:v>
                </c:pt>
                <c:pt idx="49">
                  <c:v>556.60855681767134</c:v>
                </c:pt>
                <c:pt idx="50">
                  <c:v>559.80464981395039</c:v>
                </c:pt>
                <c:pt idx="51">
                  <c:v>563.00074281022944</c:v>
                </c:pt>
                <c:pt idx="52">
                  <c:v>566.19683580650849</c:v>
                </c:pt>
                <c:pt idx="53">
                  <c:v>569.39292880278754</c:v>
                </c:pt>
                <c:pt idx="54">
                  <c:v>572.58902179906659</c:v>
                </c:pt>
                <c:pt idx="55">
                  <c:v>575.78511479534563</c:v>
                </c:pt>
                <c:pt idx="56">
                  <c:v>578.98120779162468</c:v>
                </c:pt>
                <c:pt idx="57">
                  <c:v>582.17730078790373</c:v>
                </c:pt>
                <c:pt idx="58">
                  <c:v>585.37339378418278</c:v>
                </c:pt>
                <c:pt idx="59">
                  <c:v>588.56948678046183</c:v>
                </c:pt>
                <c:pt idx="60">
                  <c:v>591.76557977674088</c:v>
                </c:pt>
                <c:pt idx="61">
                  <c:v>594.96167277301993</c:v>
                </c:pt>
                <c:pt idx="62">
                  <c:v>598.15776576929898</c:v>
                </c:pt>
                <c:pt idx="63">
                  <c:v>601.35385876557802</c:v>
                </c:pt>
                <c:pt idx="64">
                  <c:v>604.54995176185707</c:v>
                </c:pt>
                <c:pt idx="65">
                  <c:v>607.74604475813612</c:v>
                </c:pt>
                <c:pt idx="66">
                  <c:v>610.94213775441517</c:v>
                </c:pt>
                <c:pt idx="67">
                  <c:v>614.13823075069422</c:v>
                </c:pt>
                <c:pt idx="68">
                  <c:v>617.33432374697327</c:v>
                </c:pt>
                <c:pt idx="69">
                  <c:v>620.53041674325232</c:v>
                </c:pt>
                <c:pt idx="70">
                  <c:v>623.72650973953137</c:v>
                </c:pt>
                <c:pt idx="71">
                  <c:v>626.92260273581041</c:v>
                </c:pt>
                <c:pt idx="72">
                  <c:v>630.11869573208946</c:v>
                </c:pt>
                <c:pt idx="73">
                  <c:v>633.31478872836851</c:v>
                </c:pt>
                <c:pt idx="74">
                  <c:v>636.51088172464756</c:v>
                </c:pt>
                <c:pt idx="75">
                  <c:v>639.70697472092661</c:v>
                </c:pt>
                <c:pt idx="76">
                  <c:v>642.90306771720566</c:v>
                </c:pt>
                <c:pt idx="77">
                  <c:v>646.09916071348471</c:v>
                </c:pt>
                <c:pt idx="78">
                  <c:v>649.29525370976376</c:v>
                </c:pt>
                <c:pt idx="79">
                  <c:v>652.4913467060428</c:v>
                </c:pt>
                <c:pt idx="80">
                  <c:v>655.68743970232185</c:v>
                </c:pt>
                <c:pt idx="81">
                  <c:v>658.8835326986009</c:v>
                </c:pt>
                <c:pt idx="82">
                  <c:v>662.07962569487995</c:v>
                </c:pt>
                <c:pt idx="83">
                  <c:v>665.275718691159</c:v>
                </c:pt>
                <c:pt idx="84">
                  <c:v>668.47181168743805</c:v>
                </c:pt>
                <c:pt idx="85">
                  <c:v>671.6679046837171</c:v>
                </c:pt>
                <c:pt idx="86">
                  <c:v>674.86399767999615</c:v>
                </c:pt>
                <c:pt idx="87">
                  <c:v>678.06009067627519</c:v>
                </c:pt>
                <c:pt idx="88">
                  <c:v>681.25618367255424</c:v>
                </c:pt>
                <c:pt idx="89">
                  <c:v>684.45227666883329</c:v>
                </c:pt>
                <c:pt idx="90">
                  <c:v>687.64836966511234</c:v>
                </c:pt>
                <c:pt idx="91">
                  <c:v>690.84446266139139</c:v>
                </c:pt>
                <c:pt idx="92">
                  <c:v>694.04055565767044</c:v>
                </c:pt>
                <c:pt idx="93">
                  <c:v>697.23664865394949</c:v>
                </c:pt>
                <c:pt idx="94">
                  <c:v>700.43274165022854</c:v>
                </c:pt>
                <c:pt idx="95">
                  <c:v>703.62883464650758</c:v>
                </c:pt>
                <c:pt idx="96">
                  <c:v>706.82492764278663</c:v>
                </c:pt>
                <c:pt idx="97">
                  <c:v>710.02102063906568</c:v>
                </c:pt>
                <c:pt idx="98">
                  <c:v>713.21711363534473</c:v>
                </c:pt>
                <c:pt idx="99">
                  <c:v>716.41320663162378</c:v>
                </c:pt>
                <c:pt idx="100">
                  <c:v>719.60929962790283</c:v>
                </c:pt>
              </c:numCache>
            </c:numRef>
          </c:xVal>
          <c:yVal>
            <c:numRef>
              <c:f>Data!$AA$5:$AA$105</c:f>
              <c:numCache>
                <c:formatCode>0.0</c:formatCode>
                <c:ptCount val="101"/>
                <c:pt idx="0">
                  <c:v>0</c:v>
                </c:pt>
                <c:pt idx="1">
                  <c:v>31.800723791220562</c:v>
                </c:pt>
                <c:pt idx="2">
                  <c:v>44.745301947905965</c:v>
                </c:pt>
                <c:pt idx="3">
                  <c:v>54.521262258786003</c:v>
                </c:pt>
                <c:pt idx="4">
                  <c:v>62.630376090932458</c:v>
                </c:pt>
                <c:pt idx="5">
                  <c:v>69.657231924691317</c:v>
                </c:pt>
                <c:pt idx="6">
                  <c:v>75.903003159605618</c:v>
                </c:pt>
                <c:pt idx="7">
                  <c:v>81.547359227642929</c:v>
                </c:pt>
                <c:pt idx="8">
                  <c:v>86.70782943007886</c:v>
                </c:pt>
                <c:pt idx="9">
                  <c:v>91.46635201574037</c:v>
                </c:pt>
                <c:pt idx="10">
                  <c:v>95.882789888369899</c:v>
                </c:pt>
                <c:pt idx="11">
                  <c:v>100.0024760773728</c:v>
                </c:pt>
                <c:pt idx="12">
                  <c:v>103.86072898623436</c:v>
                </c:pt>
                <c:pt idx="13">
                  <c:v>107.48570513615657</c:v>
                </c:pt>
                <c:pt idx="14">
                  <c:v>110.90028210423922</c:v>
                </c:pt>
                <c:pt idx="15">
                  <c:v>114.12334691946764</c:v>
                </c:pt>
                <c:pt idx="16">
                  <c:v>117.17070466853374</c:v>
                </c:pt>
                <c:pt idx="17">
                  <c:v>120.05573593984846</c:v>
                </c:pt>
                <c:pt idx="18">
                  <c:v>122.78988317738055</c:v>
                </c:pt>
                <c:pt idx="19">
                  <c:v>125.38301746444441</c:v>
                </c:pt>
                <c:pt idx="20">
                  <c:v>127.8437198511599</c:v>
                </c:pt>
                <c:pt idx="21">
                  <c:v>130.17950038847442</c:v>
                </c:pt>
                <c:pt idx="22">
                  <c:v>132.39697094919521</c:v>
                </c:pt>
                <c:pt idx="23">
                  <c:v>134.50198322244003</c:v>
                </c:pt>
                <c:pt idx="24">
                  <c:v>136.49974008816031</c:v>
                </c:pt>
                <c:pt idx="25">
                  <c:v>138.39488638175678</c:v>
                </c:pt>
                <c:pt idx="26">
                  <c:v>140.1915835142099</c:v>
                </c:pt>
                <c:pt idx="27">
                  <c:v>141.8935713094229</c:v>
                </c:pt>
                <c:pt idx="28">
                  <c:v>143.50421962012527</c:v>
                </c:pt>
                <c:pt idx="29">
                  <c:v>145.02657169545961</c:v>
                </c:pt>
                <c:pt idx="30">
                  <c:v>146.46338083566724</c:v>
                </c:pt>
                <c:pt idx="31">
                  <c:v>147.81714153983421</c:v>
                </c:pt>
                <c:pt idx="32">
                  <c:v>149.09011610203856</c:v>
                </c:pt>
                <c:pt idx="33">
                  <c:v>150.28435741869333</c:v>
                </c:pt>
                <c:pt idx="34">
                  <c:v>151.40172862057443</c:v>
                </c:pt>
                <c:pt idx="35">
                  <c:v>152.44392002623405</c:v>
                </c:pt>
                <c:pt idx="36">
                  <c:v>153.41246382139195</c:v>
                </c:pt>
                <c:pt idx="37">
                  <c:v>154.30874679567981</c:v>
                </c:pt>
                <c:pt idx="38">
                  <c:v>155.13402140947298</c:v>
                </c:pt>
                <c:pt idx="39">
                  <c:v>155.88941541623242</c:v>
                </c:pt>
                <c:pt idx="40">
                  <c:v>156.5759402273313</c:v>
                </c:pt>
                <c:pt idx="41">
                  <c:v>157.19449817487012</c:v>
                </c:pt>
                <c:pt idx="42">
                  <c:v>157.74588880203481</c:v>
                </c:pt>
                <c:pt idx="43">
                  <c:v>158.23081428899013</c:v>
                </c:pt>
                <c:pt idx="44">
                  <c:v>158.64988410423788</c:v>
                </c:pt>
                <c:pt idx="45">
                  <c:v>159.00361895610305</c:v>
                </c:pt>
                <c:pt idx="46">
                  <c:v>159.29245410597889</c:v>
                </c:pt>
                <c:pt idx="47">
                  <c:v>159.51674209371077</c:v>
                </c:pt>
                <c:pt idx="48">
                  <c:v>159.67675491566001</c:v>
                </c:pt>
                <c:pt idx="49">
                  <c:v>159.77268568725489</c:v>
                </c:pt>
                <c:pt idx="50">
                  <c:v>159.80464981395005</c:v>
                </c:pt>
                <c:pt idx="51">
                  <c:v>159.77268568725489</c:v>
                </c:pt>
                <c:pt idx="52">
                  <c:v>159.67675491565998</c:v>
                </c:pt>
                <c:pt idx="53">
                  <c:v>159.51674209371072</c:v>
                </c:pt>
                <c:pt idx="54">
                  <c:v>159.29245410597883</c:v>
                </c:pt>
                <c:pt idx="55">
                  <c:v>159.003618956103</c:v>
                </c:pt>
                <c:pt idx="56">
                  <c:v>158.6498841042378</c:v>
                </c:pt>
                <c:pt idx="57">
                  <c:v>158.23081428899005</c:v>
                </c:pt>
                <c:pt idx="58">
                  <c:v>157.7458888020347</c:v>
                </c:pt>
                <c:pt idx="59">
                  <c:v>157.19449817486998</c:v>
                </c:pt>
                <c:pt idx="60">
                  <c:v>156.57594022733116</c:v>
                </c:pt>
                <c:pt idx="61">
                  <c:v>155.88941541623228</c:v>
                </c:pt>
                <c:pt idx="62">
                  <c:v>155.13402140947281</c:v>
                </c:pt>
                <c:pt idx="63">
                  <c:v>154.30874679567961</c:v>
                </c:pt>
                <c:pt idx="64">
                  <c:v>153.41246382139175</c:v>
                </c:pt>
                <c:pt idx="65">
                  <c:v>152.44392002623383</c:v>
                </c:pt>
                <c:pt idx="66">
                  <c:v>151.40172862057418</c:v>
                </c:pt>
                <c:pt idx="67">
                  <c:v>150.28435741869305</c:v>
                </c:pt>
                <c:pt idx="68">
                  <c:v>149.09011610203822</c:v>
                </c:pt>
                <c:pt idx="69">
                  <c:v>147.81714153983381</c:v>
                </c:pt>
                <c:pt idx="70">
                  <c:v>146.46338083566678</c:v>
                </c:pt>
                <c:pt idx="71">
                  <c:v>145.0265716954591</c:v>
                </c:pt>
                <c:pt idx="72">
                  <c:v>143.50421962012473</c:v>
                </c:pt>
                <c:pt idx="73">
                  <c:v>141.89357130942227</c:v>
                </c:pt>
                <c:pt idx="74">
                  <c:v>140.19158351420921</c:v>
                </c:pt>
                <c:pt idx="75">
                  <c:v>138.39488638175601</c:v>
                </c:pt>
                <c:pt idx="76">
                  <c:v>136.49974008815948</c:v>
                </c:pt>
                <c:pt idx="77">
                  <c:v>134.50198322243915</c:v>
                </c:pt>
                <c:pt idx="78">
                  <c:v>132.39697094919421</c:v>
                </c:pt>
                <c:pt idx="79">
                  <c:v>130.17950038847334</c:v>
                </c:pt>
                <c:pt idx="80">
                  <c:v>127.84371985115871</c:v>
                </c:pt>
                <c:pt idx="81">
                  <c:v>125.38301746444311</c:v>
                </c:pt>
                <c:pt idx="82">
                  <c:v>122.78988317737912</c:v>
                </c:pt>
                <c:pt idx="83">
                  <c:v>120.05573593984691</c:v>
                </c:pt>
                <c:pt idx="84">
                  <c:v>117.17070466853207</c:v>
                </c:pt>
                <c:pt idx="85">
                  <c:v>114.1233469194658</c:v>
                </c:pt>
                <c:pt idx="86">
                  <c:v>110.90028210423722</c:v>
                </c:pt>
                <c:pt idx="87">
                  <c:v>107.48570513615438</c:v>
                </c:pt>
                <c:pt idx="88">
                  <c:v>103.86072898623196</c:v>
                </c:pt>
                <c:pt idx="89">
                  <c:v>100.00247607737018</c:v>
                </c:pt>
                <c:pt idx="90">
                  <c:v>95.882789888367014</c:v>
                </c:pt>
                <c:pt idx="91">
                  <c:v>91.466352015737201</c:v>
                </c:pt>
                <c:pt idx="92">
                  <c:v>86.707829430075336</c:v>
                </c:pt>
                <c:pt idx="93">
                  <c:v>81.547359227638992</c:v>
                </c:pt>
                <c:pt idx="94">
                  <c:v>75.903003159601212</c:v>
                </c:pt>
                <c:pt idx="95">
                  <c:v>69.657231924686272</c:v>
                </c:pt>
                <c:pt idx="96">
                  <c:v>62.630376090926589</c:v>
                </c:pt>
                <c:pt idx="97">
                  <c:v>54.521262258778968</c:v>
                </c:pt>
                <c:pt idx="98">
                  <c:v>44.745301947896976</c:v>
                </c:pt>
                <c:pt idx="99">
                  <c:v>31.800723791207407</c:v>
                </c:pt>
                <c:pt idx="100">
                  <c:v>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6D4C-42FE-A100-C5F4B47AD78B}"/>
            </c:ext>
          </c:extLst>
        </c:ser>
        <c:ser>
          <c:idx val="3"/>
          <c:order val="2"/>
          <c:spPr>
            <a:ln w="3175">
              <a:solidFill>
                <a:srgbClr val="000000"/>
              </a:solidFill>
              <a:prstDash val="solid"/>
            </a:ln>
          </c:spPr>
          <c:marker>
            <c:symbol val="none"/>
          </c:marker>
          <c:xVal>
            <c:numRef>
              <c:f>Data!$AC$5:$AC$105</c:f>
              <c:numCache>
                <c:formatCode>0.0</c:formatCode>
                <c:ptCount val="101"/>
                <c:pt idx="0">
                  <c:v>600</c:v>
                </c:pt>
                <c:pt idx="1">
                  <c:v>603.83036918368487</c:v>
                </c:pt>
                <c:pt idx="2">
                  <c:v>607.66073836736973</c:v>
                </c:pt>
                <c:pt idx="3">
                  <c:v>611.4911075510546</c:v>
                </c:pt>
                <c:pt idx="4">
                  <c:v>615.32147673473946</c:v>
                </c:pt>
                <c:pt idx="5">
                  <c:v>619.15184591842433</c:v>
                </c:pt>
                <c:pt idx="6">
                  <c:v>622.98221510210919</c:v>
                </c:pt>
                <c:pt idx="7">
                  <c:v>626.81258428579406</c:v>
                </c:pt>
                <c:pt idx="8">
                  <c:v>630.64295346947893</c:v>
                </c:pt>
                <c:pt idx="9">
                  <c:v>634.47332265316379</c:v>
                </c:pt>
                <c:pt idx="10">
                  <c:v>638.30369183684866</c:v>
                </c:pt>
                <c:pt idx="11">
                  <c:v>642.13406102053352</c:v>
                </c:pt>
                <c:pt idx="12">
                  <c:v>645.96443020421839</c:v>
                </c:pt>
                <c:pt idx="13">
                  <c:v>649.79479938790325</c:v>
                </c:pt>
                <c:pt idx="14">
                  <c:v>653.62516857158812</c:v>
                </c:pt>
                <c:pt idx="15">
                  <c:v>657.45553775527299</c:v>
                </c:pt>
                <c:pt idx="16">
                  <c:v>661.28590693895785</c:v>
                </c:pt>
                <c:pt idx="17">
                  <c:v>665.11627612264272</c:v>
                </c:pt>
                <c:pt idx="18">
                  <c:v>668.94664530632758</c:v>
                </c:pt>
                <c:pt idx="19">
                  <c:v>672.77701449001245</c:v>
                </c:pt>
                <c:pt idx="20">
                  <c:v>676.60738367369731</c:v>
                </c:pt>
                <c:pt idx="21">
                  <c:v>680.43775285738218</c:v>
                </c:pt>
                <c:pt idx="22">
                  <c:v>684.26812204106704</c:v>
                </c:pt>
                <c:pt idx="23">
                  <c:v>688.09849122475191</c:v>
                </c:pt>
                <c:pt idx="24">
                  <c:v>691.92886040843678</c:v>
                </c:pt>
                <c:pt idx="25">
                  <c:v>695.75922959212164</c:v>
                </c:pt>
                <c:pt idx="26">
                  <c:v>699.58959877580651</c:v>
                </c:pt>
                <c:pt idx="27">
                  <c:v>703.41996795949137</c:v>
                </c:pt>
                <c:pt idx="28">
                  <c:v>707.25033714317624</c:v>
                </c:pt>
                <c:pt idx="29">
                  <c:v>711.0807063268611</c:v>
                </c:pt>
                <c:pt idx="30">
                  <c:v>714.91107551054597</c:v>
                </c:pt>
                <c:pt idx="31">
                  <c:v>718.74144469423084</c:v>
                </c:pt>
                <c:pt idx="32">
                  <c:v>722.5718138779157</c:v>
                </c:pt>
                <c:pt idx="33">
                  <c:v>726.40218306160057</c:v>
                </c:pt>
                <c:pt idx="34">
                  <c:v>730.23255224528543</c:v>
                </c:pt>
                <c:pt idx="35">
                  <c:v>734.0629214289703</c:v>
                </c:pt>
                <c:pt idx="36">
                  <c:v>737.89329061265516</c:v>
                </c:pt>
                <c:pt idx="37">
                  <c:v>741.72365979634003</c:v>
                </c:pt>
                <c:pt idx="38">
                  <c:v>745.5540289800249</c:v>
                </c:pt>
                <c:pt idx="39">
                  <c:v>749.38439816370976</c:v>
                </c:pt>
                <c:pt idx="40">
                  <c:v>753.21476734739463</c:v>
                </c:pt>
                <c:pt idx="41">
                  <c:v>757.04513653107949</c:v>
                </c:pt>
                <c:pt idx="42">
                  <c:v>760.87550571476436</c:v>
                </c:pt>
                <c:pt idx="43">
                  <c:v>764.70587489844922</c:v>
                </c:pt>
                <c:pt idx="44">
                  <c:v>768.53624408213409</c:v>
                </c:pt>
                <c:pt idx="45">
                  <c:v>772.36661326581896</c:v>
                </c:pt>
                <c:pt idx="46">
                  <c:v>776.19698244950382</c:v>
                </c:pt>
                <c:pt idx="47">
                  <c:v>780.02735163318869</c:v>
                </c:pt>
                <c:pt idx="48">
                  <c:v>783.85772081687355</c:v>
                </c:pt>
                <c:pt idx="49">
                  <c:v>787.68809000055842</c:v>
                </c:pt>
                <c:pt idx="50">
                  <c:v>791.51845918424328</c:v>
                </c:pt>
                <c:pt idx="51">
                  <c:v>795.34882836792815</c:v>
                </c:pt>
                <c:pt idx="52">
                  <c:v>799.17919755161302</c:v>
                </c:pt>
                <c:pt idx="53">
                  <c:v>803.00956673529788</c:v>
                </c:pt>
                <c:pt idx="54">
                  <c:v>806.83993591898275</c:v>
                </c:pt>
                <c:pt idx="55">
                  <c:v>810.67030510266761</c:v>
                </c:pt>
                <c:pt idx="56">
                  <c:v>814.50067428635248</c:v>
                </c:pt>
                <c:pt idx="57">
                  <c:v>818.33104347003734</c:v>
                </c:pt>
                <c:pt idx="58">
                  <c:v>822.16141265372221</c:v>
                </c:pt>
                <c:pt idx="59">
                  <c:v>825.99178183740707</c:v>
                </c:pt>
                <c:pt idx="60">
                  <c:v>829.82215102109194</c:v>
                </c:pt>
                <c:pt idx="61">
                  <c:v>833.65252020477681</c:v>
                </c:pt>
                <c:pt idx="62">
                  <c:v>837.48288938846167</c:v>
                </c:pt>
                <c:pt idx="63">
                  <c:v>841.31325857214654</c:v>
                </c:pt>
                <c:pt idx="64">
                  <c:v>845.1436277558314</c:v>
                </c:pt>
                <c:pt idx="65">
                  <c:v>848.97399693951627</c:v>
                </c:pt>
                <c:pt idx="66">
                  <c:v>852.80436612320113</c:v>
                </c:pt>
                <c:pt idx="67">
                  <c:v>856.634735306886</c:v>
                </c:pt>
                <c:pt idx="68">
                  <c:v>860.46510449057087</c:v>
                </c:pt>
                <c:pt idx="69">
                  <c:v>864.29547367425573</c:v>
                </c:pt>
                <c:pt idx="70">
                  <c:v>868.1258428579406</c:v>
                </c:pt>
                <c:pt idx="71">
                  <c:v>871.95621204162546</c:v>
                </c:pt>
                <c:pt idx="72">
                  <c:v>875.78658122531033</c:v>
                </c:pt>
                <c:pt idx="73">
                  <c:v>879.61695040899519</c:v>
                </c:pt>
                <c:pt idx="74">
                  <c:v>883.44731959268006</c:v>
                </c:pt>
                <c:pt idx="75">
                  <c:v>887.27768877636493</c:v>
                </c:pt>
                <c:pt idx="76">
                  <c:v>891.10805796004979</c:v>
                </c:pt>
                <c:pt idx="77">
                  <c:v>894.93842714373466</c:v>
                </c:pt>
                <c:pt idx="78">
                  <c:v>898.76879632741952</c:v>
                </c:pt>
                <c:pt idx="79">
                  <c:v>902.59916551110439</c:v>
                </c:pt>
                <c:pt idx="80">
                  <c:v>906.42953469478925</c:v>
                </c:pt>
                <c:pt idx="81">
                  <c:v>910.25990387847412</c:v>
                </c:pt>
                <c:pt idx="82">
                  <c:v>914.09027306215899</c:v>
                </c:pt>
                <c:pt idx="83">
                  <c:v>917.92064224584385</c:v>
                </c:pt>
                <c:pt idx="84">
                  <c:v>921.75101142952872</c:v>
                </c:pt>
                <c:pt idx="85">
                  <c:v>925.58138061321358</c:v>
                </c:pt>
                <c:pt idx="86">
                  <c:v>929.41174979689845</c:v>
                </c:pt>
                <c:pt idx="87">
                  <c:v>933.24211898058331</c:v>
                </c:pt>
                <c:pt idx="88">
                  <c:v>937.07248816426818</c:v>
                </c:pt>
                <c:pt idx="89">
                  <c:v>940.90285734795305</c:v>
                </c:pt>
                <c:pt idx="90">
                  <c:v>944.73322653163791</c:v>
                </c:pt>
                <c:pt idx="91">
                  <c:v>948.56359571532278</c:v>
                </c:pt>
                <c:pt idx="92">
                  <c:v>952.39396489900764</c:v>
                </c:pt>
                <c:pt idx="93">
                  <c:v>956.22433408269251</c:v>
                </c:pt>
                <c:pt idx="94">
                  <c:v>960.05470326637737</c:v>
                </c:pt>
                <c:pt idx="95">
                  <c:v>963.88507245006224</c:v>
                </c:pt>
                <c:pt idx="96">
                  <c:v>967.7154416337471</c:v>
                </c:pt>
                <c:pt idx="97">
                  <c:v>971.54581081743197</c:v>
                </c:pt>
                <c:pt idx="98">
                  <c:v>975.37618000111684</c:v>
                </c:pt>
                <c:pt idx="99">
                  <c:v>979.2065491848017</c:v>
                </c:pt>
                <c:pt idx="100">
                  <c:v>983.03691836848657</c:v>
                </c:pt>
              </c:numCache>
            </c:numRef>
          </c:xVal>
          <c:yVal>
            <c:numRef>
              <c:f>Data!$AD$5:$AD$105</c:f>
              <c:numCache>
                <c:formatCode>0.0</c:formatCode>
                <c:ptCount val="101"/>
                <c:pt idx="0">
                  <c:v>0</c:v>
                </c:pt>
                <c:pt idx="1">
                  <c:v>38.111692172467869</c:v>
                </c:pt>
                <c:pt idx="2">
                  <c:v>53.625168571588226</c:v>
                </c:pt>
                <c:pt idx="3">
                  <c:v>65.341203480246023</c:v>
                </c:pt>
                <c:pt idx="4">
                  <c:v>75.059600212071032</c:v>
                </c:pt>
                <c:pt idx="5">
                  <c:v>83.480960940673796</c:v>
                </c:pt>
                <c:pt idx="6">
                  <c:v>90.966228013444791</c:v>
                </c:pt>
                <c:pt idx="7">
                  <c:v>97.730726909417328</c:v>
                </c:pt>
                <c:pt idx="8">
                  <c:v>103.91531104377998</c:v>
                </c:pt>
                <c:pt idx="9">
                  <c:v>109.61817960649287</c:v>
                </c:pt>
                <c:pt idx="10">
                  <c:v>114.91107551054631</c:v>
                </c:pt>
                <c:pt idx="11">
                  <c:v>119.84832828860389</c:v>
                </c:pt>
                <c:pt idx="12">
                  <c:v>124.47226540876014</c:v>
                </c:pt>
                <c:pt idx="13">
                  <c:v>128.81663115544526</c:v>
                </c:pt>
                <c:pt idx="14">
                  <c:v>132.90884324348247</c:v>
                </c:pt>
                <c:pt idx="15">
                  <c:v>136.77153690090827</c:v>
                </c:pt>
                <c:pt idx="16">
                  <c:v>140.4236537908973</c:v>
                </c:pt>
                <c:pt idx="17">
                  <c:v>143.88122992791105</c:v>
                </c:pt>
                <c:pt idx="18">
                  <c:v>147.15797855021108</c:v>
                </c:pt>
                <c:pt idx="19">
                  <c:v>150.2657296932129</c:v>
                </c:pt>
                <c:pt idx="20">
                  <c:v>153.21476734739514</c:v>
                </c:pt>
                <c:pt idx="21">
                  <c:v>156.01409196041382</c:v>
                </c:pt>
                <c:pt idx="22">
                  <c:v>158.6716275550921</c:v>
                </c:pt>
                <c:pt idx="23">
                  <c:v>161.19438710936748</c:v>
                </c:pt>
                <c:pt idx="24">
                  <c:v>163.58860603349098</c:v>
                </c:pt>
                <c:pt idx="25">
                  <c:v>165.8598509472084</c:v>
                </c:pt>
                <c:pt idx="26">
                  <c:v>168.01310910852465</c:v>
                </c:pt>
                <c:pt idx="27">
                  <c:v>170.05286252289073</c:v>
                </c:pt>
                <c:pt idx="28">
                  <c:v>171.98314980246963</c:v>
                </c:pt>
                <c:pt idx="29">
                  <c:v>173.807618140177</c:v>
                </c:pt>
                <c:pt idx="30">
                  <c:v>175.52956723862175</c:v>
                </c:pt>
                <c:pt idx="31">
                  <c:v>177.15198663923422</c:v>
                </c:pt>
                <c:pt idx="32">
                  <c:v>178.67758759651522</c:v>
                </c:pt>
                <c:pt idx="33">
                  <c:v>180.10883041157828</c:v>
                </c:pt>
                <c:pt idx="34">
                  <c:v>181.44794796022444</c:v>
                </c:pt>
                <c:pt idx="35">
                  <c:v>182.69696601082168</c:v>
                </c:pt>
                <c:pt idx="36">
                  <c:v>183.85772081687432</c:v>
                </c:pt>
                <c:pt idx="37">
                  <c:v>184.9318743814203</c:v>
                </c:pt>
                <c:pt idx="38">
                  <c:v>185.92092772011571</c:v>
                </c:pt>
                <c:pt idx="39">
                  <c:v>186.82623239316507</c:v>
                </c:pt>
                <c:pt idx="40">
                  <c:v>187.64900053017789</c:v>
                </c:pt>
                <c:pt idx="41">
                  <c:v>188.39031353431588</c:v>
                </c:pt>
                <c:pt idx="42">
                  <c:v>189.05112962099523</c:v>
                </c:pt>
                <c:pt idx="43">
                  <c:v>189.63229032056799</c:v>
                </c:pt>
                <c:pt idx="44">
                  <c:v>190.13452605275924</c:v>
                </c:pt>
                <c:pt idx="45">
                  <c:v>190.55846086233993</c:v>
                </c:pt>
                <c:pt idx="46">
                  <c:v>190.90461638989734</c:v>
                </c:pt>
                <c:pt idx="47">
                  <c:v>191.17341513808117</c:v>
                </c:pt>
                <c:pt idx="48">
                  <c:v>191.36518308191211</c:v>
                </c:pt>
                <c:pt idx="49">
                  <c:v>191.48015166127198</c:v>
                </c:pt>
                <c:pt idx="50">
                  <c:v>191.51845918424431</c:v>
                </c:pt>
                <c:pt idx="51">
                  <c:v>191.480151661272</c:v>
                </c:pt>
                <c:pt idx="52">
                  <c:v>191.36518308191219</c:v>
                </c:pt>
                <c:pt idx="53">
                  <c:v>191.17341513808131</c:v>
                </c:pt>
                <c:pt idx="54">
                  <c:v>190.90461638989748</c:v>
                </c:pt>
                <c:pt idx="55">
                  <c:v>190.55846086234016</c:v>
                </c:pt>
                <c:pt idx="56">
                  <c:v>190.1345260527595</c:v>
                </c:pt>
                <c:pt idx="57">
                  <c:v>189.63229032056827</c:v>
                </c:pt>
                <c:pt idx="58">
                  <c:v>189.05112962099557</c:v>
                </c:pt>
                <c:pt idx="59">
                  <c:v>188.39031353431628</c:v>
                </c:pt>
                <c:pt idx="60">
                  <c:v>187.64900053017831</c:v>
                </c:pt>
                <c:pt idx="61">
                  <c:v>186.82623239316553</c:v>
                </c:pt>
                <c:pt idx="62">
                  <c:v>185.92092772011623</c:v>
                </c:pt>
                <c:pt idx="63">
                  <c:v>184.93187438142084</c:v>
                </c:pt>
                <c:pt idx="64">
                  <c:v>183.85772081687492</c:v>
                </c:pt>
                <c:pt idx="65">
                  <c:v>182.69696601082234</c:v>
                </c:pt>
                <c:pt idx="66">
                  <c:v>181.44794796022515</c:v>
                </c:pt>
                <c:pt idx="67">
                  <c:v>180.10883041157902</c:v>
                </c:pt>
                <c:pt idx="68">
                  <c:v>178.67758759651599</c:v>
                </c:pt>
                <c:pt idx="69">
                  <c:v>177.15198663923508</c:v>
                </c:pt>
                <c:pt idx="70">
                  <c:v>175.52956723862263</c:v>
                </c:pt>
                <c:pt idx="71">
                  <c:v>173.80761814017796</c:v>
                </c:pt>
                <c:pt idx="72">
                  <c:v>171.98314980247062</c:v>
                </c:pt>
                <c:pt idx="73">
                  <c:v>170.05286252289181</c:v>
                </c:pt>
                <c:pt idx="74">
                  <c:v>168.01310910852575</c:v>
                </c:pt>
                <c:pt idx="75">
                  <c:v>165.85985094720959</c:v>
                </c:pt>
                <c:pt idx="76">
                  <c:v>163.58860603349223</c:v>
                </c:pt>
                <c:pt idx="77">
                  <c:v>161.19438710936879</c:v>
                </c:pt>
                <c:pt idx="78">
                  <c:v>158.67162755509347</c:v>
                </c:pt>
                <c:pt idx="79">
                  <c:v>156.01409196041527</c:v>
                </c:pt>
                <c:pt idx="80">
                  <c:v>153.21476734739667</c:v>
                </c:pt>
                <c:pt idx="81">
                  <c:v>150.26572969321452</c:v>
                </c:pt>
                <c:pt idx="82">
                  <c:v>147.15797855021279</c:v>
                </c:pt>
                <c:pt idx="83">
                  <c:v>143.88122992791287</c:v>
                </c:pt>
                <c:pt idx="84">
                  <c:v>140.42365379089918</c:v>
                </c:pt>
                <c:pt idx="85">
                  <c:v>136.77153690091026</c:v>
                </c:pt>
                <c:pt idx="86">
                  <c:v>132.9088432434846</c:v>
                </c:pt>
                <c:pt idx="87">
                  <c:v>128.81663115544751</c:v>
                </c:pt>
                <c:pt idx="88">
                  <c:v>124.47226540876252</c:v>
                </c:pt>
                <c:pt idx="89">
                  <c:v>119.84832828860644</c:v>
                </c:pt>
                <c:pt idx="90">
                  <c:v>114.91107551054903</c:v>
                </c:pt>
                <c:pt idx="91">
                  <c:v>109.6181796064958</c:v>
                </c:pt>
                <c:pt idx="92">
                  <c:v>103.91531104378313</c:v>
                </c:pt>
                <c:pt idx="93">
                  <c:v>97.730726909420767</c:v>
                </c:pt>
                <c:pt idx="94">
                  <c:v>90.966228013448585</c:v>
                </c:pt>
                <c:pt idx="95">
                  <c:v>83.480960940678003</c:v>
                </c:pt>
                <c:pt idx="96">
                  <c:v>75.059600212075821</c:v>
                </c:pt>
                <c:pt idx="97">
                  <c:v>65.341203480251679</c:v>
                </c:pt>
                <c:pt idx="98">
                  <c:v>53.625168571595282</c:v>
                </c:pt>
                <c:pt idx="99">
                  <c:v>38.111692172477987</c:v>
                </c:pt>
                <c:pt idx="100">
                  <c:v>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6D4C-42FE-A100-C5F4B47AD78B}"/>
            </c:ext>
          </c:extLst>
        </c:ser>
        <c:ser>
          <c:idx val="1"/>
          <c:order val="3"/>
          <c:spPr>
            <a:ln w="12700">
              <a:solidFill>
                <a:srgbClr val="000000"/>
              </a:solidFill>
              <a:prstDash val="solid"/>
            </a:ln>
          </c:spPr>
          <c:marker>
            <c:symbol val="none"/>
          </c:marker>
          <c:xVal>
            <c:numRef>
              <c:f>Data!$AS$66:$AT$66</c:f>
              <c:numCache>
                <c:formatCode>General</c:formatCode>
                <c:ptCount val="2"/>
                <c:pt idx="0">
                  <c:v>0</c:v>
                </c:pt>
                <c:pt idx="1">
                  <c:v>922.24349289856082</c:v>
                </c:pt>
              </c:numCache>
            </c:numRef>
          </c:xVal>
          <c:yVal>
            <c:numRef>
              <c:f>Data!$AS$67:$AT$67</c:f>
              <c:numCache>
                <c:formatCode>General</c:formatCode>
                <c:ptCount val="2"/>
                <c:pt idx="0" formatCode="0.00">
                  <c:v>97.010274990405435</c:v>
                </c:pt>
                <c:pt idx="1">
                  <c:v>208.59154977560746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6D4C-42FE-A100-C5F4B47AD78B}"/>
            </c:ext>
          </c:extLst>
        </c:ser>
        <c:ser>
          <c:idx val="4"/>
          <c:order val="4"/>
          <c:spPr>
            <a:ln w="12700">
              <a:solidFill>
                <a:srgbClr val="000000"/>
              </a:solidFill>
              <a:prstDash val="solid"/>
            </a:ln>
          </c:spPr>
          <c:marker>
            <c:symbol val="none"/>
          </c:marker>
          <c:xVal>
            <c:strRef>
              <c:f>Data!$AS$60:$AT$60</c:f>
              <c:strCache>
                <c:ptCount val="2"/>
                <c:pt idx="0">
                  <c:v> </c:v>
                </c:pt>
                <c:pt idx="1">
                  <c:v> </c:v>
                </c:pt>
              </c:strCache>
            </c:strRef>
          </c:xVal>
          <c:yVal>
            <c:numRef>
              <c:f>Data!$AS$61:$AT$61</c:f>
              <c:numCache>
                <c:formatCode>General</c:formatCode>
                <c:ptCount val="2"/>
                <c:pt idx="0" formatCode="0.00">
                  <c:v>0</c:v>
                </c:pt>
                <c:pt idx="1">
                  <c:v>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4-6D4C-42FE-A100-C5F4B47AD78B}"/>
            </c:ext>
          </c:extLst>
        </c:ser>
        <c:ser>
          <c:idx val="5"/>
          <c:order val="5"/>
          <c:spPr>
            <a:ln w="12700">
              <a:solidFill>
                <a:srgbClr val="000000"/>
              </a:solidFill>
              <a:prstDash val="solid"/>
            </a:ln>
          </c:spPr>
          <c:marker>
            <c:symbol val="none"/>
          </c:marker>
          <c:xVal>
            <c:strRef>
              <c:f>Data!$AS$62:$AT$62</c:f>
              <c:strCache>
                <c:ptCount val="2"/>
                <c:pt idx="0">
                  <c:v> </c:v>
                </c:pt>
                <c:pt idx="1">
                  <c:v> </c:v>
                </c:pt>
              </c:strCache>
            </c:strRef>
          </c:xVal>
          <c:yVal>
            <c:numRef>
              <c:f>Data!$AS$63:$AT$63</c:f>
              <c:numCache>
                <c:formatCode>General</c:formatCode>
                <c:ptCount val="2"/>
                <c:pt idx="0" formatCode="0.00">
                  <c:v>0</c:v>
                </c:pt>
                <c:pt idx="1">
                  <c:v>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5-6D4C-42FE-A100-C5F4B47AD78B}"/>
            </c:ext>
          </c:extLst>
        </c:ser>
        <c:ser>
          <c:idx val="6"/>
          <c:order val="6"/>
          <c:spPr>
            <a:ln w="12700">
              <a:solidFill>
                <a:srgbClr val="000000"/>
              </a:solidFill>
              <a:prstDash val="solid"/>
            </a:ln>
          </c:spPr>
          <c:marker>
            <c:symbol val="none"/>
          </c:marker>
          <c:xVal>
            <c:strRef>
              <c:f>Data!$AS$64:$AT$64</c:f>
              <c:strCache>
                <c:ptCount val="2"/>
                <c:pt idx="0">
                  <c:v> </c:v>
                </c:pt>
                <c:pt idx="1">
                  <c:v> </c:v>
                </c:pt>
              </c:strCache>
            </c:strRef>
          </c:xVal>
          <c:yVal>
            <c:numRef>
              <c:f>Data!$AS$65:$AT$65</c:f>
              <c:numCache>
                <c:formatCode>General</c:formatCode>
                <c:ptCount val="2"/>
                <c:pt idx="0" formatCode="0.00">
                  <c:v>0</c:v>
                </c:pt>
                <c:pt idx="1">
                  <c:v>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6-6D4C-42FE-A100-C5F4B47AD78B}"/>
            </c:ext>
          </c:extLst>
        </c:ser>
        <c:ser>
          <c:idx val="7"/>
          <c:order val="7"/>
          <c:spPr>
            <a:ln w="12700">
              <a:solidFill>
                <a:srgbClr val="000000"/>
              </a:solidFill>
              <a:prstDash val="solid"/>
            </a:ln>
          </c:spPr>
          <c:marker>
            <c:symbol val="none"/>
          </c:marker>
          <c:xVal>
            <c:strRef>
              <c:f>Data!$AS$68:$AT$68</c:f>
              <c:strCache>
                <c:ptCount val="2"/>
                <c:pt idx="0">
                  <c:v> </c:v>
                </c:pt>
                <c:pt idx="1">
                  <c:v> </c:v>
                </c:pt>
              </c:strCache>
            </c:strRef>
          </c:xVal>
          <c:yVal>
            <c:numRef>
              <c:f>Data!$AS$69:$AT$69</c:f>
              <c:numCache>
                <c:formatCode>General</c:formatCode>
                <c:ptCount val="2"/>
                <c:pt idx="0" formatCode="0.00">
                  <c:v>0</c:v>
                </c:pt>
                <c:pt idx="1">
                  <c:v>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7-6D4C-42FE-A100-C5F4B47AD78B}"/>
            </c:ext>
          </c:extLst>
        </c:ser>
        <c:ser>
          <c:idx val="8"/>
          <c:order val="8"/>
          <c:spPr>
            <a:ln w="12700">
              <a:solidFill>
                <a:srgbClr val="000000"/>
              </a:solidFill>
              <a:prstDash val="solid"/>
            </a:ln>
          </c:spPr>
          <c:marker>
            <c:symbol val="none"/>
          </c:marker>
          <c:xVal>
            <c:strRef>
              <c:f>Data!$AS$70:$AT$70</c:f>
              <c:strCache>
                <c:ptCount val="2"/>
                <c:pt idx="0">
                  <c:v> </c:v>
                </c:pt>
                <c:pt idx="1">
                  <c:v> </c:v>
                </c:pt>
              </c:strCache>
            </c:strRef>
          </c:xVal>
          <c:yVal>
            <c:numRef>
              <c:f>Data!$AS$71:$AT$71</c:f>
              <c:numCache>
                <c:formatCode>General</c:formatCode>
                <c:ptCount val="2"/>
                <c:pt idx="0" formatCode="0.00">
                  <c:v>0</c:v>
                </c:pt>
                <c:pt idx="1">
                  <c:v>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8-6D4C-42FE-A100-C5F4B47AD78B}"/>
            </c:ext>
          </c:extLst>
        </c:ser>
        <c:ser>
          <c:idx val="9"/>
          <c:order val="9"/>
          <c:spPr>
            <a:ln w="12700">
              <a:solidFill>
                <a:srgbClr val="000000"/>
              </a:solidFill>
              <a:prstDash val="solid"/>
            </a:ln>
          </c:spPr>
          <c:marker>
            <c:symbol val="none"/>
          </c:marker>
          <c:xVal>
            <c:strRef>
              <c:f>Data!$AS$72:$AT$72</c:f>
              <c:strCache>
                <c:ptCount val="2"/>
                <c:pt idx="0">
                  <c:v> </c:v>
                </c:pt>
                <c:pt idx="1">
                  <c:v> </c:v>
                </c:pt>
              </c:strCache>
            </c:strRef>
          </c:xVal>
          <c:yVal>
            <c:numRef>
              <c:f>Data!$AS$73:$AT$73</c:f>
              <c:numCache>
                <c:formatCode>General</c:formatCode>
                <c:ptCount val="2"/>
                <c:pt idx="0" formatCode="0.00">
                  <c:v>0</c:v>
                </c:pt>
                <c:pt idx="1">
                  <c:v>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9-6D4C-42FE-A100-C5F4B47AD78B}"/>
            </c:ext>
          </c:extLst>
        </c:ser>
        <c:ser>
          <c:idx val="10"/>
          <c:order val="10"/>
          <c:spPr>
            <a:ln w="12700">
              <a:solidFill>
                <a:srgbClr val="000000"/>
              </a:solidFill>
              <a:prstDash val="solid"/>
            </a:ln>
          </c:spPr>
          <c:marker>
            <c:symbol val="none"/>
          </c:marker>
          <c:xVal>
            <c:strRef>
              <c:f>Data!$AS$74:$AT$74</c:f>
              <c:strCache>
                <c:ptCount val="2"/>
                <c:pt idx="0">
                  <c:v> </c:v>
                </c:pt>
                <c:pt idx="1">
                  <c:v> </c:v>
                </c:pt>
              </c:strCache>
            </c:strRef>
          </c:xVal>
          <c:yVal>
            <c:numRef>
              <c:f>Data!$AS$75:$AT$75</c:f>
              <c:numCache>
                <c:formatCode>General</c:formatCode>
                <c:ptCount val="2"/>
                <c:pt idx="0" formatCode="0.00">
                  <c:v>0</c:v>
                </c:pt>
                <c:pt idx="1">
                  <c:v>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A-6D4C-42FE-A100-C5F4B47AD78B}"/>
            </c:ext>
          </c:extLst>
        </c:ser>
        <c:ser>
          <c:idx val="11"/>
          <c:order val="11"/>
          <c:spPr>
            <a:ln w="3175">
              <a:solidFill>
                <a:srgbClr val="000000"/>
              </a:solidFill>
              <a:prstDash val="solid"/>
            </a:ln>
          </c:spPr>
          <c:marker>
            <c:symbol val="none"/>
          </c:marker>
          <c:xVal>
            <c:strRef>
              <c:f>Data!$AS$76:$AT$76</c:f>
              <c:strCache>
                <c:ptCount val="2"/>
                <c:pt idx="0">
                  <c:v> </c:v>
                </c:pt>
                <c:pt idx="1">
                  <c:v> </c:v>
                </c:pt>
              </c:strCache>
            </c:strRef>
          </c:xVal>
          <c:yVal>
            <c:numRef>
              <c:f>Data!$AS$77:$AT$77</c:f>
              <c:numCache>
                <c:formatCode>General</c:formatCode>
                <c:ptCount val="2"/>
                <c:pt idx="0" formatCode="0.00">
                  <c:v>0</c:v>
                </c:pt>
                <c:pt idx="1">
                  <c:v>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B-6D4C-42FE-A100-C5F4B47AD78B}"/>
            </c:ext>
          </c:extLst>
        </c:ser>
        <c:ser>
          <c:idx val="12"/>
          <c:order val="12"/>
          <c:spPr>
            <a:ln w="3175">
              <a:solidFill>
                <a:srgbClr val="000000"/>
              </a:solidFill>
              <a:prstDash val="solid"/>
            </a:ln>
          </c:spPr>
          <c:marker>
            <c:symbol val="none"/>
          </c:marker>
          <c:xVal>
            <c:strRef>
              <c:f>Data!$AS$78:$AT$78</c:f>
              <c:strCache>
                <c:ptCount val="2"/>
                <c:pt idx="0">
                  <c:v> </c:v>
                </c:pt>
                <c:pt idx="1">
                  <c:v> </c:v>
                </c:pt>
              </c:strCache>
            </c:strRef>
          </c:xVal>
          <c:yVal>
            <c:numRef>
              <c:f>Data!$AS$79:$AT$79</c:f>
              <c:numCache>
                <c:formatCode>General</c:formatCode>
                <c:ptCount val="2"/>
                <c:pt idx="0">
                  <c:v>0</c:v>
                </c:pt>
                <c:pt idx="1">
                  <c:v>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C-6D4C-42FE-A100-C5F4B47AD78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2353664"/>
        <c:axId val="32355392"/>
      </c:scatterChart>
      <c:valAx>
        <c:axId val="32353664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115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GB" sz="1400" dirty="0" smtClean="0"/>
                  <a:t>Normal </a:t>
                </a:r>
                <a:r>
                  <a:rPr lang="en-GB" sz="1400" dirty="0"/>
                  <a:t>stress </a:t>
                </a:r>
              </a:p>
            </c:rich>
          </c:tx>
          <c:layout>
            <c:manualLayout>
              <c:xMode val="edge"/>
              <c:yMode val="edge"/>
              <c:x val="0.40087886770322217"/>
              <c:y val="0.93389827120652114"/>
            </c:manualLayout>
          </c:layout>
          <c:overlay val="0"/>
          <c:spPr>
            <a:noFill/>
            <a:ln w="25400">
              <a:noFill/>
            </a:ln>
          </c:spPr>
        </c:title>
        <c:numFmt formatCode="0.0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15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32355392"/>
        <c:crosses val="autoZero"/>
        <c:crossBetween val="midCat"/>
      </c:valAx>
      <c:valAx>
        <c:axId val="32355392"/>
        <c:scaling>
          <c:orientation val="minMax"/>
          <c:max val="700"/>
        </c:scaling>
        <c:delete val="0"/>
        <c:axPos val="l"/>
        <c:numFmt formatCode="0.0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15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32353664"/>
        <c:crosses val="autoZero"/>
        <c:crossBetween val="midCat"/>
      </c:valAx>
      <c:spPr>
        <a:noFill/>
        <a:ln w="12700">
          <a:solidFill>
            <a:srgbClr val="808080"/>
          </a:solidFill>
          <a:prstDash val="solid"/>
        </a:ln>
      </c:spPr>
    </c:plotArea>
    <c:plotVisOnly val="1"/>
    <c:dispBlanksAs val="gap"/>
    <c:showDLblsOverMax val="0"/>
  </c:chart>
  <c:spPr>
    <a:noFill/>
    <a:ln w="9525">
      <a:noFill/>
    </a:ln>
  </c:spPr>
  <c:txPr>
    <a:bodyPr/>
    <a:lstStyle/>
    <a:p>
      <a:pPr>
        <a:defRPr sz="115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8E0E0-B9D4-4340-8F6C-DC27BB911F88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D93728-2809-4F98-B857-21F5CE16C5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08776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dirty="0" smtClean="0"/>
          </a:p>
        </p:txBody>
      </p:sp>
      <p:sp>
        <p:nvSpPr>
          <p:cNvPr id="63491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3C7DF-F8B6-4126-8CFA-654683D18184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05765-5694-41E1-9501-992C4C20C4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17310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3C7DF-F8B6-4126-8CFA-654683D18184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05765-5694-41E1-9501-992C4C20C4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4557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3C7DF-F8B6-4126-8CFA-654683D18184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05765-5694-41E1-9501-992C4C20C4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81113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3C7DF-F8B6-4126-8CFA-654683D18184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05765-5694-41E1-9501-992C4C20C4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69689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3C7DF-F8B6-4126-8CFA-654683D18184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05765-5694-41E1-9501-992C4C20C4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49036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3C7DF-F8B6-4126-8CFA-654683D18184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05765-5694-41E1-9501-992C4C20C4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9070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3C7DF-F8B6-4126-8CFA-654683D18184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05765-5694-41E1-9501-992C4C20C4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9664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3C7DF-F8B6-4126-8CFA-654683D18184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05765-5694-41E1-9501-992C4C20C4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05039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3C7DF-F8B6-4126-8CFA-654683D18184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05765-5694-41E1-9501-992C4C20C4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26621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3C7DF-F8B6-4126-8CFA-654683D18184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05765-5694-41E1-9501-992C4C20C4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16380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3C7DF-F8B6-4126-8CFA-654683D18184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05765-5694-41E1-9501-992C4C20C4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23878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03C7DF-F8B6-4126-8CFA-654683D18184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005765-5694-41E1-9501-992C4C20C4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34173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322678"/>
            <a:ext cx="66247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 smtClean="0"/>
              <a:t>EXAM GENERAL TOPICS FOR REVISION:</a:t>
            </a:r>
          </a:p>
          <a:p>
            <a:endParaRPr lang="en-GB" sz="2400" u="sng" dirty="0"/>
          </a:p>
        </p:txBody>
      </p:sp>
      <p:sp>
        <p:nvSpPr>
          <p:cNvPr id="3" name="TextBox 2"/>
          <p:cNvSpPr txBox="1"/>
          <p:nvPr/>
        </p:nvSpPr>
        <p:spPr>
          <a:xfrm>
            <a:off x="611560" y="1124744"/>
            <a:ext cx="7920880" cy="652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GB" sz="2800" dirty="0" smtClean="0"/>
              <a:t>6 Questions in all…chose any 4….2 hours</a:t>
            </a:r>
          </a:p>
          <a:p>
            <a:pPr marL="342900" indent="-342900">
              <a:buAutoNum type="arabicPeriod"/>
            </a:pPr>
            <a:r>
              <a:rPr lang="en-GB" sz="2800" dirty="0" smtClean="0"/>
              <a:t>One ‘Geological Mapping’ Question</a:t>
            </a:r>
          </a:p>
          <a:p>
            <a:pPr marL="342900" indent="-342900">
              <a:buAutoNum type="arabicPeriod"/>
            </a:pPr>
            <a:r>
              <a:rPr lang="en-GB" sz="2800" dirty="0" smtClean="0"/>
              <a:t>To Know: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/>
              <a:t>       Apparatus studied and Use of the test.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/>
              <a:t>       Methodologies for the </a:t>
            </a:r>
            <a:r>
              <a:rPr lang="en-GB" sz="2800" dirty="0"/>
              <a:t>T</a:t>
            </a:r>
            <a:r>
              <a:rPr lang="en-GB" sz="2800" dirty="0" smtClean="0"/>
              <a:t>est Procedures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/>
              <a:t>       Associated Calculation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 </a:t>
            </a:r>
            <a:r>
              <a:rPr lang="en-GB" sz="2800" dirty="0" smtClean="0"/>
              <a:t>      Soil Mechanics Equations, Parameters </a:t>
            </a:r>
          </a:p>
          <a:p>
            <a:r>
              <a:rPr lang="en-GB" sz="2800" dirty="0" smtClean="0"/>
              <a:t>             and their Use.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/>
              <a:t>       Permeability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 </a:t>
            </a:r>
            <a:r>
              <a:rPr lang="en-GB" sz="2800" dirty="0" smtClean="0"/>
              <a:t>      Compaction and Consolidation</a:t>
            </a:r>
          </a:p>
          <a:p>
            <a:endParaRPr lang="en-GB" sz="2800" dirty="0"/>
          </a:p>
          <a:p>
            <a:r>
              <a:rPr lang="en-GB" sz="2800" dirty="0" smtClean="0"/>
              <a:t>4. </a:t>
            </a:r>
            <a:r>
              <a:rPr lang="en-GB" sz="2800" u="sng" dirty="0" smtClean="0"/>
              <a:t>Constant Head </a:t>
            </a:r>
            <a:r>
              <a:rPr lang="en-GB" sz="2800" dirty="0" smtClean="0"/>
              <a:t>apparatus and </a:t>
            </a:r>
            <a:r>
              <a:rPr lang="en-GB" sz="2800" u="sng" dirty="0" err="1" smtClean="0"/>
              <a:t>Atterburg</a:t>
            </a:r>
            <a:r>
              <a:rPr lang="en-GB" sz="2800" u="sng" dirty="0" smtClean="0"/>
              <a:t> Limits</a:t>
            </a:r>
          </a:p>
          <a:p>
            <a:r>
              <a:rPr lang="en-GB" sz="2800" dirty="0"/>
              <a:t>  </a:t>
            </a:r>
            <a:r>
              <a:rPr lang="en-GB" sz="2800" dirty="0" smtClean="0"/>
              <a:t>   have already been covered by the Assignment.</a:t>
            </a:r>
          </a:p>
          <a:p>
            <a:endParaRPr lang="en-GB" dirty="0" smtClean="0"/>
          </a:p>
          <a:p>
            <a:pPr marL="342900" indent="-342900">
              <a:buAutoNum type="arabicPeriod"/>
            </a:pPr>
            <a:endParaRPr lang="en-GB" dirty="0" smtClean="0"/>
          </a:p>
          <a:p>
            <a:pPr marL="342900" indent="-342900"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38370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0070C0"/>
                </a:solidFill>
              </a:rPr>
              <a:t>Shear Strength </a:t>
            </a:r>
            <a:endParaRPr lang="en-GB" b="1" dirty="0">
              <a:solidFill>
                <a:srgbClr val="0070C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0070C0"/>
                </a:solidFill>
              </a:rPr>
              <a:t>Revision Questions</a:t>
            </a:r>
            <a:endParaRPr lang="en-GB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1338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02757" y="188640"/>
            <a:ext cx="80648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solidFill>
                  <a:srgbClr val="0070C0"/>
                </a:solidFill>
              </a:rPr>
              <a:t>The following observations were taken in a series of tests in a 60 mm×60 mm </a:t>
            </a:r>
            <a:r>
              <a:rPr lang="en-GB" sz="2800" b="1" dirty="0" smtClean="0">
                <a:solidFill>
                  <a:srgbClr val="0070C0"/>
                </a:solidFill>
              </a:rPr>
              <a:t>Direct </a:t>
            </a:r>
            <a:r>
              <a:rPr lang="en-GB" sz="2800" b="1" dirty="0">
                <a:solidFill>
                  <a:srgbClr val="0070C0"/>
                </a:solidFill>
              </a:rPr>
              <a:t>S</a:t>
            </a:r>
            <a:r>
              <a:rPr lang="en-GB" sz="2800" b="1" dirty="0" smtClean="0">
                <a:solidFill>
                  <a:srgbClr val="0070C0"/>
                </a:solidFill>
              </a:rPr>
              <a:t>hear </a:t>
            </a:r>
            <a:r>
              <a:rPr lang="en-GB" sz="2800" b="1" dirty="0">
                <a:solidFill>
                  <a:srgbClr val="0070C0"/>
                </a:solidFill>
              </a:rPr>
              <a:t>B</a:t>
            </a:r>
            <a:r>
              <a:rPr lang="en-GB" sz="2800" b="1" dirty="0" smtClean="0">
                <a:solidFill>
                  <a:srgbClr val="0070C0"/>
                </a:solidFill>
              </a:rPr>
              <a:t>ox</a:t>
            </a:r>
            <a:endParaRPr lang="en-GB" sz="2800" b="1" dirty="0">
              <a:solidFill>
                <a:srgbClr val="0070C0"/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2293746"/>
              </p:ext>
            </p:extLst>
          </p:nvPr>
        </p:nvGraphicFramePr>
        <p:xfrm>
          <a:off x="755576" y="1268760"/>
          <a:ext cx="3960440" cy="321575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722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048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GB" sz="2000" dirty="0">
                          <a:effectLst/>
                        </a:rPr>
                        <a:t>Normal </a:t>
                      </a:r>
                      <a:r>
                        <a:rPr lang="en-GB" sz="2000" dirty="0" smtClean="0">
                          <a:effectLst/>
                        </a:rPr>
                        <a:t>load (KN/m</a:t>
                      </a:r>
                      <a:r>
                        <a:rPr lang="en-GB" sz="2000" baseline="30000" dirty="0" smtClean="0">
                          <a:effectLst/>
                        </a:rPr>
                        <a:t>2</a:t>
                      </a:r>
                      <a:r>
                        <a:rPr lang="en-GB" sz="2000" dirty="0" smtClean="0">
                          <a:effectLst/>
                        </a:rPr>
                        <a:t>)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GB" sz="2000" dirty="0">
                          <a:effectLst/>
                        </a:rPr>
                        <a:t>Max. shear </a:t>
                      </a:r>
                      <a:r>
                        <a:rPr lang="en-GB" sz="2000" dirty="0" smtClean="0">
                          <a:effectLst/>
                        </a:rPr>
                        <a:t>load (KN/m</a:t>
                      </a:r>
                      <a:r>
                        <a:rPr lang="en-GB" sz="2000" baseline="30000" dirty="0" smtClean="0">
                          <a:effectLst/>
                        </a:rPr>
                        <a:t>2</a:t>
                      </a:r>
                      <a:r>
                        <a:rPr lang="en-GB" sz="2000" dirty="0" smtClean="0">
                          <a:effectLst/>
                        </a:rPr>
                        <a:t>)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48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GB" sz="2400" dirty="0">
                          <a:effectLst/>
                        </a:rPr>
                        <a:t>100</a:t>
                      </a:r>
                      <a:endParaRPr lang="en-GB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GB" sz="2400" dirty="0">
                          <a:effectLst/>
                        </a:rPr>
                        <a:t>150</a:t>
                      </a:r>
                      <a:endParaRPr lang="en-GB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48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GB" sz="2400" dirty="0">
                          <a:effectLst/>
                        </a:rPr>
                        <a:t>200</a:t>
                      </a:r>
                      <a:endParaRPr lang="en-GB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GB" sz="2400" dirty="0">
                          <a:effectLst/>
                        </a:rPr>
                        <a:t>230</a:t>
                      </a:r>
                      <a:endParaRPr lang="en-GB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48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GB" sz="2400" dirty="0">
                          <a:effectLst/>
                        </a:rPr>
                        <a:t>300</a:t>
                      </a:r>
                      <a:endParaRPr lang="en-GB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GB" sz="2400" dirty="0">
                          <a:effectLst/>
                        </a:rPr>
                        <a:t>308</a:t>
                      </a:r>
                      <a:endParaRPr lang="en-GB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48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GB" sz="2400" dirty="0">
                          <a:effectLst/>
                        </a:rPr>
                        <a:t>400</a:t>
                      </a:r>
                      <a:endParaRPr lang="en-GB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GB" sz="2400" dirty="0">
                          <a:effectLst/>
                        </a:rPr>
                        <a:t>380</a:t>
                      </a:r>
                      <a:endParaRPr lang="en-GB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602757" y="4653136"/>
            <a:ext cx="777686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/>
              <a:t>Find:</a:t>
            </a:r>
          </a:p>
          <a:p>
            <a:r>
              <a:rPr lang="en-GB" sz="2800" dirty="0" smtClean="0"/>
              <a:t>1. </a:t>
            </a:r>
            <a:r>
              <a:rPr lang="en-GB" sz="2800" dirty="0"/>
              <a:t>T</a:t>
            </a:r>
            <a:r>
              <a:rPr lang="en-GB" sz="2800" dirty="0" smtClean="0"/>
              <a:t>he position of the Failure Envelope.</a:t>
            </a:r>
          </a:p>
          <a:p>
            <a:r>
              <a:rPr lang="en-GB" sz="2800" dirty="0" smtClean="0"/>
              <a:t>2. The value </a:t>
            </a:r>
            <a:r>
              <a:rPr lang="en-GB" sz="2800" dirty="0"/>
              <a:t>of </a:t>
            </a:r>
            <a:r>
              <a:rPr lang="en-GB" sz="2800" i="1" dirty="0" smtClean="0"/>
              <a:t>cohesion</a:t>
            </a:r>
            <a:r>
              <a:rPr lang="en-GB" sz="2800" dirty="0" smtClean="0"/>
              <a:t> </a:t>
            </a:r>
            <a:r>
              <a:rPr lang="en-GB" sz="2800" dirty="0"/>
              <a:t>and </a:t>
            </a:r>
            <a:r>
              <a:rPr lang="en-GB" sz="2800" dirty="0" smtClean="0"/>
              <a:t>the </a:t>
            </a:r>
            <a:r>
              <a:rPr lang="en-GB" sz="2800" i="1" dirty="0" smtClean="0"/>
              <a:t>angle of friction ϕ</a:t>
            </a:r>
          </a:p>
          <a:p>
            <a:r>
              <a:rPr lang="en-GB" sz="2800" i="1" dirty="0"/>
              <a:t> </a:t>
            </a:r>
            <a:r>
              <a:rPr lang="en-GB" sz="2800" i="1" dirty="0" smtClean="0"/>
              <a:t>   </a:t>
            </a:r>
            <a:r>
              <a:rPr lang="en-GB" sz="2800" dirty="0" smtClean="0"/>
              <a:t> </a:t>
            </a:r>
            <a:r>
              <a:rPr lang="en-GB" sz="2800" dirty="0"/>
              <a:t>for the soil. </a:t>
            </a:r>
          </a:p>
        </p:txBody>
      </p:sp>
    </p:spTree>
    <p:extLst>
      <p:ext uri="{BB962C8B-B14F-4D97-AF65-F5344CB8AC3E}">
        <p14:creationId xmlns:p14="http://schemas.microsoft.com/office/powerpoint/2010/main" val="2136239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724492" y="332656"/>
            <a:ext cx="7772400" cy="685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 anchor="b"/>
          <a:lstStyle/>
          <a:p>
            <a:pPr algn="ctr"/>
            <a:r>
              <a:rPr lang="en-GB" sz="3200" b="1" dirty="0">
                <a:solidFill>
                  <a:srgbClr val="0070C0"/>
                </a:solidFill>
              </a:rPr>
              <a:t>S</a:t>
            </a:r>
            <a:r>
              <a:rPr lang="tr-TR" sz="3200" b="1" dirty="0" smtClean="0">
                <a:solidFill>
                  <a:srgbClr val="0070C0"/>
                </a:solidFill>
              </a:rPr>
              <a:t>hear </a:t>
            </a:r>
            <a:r>
              <a:rPr lang="tr-TR" sz="3200" b="1" dirty="0">
                <a:solidFill>
                  <a:srgbClr val="0070C0"/>
                </a:solidFill>
              </a:rPr>
              <a:t>box </a:t>
            </a:r>
            <a:r>
              <a:rPr lang="tr-TR" sz="3200" b="1" dirty="0" smtClean="0">
                <a:solidFill>
                  <a:srgbClr val="0070C0"/>
                </a:solidFill>
              </a:rPr>
              <a:t>results</a:t>
            </a:r>
            <a:r>
              <a:rPr lang="en-GB" sz="3200" b="1" dirty="0" smtClean="0">
                <a:solidFill>
                  <a:srgbClr val="0070C0"/>
                </a:solidFill>
              </a:rPr>
              <a:t> for a clayey soil sample</a:t>
            </a:r>
            <a:endParaRPr lang="tr-TR" sz="3200" b="1" dirty="0">
              <a:solidFill>
                <a:srgbClr val="0070C0"/>
              </a:solidFill>
            </a:endParaRPr>
          </a:p>
        </p:txBody>
      </p:sp>
      <p:sp>
        <p:nvSpPr>
          <p:cNvPr id="36867" name="Line 3"/>
          <p:cNvSpPr>
            <a:spLocks noChangeShapeType="1"/>
          </p:cNvSpPr>
          <p:nvPr/>
        </p:nvSpPr>
        <p:spPr bwMode="auto">
          <a:xfrm>
            <a:off x="1866900" y="1447800"/>
            <a:ext cx="0" cy="386715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en-GB" dirty="0"/>
          </a:p>
        </p:txBody>
      </p:sp>
      <p:sp>
        <p:nvSpPr>
          <p:cNvPr id="36868" name="Line 4"/>
          <p:cNvSpPr>
            <a:spLocks noChangeShapeType="1"/>
          </p:cNvSpPr>
          <p:nvPr/>
        </p:nvSpPr>
        <p:spPr bwMode="auto">
          <a:xfrm>
            <a:off x="1619250" y="4895850"/>
            <a:ext cx="57150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GB" dirty="0"/>
          </a:p>
        </p:txBody>
      </p:sp>
      <p:sp>
        <p:nvSpPr>
          <p:cNvPr id="36869" name="Line 5"/>
          <p:cNvSpPr>
            <a:spLocks noChangeShapeType="1"/>
          </p:cNvSpPr>
          <p:nvPr/>
        </p:nvSpPr>
        <p:spPr bwMode="auto">
          <a:xfrm flipV="1">
            <a:off x="1835696" y="1346414"/>
            <a:ext cx="3385762" cy="2692186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 dirty="0"/>
          </a:p>
        </p:txBody>
      </p:sp>
      <p:sp>
        <p:nvSpPr>
          <p:cNvPr id="36871" name="Rectangle 7"/>
          <p:cNvSpPr>
            <a:spLocks noChangeArrowheads="1"/>
          </p:cNvSpPr>
          <p:nvPr/>
        </p:nvSpPr>
        <p:spPr bwMode="auto">
          <a:xfrm>
            <a:off x="928688" y="1162050"/>
            <a:ext cx="690562" cy="64376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>
              <a:spcBef>
                <a:spcPct val="50000"/>
              </a:spcBef>
            </a:pPr>
            <a:r>
              <a:rPr lang="tr-TR" sz="3600" dirty="0">
                <a:solidFill>
                  <a:schemeClr val="tx1"/>
                </a:solidFill>
                <a:latin typeface="Symbol" pitchFamily="18" charset="2"/>
              </a:rPr>
              <a:t>t</a:t>
            </a:r>
            <a:r>
              <a:rPr lang="tr-TR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36872" name="Rectangle 8"/>
          <p:cNvSpPr>
            <a:spLocks noChangeArrowheads="1"/>
          </p:cNvSpPr>
          <p:nvPr/>
        </p:nvSpPr>
        <p:spPr bwMode="auto">
          <a:xfrm>
            <a:off x="6896100" y="4972050"/>
            <a:ext cx="1876425" cy="64376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>
              <a:spcBef>
                <a:spcPct val="50000"/>
              </a:spcBef>
            </a:pPr>
            <a:r>
              <a:rPr lang="tr-TR" sz="3600" dirty="0">
                <a:solidFill>
                  <a:schemeClr val="tx1"/>
                </a:solidFill>
                <a:latin typeface="Symbol" pitchFamily="18" charset="2"/>
              </a:rPr>
              <a:t>s</a:t>
            </a:r>
            <a:r>
              <a:rPr lang="tr-TR" sz="36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36873" name="Line 9"/>
          <p:cNvSpPr>
            <a:spLocks noChangeShapeType="1"/>
          </p:cNvSpPr>
          <p:nvPr/>
        </p:nvSpPr>
        <p:spPr bwMode="auto">
          <a:xfrm>
            <a:off x="2566029" y="3501008"/>
            <a:ext cx="0" cy="1394842"/>
          </a:xfrm>
          <a:prstGeom prst="line">
            <a:avLst/>
          </a:prstGeom>
          <a:noFill/>
          <a:ln w="12700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en-GB" dirty="0"/>
          </a:p>
        </p:txBody>
      </p:sp>
      <p:sp>
        <p:nvSpPr>
          <p:cNvPr id="36874" name="Line 10"/>
          <p:cNvSpPr>
            <a:spLocks noChangeShapeType="1"/>
          </p:cNvSpPr>
          <p:nvPr/>
        </p:nvSpPr>
        <p:spPr bwMode="auto">
          <a:xfrm>
            <a:off x="3707904" y="2524125"/>
            <a:ext cx="0" cy="2381250"/>
          </a:xfrm>
          <a:prstGeom prst="line">
            <a:avLst/>
          </a:prstGeom>
          <a:noFill/>
          <a:ln w="12700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en-GB" dirty="0"/>
          </a:p>
        </p:txBody>
      </p:sp>
      <p:sp>
        <p:nvSpPr>
          <p:cNvPr id="16397" name="AutoShape 13"/>
          <p:cNvSpPr>
            <a:spLocks noChangeArrowheads="1"/>
          </p:cNvSpPr>
          <p:nvPr/>
        </p:nvSpPr>
        <p:spPr bwMode="auto">
          <a:xfrm>
            <a:off x="2496179" y="3354092"/>
            <a:ext cx="139700" cy="158750"/>
          </a:xfrm>
          <a:prstGeom prst="star5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 dirty="0"/>
          </a:p>
        </p:txBody>
      </p:sp>
      <p:sp>
        <p:nvSpPr>
          <p:cNvPr id="16398" name="AutoShape 14"/>
          <p:cNvSpPr>
            <a:spLocks noChangeArrowheads="1"/>
          </p:cNvSpPr>
          <p:nvPr/>
        </p:nvSpPr>
        <p:spPr bwMode="auto">
          <a:xfrm>
            <a:off x="3638054" y="2447348"/>
            <a:ext cx="139700" cy="158750"/>
          </a:xfrm>
          <a:prstGeom prst="star5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 dirty="0"/>
          </a:p>
        </p:txBody>
      </p:sp>
      <p:sp>
        <p:nvSpPr>
          <p:cNvPr id="36881" name="Rectangle 17"/>
          <p:cNvSpPr>
            <a:spLocks noChangeArrowheads="1"/>
          </p:cNvSpPr>
          <p:nvPr/>
        </p:nvSpPr>
        <p:spPr bwMode="auto">
          <a:xfrm>
            <a:off x="2411760" y="4972050"/>
            <a:ext cx="733425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>
              <a:spcBef>
                <a:spcPct val="50000"/>
              </a:spcBef>
            </a:pPr>
            <a:r>
              <a:rPr lang="tr-TR" dirty="0">
                <a:solidFill>
                  <a:schemeClr val="tx1"/>
                </a:solidFill>
              </a:rPr>
              <a:t>N</a:t>
            </a:r>
            <a:r>
              <a:rPr lang="tr-TR" baseline="-250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36882" name="Rectangle 18"/>
          <p:cNvSpPr>
            <a:spLocks noChangeArrowheads="1"/>
          </p:cNvSpPr>
          <p:nvPr/>
        </p:nvSpPr>
        <p:spPr bwMode="auto">
          <a:xfrm>
            <a:off x="3527504" y="4965700"/>
            <a:ext cx="733425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>
              <a:spcBef>
                <a:spcPct val="50000"/>
              </a:spcBef>
            </a:pPr>
            <a:r>
              <a:rPr lang="tr-TR" dirty="0">
                <a:solidFill>
                  <a:schemeClr val="tx1"/>
                </a:solidFill>
              </a:rPr>
              <a:t>N</a:t>
            </a:r>
            <a:r>
              <a:rPr lang="tr-TR" baseline="-250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539552" y="2204864"/>
            <a:ext cx="10796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Shear Stress</a:t>
            </a:r>
            <a:endParaRPr lang="en-GB" sz="2800" dirty="0"/>
          </a:p>
        </p:txBody>
      </p:sp>
      <p:sp>
        <p:nvSpPr>
          <p:cNvPr id="3" name="Rectangle 2"/>
          <p:cNvSpPr/>
          <p:nvPr/>
        </p:nvSpPr>
        <p:spPr>
          <a:xfrm>
            <a:off x="2559679" y="5627636"/>
            <a:ext cx="39865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/>
              <a:t>Normal ( Confining) Stress</a:t>
            </a:r>
            <a:endParaRPr lang="en-GB" sz="2800" dirty="0"/>
          </a:p>
        </p:txBody>
      </p:sp>
      <p:sp>
        <p:nvSpPr>
          <p:cNvPr id="4" name="TextBox 3"/>
          <p:cNvSpPr txBox="1"/>
          <p:nvPr/>
        </p:nvSpPr>
        <p:spPr>
          <a:xfrm rot="19320805">
            <a:off x="2706114" y="2052069"/>
            <a:ext cx="16667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Failure Envelope</a:t>
            </a:r>
            <a:endParaRPr lang="en-GB" sz="1600" dirty="0"/>
          </a:p>
        </p:txBody>
      </p:sp>
      <p:sp>
        <p:nvSpPr>
          <p:cNvPr id="5" name="TextBox 4"/>
          <p:cNvSpPr txBox="1"/>
          <p:nvPr/>
        </p:nvSpPr>
        <p:spPr>
          <a:xfrm>
            <a:off x="1381520" y="4221088"/>
            <a:ext cx="489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C</a:t>
            </a:r>
            <a:endParaRPr lang="en-GB" b="1" dirty="0"/>
          </a:p>
        </p:txBody>
      </p:sp>
      <p:cxnSp>
        <p:nvCxnSpPr>
          <p:cNvPr id="7" name="Straight Arrow Connector 6"/>
          <p:cNvCxnSpPr/>
          <p:nvPr/>
        </p:nvCxnSpPr>
        <p:spPr>
          <a:xfrm flipV="1">
            <a:off x="1772467" y="4077072"/>
            <a:ext cx="0" cy="758552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4106323" y="2236932"/>
            <a:ext cx="150962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4861134" y="1637556"/>
            <a:ext cx="3722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2800" dirty="0">
                <a:latin typeface="Symbol" pitchFamily="18" charset="2"/>
              </a:rPr>
              <a:t>f</a:t>
            </a:r>
            <a:endParaRPr lang="en-GB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683990" y="1714500"/>
            <a:ext cx="10796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KN/m2</a:t>
            </a:r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6711673" y="5494893"/>
            <a:ext cx="8451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KN/m2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610388" y="3354092"/>
            <a:ext cx="189277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 = 68 KN/m</a:t>
            </a:r>
            <a:r>
              <a:rPr lang="en-GB" baseline="30000" dirty="0" smtClean="0"/>
              <a:t>2</a:t>
            </a:r>
          </a:p>
          <a:p>
            <a:endParaRPr lang="en-GB" baseline="30000" dirty="0"/>
          </a:p>
          <a:p>
            <a:r>
              <a:rPr lang="tr-TR" sz="2400" dirty="0" smtClean="0">
                <a:latin typeface="Symbol" pitchFamily="18" charset="2"/>
              </a:rPr>
              <a:t>F</a:t>
            </a:r>
            <a:r>
              <a:rPr lang="en-GB" sz="2400" dirty="0" smtClean="0">
                <a:latin typeface="Symbol" pitchFamily="18" charset="2"/>
              </a:rPr>
              <a:t> = 39</a:t>
            </a:r>
            <a:r>
              <a:rPr lang="en-GB" sz="2400" baseline="30000" dirty="0" smtClean="0">
                <a:latin typeface="Symbol" pitchFamily="18" charset="2"/>
              </a:rPr>
              <a:t>o</a:t>
            </a:r>
            <a:endParaRPr lang="en-GB" sz="2400" baseline="30000" dirty="0"/>
          </a:p>
          <a:p>
            <a:endParaRPr lang="en-GB" baseline="30000" dirty="0"/>
          </a:p>
        </p:txBody>
      </p:sp>
    </p:spTree>
    <p:extLst>
      <p:ext uri="{BB962C8B-B14F-4D97-AF65-F5344CB8AC3E}">
        <p14:creationId xmlns:p14="http://schemas.microsoft.com/office/powerpoint/2010/main" val="154661311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8136306"/>
              </p:ext>
            </p:extLst>
          </p:nvPr>
        </p:nvGraphicFramePr>
        <p:xfrm>
          <a:off x="611560" y="1484784"/>
          <a:ext cx="7560840" cy="317984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40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51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503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3199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34936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0192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GB" sz="900" dirty="0">
                        <a:effectLst/>
                        <a:latin typeface="Calibri"/>
                      </a:endParaRPr>
                    </a:p>
                  </a:txBody>
                  <a:tcPr marL="57201" marR="57201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201" marR="5720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Cell </a:t>
                      </a:r>
                      <a:r>
                        <a:rPr lang="en-GB" sz="1800" dirty="0" smtClean="0">
                          <a:effectLst/>
                        </a:rPr>
                        <a:t>pressure (Effective Stress)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201" marR="5720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 smtClean="0">
                          <a:effectLst/>
                        </a:rPr>
                        <a:t>Deviator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 smtClean="0">
                          <a:effectLst/>
                        </a:rPr>
                        <a:t> </a:t>
                      </a:r>
                      <a:r>
                        <a:rPr lang="en-GB" sz="1800" dirty="0">
                          <a:effectLst/>
                        </a:rPr>
                        <a:t>stress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201" marR="5720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Major </a:t>
                      </a:r>
                      <a:r>
                        <a:rPr lang="en-GB" sz="1800" dirty="0" smtClean="0">
                          <a:effectLst/>
                        </a:rPr>
                        <a:t>Principal</a:t>
                      </a:r>
                      <a:r>
                        <a:rPr lang="en-GB" sz="1800" baseline="0" dirty="0" smtClean="0">
                          <a:effectLst/>
                        </a:rPr>
                        <a:t> </a:t>
                      </a:r>
                      <a:r>
                        <a:rPr lang="en-GB" sz="1800" dirty="0" smtClean="0">
                          <a:effectLst/>
                        </a:rPr>
                        <a:t>stress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(Axial Stress)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(Confining + deviator)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201" marR="57201" marT="0" marB="0"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668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GB" sz="900" dirty="0">
                        <a:effectLst/>
                        <a:latin typeface="Calibri"/>
                      </a:endParaRPr>
                    </a:p>
                  </a:txBody>
                  <a:tcPr marL="57201" marR="57201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201" marR="5720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s</a:t>
                      </a:r>
                      <a:r>
                        <a:rPr lang="en-GB" sz="1800" baseline="-25000">
                          <a:effectLst/>
                        </a:rPr>
                        <a:t>3</a:t>
                      </a:r>
                      <a:endParaRPr lang="en-GB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201" marR="5720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</a:rPr>
                        <a:t>(</a:t>
                      </a:r>
                      <a:r>
                        <a:rPr lang="en-US" sz="2400" b="1" dirty="0" smtClean="0">
                          <a:latin typeface="Symbol" pitchFamily="18" charset="2"/>
                        </a:rPr>
                        <a:t>s</a:t>
                      </a:r>
                      <a:r>
                        <a:rPr lang="en-US" sz="2400" b="1" baseline="-25000" dirty="0" smtClean="0"/>
                        <a:t>1</a:t>
                      </a:r>
                      <a:r>
                        <a:rPr lang="en-GB" sz="2400" dirty="0" smtClean="0">
                          <a:effectLst/>
                        </a:rPr>
                        <a:t> </a:t>
                      </a:r>
                      <a:r>
                        <a:rPr lang="en-GB" sz="2400" dirty="0">
                          <a:effectLst/>
                        </a:rPr>
                        <a:t>- </a:t>
                      </a:r>
                      <a:r>
                        <a:rPr lang="en-US" sz="2400" b="1" dirty="0" smtClean="0">
                          <a:latin typeface="Symbol" pitchFamily="18" charset="2"/>
                        </a:rPr>
                        <a:t>s</a:t>
                      </a:r>
                      <a:r>
                        <a:rPr lang="en-US" sz="2400" b="1" baseline="-25000" dirty="0" smtClean="0"/>
                        <a:t>3</a:t>
                      </a:r>
                      <a:r>
                        <a:rPr lang="en-GB" sz="2400" dirty="0" smtClean="0">
                          <a:effectLst/>
                        </a:rPr>
                        <a:t>)</a:t>
                      </a:r>
                      <a:endParaRPr lang="en-GB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201" marR="5720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s</a:t>
                      </a:r>
                      <a:r>
                        <a:rPr lang="en-GB" sz="1800" baseline="-25000" dirty="0">
                          <a:effectLst/>
                        </a:rPr>
                        <a:t>1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201" marR="57201" marT="0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13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GB" sz="900">
                        <a:effectLst/>
                        <a:latin typeface="Calibri"/>
                      </a:endParaRPr>
                    </a:p>
                  </a:txBody>
                  <a:tcPr marL="57201" marR="57201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Test 1</a:t>
                      </a:r>
                      <a:endParaRPr lang="en-GB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201" marR="5720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200</a:t>
                      </a:r>
                      <a:endParaRPr lang="en-GB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201" marR="5720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281.7</a:t>
                      </a:r>
                      <a:endParaRPr lang="en-GB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201" marR="5720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481.7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201" marR="57201" marT="0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13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GB" sz="900">
                        <a:effectLst/>
                        <a:latin typeface="Calibri"/>
                      </a:endParaRPr>
                    </a:p>
                  </a:txBody>
                  <a:tcPr marL="57201" marR="57201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Test 2</a:t>
                      </a:r>
                      <a:endParaRPr lang="en-GB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201" marR="5720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400</a:t>
                      </a:r>
                      <a:endParaRPr lang="en-GB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201" marR="5720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319.6</a:t>
                      </a:r>
                      <a:endParaRPr lang="en-GB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201" marR="5720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719.6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201" marR="57201" marT="0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13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GB" sz="900">
                        <a:effectLst/>
                        <a:latin typeface="Calibri"/>
                      </a:endParaRPr>
                    </a:p>
                  </a:txBody>
                  <a:tcPr marL="57201" marR="57201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Test 3</a:t>
                      </a:r>
                      <a:endParaRPr lang="en-GB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201" marR="5720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600</a:t>
                      </a:r>
                      <a:endParaRPr lang="en-GB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201" marR="5720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383.0</a:t>
                      </a:r>
                      <a:endParaRPr lang="en-GB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201" marR="5720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983.0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201" marR="57201" marT="0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395536" y="188640"/>
            <a:ext cx="828091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rgbClr val="0070C0"/>
                </a:solidFill>
              </a:rPr>
              <a:t>A series of </a:t>
            </a:r>
            <a:r>
              <a:rPr lang="en-GB" sz="2400" b="1" dirty="0" smtClean="0">
                <a:solidFill>
                  <a:srgbClr val="0070C0"/>
                </a:solidFill>
              </a:rPr>
              <a:t>Tri-axial tests </a:t>
            </a:r>
            <a:r>
              <a:rPr lang="en-GB" sz="2400" b="1" dirty="0">
                <a:solidFill>
                  <a:srgbClr val="0070C0"/>
                </a:solidFill>
              </a:rPr>
              <a:t>were performed on a soil. Each test was carried out until the sample sheared. The principal stresses for each test were as follows.</a:t>
            </a:r>
          </a:p>
        </p:txBody>
      </p:sp>
      <p:sp>
        <p:nvSpPr>
          <p:cNvPr id="7" name="Rectangle 6"/>
          <p:cNvSpPr/>
          <p:nvPr/>
        </p:nvSpPr>
        <p:spPr>
          <a:xfrm>
            <a:off x="1047944" y="4941168"/>
            <a:ext cx="741248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Plot the Mohr’s stress circles for the soil and hence determine:</a:t>
            </a:r>
          </a:p>
          <a:p>
            <a:pPr marL="342900" indent="-342900">
              <a:buAutoNum type="arabicPeriod"/>
            </a:pPr>
            <a:r>
              <a:rPr lang="en-GB" b="1" dirty="0"/>
              <a:t>The position of the </a:t>
            </a:r>
            <a:r>
              <a:rPr lang="en-GB" b="1" dirty="0" smtClean="0"/>
              <a:t>failure </a:t>
            </a:r>
            <a:r>
              <a:rPr lang="en-GB" b="1" dirty="0"/>
              <a:t>envelope </a:t>
            </a:r>
          </a:p>
          <a:p>
            <a:pPr marL="342900" indent="-342900">
              <a:buAutoNum type="arabicPeriod"/>
            </a:pPr>
            <a:r>
              <a:rPr lang="en-GB" b="1" dirty="0"/>
              <a:t>The Angle of Internal Friction of the soil</a:t>
            </a:r>
          </a:p>
          <a:p>
            <a:pPr marL="342900" indent="-342900">
              <a:buAutoNum type="arabicPeriod"/>
            </a:pPr>
            <a:r>
              <a:rPr lang="en-GB" b="1" dirty="0"/>
              <a:t>The Cohesion value</a:t>
            </a:r>
          </a:p>
          <a:p>
            <a:pPr marL="342900" indent="-342900">
              <a:buAutoNum type="arabicPeriod"/>
            </a:pPr>
            <a:r>
              <a:rPr lang="en-GB" b="1" dirty="0"/>
              <a:t>The values of shear and normal stress on the plane of failure for Test 3</a:t>
            </a:r>
          </a:p>
        </p:txBody>
      </p:sp>
      <p:sp>
        <p:nvSpPr>
          <p:cNvPr id="8" name="Rectangle 7"/>
          <p:cNvSpPr/>
          <p:nvPr/>
        </p:nvSpPr>
        <p:spPr>
          <a:xfrm>
            <a:off x="2771800" y="2668850"/>
            <a:ext cx="1478332" cy="40011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000" b="1" dirty="0">
                <a:latin typeface="Symbol" pitchFamily="18" charset="2"/>
              </a:rPr>
              <a:t>s</a:t>
            </a:r>
            <a:r>
              <a:rPr lang="en-US" sz="2000" b="1" baseline="-25000" dirty="0"/>
              <a:t>3 </a:t>
            </a:r>
            <a:r>
              <a:rPr lang="en-US" sz="2000" b="1" dirty="0"/>
              <a:t> KN/m2</a:t>
            </a:r>
            <a:endParaRPr lang="en-US" sz="2000" b="1" baseline="-25000" dirty="0"/>
          </a:p>
        </p:txBody>
      </p:sp>
      <p:sp>
        <p:nvSpPr>
          <p:cNvPr id="10" name="Rectangle 9"/>
          <p:cNvSpPr/>
          <p:nvPr/>
        </p:nvSpPr>
        <p:spPr>
          <a:xfrm>
            <a:off x="6300192" y="2668850"/>
            <a:ext cx="1461751" cy="40011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000" b="1" dirty="0" smtClean="0">
                <a:latin typeface="Symbol" pitchFamily="18" charset="2"/>
              </a:rPr>
              <a:t>s</a:t>
            </a:r>
            <a:r>
              <a:rPr lang="en-US" sz="2000" b="1" baseline="-25000" dirty="0" smtClean="0"/>
              <a:t>1 </a:t>
            </a:r>
            <a:r>
              <a:rPr lang="en-US" sz="2000" b="1" dirty="0" smtClean="0"/>
              <a:t> </a:t>
            </a:r>
            <a:r>
              <a:rPr lang="en-US" sz="2000" b="1" dirty="0"/>
              <a:t>KN/m2</a:t>
            </a:r>
            <a:endParaRPr lang="en-US" sz="2000" b="1" baseline="-25000" dirty="0"/>
          </a:p>
        </p:txBody>
      </p:sp>
    </p:spTree>
    <p:extLst>
      <p:ext uri="{BB962C8B-B14F-4D97-AF65-F5344CB8AC3E}">
        <p14:creationId xmlns:p14="http://schemas.microsoft.com/office/powerpoint/2010/main" val="2409726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/>
          <p:nvPr>
            <p:extLst>
              <p:ext uri="{D42A27DB-BD31-4B8C-83A1-F6EECF244321}">
                <p14:modId xmlns:p14="http://schemas.microsoft.com/office/powerpoint/2010/main" val="4235495990"/>
              </p:ext>
            </p:extLst>
          </p:nvPr>
        </p:nvGraphicFramePr>
        <p:xfrm>
          <a:off x="1115616" y="1268760"/>
          <a:ext cx="6675635" cy="4402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619672" y="764704"/>
            <a:ext cx="59046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Mohr’s Circle Diagram</a:t>
            </a:r>
            <a:endParaRPr lang="en-GB" sz="32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1919201"/>
              </p:ext>
            </p:extLst>
          </p:nvPr>
        </p:nvGraphicFramePr>
        <p:xfrm>
          <a:off x="2339752" y="5877272"/>
          <a:ext cx="4608513" cy="84124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852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92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2402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581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Cohesion =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201" marR="57201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</a:rPr>
                        <a:t>97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201" marR="57201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KN/m2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201" marR="57201" marT="0" marB="0"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581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effectLst/>
                        </a:rPr>
                        <a:t>Angle of Friction </a:t>
                      </a:r>
                      <a:r>
                        <a:rPr lang="en-GB" sz="1600" dirty="0">
                          <a:effectLst/>
                        </a:rPr>
                        <a:t>=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201" marR="57201" marT="0" marB="0" anchor="b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>
                          <a:effectLst/>
                        </a:rPr>
                        <a:t>6.9°</a:t>
                      </a:r>
                      <a:endParaRPr lang="en-GB" sz="16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201" marR="57201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201" marR="57201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 flipH="1">
            <a:off x="622756" y="1556792"/>
            <a:ext cx="288032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endParaRPr lang="en-GB" dirty="0"/>
          </a:p>
          <a:p>
            <a:r>
              <a:rPr lang="en-GB" sz="1600" b="1" dirty="0" smtClean="0"/>
              <a:t>Shear </a:t>
            </a:r>
          </a:p>
          <a:p>
            <a:endParaRPr lang="en-GB" sz="1600" b="1" dirty="0"/>
          </a:p>
          <a:p>
            <a:r>
              <a:rPr lang="en-GB" sz="1600" b="1" dirty="0" smtClean="0"/>
              <a:t>Stress</a:t>
            </a:r>
            <a:endParaRPr lang="en-GB" sz="1600" b="1" dirty="0"/>
          </a:p>
        </p:txBody>
      </p:sp>
      <p:sp>
        <p:nvSpPr>
          <p:cNvPr id="6" name="Rectangle 5"/>
          <p:cNvSpPr/>
          <p:nvPr/>
        </p:nvSpPr>
        <p:spPr>
          <a:xfrm>
            <a:off x="6679225" y="5517232"/>
            <a:ext cx="8451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KN/m2</a:t>
            </a:r>
          </a:p>
        </p:txBody>
      </p:sp>
      <p:sp>
        <p:nvSpPr>
          <p:cNvPr id="7" name="Rectangle 6"/>
          <p:cNvSpPr/>
          <p:nvPr/>
        </p:nvSpPr>
        <p:spPr>
          <a:xfrm>
            <a:off x="251520" y="1349479"/>
            <a:ext cx="8451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KN/m2</a:t>
            </a:r>
          </a:p>
        </p:txBody>
      </p:sp>
    </p:spTree>
    <p:extLst>
      <p:ext uri="{BB962C8B-B14F-4D97-AF65-F5344CB8AC3E}">
        <p14:creationId xmlns:p14="http://schemas.microsoft.com/office/powerpoint/2010/main" val="3660718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83768" y="2080460"/>
            <a:ext cx="56886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 smtClean="0">
                <a:solidFill>
                  <a:srgbClr val="0070C0"/>
                </a:solidFill>
              </a:rPr>
              <a:t>Soil Parameters</a:t>
            </a:r>
            <a:endParaRPr lang="en-GB" sz="4400" b="1" dirty="0">
              <a:solidFill>
                <a:srgbClr val="0070C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051720" y="3140968"/>
            <a:ext cx="52565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          </a:t>
            </a:r>
            <a:r>
              <a:rPr lang="en-GB" sz="3200" b="1" dirty="0" smtClean="0">
                <a:solidFill>
                  <a:srgbClr val="0070C0"/>
                </a:solidFill>
              </a:rPr>
              <a:t>Revision Question</a:t>
            </a:r>
            <a:endParaRPr lang="en-GB" sz="32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711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3528" y="116632"/>
            <a:ext cx="7992888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400" dirty="0"/>
              <a:t>In its natural condition, a soil sample has a mass of </a:t>
            </a:r>
            <a:r>
              <a:rPr lang="en-GB" sz="2400" b="1" dirty="0"/>
              <a:t>2300g</a:t>
            </a:r>
            <a:r>
              <a:rPr lang="en-GB" sz="2400" dirty="0"/>
              <a:t> and a volume of </a:t>
            </a:r>
            <a:r>
              <a:rPr lang="en-GB" sz="2400" b="1" dirty="0"/>
              <a:t>1.15 x 10</a:t>
            </a:r>
            <a:r>
              <a:rPr lang="en-GB" sz="2400" b="1" baseline="30000" dirty="0"/>
              <a:t> -3   </a:t>
            </a:r>
            <a:r>
              <a:rPr lang="en-GB" sz="2400" b="1" dirty="0"/>
              <a:t>m</a:t>
            </a:r>
            <a:r>
              <a:rPr lang="en-GB" sz="2400" b="1" baseline="30000" dirty="0"/>
              <a:t>3</a:t>
            </a:r>
            <a:r>
              <a:rPr lang="en-GB" sz="2400" dirty="0"/>
              <a:t>.</a:t>
            </a:r>
          </a:p>
          <a:p>
            <a:r>
              <a:rPr lang="en-GB" sz="2400" dirty="0"/>
              <a:t>After being completely dried in an oven, the mass of the sample is </a:t>
            </a:r>
            <a:r>
              <a:rPr lang="en-GB" sz="2400" b="1" dirty="0"/>
              <a:t>2185g. </a:t>
            </a:r>
            <a:endParaRPr lang="en-GB" sz="2400" dirty="0"/>
          </a:p>
          <a:p>
            <a:r>
              <a:rPr lang="en-GB" sz="2400" dirty="0"/>
              <a:t>The value of G</a:t>
            </a:r>
            <a:r>
              <a:rPr lang="en-GB" sz="2400" baseline="-25000" dirty="0"/>
              <a:t>s </a:t>
            </a:r>
            <a:r>
              <a:rPr lang="en-GB" sz="2400" dirty="0"/>
              <a:t>for the soil is </a:t>
            </a:r>
            <a:r>
              <a:rPr lang="en-GB" sz="2400" b="1" dirty="0"/>
              <a:t>2.66.</a:t>
            </a:r>
            <a:r>
              <a:rPr lang="en-GB" sz="2400" dirty="0"/>
              <a:t> </a:t>
            </a:r>
          </a:p>
          <a:p>
            <a:r>
              <a:rPr lang="en-GB" sz="2400" dirty="0" smtClean="0"/>
              <a:t>Determine </a:t>
            </a:r>
            <a:r>
              <a:rPr lang="en-GB" sz="2400" dirty="0"/>
              <a:t>the following:</a:t>
            </a:r>
          </a:p>
          <a:p>
            <a:r>
              <a:rPr lang="en-GB" sz="2400" dirty="0"/>
              <a:t> </a:t>
            </a:r>
          </a:p>
          <a:p>
            <a:pPr lvl="0"/>
            <a:r>
              <a:rPr lang="en-GB" sz="2400" b="1" dirty="0" smtClean="0">
                <a:solidFill>
                  <a:srgbClr val="0070C0"/>
                </a:solidFill>
              </a:rPr>
              <a:t>1. The </a:t>
            </a:r>
            <a:r>
              <a:rPr lang="en-GB" sz="2400" b="1" dirty="0">
                <a:solidFill>
                  <a:srgbClr val="0070C0"/>
                </a:solidFill>
              </a:rPr>
              <a:t>bulk density</a:t>
            </a:r>
          </a:p>
          <a:p>
            <a:pPr lvl="0"/>
            <a:r>
              <a:rPr lang="en-GB" sz="2400" b="1" dirty="0" smtClean="0">
                <a:solidFill>
                  <a:srgbClr val="0070C0"/>
                </a:solidFill>
              </a:rPr>
              <a:t>2. Unit </a:t>
            </a:r>
            <a:r>
              <a:rPr lang="en-GB" sz="2400" b="1" dirty="0">
                <a:solidFill>
                  <a:srgbClr val="0070C0"/>
                </a:solidFill>
              </a:rPr>
              <a:t>weight</a:t>
            </a:r>
          </a:p>
          <a:p>
            <a:pPr lvl="0"/>
            <a:r>
              <a:rPr lang="en-GB" sz="2400" b="1" dirty="0" smtClean="0">
                <a:solidFill>
                  <a:srgbClr val="0070C0"/>
                </a:solidFill>
              </a:rPr>
              <a:t>3. Water </a:t>
            </a:r>
            <a:r>
              <a:rPr lang="en-GB" sz="2400" b="1" dirty="0">
                <a:solidFill>
                  <a:srgbClr val="0070C0"/>
                </a:solidFill>
              </a:rPr>
              <a:t>content %</a:t>
            </a:r>
          </a:p>
          <a:p>
            <a:r>
              <a:rPr lang="en-GB" sz="2400" dirty="0"/>
              <a:t> </a:t>
            </a:r>
          </a:p>
          <a:p>
            <a:r>
              <a:rPr lang="en-GB" sz="2400" dirty="0"/>
              <a:t>A second sample was found to have Void Ratio of </a:t>
            </a:r>
            <a:r>
              <a:rPr lang="en-GB" sz="2400" b="1" dirty="0"/>
              <a:t>.50 </a:t>
            </a:r>
            <a:r>
              <a:rPr lang="en-GB" sz="2400" dirty="0"/>
              <a:t>and a moisture content of 14% determine:</a:t>
            </a:r>
          </a:p>
          <a:p>
            <a:r>
              <a:rPr lang="en-GB" sz="2400" dirty="0"/>
              <a:t> </a:t>
            </a:r>
          </a:p>
          <a:p>
            <a:pPr lvl="0"/>
            <a:r>
              <a:rPr lang="en-GB" sz="2400" b="1" dirty="0" smtClean="0">
                <a:solidFill>
                  <a:srgbClr val="0070C0"/>
                </a:solidFill>
              </a:rPr>
              <a:t>4. The </a:t>
            </a:r>
            <a:r>
              <a:rPr lang="en-GB" sz="2400" b="1" dirty="0">
                <a:solidFill>
                  <a:srgbClr val="0070C0"/>
                </a:solidFill>
              </a:rPr>
              <a:t>Porosity of this second sample</a:t>
            </a:r>
          </a:p>
          <a:p>
            <a:pPr lvl="0"/>
            <a:r>
              <a:rPr lang="en-GB" sz="2400" b="1" dirty="0" smtClean="0">
                <a:solidFill>
                  <a:srgbClr val="0070C0"/>
                </a:solidFill>
              </a:rPr>
              <a:t>5. The </a:t>
            </a:r>
            <a:r>
              <a:rPr lang="en-GB" sz="2400" b="1" dirty="0">
                <a:solidFill>
                  <a:srgbClr val="0070C0"/>
                </a:solidFill>
              </a:rPr>
              <a:t>Degree of Saturation for this sample</a:t>
            </a:r>
          </a:p>
          <a:p>
            <a:r>
              <a:rPr lang="en-GB" sz="2400" b="1" dirty="0">
                <a:solidFill>
                  <a:srgbClr val="0070C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8054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71600" y="908720"/>
            <a:ext cx="6796091" cy="35086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1) Bulk density </a:t>
            </a:r>
            <a:r>
              <a:rPr lang="el-GR" b="1" i="1" dirty="0" smtClean="0"/>
              <a:t>ρ</a:t>
            </a:r>
            <a:r>
              <a:rPr lang="en-GB" i="1" dirty="0" smtClean="0"/>
              <a:t> </a:t>
            </a:r>
            <a:r>
              <a:rPr lang="en-GB" dirty="0" smtClean="0"/>
              <a:t>= </a:t>
            </a:r>
            <a:r>
              <a:rPr lang="en-GB" i="1" u="sng" dirty="0" smtClean="0"/>
              <a:t>M </a:t>
            </a:r>
            <a:r>
              <a:rPr lang="en-GB" dirty="0" smtClean="0"/>
              <a:t> = </a:t>
            </a:r>
            <a:r>
              <a:rPr lang="en-GB" u="sng" dirty="0" smtClean="0"/>
              <a:t>     2.300     </a:t>
            </a:r>
            <a:r>
              <a:rPr lang="en-GB" dirty="0" smtClean="0"/>
              <a:t> = </a:t>
            </a:r>
            <a:r>
              <a:rPr lang="en-GB" b="1" dirty="0" smtClean="0"/>
              <a:t>2000 kg/m</a:t>
            </a:r>
            <a:r>
              <a:rPr lang="en-GB" b="1" baseline="30000" dirty="0" smtClean="0"/>
              <a:t>3</a:t>
            </a:r>
          </a:p>
          <a:p>
            <a:r>
              <a:rPr lang="en-GB" i="1" dirty="0" smtClean="0"/>
              <a:t>                                  V       </a:t>
            </a:r>
            <a:r>
              <a:rPr lang="en-GB" dirty="0" smtClean="0"/>
              <a:t>1.15 x 10⁻</a:t>
            </a:r>
            <a:r>
              <a:rPr lang="en-GB" baseline="30000" dirty="0" smtClean="0"/>
              <a:t>3</a:t>
            </a:r>
          </a:p>
          <a:p>
            <a:endParaRPr lang="en-GB" baseline="30000" dirty="0" smtClean="0"/>
          </a:p>
          <a:p>
            <a:r>
              <a:rPr lang="en-GB" dirty="0" smtClean="0"/>
              <a:t>2) Unit weight </a:t>
            </a:r>
            <a:r>
              <a:rPr lang="el-GR" b="1" i="1" dirty="0" smtClean="0"/>
              <a:t>ϒ</a:t>
            </a:r>
            <a:r>
              <a:rPr lang="en-GB" dirty="0" smtClean="0"/>
              <a:t> = </a:t>
            </a:r>
            <a:r>
              <a:rPr lang="en-GB" i="1" u="sng" dirty="0" smtClean="0"/>
              <a:t>Mg </a:t>
            </a:r>
            <a:r>
              <a:rPr lang="en-GB" dirty="0" smtClean="0"/>
              <a:t>= </a:t>
            </a:r>
            <a:r>
              <a:rPr lang="el-GR" b="1" i="1" dirty="0"/>
              <a:t>ρ </a:t>
            </a:r>
            <a:r>
              <a:rPr lang="en-GB" dirty="0" smtClean="0"/>
              <a:t>x g  =  2000 x 9.8 = 19600 N/m</a:t>
            </a:r>
            <a:r>
              <a:rPr lang="en-GB" baseline="30000" dirty="0" smtClean="0"/>
              <a:t>3</a:t>
            </a:r>
            <a:r>
              <a:rPr lang="en-GB" dirty="0" smtClean="0"/>
              <a:t> = </a:t>
            </a:r>
            <a:r>
              <a:rPr lang="en-GB" b="1" dirty="0" smtClean="0"/>
              <a:t>19.6kN/m</a:t>
            </a:r>
            <a:r>
              <a:rPr lang="en-GB" b="1" baseline="30000" dirty="0" smtClean="0"/>
              <a:t>3</a:t>
            </a:r>
            <a:endParaRPr lang="en-GB" b="1" dirty="0" smtClean="0"/>
          </a:p>
          <a:p>
            <a:r>
              <a:rPr lang="en-GB" dirty="0" smtClean="0"/>
              <a:t>                                 </a:t>
            </a:r>
            <a:r>
              <a:rPr lang="en-GB" i="1" dirty="0" smtClean="0"/>
              <a:t>V</a:t>
            </a:r>
          </a:p>
          <a:p>
            <a:endParaRPr lang="en-GB" i="1" dirty="0" smtClean="0"/>
          </a:p>
          <a:p>
            <a:r>
              <a:rPr lang="en-GB" dirty="0" smtClean="0"/>
              <a:t>3) Water content </a:t>
            </a:r>
            <a:r>
              <a:rPr lang="en-GB" b="1" i="1" dirty="0" smtClean="0"/>
              <a:t>w</a:t>
            </a:r>
            <a:r>
              <a:rPr lang="en-GB" i="1" dirty="0" smtClean="0"/>
              <a:t> </a:t>
            </a:r>
            <a:r>
              <a:rPr lang="en-GB" dirty="0" smtClean="0"/>
              <a:t>=</a:t>
            </a:r>
            <a:r>
              <a:rPr lang="en-GB" i="1" dirty="0" smtClean="0"/>
              <a:t> M</a:t>
            </a:r>
            <a:r>
              <a:rPr lang="en-GB" i="1" baseline="-25000" dirty="0" smtClean="0"/>
              <a:t>w  </a:t>
            </a:r>
            <a:r>
              <a:rPr lang="en-GB" dirty="0" smtClean="0"/>
              <a:t> = 2300-2185 = 0.052 or </a:t>
            </a:r>
            <a:r>
              <a:rPr lang="en-GB" b="1" dirty="0" smtClean="0"/>
              <a:t>5.2%</a:t>
            </a:r>
            <a:endParaRPr lang="en-GB" b="1" baseline="-25000" dirty="0" smtClean="0"/>
          </a:p>
          <a:p>
            <a:endParaRPr lang="en-GB" i="1" baseline="-25000" dirty="0" smtClean="0"/>
          </a:p>
          <a:p>
            <a:r>
              <a:rPr lang="en-GB" i="1" dirty="0" smtClean="0"/>
              <a:t>                                       Ms        </a:t>
            </a:r>
            <a:r>
              <a:rPr lang="en-GB" dirty="0" smtClean="0"/>
              <a:t> 2185</a:t>
            </a:r>
          </a:p>
          <a:p>
            <a:endParaRPr lang="en-GB" dirty="0" smtClean="0"/>
          </a:p>
          <a:p>
            <a:endParaRPr lang="en-GB" i="1" dirty="0" smtClean="0"/>
          </a:p>
          <a:p>
            <a:endParaRPr lang="en-GB" i="1" dirty="0" smtClean="0"/>
          </a:p>
          <a:p>
            <a:endParaRPr lang="en-GB" i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3059832" y="2852936"/>
            <a:ext cx="36004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3635896" y="2852936"/>
            <a:ext cx="100811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0725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9592" y="1556792"/>
            <a:ext cx="614225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5) Porosity  </a:t>
            </a:r>
            <a:r>
              <a:rPr lang="en-GB" i="1" dirty="0" smtClean="0"/>
              <a:t>n</a:t>
            </a:r>
            <a:r>
              <a:rPr lang="en-GB" dirty="0" smtClean="0"/>
              <a:t> =   </a:t>
            </a:r>
            <a:r>
              <a:rPr lang="en-GB" u="sng" dirty="0" smtClean="0"/>
              <a:t>   </a:t>
            </a:r>
            <a:r>
              <a:rPr lang="en-GB" i="1" u="sng" dirty="0" smtClean="0"/>
              <a:t>e</a:t>
            </a:r>
            <a:r>
              <a:rPr lang="en-GB" u="sng" dirty="0" smtClean="0"/>
              <a:t>     </a:t>
            </a:r>
            <a:r>
              <a:rPr lang="en-GB" dirty="0" smtClean="0"/>
              <a:t>=    </a:t>
            </a:r>
            <a:r>
              <a:rPr lang="en-GB" u="sng" dirty="0" smtClean="0"/>
              <a:t>   0.5   </a:t>
            </a:r>
            <a:r>
              <a:rPr lang="en-GB" dirty="0" smtClean="0"/>
              <a:t>=  </a:t>
            </a:r>
            <a:r>
              <a:rPr lang="en-GB" u="sng" dirty="0" smtClean="0"/>
              <a:t>0.5  </a:t>
            </a:r>
            <a:r>
              <a:rPr lang="en-GB" dirty="0" smtClean="0"/>
              <a:t>= 0.33 or </a:t>
            </a:r>
            <a:r>
              <a:rPr lang="en-GB" b="1" dirty="0" smtClean="0"/>
              <a:t>33%</a:t>
            </a:r>
          </a:p>
          <a:p>
            <a:r>
              <a:rPr lang="en-GB" dirty="0" smtClean="0"/>
              <a:t>                             1+ </a:t>
            </a:r>
            <a:r>
              <a:rPr lang="en-GB" i="1" dirty="0" smtClean="0"/>
              <a:t>e</a:t>
            </a:r>
            <a:r>
              <a:rPr lang="en-GB" dirty="0" smtClean="0"/>
              <a:t>        1+ 0.5     1.5</a:t>
            </a:r>
          </a:p>
          <a:p>
            <a:endParaRPr lang="en-GB" dirty="0"/>
          </a:p>
          <a:p>
            <a:r>
              <a:rPr lang="en-GB" dirty="0" smtClean="0"/>
              <a:t>6) Degree of saturation </a:t>
            </a:r>
            <a:r>
              <a:rPr lang="en-GB" i="1" dirty="0" smtClean="0"/>
              <a:t>S</a:t>
            </a:r>
            <a:r>
              <a:rPr lang="en-GB" i="1" baseline="-25000" dirty="0" smtClean="0"/>
              <a:t>T</a:t>
            </a:r>
            <a:r>
              <a:rPr lang="en-GB" dirty="0" smtClean="0"/>
              <a:t> = </a:t>
            </a:r>
            <a:r>
              <a:rPr lang="en-GB" i="1" dirty="0" smtClean="0"/>
              <a:t>wG</a:t>
            </a:r>
            <a:r>
              <a:rPr lang="en-GB" i="1" baseline="-25000" dirty="0" smtClean="0"/>
              <a:t>s </a:t>
            </a:r>
            <a:r>
              <a:rPr lang="en-GB" dirty="0" smtClean="0"/>
              <a:t> = 0.14 x 2.66 = 0.744 or </a:t>
            </a:r>
            <a:r>
              <a:rPr lang="en-GB" b="1" dirty="0" smtClean="0"/>
              <a:t>74.4 %</a:t>
            </a:r>
          </a:p>
          <a:p>
            <a:r>
              <a:rPr lang="en-GB" i="1" dirty="0" smtClean="0"/>
              <a:t>                                                     e           </a:t>
            </a:r>
            <a:r>
              <a:rPr lang="en-GB" dirty="0" smtClean="0"/>
              <a:t> 0.5</a:t>
            </a:r>
          </a:p>
          <a:p>
            <a:endParaRPr lang="en-GB" dirty="0"/>
          </a:p>
          <a:p>
            <a:endParaRPr lang="en-GB" i="1" baseline="-25000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3563888" y="2708920"/>
            <a:ext cx="43204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4211960" y="2708920"/>
            <a:ext cx="115212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3155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</TotalTime>
  <Words>538</Words>
  <Application>Microsoft Office PowerPoint</Application>
  <PresentationFormat>On-screen Show (4:3)</PresentationFormat>
  <Paragraphs>124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Symbol</vt:lpstr>
      <vt:lpstr>Times New Roman</vt:lpstr>
      <vt:lpstr>Office Theme</vt:lpstr>
      <vt:lpstr>PowerPoint Presentation</vt:lpstr>
      <vt:lpstr>Shear Strength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Nantel, Allan</dc:creator>
  <cp:lastModifiedBy>Alan Nantel</cp:lastModifiedBy>
  <cp:revision>18</cp:revision>
  <cp:lastPrinted>2014-05-08T09:12:15Z</cp:lastPrinted>
  <dcterms:created xsi:type="dcterms:W3CDTF">2014-05-07T11:33:51Z</dcterms:created>
  <dcterms:modified xsi:type="dcterms:W3CDTF">2020-03-23T11:32:43Z</dcterms:modified>
</cp:coreProperties>
</file>