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96DB0-EA5D-217A-171E-F5BA04F7911A}" v="82" dt="2025-11-08T14:01:56.901"/>
    <p1510:client id="{E4730B5E-8FB8-D8D2-F7E8-5619C41BD039}" v="3" dt="2025-11-08T13:15:45.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lexandru Boghiu (2333790)" userId="S::2333790@student.uwtsd.ac.uk::bf649174-edc7-4e96-a253-8f48252ea1b1" providerId="AD" clId="Web-{63A96DB0-EA5D-217A-171E-F5BA04F7911A}"/>
    <pc:docChg chg="modSld">
      <pc:chgData name="Catalin-Alexandru Boghiu (2333790)" userId="S::2333790@student.uwtsd.ac.uk::bf649174-edc7-4e96-a253-8f48252ea1b1" providerId="AD" clId="Web-{63A96DB0-EA5D-217A-171E-F5BA04F7911A}" dt="2025-11-08T14:01:56.901" v="44" actId="20577"/>
      <pc:docMkLst>
        <pc:docMk/>
      </pc:docMkLst>
      <pc:sldChg chg="addSp modSp">
        <pc:chgData name="Catalin-Alexandru Boghiu (2333790)" userId="S::2333790@student.uwtsd.ac.uk::bf649174-edc7-4e96-a253-8f48252ea1b1" providerId="AD" clId="Web-{63A96DB0-EA5D-217A-171E-F5BA04F7911A}" dt="2025-11-08T14:01:56.901" v="44" actId="20577"/>
        <pc:sldMkLst>
          <pc:docMk/>
          <pc:sldMk cId="109857222" sldId="256"/>
        </pc:sldMkLst>
        <pc:spChg chg="mod">
          <ac:chgData name="Catalin-Alexandru Boghiu (2333790)" userId="S::2333790@student.uwtsd.ac.uk::bf649174-edc7-4e96-a253-8f48252ea1b1" providerId="AD" clId="Web-{63A96DB0-EA5D-217A-171E-F5BA04F7911A}" dt="2025-11-08T14:00:33.275" v="0" actId="14100"/>
          <ac:spMkLst>
            <pc:docMk/>
            <pc:sldMk cId="109857222" sldId="256"/>
            <ac:spMk id="2" creationId="{00000000-0000-0000-0000-000000000000}"/>
          </ac:spMkLst>
        </pc:spChg>
        <pc:spChg chg="add mod">
          <ac:chgData name="Catalin-Alexandru Boghiu (2333790)" userId="S::2333790@student.uwtsd.ac.uk::bf649174-edc7-4e96-a253-8f48252ea1b1" providerId="AD" clId="Web-{63A96DB0-EA5D-217A-171E-F5BA04F7911A}" dt="2025-11-08T14:01:56.901" v="44" actId="20577"/>
          <ac:spMkLst>
            <pc:docMk/>
            <pc:sldMk cId="109857222" sldId="256"/>
            <ac:spMk id="3" creationId="{C681D166-F2E9-8D02-576E-ABC8CA39F051}"/>
          </ac:spMkLst>
        </pc:spChg>
      </pc:sldChg>
    </pc:docChg>
  </pc:docChgLst>
  <pc:docChgLst>
    <pc:chgData name="Catalin-Alexandru Boghiu (2333790)" userId="S::2333790@student.uwtsd.ac.uk::bf649174-edc7-4e96-a253-8f48252ea1b1" providerId="AD" clId="Web-{E4730B5E-8FB8-D8D2-F7E8-5619C41BD039}"/>
    <pc:docChg chg="modSld">
      <pc:chgData name="Catalin-Alexandru Boghiu (2333790)" userId="S::2333790@student.uwtsd.ac.uk::bf649174-edc7-4e96-a253-8f48252ea1b1" providerId="AD" clId="Web-{E4730B5E-8FB8-D8D2-F7E8-5619C41BD039}" dt="2025-11-08T13:15:42.362" v="1" actId="20577"/>
      <pc:docMkLst>
        <pc:docMk/>
      </pc:docMkLst>
      <pc:sldChg chg="modSp">
        <pc:chgData name="Catalin-Alexandru Boghiu (2333790)" userId="S::2333790@student.uwtsd.ac.uk::bf649174-edc7-4e96-a253-8f48252ea1b1" providerId="AD" clId="Web-{E4730B5E-8FB8-D8D2-F7E8-5619C41BD039}" dt="2025-11-08T13:15:42.362" v="1" actId="20577"/>
        <pc:sldMkLst>
          <pc:docMk/>
          <pc:sldMk cId="2844258595" sldId="258"/>
        </pc:sldMkLst>
        <pc:spChg chg="mod">
          <ac:chgData name="Catalin-Alexandru Boghiu (2333790)" userId="S::2333790@student.uwtsd.ac.uk::bf649174-edc7-4e96-a253-8f48252ea1b1" providerId="AD" clId="Web-{E4730B5E-8FB8-D8D2-F7E8-5619C41BD039}" dt="2025-11-08T13:15:42.362" v="1" actId="20577"/>
          <ac:spMkLst>
            <pc:docMk/>
            <pc:sldMk cId="2844258595" sldId="258"/>
            <ac:spMk id="3" creationId="{0D72651E-98EB-A7FA-4D60-6AECB066E51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BD756F-F726-4779-AA48-90188A6C98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68C65B5-5B40-430B-8B50-2D48EA8AFA8F}">
      <dgm:prSet/>
      <dgm:spPr/>
      <dgm:t>
        <a:bodyPr/>
        <a:lstStyle/>
        <a:p>
          <a:pPr algn="just">
            <a:lnSpc>
              <a:spcPct val="100000"/>
            </a:lnSpc>
          </a:pPr>
          <a:r>
            <a:rPr lang="en-US">
              <a:latin typeface="Arial" panose="020B0604020202020204" pitchFamily="34" charset="0"/>
              <a:cs typeface="Arial" panose="020B0604020202020204" pitchFamily="34" charset="0"/>
            </a:rPr>
            <a:t>Definition: Is hypothetical case pitting the candidate through different scenarios and inquiring candidate response (Clarke, Washburn and </a:t>
          </a:r>
          <a:r>
            <a:rPr lang="en-US" err="1">
              <a:latin typeface="Arial" panose="020B0604020202020204" pitchFamily="34" charset="0"/>
              <a:cs typeface="Arial" panose="020B0604020202020204" pitchFamily="34" charset="0"/>
            </a:rPr>
            <a:t>Friese</a:t>
          </a:r>
          <a:r>
            <a:rPr lang="en-US">
              <a:latin typeface="Arial" panose="020B0604020202020204" pitchFamily="34" charset="0"/>
              <a:cs typeface="Arial" panose="020B0604020202020204" pitchFamily="34" charset="0"/>
            </a:rPr>
            <a:t>, 2022).</a:t>
          </a:r>
        </a:p>
      </dgm:t>
    </dgm:pt>
    <dgm:pt modelId="{9750CE5D-8E0C-468B-BB9E-6F6832856075}" type="parTrans" cxnId="{55E86640-F0B3-4632-A8D4-B5B02FC7FEC7}">
      <dgm:prSet/>
      <dgm:spPr/>
      <dgm:t>
        <a:bodyPr/>
        <a:lstStyle/>
        <a:p>
          <a:endParaRPr lang="en-US"/>
        </a:p>
      </dgm:t>
    </dgm:pt>
    <dgm:pt modelId="{2C5E2113-5EDD-41D3-B74B-F3D9DFB4CE5C}" type="sibTrans" cxnId="{55E86640-F0B3-4632-A8D4-B5B02FC7FEC7}">
      <dgm:prSet/>
      <dgm:spPr/>
      <dgm:t>
        <a:bodyPr/>
        <a:lstStyle/>
        <a:p>
          <a:endParaRPr lang="en-US"/>
        </a:p>
      </dgm:t>
    </dgm:pt>
    <dgm:pt modelId="{A9DE5EF2-4F36-4821-8610-4B85EC393555}">
      <dgm:prSet/>
      <dgm:spPr/>
      <dgm:t>
        <a:bodyPr/>
        <a:lstStyle/>
        <a:p>
          <a:pPr algn="just">
            <a:lnSpc>
              <a:spcPct val="100000"/>
            </a:lnSpc>
          </a:pPr>
          <a:r>
            <a:rPr lang="en-US">
              <a:latin typeface="Arial" panose="020B0604020202020204" pitchFamily="34" charset="0"/>
              <a:cs typeface="Arial" panose="020B0604020202020204" pitchFamily="34" charset="0"/>
            </a:rPr>
            <a:t>Purpose: Decision making, problem solving ability and adaptability.</a:t>
          </a:r>
        </a:p>
      </dgm:t>
    </dgm:pt>
    <dgm:pt modelId="{7F9D5437-6325-443F-BEF7-E726AAFDDC00}" type="parTrans" cxnId="{B0883279-8961-421B-B881-67B5E76A3156}">
      <dgm:prSet/>
      <dgm:spPr/>
      <dgm:t>
        <a:bodyPr/>
        <a:lstStyle/>
        <a:p>
          <a:endParaRPr lang="en-US"/>
        </a:p>
      </dgm:t>
    </dgm:pt>
    <dgm:pt modelId="{87607E1C-D87D-4A6B-B64E-5542AF9E412B}" type="sibTrans" cxnId="{B0883279-8961-421B-B881-67B5E76A3156}">
      <dgm:prSet/>
      <dgm:spPr/>
      <dgm:t>
        <a:bodyPr/>
        <a:lstStyle/>
        <a:p>
          <a:endParaRPr lang="en-US"/>
        </a:p>
      </dgm:t>
    </dgm:pt>
    <dgm:pt modelId="{AB41D218-4B08-4AE3-A3AA-0E04F7659C05}">
      <dgm:prSet/>
      <dgm:spPr/>
      <dgm:t>
        <a:bodyPr/>
        <a:lstStyle/>
        <a:p>
          <a:pPr algn="just">
            <a:lnSpc>
              <a:spcPct val="100000"/>
            </a:lnSpc>
          </a:pPr>
          <a:r>
            <a:rPr lang="en-US">
              <a:latin typeface="Arial" panose="020B0604020202020204" pitchFamily="34" charset="0"/>
              <a:cs typeface="Arial" panose="020B0604020202020204" pitchFamily="34" charset="0"/>
            </a:rPr>
            <a:t>Example question: What would you do in case one of your important clients declines your submission of candidates at the last moment?</a:t>
          </a:r>
        </a:p>
      </dgm:t>
    </dgm:pt>
    <dgm:pt modelId="{63BFC880-51A7-4B8A-99E5-E2E55C96A40A}" type="parTrans" cxnId="{38F19A7F-82E9-40E6-B13E-43B8BBF496F7}">
      <dgm:prSet/>
      <dgm:spPr/>
      <dgm:t>
        <a:bodyPr/>
        <a:lstStyle/>
        <a:p>
          <a:endParaRPr lang="en-US"/>
        </a:p>
      </dgm:t>
    </dgm:pt>
    <dgm:pt modelId="{6C046334-C104-4168-8463-EB082ABB2620}" type="sibTrans" cxnId="{38F19A7F-82E9-40E6-B13E-43B8BBF496F7}">
      <dgm:prSet/>
      <dgm:spPr/>
      <dgm:t>
        <a:bodyPr/>
        <a:lstStyle/>
        <a:p>
          <a:endParaRPr lang="en-US"/>
        </a:p>
      </dgm:t>
    </dgm:pt>
    <dgm:pt modelId="{98E291E3-5C7D-40A1-9867-A90D8E69BE29}">
      <dgm:prSet/>
      <dgm:spPr/>
      <dgm:t>
        <a:bodyPr/>
        <a:lstStyle/>
        <a:p>
          <a:pPr algn="just">
            <a:lnSpc>
              <a:spcPct val="100000"/>
            </a:lnSpc>
          </a:pPr>
          <a:r>
            <a:rPr lang="en-US">
              <a:latin typeface="Arial" panose="020B0604020202020204" pitchFamily="34" charset="0"/>
              <a:cs typeface="Arial" panose="020B0604020202020204" pitchFamily="34" charset="0"/>
            </a:rPr>
            <a:t>Advantages: Future-oriented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scenario flexibility is tested.</a:t>
          </a:r>
        </a:p>
      </dgm:t>
    </dgm:pt>
    <dgm:pt modelId="{AAE9084B-4C78-4F2A-A592-88C2D6A10F6F}" type="parTrans" cxnId="{FE94260B-5AAD-40FE-B99E-7F8A61702CFC}">
      <dgm:prSet/>
      <dgm:spPr/>
      <dgm:t>
        <a:bodyPr/>
        <a:lstStyle/>
        <a:p>
          <a:endParaRPr lang="en-US"/>
        </a:p>
      </dgm:t>
    </dgm:pt>
    <dgm:pt modelId="{ED3F064E-8C94-400C-8DCF-63598EEDBF57}" type="sibTrans" cxnId="{FE94260B-5AAD-40FE-B99E-7F8A61702CFC}">
      <dgm:prSet/>
      <dgm:spPr/>
      <dgm:t>
        <a:bodyPr/>
        <a:lstStyle/>
        <a:p>
          <a:endParaRPr lang="en-US"/>
        </a:p>
      </dgm:t>
    </dgm:pt>
    <dgm:pt modelId="{734FF2DF-3082-4B1D-8149-C1FC6DEF9D9D}">
      <dgm:prSet/>
      <dgm:spPr/>
      <dgm:t>
        <a:bodyPr/>
        <a:lstStyle/>
        <a:p>
          <a:pPr algn="just">
            <a:lnSpc>
              <a:spcPct val="100000"/>
            </a:lnSpc>
          </a:pPr>
          <a:r>
            <a:rPr lang="en-US">
              <a:latin typeface="Arial" panose="020B0604020202020204" pitchFamily="34" charset="0"/>
              <a:cs typeface="Arial" panose="020B0604020202020204" pitchFamily="34" charset="0"/>
            </a:rPr>
            <a:t>Limitations: Responses might not be an indication of actual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a:t>
          </a:r>
        </a:p>
      </dgm:t>
    </dgm:pt>
    <dgm:pt modelId="{2181EB74-3B5C-457A-AE68-1361C423579E}" type="parTrans" cxnId="{E52E306B-DB88-4370-9ACC-E2324DCE06FB}">
      <dgm:prSet/>
      <dgm:spPr/>
      <dgm:t>
        <a:bodyPr/>
        <a:lstStyle/>
        <a:p>
          <a:endParaRPr lang="en-US"/>
        </a:p>
      </dgm:t>
    </dgm:pt>
    <dgm:pt modelId="{5BC1EB14-D7E9-4972-97DB-EF341AF76D72}" type="sibTrans" cxnId="{E52E306B-DB88-4370-9ACC-E2324DCE06FB}">
      <dgm:prSet/>
      <dgm:spPr/>
      <dgm:t>
        <a:bodyPr/>
        <a:lstStyle/>
        <a:p>
          <a:endParaRPr lang="en-US"/>
        </a:p>
      </dgm:t>
    </dgm:pt>
    <dgm:pt modelId="{89512D7B-F6EE-40C2-9A9A-8A0DE709C4B6}" type="pres">
      <dgm:prSet presAssocID="{42BD756F-F726-4779-AA48-90188A6C9869}" presName="root" presStyleCnt="0">
        <dgm:presLayoutVars>
          <dgm:dir/>
          <dgm:resizeHandles val="exact"/>
        </dgm:presLayoutVars>
      </dgm:prSet>
      <dgm:spPr/>
    </dgm:pt>
    <dgm:pt modelId="{7D0964C2-CD9F-4203-B6BC-6A82A46D8517}" type="pres">
      <dgm:prSet presAssocID="{B68C65B5-5B40-430B-8B50-2D48EA8AFA8F}" presName="compNode" presStyleCnt="0"/>
      <dgm:spPr/>
    </dgm:pt>
    <dgm:pt modelId="{ACD95A3F-57C1-4898-BFA9-2F4286B6A1F3}" type="pres">
      <dgm:prSet presAssocID="{B68C65B5-5B40-430B-8B50-2D48EA8AFA8F}" presName="bgRect" presStyleLbl="bgShp" presStyleIdx="0" presStyleCnt="5"/>
      <dgm:spPr/>
    </dgm:pt>
    <dgm:pt modelId="{FACB729A-D520-4088-AF36-98DB9772AA2D}" type="pres">
      <dgm:prSet presAssocID="{B68C65B5-5B40-430B-8B50-2D48EA8AFA8F}"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618C704C-CBBE-4FBD-9785-64070F7CA594}" type="pres">
      <dgm:prSet presAssocID="{B68C65B5-5B40-430B-8B50-2D48EA8AFA8F}" presName="spaceRect" presStyleCnt="0"/>
      <dgm:spPr/>
    </dgm:pt>
    <dgm:pt modelId="{6373429B-B0C0-4F82-AE7C-CD994C1960D6}" type="pres">
      <dgm:prSet presAssocID="{B68C65B5-5B40-430B-8B50-2D48EA8AFA8F}" presName="parTx" presStyleLbl="revTx" presStyleIdx="0" presStyleCnt="5">
        <dgm:presLayoutVars>
          <dgm:chMax val="0"/>
          <dgm:chPref val="0"/>
        </dgm:presLayoutVars>
      </dgm:prSet>
      <dgm:spPr/>
    </dgm:pt>
    <dgm:pt modelId="{ECDD5646-7878-43B9-93CA-958088B8DF1A}" type="pres">
      <dgm:prSet presAssocID="{2C5E2113-5EDD-41D3-B74B-F3D9DFB4CE5C}" presName="sibTrans" presStyleCnt="0"/>
      <dgm:spPr/>
    </dgm:pt>
    <dgm:pt modelId="{AC90A53E-27C1-4029-B125-4DC198A530F1}" type="pres">
      <dgm:prSet presAssocID="{A9DE5EF2-4F36-4821-8610-4B85EC393555}" presName="compNode" presStyleCnt="0"/>
      <dgm:spPr/>
    </dgm:pt>
    <dgm:pt modelId="{682F12EA-141A-4C63-AE9C-292CCF614019}" type="pres">
      <dgm:prSet presAssocID="{A9DE5EF2-4F36-4821-8610-4B85EC393555}" presName="bgRect" presStyleLbl="bgShp" presStyleIdx="1" presStyleCnt="5"/>
      <dgm:spPr/>
    </dgm:pt>
    <dgm:pt modelId="{7313FC81-FFC6-4919-B5F2-EE8621E561F7}" type="pres">
      <dgm:prSet presAssocID="{A9DE5EF2-4F36-4821-8610-4B85EC393555}"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427D8E5-F7DA-41F8-8813-101426C21AA8}" type="pres">
      <dgm:prSet presAssocID="{A9DE5EF2-4F36-4821-8610-4B85EC393555}" presName="spaceRect" presStyleCnt="0"/>
      <dgm:spPr/>
    </dgm:pt>
    <dgm:pt modelId="{542EF345-39A6-465E-A364-2F9C2D6BECB5}" type="pres">
      <dgm:prSet presAssocID="{A9DE5EF2-4F36-4821-8610-4B85EC393555}" presName="parTx" presStyleLbl="revTx" presStyleIdx="1" presStyleCnt="5">
        <dgm:presLayoutVars>
          <dgm:chMax val="0"/>
          <dgm:chPref val="0"/>
        </dgm:presLayoutVars>
      </dgm:prSet>
      <dgm:spPr/>
    </dgm:pt>
    <dgm:pt modelId="{86BF4569-FD18-4E24-A6B6-7C80D6586F83}" type="pres">
      <dgm:prSet presAssocID="{87607E1C-D87D-4A6B-B64E-5542AF9E412B}" presName="sibTrans" presStyleCnt="0"/>
      <dgm:spPr/>
    </dgm:pt>
    <dgm:pt modelId="{ECBC4D42-254D-42D7-84D5-B02D96CDEAE8}" type="pres">
      <dgm:prSet presAssocID="{AB41D218-4B08-4AE3-A3AA-0E04F7659C05}" presName="compNode" presStyleCnt="0"/>
      <dgm:spPr/>
    </dgm:pt>
    <dgm:pt modelId="{23E44512-2B60-414F-83EC-475F6CE1D6F7}" type="pres">
      <dgm:prSet presAssocID="{AB41D218-4B08-4AE3-A3AA-0E04F7659C05}" presName="bgRect" presStyleLbl="bgShp" presStyleIdx="2" presStyleCnt="5"/>
      <dgm:spPr/>
    </dgm:pt>
    <dgm:pt modelId="{7E8CE85B-6F12-4F52-965A-909A5EF5FCCD}" type="pres">
      <dgm:prSet presAssocID="{AB41D218-4B08-4AE3-A3AA-0E04F7659C05}"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3D2E16E5-659C-42B6-A87E-63C68CD8CE43}" type="pres">
      <dgm:prSet presAssocID="{AB41D218-4B08-4AE3-A3AA-0E04F7659C05}" presName="spaceRect" presStyleCnt="0"/>
      <dgm:spPr/>
    </dgm:pt>
    <dgm:pt modelId="{15EF92FF-43DF-4251-B7A8-837D01579B50}" type="pres">
      <dgm:prSet presAssocID="{AB41D218-4B08-4AE3-A3AA-0E04F7659C05}" presName="parTx" presStyleLbl="revTx" presStyleIdx="2" presStyleCnt="5">
        <dgm:presLayoutVars>
          <dgm:chMax val="0"/>
          <dgm:chPref val="0"/>
        </dgm:presLayoutVars>
      </dgm:prSet>
      <dgm:spPr/>
    </dgm:pt>
    <dgm:pt modelId="{D4FFB138-836A-4F7E-96AF-9F3B3DBCA776}" type="pres">
      <dgm:prSet presAssocID="{6C046334-C104-4168-8463-EB082ABB2620}" presName="sibTrans" presStyleCnt="0"/>
      <dgm:spPr/>
    </dgm:pt>
    <dgm:pt modelId="{BCCA6366-E18E-43EF-9DD2-14A664971893}" type="pres">
      <dgm:prSet presAssocID="{98E291E3-5C7D-40A1-9867-A90D8E69BE29}" presName="compNode" presStyleCnt="0"/>
      <dgm:spPr/>
    </dgm:pt>
    <dgm:pt modelId="{81CAFE10-3A21-4B3D-8C68-79D4E6552CDD}" type="pres">
      <dgm:prSet presAssocID="{98E291E3-5C7D-40A1-9867-A90D8E69BE29}" presName="bgRect" presStyleLbl="bgShp" presStyleIdx="3" presStyleCnt="5"/>
      <dgm:spPr/>
    </dgm:pt>
    <dgm:pt modelId="{E61EBD16-34B9-4E13-A482-56309BAB1D15}" type="pres">
      <dgm:prSet presAssocID="{98E291E3-5C7D-40A1-9867-A90D8E69BE29}"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ian"/>
        </a:ext>
      </dgm:extLst>
    </dgm:pt>
    <dgm:pt modelId="{38E9F690-F317-4065-A36D-59E8FDB07DDD}" type="pres">
      <dgm:prSet presAssocID="{98E291E3-5C7D-40A1-9867-A90D8E69BE29}" presName="spaceRect" presStyleCnt="0"/>
      <dgm:spPr/>
    </dgm:pt>
    <dgm:pt modelId="{7BF7A018-BD85-450E-A133-BF043A6C29E9}" type="pres">
      <dgm:prSet presAssocID="{98E291E3-5C7D-40A1-9867-A90D8E69BE29}" presName="parTx" presStyleLbl="revTx" presStyleIdx="3" presStyleCnt="5">
        <dgm:presLayoutVars>
          <dgm:chMax val="0"/>
          <dgm:chPref val="0"/>
        </dgm:presLayoutVars>
      </dgm:prSet>
      <dgm:spPr/>
    </dgm:pt>
    <dgm:pt modelId="{D8639A4B-B120-4E8A-9DAA-AEF94B247B42}" type="pres">
      <dgm:prSet presAssocID="{ED3F064E-8C94-400C-8DCF-63598EEDBF57}" presName="sibTrans" presStyleCnt="0"/>
      <dgm:spPr/>
    </dgm:pt>
    <dgm:pt modelId="{4F201BE6-2C23-4804-936F-C874FAD7A75A}" type="pres">
      <dgm:prSet presAssocID="{734FF2DF-3082-4B1D-8149-C1FC6DEF9D9D}" presName="compNode" presStyleCnt="0"/>
      <dgm:spPr/>
    </dgm:pt>
    <dgm:pt modelId="{283FFDD0-4DAE-44D8-B8F1-1DA857450332}" type="pres">
      <dgm:prSet presAssocID="{734FF2DF-3082-4B1D-8149-C1FC6DEF9D9D}" presName="bgRect" presStyleLbl="bgShp" presStyleIdx="4" presStyleCnt="5"/>
      <dgm:spPr/>
    </dgm:pt>
    <dgm:pt modelId="{063B98F6-023E-4280-9774-196E176BDFF1}" type="pres">
      <dgm:prSet presAssocID="{734FF2DF-3082-4B1D-8149-C1FC6DEF9D9D}"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tecting Hand"/>
        </a:ext>
      </dgm:extLst>
    </dgm:pt>
    <dgm:pt modelId="{EEB71C24-F950-4972-9C89-F9172AE1686A}" type="pres">
      <dgm:prSet presAssocID="{734FF2DF-3082-4B1D-8149-C1FC6DEF9D9D}" presName="spaceRect" presStyleCnt="0"/>
      <dgm:spPr/>
    </dgm:pt>
    <dgm:pt modelId="{C76CC1C0-41DD-44F5-A5E3-938332453646}" type="pres">
      <dgm:prSet presAssocID="{734FF2DF-3082-4B1D-8149-C1FC6DEF9D9D}" presName="parTx" presStyleLbl="revTx" presStyleIdx="4" presStyleCnt="5">
        <dgm:presLayoutVars>
          <dgm:chMax val="0"/>
          <dgm:chPref val="0"/>
        </dgm:presLayoutVars>
      </dgm:prSet>
      <dgm:spPr/>
    </dgm:pt>
  </dgm:ptLst>
  <dgm:cxnLst>
    <dgm:cxn modelId="{FE94260B-5AAD-40FE-B99E-7F8A61702CFC}" srcId="{42BD756F-F726-4779-AA48-90188A6C9869}" destId="{98E291E3-5C7D-40A1-9867-A90D8E69BE29}" srcOrd="3" destOrd="0" parTransId="{AAE9084B-4C78-4F2A-A592-88C2D6A10F6F}" sibTransId="{ED3F064E-8C94-400C-8DCF-63598EEDBF57}"/>
    <dgm:cxn modelId="{55E86640-F0B3-4632-A8D4-B5B02FC7FEC7}" srcId="{42BD756F-F726-4779-AA48-90188A6C9869}" destId="{B68C65B5-5B40-430B-8B50-2D48EA8AFA8F}" srcOrd="0" destOrd="0" parTransId="{9750CE5D-8E0C-468B-BB9E-6F6832856075}" sibTransId="{2C5E2113-5EDD-41D3-B74B-F3D9DFB4CE5C}"/>
    <dgm:cxn modelId="{38DA7F66-CFA0-418F-8D79-35628602FF13}" type="presOf" srcId="{42BD756F-F726-4779-AA48-90188A6C9869}" destId="{89512D7B-F6EE-40C2-9A9A-8A0DE709C4B6}" srcOrd="0" destOrd="0" presId="urn:microsoft.com/office/officeart/2018/2/layout/IconVerticalSolidList"/>
    <dgm:cxn modelId="{E52E306B-DB88-4370-9ACC-E2324DCE06FB}" srcId="{42BD756F-F726-4779-AA48-90188A6C9869}" destId="{734FF2DF-3082-4B1D-8149-C1FC6DEF9D9D}" srcOrd="4" destOrd="0" parTransId="{2181EB74-3B5C-457A-AE68-1361C423579E}" sibTransId="{5BC1EB14-D7E9-4972-97DB-EF341AF76D72}"/>
    <dgm:cxn modelId="{1B95C475-4BC9-4309-8862-7F397F287C3B}" type="presOf" srcId="{AB41D218-4B08-4AE3-A3AA-0E04F7659C05}" destId="{15EF92FF-43DF-4251-B7A8-837D01579B50}" srcOrd="0" destOrd="0" presId="urn:microsoft.com/office/officeart/2018/2/layout/IconVerticalSolidList"/>
    <dgm:cxn modelId="{B0883279-8961-421B-B881-67B5E76A3156}" srcId="{42BD756F-F726-4779-AA48-90188A6C9869}" destId="{A9DE5EF2-4F36-4821-8610-4B85EC393555}" srcOrd="1" destOrd="0" parTransId="{7F9D5437-6325-443F-BEF7-E726AAFDDC00}" sibTransId="{87607E1C-D87D-4A6B-B64E-5542AF9E412B}"/>
    <dgm:cxn modelId="{AE2F787A-9B8A-4357-8CCF-0382CD5C2688}" type="presOf" srcId="{B68C65B5-5B40-430B-8B50-2D48EA8AFA8F}" destId="{6373429B-B0C0-4F82-AE7C-CD994C1960D6}" srcOrd="0" destOrd="0" presId="urn:microsoft.com/office/officeart/2018/2/layout/IconVerticalSolidList"/>
    <dgm:cxn modelId="{38F19A7F-82E9-40E6-B13E-43B8BBF496F7}" srcId="{42BD756F-F726-4779-AA48-90188A6C9869}" destId="{AB41D218-4B08-4AE3-A3AA-0E04F7659C05}" srcOrd="2" destOrd="0" parTransId="{63BFC880-51A7-4B8A-99E5-E2E55C96A40A}" sibTransId="{6C046334-C104-4168-8463-EB082ABB2620}"/>
    <dgm:cxn modelId="{938AF4C9-05B5-4C88-8C56-BCA602288B74}" type="presOf" srcId="{98E291E3-5C7D-40A1-9867-A90D8E69BE29}" destId="{7BF7A018-BD85-450E-A133-BF043A6C29E9}" srcOrd="0" destOrd="0" presId="urn:microsoft.com/office/officeart/2018/2/layout/IconVerticalSolidList"/>
    <dgm:cxn modelId="{7CCDDACF-2D61-4695-8311-7D39AA81A551}" type="presOf" srcId="{A9DE5EF2-4F36-4821-8610-4B85EC393555}" destId="{542EF345-39A6-465E-A364-2F9C2D6BECB5}" srcOrd="0" destOrd="0" presId="urn:microsoft.com/office/officeart/2018/2/layout/IconVerticalSolidList"/>
    <dgm:cxn modelId="{3CDC5CFD-4F21-45D8-AE1E-D1317D31CF8B}" type="presOf" srcId="{734FF2DF-3082-4B1D-8149-C1FC6DEF9D9D}" destId="{C76CC1C0-41DD-44F5-A5E3-938332453646}" srcOrd="0" destOrd="0" presId="urn:microsoft.com/office/officeart/2018/2/layout/IconVerticalSolidList"/>
    <dgm:cxn modelId="{C65E95A1-9695-4F02-B623-D8D0AA76CA74}" type="presParOf" srcId="{89512D7B-F6EE-40C2-9A9A-8A0DE709C4B6}" destId="{7D0964C2-CD9F-4203-B6BC-6A82A46D8517}" srcOrd="0" destOrd="0" presId="urn:microsoft.com/office/officeart/2018/2/layout/IconVerticalSolidList"/>
    <dgm:cxn modelId="{E129F704-8F58-40B3-A085-7665F053A16B}" type="presParOf" srcId="{7D0964C2-CD9F-4203-B6BC-6A82A46D8517}" destId="{ACD95A3F-57C1-4898-BFA9-2F4286B6A1F3}" srcOrd="0" destOrd="0" presId="urn:microsoft.com/office/officeart/2018/2/layout/IconVerticalSolidList"/>
    <dgm:cxn modelId="{AA979CC3-A474-45D7-BA3D-196BF8C8E275}" type="presParOf" srcId="{7D0964C2-CD9F-4203-B6BC-6A82A46D8517}" destId="{FACB729A-D520-4088-AF36-98DB9772AA2D}" srcOrd="1" destOrd="0" presId="urn:microsoft.com/office/officeart/2018/2/layout/IconVerticalSolidList"/>
    <dgm:cxn modelId="{1D48D620-6F3B-4335-866F-B12AC0F26908}" type="presParOf" srcId="{7D0964C2-CD9F-4203-B6BC-6A82A46D8517}" destId="{618C704C-CBBE-4FBD-9785-64070F7CA594}" srcOrd="2" destOrd="0" presId="urn:microsoft.com/office/officeart/2018/2/layout/IconVerticalSolidList"/>
    <dgm:cxn modelId="{1AE6EB8F-3B33-4090-AB99-5D11DED3FF82}" type="presParOf" srcId="{7D0964C2-CD9F-4203-B6BC-6A82A46D8517}" destId="{6373429B-B0C0-4F82-AE7C-CD994C1960D6}" srcOrd="3" destOrd="0" presId="urn:microsoft.com/office/officeart/2018/2/layout/IconVerticalSolidList"/>
    <dgm:cxn modelId="{42D219A9-D83A-4A42-B88A-28F85C14D555}" type="presParOf" srcId="{89512D7B-F6EE-40C2-9A9A-8A0DE709C4B6}" destId="{ECDD5646-7878-43B9-93CA-958088B8DF1A}" srcOrd="1" destOrd="0" presId="urn:microsoft.com/office/officeart/2018/2/layout/IconVerticalSolidList"/>
    <dgm:cxn modelId="{3778DD65-19C5-4349-9A4E-ED684450BD2D}" type="presParOf" srcId="{89512D7B-F6EE-40C2-9A9A-8A0DE709C4B6}" destId="{AC90A53E-27C1-4029-B125-4DC198A530F1}" srcOrd="2" destOrd="0" presId="urn:microsoft.com/office/officeart/2018/2/layout/IconVerticalSolidList"/>
    <dgm:cxn modelId="{C37B9714-0399-4D32-9513-211EE2B418D8}" type="presParOf" srcId="{AC90A53E-27C1-4029-B125-4DC198A530F1}" destId="{682F12EA-141A-4C63-AE9C-292CCF614019}" srcOrd="0" destOrd="0" presId="urn:microsoft.com/office/officeart/2018/2/layout/IconVerticalSolidList"/>
    <dgm:cxn modelId="{DF12C834-5D8D-49BE-BCDA-0246E0EB3ED0}" type="presParOf" srcId="{AC90A53E-27C1-4029-B125-4DC198A530F1}" destId="{7313FC81-FFC6-4919-B5F2-EE8621E561F7}" srcOrd="1" destOrd="0" presId="urn:microsoft.com/office/officeart/2018/2/layout/IconVerticalSolidList"/>
    <dgm:cxn modelId="{33115DC5-11F3-436C-8C85-2A235EB0B86D}" type="presParOf" srcId="{AC90A53E-27C1-4029-B125-4DC198A530F1}" destId="{4427D8E5-F7DA-41F8-8813-101426C21AA8}" srcOrd="2" destOrd="0" presId="urn:microsoft.com/office/officeart/2018/2/layout/IconVerticalSolidList"/>
    <dgm:cxn modelId="{65F5B128-7AC8-4968-A6B4-3F8762030D84}" type="presParOf" srcId="{AC90A53E-27C1-4029-B125-4DC198A530F1}" destId="{542EF345-39A6-465E-A364-2F9C2D6BECB5}" srcOrd="3" destOrd="0" presId="urn:microsoft.com/office/officeart/2018/2/layout/IconVerticalSolidList"/>
    <dgm:cxn modelId="{4CD48422-8605-46E4-815F-7AAAC496E20F}" type="presParOf" srcId="{89512D7B-F6EE-40C2-9A9A-8A0DE709C4B6}" destId="{86BF4569-FD18-4E24-A6B6-7C80D6586F83}" srcOrd="3" destOrd="0" presId="urn:microsoft.com/office/officeart/2018/2/layout/IconVerticalSolidList"/>
    <dgm:cxn modelId="{E124331C-349F-414E-8D92-ADD923AF8519}" type="presParOf" srcId="{89512D7B-F6EE-40C2-9A9A-8A0DE709C4B6}" destId="{ECBC4D42-254D-42D7-84D5-B02D96CDEAE8}" srcOrd="4" destOrd="0" presId="urn:microsoft.com/office/officeart/2018/2/layout/IconVerticalSolidList"/>
    <dgm:cxn modelId="{D176B037-77D8-401F-BCB0-8F056258BFAF}" type="presParOf" srcId="{ECBC4D42-254D-42D7-84D5-B02D96CDEAE8}" destId="{23E44512-2B60-414F-83EC-475F6CE1D6F7}" srcOrd="0" destOrd="0" presId="urn:microsoft.com/office/officeart/2018/2/layout/IconVerticalSolidList"/>
    <dgm:cxn modelId="{09A7FDB1-F8F7-4AA5-985E-B03F13A9F3FD}" type="presParOf" srcId="{ECBC4D42-254D-42D7-84D5-B02D96CDEAE8}" destId="{7E8CE85B-6F12-4F52-965A-909A5EF5FCCD}" srcOrd="1" destOrd="0" presId="urn:microsoft.com/office/officeart/2018/2/layout/IconVerticalSolidList"/>
    <dgm:cxn modelId="{EB10984C-E10F-43E7-9805-79216DDB8A92}" type="presParOf" srcId="{ECBC4D42-254D-42D7-84D5-B02D96CDEAE8}" destId="{3D2E16E5-659C-42B6-A87E-63C68CD8CE43}" srcOrd="2" destOrd="0" presId="urn:microsoft.com/office/officeart/2018/2/layout/IconVerticalSolidList"/>
    <dgm:cxn modelId="{5ED3322D-1DFD-4C76-97BD-D0E495DFEAD7}" type="presParOf" srcId="{ECBC4D42-254D-42D7-84D5-B02D96CDEAE8}" destId="{15EF92FF-43DF-4251-B7A8-837D01579B50}" srcOrd="3" destOrd="0" presId="urn:microsoft.com/office/officeart/2018/2/layout/IconVerticalSolidList"/>
    <dgm:cxn modelId="{AA106D66-59D1-46D8-AF30-C08D0135F16D}" type="presParOf" srcId="{89512D7B-F6EE-40C2-9A9A-8A0DE709C4B6}" destId="{D4FFB138-836A-4F7E-96AF-9F3B3DBCA776}" srcOrd="5" destOrd="0" presId="urn:microsoft.com/office/officeart/2018/2/layout/IconVerticalSolidList"/>
    <dgm:cxn modelId="{D10FC2C9-86E5-4147-9CB8-288A158838E8}" type="presParOf" srcId="{89512D7B-F6EE-40C2-9A9A-8A0DE709C4B6}" destId="{BCCA6366-E18E-43EF-9DD2-14A664971893}" srcOrd="6" destOrd="0" presId="urn:microsoft.com/office/officeart/2018/2/layout/IconVerticalSolidList"/>
    <dgm:cxn modelId="{DBB2F5DF-4B1C-4CB9-AFC7-C6611F5B677B}" type="presParOf" srcId="{BCCA6366-E18E-43EF-9DD2-14A664971893}" destId="{81CAFE10-3A21-4B3D-8C68-79D4E6552CDD}" srcOrd="0" destOrd="0" presId="urn:microsoft.com/office/officeart/2018/2/layout/IconVerticalSolidList"/>
    <dgm:cxn modelId="{14BCB1DD-156F-47A2-9C5B-96E1629419B4}" type="presParOf" srcId="{BCCA6366-E18E-43EF-9DD2-14A664971893}" destId="{E61EBD16-34B9-4E13-A482-56309BAB1D15}" srcOrd="1" destOrd="0" presId="urn:microsoft.com/office/officeart/2018/2/layout/IconVerticalSolidList"/>
    <dgm:cxn modelId="{299229C9-D052-456C-BB29-AF5BDD2C4C4D}" type="presParOf" srcId="{BCCA6366-E18E-43EF-9DD2-14A664971893}" destId="{38E9F690-F317-4065-A36D-59E8FDB07DDD}" srcOrd="2" destOrd="0" presId="urn:microsoft.com/office/officeart/2018/2/layout/IconVerticalSolidList"/>
    <dgm:cxn modelId="{5ED14DBB-B0CC-4346-8343-1499C50D6860}" type="presParOf" srcId="{BCCA6366-E18E-43EF-9DD2-14A664971893}" destId="{7BF7A018-BD85-450E-A133-BF043A6C29E9}" srcOrd="3" destOrd="0" presId="urn:microsoft.com/office/officeart/2018/2/layout/IconVerticalSolidList"/>
    <dgm:cxn modelId="{A47A9415-F76F-4E2C-AFE0-94C3A3D816CD}" type="presParOf" srcId="{89512D7B-F6EE-40C2-9A9A-8A0DE709C4B6}" destId="{D8639A4B-B120-4E8A-9DAA-AEF94B247B42}" srcOrd="7" destOrd="0" presId="urn:microsoft.com/office/officeart/2018/2/layout/IconVerticalSolidList"/>
    <dgm:cxn modelId="{49A91DD6-1A41-4923-A503-14E56E8692E2}" type="presParOf" srcId="{89512D7B-F6EE-40C2-9A9A-8A0DE709C4B6}" destId="{4F201BE6-2C23-4804-936F-C874FAD7A75A}" srcOrd="8" destOrd="0" presId="urn:microsoft.com/office/officeart/2018/2/layout/IconVerticalSolidList"/>
    <dgm:cxn modelId="{086A0049-9452-4659-A643-0B5ACB49718E}" type="presParOf" srcId="{4F201BE6-2C23-4804-936F-C874FAD7A75A}" destId="{283FFDD0-4DAE-44D8-B8F1-1DA857450332}" srcOrd="0" destOrd="0" presId="urn:microsoft.com/office/officeart/2018/2/layout/IconVerticalSolidList"/>
    <dgm:cxn modelId="{A31DA116-19F1-49FE-BD9F-1D8A3D58FFDC}" type="presParOf" srcId="{4F201BE6-2C23-4804-936F-C874FAD7A75A}" destId="{063B98F6-023E-4280-9774-196E176BDFF1}" srcOrd="1" destOrd="0" presId="urn:microsoft.com/office/officeart/2018/2/layout/IconVerticalSolidList"/>
    <dgm:cxn modelId="{9025EF1B-825B-45C6-A94A-BE3FAADAC2E9}" type="presParOf" srcId="{4F201BE6-2C23-4804-936F-C874FAD7A75A}" destId="{EEB71C24-F950-4972-9C89-F9172AE1686A}" srcOrd="2" destOrd="0" presId="urn:microsoft.com/office/officeart/2018/2/layout/IconVerticalSolidList"/>
    <dgm:cxn modelId="{1BA4E30C-C02E-4753-B137-AC192CEA4B7D}" type="presParOf" srcId="{4F201BE6-2C23-4804-936F-C874FAD7A75A}" destId="{C76CC1C0-41DD-44F5-A5E3-9383324536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C939E-53AA-42D3-B589-1ED29C2028D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E7024B-D2F8-4522-8B01-3BBB3F014CDC}">
      <dgm:prSet custT="1"/>
      <dgm:spPr/>
      <dgm:t>
        <a:bodyPr/>
        <a:lstStyle/>
        <a:p>
          <a:pPr algn="just">
            <a:lnSpc>
              <a:spcPct val="100000"/>
            </a:lnSpc>
          </a:pPr>
          <a:r>
            <a:rPr lang="en-US" sz="1800">
              <a:latin typeface="Arial" panose="020B0604020202020204" pitchFamily="34" charset="0"/>
              <a:cs typeface="Arial" panose="020B0604020202020204" pitchFamily="34" charset="0"/>
            </a:rPr>
            <a:t>Personal: Better interrelationship, watch body language.</a:t>
          </a:r>
        </a:p>
      </dgm:t>
    </dgm:pt>
    <dgm:pt modelId="{63697977-D9A8-4BB8-8AD3-C53919D741BF}" type="parTrans" cxnId="{3D341758-C028-46DB-9B37-D33087F38BC7}">
      <dgm:prSet/>
      <dgm:spPr/>
      <dgm:t>
        <a:bodyPr/>
        <a:lstStyle/>
        <a:p>
          <a:endParaRPr lang="en-US"/>
        </a:p>
      </dgm:t>
    </dgm:pt>
    <dgm:pt modelId="{2A5BF4B1-E5E0-41D4-83C6-D18326715D08}" type="sibTrans" cxnId="{3D341758-C028-46DB-9B37-D33087F38BC7}">
      <dgm:prSet/>
      <dgm:spPr/>
      <dgm:t>
        <a:bodyPr/>
        <a:lstStyle/>
        <a:p>
          <a:endParaRPr lang="en-US"/>
        </a:p>
      </dgm:t>
    </dgm:pt>
    <dgm:pt modelId="{59D59AEB-516C-46DD-AA17-267C838DD1DE}">
      <dgm:prSet custT="1"/>
      <dgm:spPr/>
      <dgm:t>
        <a:bodyPr/>
        <a:lstStyle/>
        <a:p>
          <a:pPr algn="just">
            <a:lnSpc>
              <a:spcPct val="100000"/>
            </a:lnSpc>
          </a:pPr>
          <a:r>
            <a:rPr lang="en-US" sz="1800">
              <a:latin typeface="Arial" panose="020B0604020202020204" pitchFamily="34" charset="0"/>
              <a:cs typeface="Arial" panose="020B0604020202020204" pitchFamily="34" charset="0"/>
            </a:rPr>
            <a:t>In-Person: Cost of shipping, time, time-scale (Wakelin, </a:t>
          </a:r>
          <a:r>
            <a:rPr lang="en-US" sz="1800" err="1">
              <a:latin typeface="Arial" panose="020B0604020202020204" pitchFamily="34" charset="0"/>
              <a:cs typeface="Arial" panose="020B0604020202020204" pitchFamily="34" charset="0"/>
            </a:rPr>
            <a:t>McAra</a:t>
          </a:r>
          <a:r>
            <a:rPr lang="en-US" sz="1800">
              <a:latin typeface="Arial" panose="020B0604020202020204" pitchFamily="34" charset="0"/>
              <a:cs typeface="Arial" panose="020B0604020202020204" pitchFamily="34" charset="0"/>
            </a:rPr>
            <a:t>-Couper and Fleming, 2024).</a:t>
          </a:r>
        </a:p>
      </dgm:t>
    </dgm:pt>
    <dgm:pt modelId="{BCEF3F58-3D93-47C4-BE18-107978FA5FCF}" type="parTrans" cxnId="{D029535B-79B5-4522-9823-7F2F8C6696ED}">
      <dgm:prSet/>
      <dgm:spPr/>
      <dgm:t>
        <a:bodyPr/>
        <a:lstStyle/>
        <a:p>
          <a:endParaRPr lang="en-US"/>
        </a:p>
      </dgm:t>
    </dgm:pt>
    <dgm:pt modelId="{40D90417-7495-4C90-AB3A-51BDA19A683F}" type="sibTrans" cxnId="{D029535B-79B5-4522-9823-7F2F8C6696ED}">
      <dgm:prSet/>
      <dgm:spPr/>
      <dgm:t>
        <a:bodyPr/>
        <a:lstStyle/>
        <a:p>
          <a:endParaRPr lang="en-US"/>
        </a:p>
      </dgm:t>
    </dgm:pt>
    <dgm:pt modelId="{31597C09-4FE1-46EF-A1D6-BB9F0434054E}">
      <dgm:prSet custT="1"/>
      <dgm:spPr/>
      <dgm:t>
        <a:bodyPr/>
        <a:lstStyle/>
        <a:p>
          <a:pPr algn="just">
            <a:lnSpc>
              <a:spcPct val="100000"/>
            </a:lnSpc>
          </a:pPr>
          <a:r>
            <a:rPr lang="en-US" sz="1800">
              <a:latin typeface="Arial" panose="020B0604020202020204" pitchFamily="34" charset="0"/>
              <a:cs typeface="Arial" panose="020B0604020202020204" pitchFamily="34" charset="0"/>
            </a:rPr>
            <a:t>Internet Interview: Convenient, economical, distance interview.</a:t>
          </a:r>
        </a:p>
      </dgm:t>
    </dgm:pt>
    <dgm:pt modelId="{F24AFEAF-C772-417D-972C-E33CED31A1FA}" type="parTrans" cxnId="{1B7A43CD-E8CE-4BED-89E9-2FD76AE20BDB}">
      <dgm:prSet/>
      <dgm:spPr/>
      <dgm:t>
        <a:bodyPr/>
        <a:lstStyle/>
        <a:p>
          <a:endParaRPr lang="en-US"/>
        </a:p>
      </dgm:t>
    </dgm:pt>
    <dgm:pt modelId="{D9C00773-7173-48FB-BDCD-D662EB0BB10F}" type="sibTrans" cxnId="{1B7A43CD-E8CE-4BED-89E9-2FD76AE20BDB}">
      <dgm:prSet/>
      <dgm:spPr/>
      <dgm:t>
        <a:bodyPr/>
        <a:lstStyle/>
        <a:p>
          <a:endParaRPr lang="en-US"/>
        </a:p>
      </dgm:t>
    </dgm:pt>
    <dgm:pt modelId="{6E84ADA1-7F2F-4C97-A053-7B0E4AAEC40D}">
      <dgm:prSet custT="1"/>
      <dgm:spPr/>
      <dgm:t>
        <a:bodyPr/>
        <a:lstStyle/>
        <a:p>
          <a:pPr algn="just">
            <a:lnSpc>
              <a:spcPct val="100000"/>
            </a:lnSpc>
          </a:pPr>
          <a:r>
            <a:rPr lang="en-US" sz="1800">
              <a:latin typeface="Arial" panose="020B0604020202020204" pitchFamily="34" charset="0"/>
              <a:cs typeface="Arial" panose="020B0604020202020204" pitchFamily="34" charset="0"/>
            </a:rPr>
            <a:t>Online Interview: Limited non-verbal, technical problems, variability of the environment.</a:t>
          </a:r>
        </a:p>
      </dgm:t>
    </dgm:pt>
    <dgm:pt modelId="{66AFA729-62E5-4B29-B47A-9C619AAB79A4}" type="parTrans" cxnId="{3F243344-967E-4380-98C9-A16AE900ADB3}">
      <dgm:prSet/>
      <dgm:spPr/>
      <dgm:t>
        <a:bodyPr/>
        <a:lstStyle/>
        <a:p>
          <a:endParaRPr lang="en-US"/>
        </a:p>
      </dgm:t>
    </dgm:pt>
    <dgm:pt modelId="{97F62E62-43A1-489C-BFEE-0D0DD89CE957}" type="sibTrans" cxnId="{3F243344-967E-4380-98C9-A16AE900ADB3}">
      <dgm:prSet/>
      <dgm:spPr/>
      <dgm:t>
        <a:bodyPr/>
        <a:lstStyle/>
        <a:p>
          <a:endParaRPr lang="en-US"/>
        </a:p>
      </dgm:t>
    </dgm:pt>
    <dgm:pt modelId="{DCA2A1D8-745D-4634-83B1-1F77B41D0AAF}">
      <dgm:prSet custT="1"/>
      <dgm:spPr/>
      <dgm:t>
        <a:bodyPr/>
        <a:lstStyle/>
        <a:p>
          <a:pPr algn="just">
            <a:lnSpc>
              <a:spcPct val="100000"/>
            </a:lnSpc>
          </a:pPr>
          <a:r>
            <a:rPr lang="en-US" sz="1800">
              <a:latin typeface="Arial" panose="020B0604020202020204" pitchFamily="34" charset="0"/>
              <a:cs typeface="Arial" panose="020B0604020202020204" pitchFamily="34" charset="0"/>
            </a:rPr>
            <a:t>Chosen strategy: Hybrid model of role like Recruitment Consultant.</a:t>
          </a:r>
        </a:p>
      </dgm:t>
    </dgm:pt>
    <dgm:pt modelId="{3717EDB6-0941-47B7-A957-B11B538E1BF8}" type="parTrans" cxnId="{BD23878B-63AE-4C5F-B005-7DCF53AC3A35}">
      <dgm:prSet/>
      <dgm:spPr/>
      <dgm:t>
        <a:bodyPr/>
        <a:lstStyle/>
        <a:p>
          <a:endParaRPr lang="en-US"/>
        </a:p>
      </dgm:t>
    </dgm:pt>
    <dgm:pt modelId="{6C7B77DA-86A8-4221-8B39-19F87A6EE775}" type="sibTrans" cxnId="{BD23878B-63AE-4C5F-B005-7DCF53AC3A35}">
      <dgm:prSet/>
      <dgm:spPr/>
      <dgm:t>
        <a:bodyPr/>
        <a:lstStyle/>
        <a:p>
          <a:endParaRPr lang="en-US"/>
        </a:p>
      </dgm:t>
    </dgm:pt>
    <dgm:pt modelId="{2BF20219-108F-490C-9061-B73701BC48EA}" type="pres">
      <dgm:prSet presAssocID="{8A8C939E-53AA-42D3-B589-1ED29C2028D2}" presName="linear" presStyleCnt="0">
        <dgm:presLayoutVars>
          <dgm:animLvl val="lvl"/>
          <dgm:resizeHandles val="exact"/>
        </dgm:presLayoutVars>
      </dgm:prSet>
      <dgm:spPr/>
    </dgm:pt>
    <dgm:pt modelId="{61B87D30-1E63-4ECD-8901-99CAE12A2B54}" type="pres">
      <dgm:prSet presAssocID="{97E7024B-D2F8-4522-8B01-3BBB3F014CDC}" presName="parentText" presStyleLbl="node1" presStyleIdx="0" presStyleCnt="5">
        <dgm:presLayoutVars>
          <dgm:chMax val="0"/>
          <dgm:bulletEnabled val="1"/>
        </dgm:presLayoutVars>
      </dgm:prSet>
      <dgm:spPr/>
    </dgm:pt>
    <dgm:pt modelId="{6B077402-6B90-496F-A124-83423E4B6B9C}" type="pres">
      <dgm:prSet presAssocID="{2A5BF4B1-E5E0-41D4-83C6-D18326715D08}" presName="spacer" presStyleCnt="0"/>
      <dgm:spPr/>
    </dgm:pt>
    <dgm:pt modelId="{42B31EB6-7B3A-4FCC-9525-4FDD12CE7162}" type="pres">
      <dgm:prSet presAssocID="{59D59AEB-516C-46DD-AA17-267C838DD1DE}" presName="parentText" presStyleLbl="node1" presStyleIdx="1" presStyleCnt="5">
        <dgm:presLayoutVars>
          <dgm:chMax val="0"/>
          <dgm:bulletEnabled val="1"/>
        </dgm:presLayoutVars>
      </dgm:prSet>
      <dgm:spPr/>
    </dgm:pt>
    <dgm:pt modelId="{37F830D3-081B-4ABA-9E59-F7621FFDF792}" type="pres">
      <dgm:prSet presAssocID="{40D90417-7495-4C90-AB3A-51BDA19A683F}" presName="spacer" presStyleCnt="0"/>
      <dgm:spPr/>
    </dgm:pt>
    <dgm:pt modelId="{1F876627-5485-46C2-95A9-790F0642787A}" type="pres">
      <dgm:prSet presAssocID="{31597C09-4FE1-46EF-A1D6-BB9F0434054E}" presName="parentText" presStyleLbl="node1" presStyleIdx="2" presStyleCnt="5">
        <dgm:presLayoutVars>
          <dgm:chMax val="0"/>
          <dgm:bulletEnabled val="1"/>
        </dgm:presLayoutVars>
      </dgm:prSet>
      <dgm:spPr/>
    </dgm:pt>
    <dgm:pt modelId="{02FCFBE8-7610-4405-AF9C-FCAACA104EF7}" type="pres">
      <dgm:prSet presAssocID="{D9C00773-7173-48FB-BDCD-D662EB0BB10F}" presName="spacer" presStyleCnt="0"/>
      <dgm:spPr/>
    </dgm:pt>
    <dgm:pt modelId="{0BC55E5D-4CD8-4975-B050-324D933B3FD4}" type="pres">
      <dgm:prSet presAssocID="{6E84ADA1-7F2F-4C97-A053-7B0E4AAEC40D}" presName="parentText" presStyleLbl="node1" presStyleIdx="3" presStyleCnt="5">
        <dgm:presLayoutVars>
          <dgm:chMax val="0"/>
          <dgm:bulletEnabled val="1"/>
        </dgm:presLayoutVars>
      </dgm:prSet>
      <dgm:spPr/>
    </dgm:pt>
    <dgm:pt modelId="{0B8437BD-2196-4D60-A1EA-365E67D4A3A5}" type="pres">
      <dgm:prSet presAssocID="{97F62E62-43A1-489C-BFEE-0D0DD89CE957}" presName="spacer" presStyleCnt="0"/>
      <dgm:spPr/>
    </dgm:pt>
    <dgm:pt modelId="{68EB6C17-3E6B-4215-A03A-5B1044EBF574}" type="pres">
      <dgm:prSet presAssocID="{DCA2A1D8-745D-4634-83B1-1F77B41D0AAF}" presName="parentText" presStyleLbl="node1" presStyleIdx="4" presStyleCnt="5">
        <dgm:presLayoutVars>
          <dgm:chMax val="0"/>
          <dgm:bulletEnabled val="1"/>
        </dgm:presLayoutVars>
      </dgm:prSet>
      <dgm:spPr/>
    </dgm:pt>
  </dgm:ptLst>
  <dgm:cxnLst>
    <dgm:cxn modelId="{5C62580C-B1BB-483A-997F-7E0437EE6687}" type="presOf" srcId="{31597C09-4FE1-46EF-A1D6-BB9F0434054E}" destId="{1F876627-5485-46C2-95A9-790F0642787A}" srcOrd="0" destOrd="0" presId="urn:microsoft.com/office/officeart/2005/8/layout/vList2"/>
    <dgm:cxn modelId="{6FE53D0E-D886-480E-A37D-424FF7766F05}" type="presOf" srcId="{97E7024B-D2F8-4522-8B01-3BBB3F014CDC}" destId="{61B87D30-1E63-4ECD-8901-99CAE12A2B54}" srcOrd="0" destOrd="0" presId="urn:microsoft.com/office/officeart/2005/8/layout/vList2"/>
    <dgm:cxn modelId="{D029535B-79B5-4522-9823-7F2F8C6696ED}" srcId="{8A8C939E-53AA-42D3-B589-1ED29C2028D2}" destId="{59D59AEB-516C-46DD-AA17-267C838DD1DE}" srcOrd="1" destOrd="0" parTransId="{BCEF3F58-3D93-47C4-BE18-107978FA5FCF}" sibTransId="{40D90417-7495-4C90-AB3A-51BDA19A683F}"/>
    <dgm:cxn modelId="{3F243344-967E-4380-98C9-A16AE900ADB3}" srcId="{8A8C939E-53AA-42D3-B589-1ED29C2028D2}" destId="{6E84ADA1-7F2F-4C97-A053-7B0E4AAEC40D}" srcOrd="3" destOrd="0" parTransId="{66AFA729-62E5-4B29-B47A-9C619AAB79A4}" sibTransId="{97F62E62-43A1-489C-BFEE-0D0DD89CE957}"/>
    <dgm:cxn modelId="{3D341758-C028-46DB-9B37-D33087F38BC7}" srcId="{8A8C939E-53AA-42D3-B589-1ED29C2028D2}" destId="{97E7024B-D2F8-4522-8B01-3BBB3F014CDC}" srcOrd="0" destOrd="0" parTransId="{63697977-D9A8-4BB8-8AD3-C53919D741BF}" sibTransId="{2A5BF4B1-E5E0-41D4-83C6-D18326715D08}"/>
    <dgm:cxn modelId="{BD23878B-63AE-4C5F-B005-7DCF53AC3A35}" srcId="{8A8C939E-53AA-42D3-B589-1ED29C2028D2}" destId="{DCA2A1D8-745D-4634-83B1-1F77B41D0AAF}" srcOrd="4" destOrd="0" parTransId="{3717EDB6-0941-47B7-A957-B11B538E1BF8}" sibTransId="{6C7B77DA-86A8-4221-8B39-19F87A6EE775}"/>
    <dgm:cxn modelId="{8EEFD78E-8209-47AA-A327-5320DFF08C7A}" type="presOf" srcId="{59D59AEB-516C-46DD-AA17-267C838DD1DE}" destId="{42B31EB6-7B3A-4FCC-9525-4FDD12CE7162}" srcOrd="0" destOrd="0" presId="urn:microsoft.com/office/officeart/2005/8/layout/vList2"/>
    <dgm:cxn modelId="{2AE2A2A0-1A97-4F43-994E-1369CDE178C3}" type="presOf" srcId="{8A8C939E-53AA-42D3-B589-1ED29C2028D2}" destId="{2BF20219-108F-490C-9061-B73701BC48EA}" srcOrd="0" destOrd="0" presId="urn:microsoft.com/office/officeart/2005/8/layout/vList2"/>
    <dgm:cxn modelId="{EAF04CB1-0A09-4D30-91E1-E79FBD531FFA}" type="presOf" srcId="{6E84ADA1-7F2F-4C97-A053-7B0E4AAEC40D}" destId="{0BC55E5D-4CD8-4975-B050-324D933B3FD4}" srcOrd="0" destOrd="0" presId="urn:microsoft.com/office/officeart/2005/8/layout/vList2"/>
    <dgm:cxn modelId="{409106BA-5865-4628-B15B-14CEAA341124}" type="presOf" srcId="{DCA2A1D8-745D-4634-83B1-1F77B41D0AAF}" destId="{68EB6C17-3E6B-4215-A03A-5B1044EBF574}" srcOrd="0" destOrd="0" presId="urn:microsoft.com/office/officeart/2005/8/layout/vList2"/>
    <dgm:cxn modelId="{1B7A43CD-E8CE-4BED-89E9-2FD76AE20BDB}" srcId="{8A8C939E-53AA-42D3-B589-1ED29C2028D2}" destId="{31597C09-4FE1-46EF-A1D6-BB9F0434054E}" srcOrd="2" destOrd="0" parTransId="{F24AFEAF-C772-417D-972C-E33CED31A1FA}" sibTransId="{D9C00773-7173-48FB-BDCD-D662EB0BB10F}"/>
    <dgm:cxn modelId="{4F495C27-B971-4F3A-AA10-C8CB363B74CB}" type="presParOf" srcId="{2BF20219-108F-490C-9061-B73701BC48EA}" destId="{61B87D30-1E63-4ECD-8901-99CAE12A2B54}" srcOrd="0" destOrd="0" presId="urn:microsoft.com/office/officeart/2005/8/layout/vList2"/>
    <dgm:cxn modelId="{63E5E2B0-DCA6-4935-9723-C26E840D87AB}" type="presParOf" srcId="{2BF20219-108F-490C-9061-B73701BC48EA}" destId="{6B077402-6B90-496F-A124-83423E4B6B9C}" srcOrd="1" destOrd="0" presId="urn:microsoft.com/office/officeart/2005/8/layout/vList2"/>
    <dgm:cxn modelId="{FAEFD850-9182-4C25-8723-F6D5B9C1B897}" type="presParOf" srcId="{2BF20219-108F-490C-9061-B73701BC48EA}" destId="{42B31EB6-7B3A-4FCC-9525-4FDD12CE7162}" srcOrd="2" destOrd="0" presId="urn:microsoft.com/office/officeart/2005/8/layout/vList2"/>
    <dgm:cxn modelId="{8883F6C9-7176-40F5-BD56-A4DEC13AF1F1}" type="presParOf" srcId="{2BF20219-108F-490C-9061-B73701BC48EA}" destId="{37F830D3-081B-4ABA-9E59-F7621FFDF792}" srcOrd="3" destOrd="0" presId="urn:microsoft.com/office/officeart/2005/8/layout/vList2"/>
    <dgm:cxn modelId="{675933C6-B0F5-4C7D-ABA1-08339D18BAA7}" type="presParOf" srcId="{2BF20219-108F-490C-9061-B73701BC48EA}" destId="{1F876627-5485-46C2-95A9-790F0642787A}" srcOrd="4" destOrd="0" presId="urn:microsoft.com/office/officeart/2005/8/layout/vList2"/>
    <dgm:cxn modelId="{623184AC-ED71-4DDD-8FF9-23027C0B6674}" type="presParOf" srcId="{2BF20219-108F-490C-9061-B73701BC48EA}" destId="{02FCFBE8-7610-4405-AF9C-FCAACA104EF7}" srcOrd="5" destOrd="0" presId="urn:microsoft.com/office/officeart/2005/8/layout/vList2"/>
    <dgm:cxn modelId="{C572CF35-9F40-4DC4-B916-346DC79736CF}" type="presParOf" srcId="{2BF20219-108F-490C-9061-B73701BC48EA}" destId="{0BC55E5D-4CD8-4975-B050-324D933B3FD4}" srcOrd="6" destOrd="0" presId="urn:microsoft.com/office/officeart/2005/8/layout/vList2"/>
    <dgm:cxn modelId="{2F090133-2DD8-48DA-AF55-CA926DE3EEA2}" type="presParOf" srcId="{2BF20219-108F-490C-9061-B73701BC48EA}" destId="{0B8437BD-2196-4D60-A1EA-365E67D4A3A5}" srcOrd="7" destOrd="0" presId="urn:microsoft.com/office/officeart/2005/8/layout/vList2"/>
    <dgm:cxn modelId="{0B228143-BBAA-4BC3-8738-695C4257F4DC}" type="presParOf" srcId="{2BF20219-108F-490C-9061-B73701BC48EA}" destId="{68EB6C17-3E6B-4215-A03A-5B1044EBF5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95A3F-57C1-4898-BFA9-2F4286B6A1F3}">
      <dsp:nvSpPr>
        <dsp:cNvPr id="0" name=""/>
        <dsp:cNvSpPr/>
      </dsp:nvSpPr>
      <dsp:spPr>
        <a:xfrm>
          <a:off x="0" y="2920"/>
          <a:ext cx="10890929" cy="6221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CB729A-D520-4088-AF36-98DB9772AA2D}">
      <dsp:nvSpPr>
        <dsp:cNvPr id="0" name=""/>
        <dsp:cNvSpPr/>
      </dsp:nvSpPr>
      <dsp:spPr>
        <a:xfrm>
          <a:off x="188206" y="142909"/>
          <a:ext cx="342193" cy="34219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3429B-B0C0-4F82-AE7C-CD994C1960D6}">
      <dsp:nvSpPr>
        <dsp:cNvPr id="0" name=""/>
        <dsp:cNvSpPr/>
      </dsp:nvSpPr>
      <dsp:spPr>
        <a:xfrm>
          <a:off x="718606" y="2920"/>
          <a:ext cx="10172322" cy="62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846" tIns="65846" rIns="65846" bIns="65846" numCol="1" spcCol="1270" anchor="ctr" anchorCtr="0">
          <a:noAutofit/>
        </a:bodyPr>
        <a:lstStyle/>
        <a:p>
          <a:pPr marL="0" lvl="0" indent="0" algn="just" defTabSz="755650">
            <a:lnSpc>
              <a:spcPct val="100000"/>
            </a:lnSpc>
            <a:spcBef>
              <a:spcPct val="0"/>
            </a:spcBef>
            <a:spcAft>
              <a:spcPct val="35000"/>
            </a:spcAft>
            <a:buNone/>
          </a:pPr>
          <a:r>
            <a:rPr lang="en-US" sz="1700" kern="1200">
              <a:latin typeface="Arial" panose="020B0604020202020204" pitchFamily="34" charset="0"/>
              <a:cs typeface="Arial" panose="020B0604020202020204" pitchFamily="34" charset="0"/>
            </a:rPr>
            <a:t>Definition: Is hypothetical case pitting the candidate through different scenarios and inquiring candidate response (Clarke, Washburn and </a:t>
          </a:r>
          <a:r>
            <a:rPr lang="en-US" sz="1700" kern="1200" err="1">
              <a:latin typeface="Arial" panose="020B0604020202020204" pitchFamily="34" charset="0"/>
              <a:cs typeface="Arial" panose="020B0604020202020204" pitchFamily="34" charset="0"/>
            </a:rPr>
            <a:t>Friese</a:t>
          </a:r>
          <a:r>
            <a:rPr lang="en-US" sz="1700" kern="1200">
              <a:latin typeface="Arial" panose="020B0604020202020204" pitchFamily="34" charset="0"/>
              <a:cs typeface="Arial" panose="020B0604020202020204" pitchFamily="34" charset="0"/>
            </a:rPr>
            <a:t>, 2022).</a:t>
          </a:r>
        </a:p>
      </dsp:txBody>
      <dsp:txXfrm>
        <a:off x="718606" y="2920"/>
        <a:ext cx="10172322" cy="622170"/>
      </dsp:txXfrm>
    </dsp:sp>
    <dsp:sp modelId="{682F12EA-141A-4C63-AE9C-292CCF614019}">
      <dsp:nvSpPr>
        <dsp:cNvPr id="0" name=""/>
        <dsp:cNvSpPr/>
      </dsp:nvSpPr>
      <dsp:spPr>
        <a:xfrm>
          <a:off x="0" y="780633"/>
          <a:ext cx="10890929" cy="6221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13FC81-FFC6-4919-B5F2-EE8621E561F7}">
      <dsp:nvSpPr>
        <dsp:cNvPr id="0" name=""/>
        <dsp:cNvSpPr/>
      </dsp:nvSpPr>
      <dsp:spPr>
        <a:xfrm>
          <a:off x="188206" y="920621"/>
          <a:ext cx="342193" cy="34219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2EF345-39A6-465E-A364-2F9C2D6BECB5}">
      <dsp:nvSpPr>
        <dsp:cNvPr id="0" name=""/>
        <dsp:cNvSpPr/>
      </dsp:nvSpPr>
      <dsp:spPr>
        <a:xfrm>
          <a:off x="718606" y="780633"/>
          <a:ext cx="10172322" cy="62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846" tIns="65846" rIns="65846" bIns="65846" numCol="1" spcCol="1270" anchor="ctr" anchorCtr="0">
          <a:noAutofit/>
        </a:bodyPr>
        <a:lstStyle/>
        <a:p>
          <a:pPr marL="0" lvl="0" indent="0" algn="just" defTabSz="755650">
            <a:lnSpc>
              <a:spcPct val="100000"/>
            </a:lnSpc>
            <a:spcBef>
              <a:spcPct val="0"/>
            </a:spcBef>
            <a:spcAft>
              <a:spcPct val="35000"/>
            </a:spcAft>
            <a:buNone/>
          </a:pPr>
          <a:r>
            <a:rPr lang="en-US" sz="1700" kern="1200">
              <a:latin typeface="Arial" panose="020B0604020202020204" pitchFamily="34" charset="0"/>
              <a:cs typeface="Arial" panose="020B0604020202020204" pitchFamily="34" charset="0"/>
            </a:rPr>
            <a:t>Purpose: Decision making, problem solving ability and adaptability.</a:t>
          </a:r>
        </a:p>
      </dsp:txBody>
      <dsp:txXfrm>
        <a:off x="718606" y="780633"/>
        <a:ext cx="10172322" cy="622170"/>
      </dsp:txXfrm>
    </dsp:sp>
    <dsp:sp modelId="{23E44512-2B60-414F-83EC-475F6CE1D6F7}">
      <dsp:nvSpPr>
        <dsp:cNvPr id="0" name=""/>
        <dsp:cNvSpPr/>
      </dsp:nvSpPr>
      <dsp:spPr>
        <a:xfrm>
          <a:off x="0" y="1558346"/>
          <a:ext cx="10890929" cy="6221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CE85B-6F12-4F52-965A-909A5EF5FCCD}">
      <dsp:nvSpPr>
        <dsp:cNvPr id="0" name=""/>
        <dsp:cNvSpPr/>
      </dsp:nvSpPr>
      <dsp:spPr>
        <a:xfrm>
          <a:off x="188206" y="1698334"/>
          <a:ext cx="342193" cy="34219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F92FF-43DF-4251-B7A8-837D01579B50}">
      <dsp:nvSpPr>
        <dsp:cNvPr id="0" name=""/>
        <dsp:cNvSpPr/>
      </dsp:nvSpPr>
      <dsp:spPr>
        <a:xfrm>
          <a:off x="718606" y="1558346"/>
          <a:ext cx="10172322" cy="62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846" tIns="65846" rIns="65846" bIns="65846" numCol="1" spcCol="1270" anchor="ctr" anchorCtr="0">
          <a:noAutofit/>
        </a:bodyPr>
        <a:lstStyle/>
        <a:p>
          <a:pPr marL="0" lvl="0" indent="0" algn="just" defTabSz="755650">
            <a:lnSpc>
              <a:spcPct val="100000"/>
            </a:lnSpc>
            <a:spcBef>
              <a:spcPct val="0"/>
            </a:spcBef>
            <a:spcAft>
              <a:spcPct val="35000"/>
            </a:spcAft>
            <a:buNone/>
          </a:pPr>
          <a:r>
            <a:rPr lang="en-US" sz="1700" kern="1200">
              <a:latin typeface="Arial" panose="020B0604020202020204" pitchFamily="34" charset="0"/>
              <a:cs typeface="Arial" panose="020B0604020202020204" pitchFamily="34" charset="0"/>
            </a:rPr>
            <a:t>Example question: What would you do in case one of your important clients declines your submission of candidates at the last moment?</a:t>
          </a:r>
        </a:p>
      </dsp:txBody>
      <dsp:txXfrm>
        <a:off x="718606" y="1558346"/>
        <a:ext cx="10172322" cy="622170"/>
      </dsp:txXfrm>
    </dsp:sp>
    <dsp:sp modelId="{81CAFE10-3A21-4B3D-8C68-79D4E6552CDD}">
      <dsp:nvSpPr>
        <dsp:cNvPr id="0" name=""/>
        <dsp:cNvSpPr/>
      </dsp:nvSpPr>
      <dsp:spPr>
        <a:xfrm>
          <a:off x="0" y="2336059"/>
          <a:ext cx="10890929" cy="6221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EBD16-34B9-4E13-A482-56309BAB1D15}">
      <dsp:nvSpPr>
        <dsp:cNvPr id="0" name=""/>
        <dsp:cNvSpPr/>
      </dsp:nvSpPr>
      <dsp:spPr>
        <a:xfrm>
          <a:off x="188206" y="2476047"/>
          <a:ext cx="342193" cy="34219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F7A018-BD85-450E-A133-BF043A6C29E9}">
      <dsp:nvSpPr>
        <dsp:cNvPr id="0" name=""/>
        <dsp:cNvSpPr/>
      </dsp:nvSpPr>
      <dsp:spPr>
        <a:xfrm>
          <a:off x="718606" y="2336059"/>
          <a:ext cx="10172322" cy="62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846" tIns="65846" rIns="65846" bIns="65846" numCol="1" spcCol="1270" anchor="ctr" anchorCtr="0">
          <a:noAutofit/>
        </a:bodyPr>
        <a:lstStyle/>
        <a:p>
          <a:pPr marL="0" lvl="0" indent="0" algn="just" defTabSz="755650">
            <a:lnSpc>
              <a:spcPct val="100000"/>
            </a:lnSpc>
            <a:spcBef>
              <a:spcPct val="0"/>
            </a:spcBef>
            <a:spcAft>
              <a:spcPct val="35000"/>
            </a:spcAft>
            <a:buNone/>
          </a:pPr>
          <a:r>
            <a:rPr lang="en-US" sz="1700" kern="1200">
              <a:latin typeface="Arial" panose="020B0604020202020204" pitchFamily="34" charset="0"/>
              <a:cs typeface="Arial" panose="020B0604020202020204" pitchFamily="34" charset="0"/>
            </a:rPr>
            <a:t>Advantages: Future-oriented </a:t>
          </a:r>
          <a:r>
            <a:rPr lang="en-US" sz="1700" kern="1200" err="1">
              <a:latin typeface="Arial" panose="020B0604020202020204" pitchFamily="34" charset="0"/>
              <a:cs typeface="Arial" panose="020B0604020202020204" pitchFamily="34" charset="0"/>
            </a:rPr>
            <a:t>behaviour</a:t>
          </a:r>
          <a:r>
            <a:rPr lang="en-US" sz="1700" kern="1200">
              <a:latin typeface="Arial" panose="020B0604020202020204" pitchFamily="34" charset="0"/>
              <a:cs typeface="Arial" panose="020B0604020202020204" pitchFamily="34" charset="0"/>
            </a:rPr>
            <a:t>, scenario flexibility is tested.</a:t>
          </a:r>
        </a:p>
      </dsp:txBody>
      <dsp:txXfrm>
        <a:off x="718606" y="2336059"/>
        <a:ext cx="10172322" cy="622170"/>
      </dsp:txXfrm>
    </dsp:sp>
    <dsp:sp modelId="{283FFDD0-4DAE-44D8-B8F1-1DA857450332}">
      <dsp:nvSpPr>
        <dsp:cNvPr id="0" name=""/>
        <dsp:cNvSpPr/>
      </dsp:nvSpPr>
      <dsp:spPr>
        <a:xfrm>
          <a:off x="0" y="3113771"/>
          <a:ext cx="10890929" cy="62217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3B98F6-023E-4280-9774-196E176BDFF1}">
      <dsp:nvSpPr>
        <dsp:cNvPr id="0" name=""/>
        <dsp:cNvSpPr/>
      </dsp:nvSpPr>
      <dsp:spPr>
        <a:xfrm>
          <a:off x="188206" y="3253760"/>
          <a:ext cx="342193" cy="34219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6CC1C0-41DD-44F5-A5E3-938332453646}">
      <dsp:nvSpPr>
        <dsp:cNvPr id="0" name=""/>
        <dsp:cNvSpPr/>
      </dsp:nvSpPr>
      <dsp:spPr>
        <a:xfrm>
          <a:off x="718606" y="3113771"/>
          <a:ext cx="10172322" cy="62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846" tIns="65846" rIns="65846" bIns="65846" numCol="1" spcCol="1270" anchor="ctr" anchorCtr="0">
          <a:noAutofit/>
        </a:bodyPr>
        <a:lstStyle/>
        <a:p>
          <a:pPr marL="0" lvl="0" indent="0" algn="just" defTabSz="755650">
            <a:lnSpc>
              <a:spcPct val="100000"/>
            </a:lnSpc>
            <a:spcBef>
              <a:spcPct val="0"/>
            </a:spcBef>
            <a:spcAft>
              <a:spcPct val="35000"/>
            </a:spcAft>
            <a:buNone/>
          </a:pPr>
          <a:r>
            <a:rPr lang="en-US" sz="1700" kern="1200">
              <a:latin typeface="Arial" panose="020B0604020202020204" pitchFamily="34" charset="0"/>
              <a:cs typeface="Arial" panose="020B0604020202020204" pitchFamily="34" charset="0"/>
            </a:rPr>
            <a:t>Limitations: Responses might not be an indication of actual </a:t>
          </a:r>
          <a:r>
            <a:rPr lang="en-US" sz="1700" kern="1200" err="1">
              <a:latin typeface="Arial" panose="020B0604020202020204" pitchFamily="34" charset="0"/>
              <a:cs typeface="Arial" panose="020B0604020202020204" pitchFamily="34" charset="0"/>
            </a:rPr>
            <a:t>behaviour</a:t>
          </a:r>
          <a:r>
            <a:rPr lang="en-US" sz="1700" kern="1200">
              <a:latin typeface="Arial" panose="020B0604020202020204" pitchFamily="34" charset="0"/>
              <a:cs typeface="Arial" panose="020B0604020202020204" pitchFamily="34" charset="0"/>
            </a:rPr>
            <a:t>.</a:t>
          </a:r>
        </a:p>
      </dsp:txBody>
      <dsp:txXfrm>
        <a:off x="718606" y="3113771"/>
        <a:ext cx="10172322" cy="6221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87D30-1E63-4ECD-8901-99CAE12A2B54}">
      <dsp:nvSpPr>
        <dsp:cNvPr id="0" name=""/>
        <dsp:cNvSpPr/>
      </dsp:nvSpPr>
      <dsp:spPr>
        <a:xfrm>
          <a:off x="0" y="32749"/>
          <a:ext cx="7216416" cy="898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Personal: Better interrelationship, watch body language.</a:t>
          </a:r>
        </a:p>
      </dsp:txBody>
      <dsp:txXfrm>
        <a:off x="43864" y="76613"/>
        <a:ext cx="7128688" cy="810832"/>
      </dsp:txXfrm>
    </dsp:sp>
    <dsp:sp modelId="{42B31EB6-7B3A-4FCC-9525-4FDD12CE7162}">
      <dsp:nvSpPr>
        <dsp:cNvPr id="0" name=""/>
        <dsp:cNvSpPr/>
      </dsp:nvSpPr>
      <dsp:spPr>
        <a:xfrm>
          <a:off x="0" y="1069549"/>
          <a:ext cx="7216416" cy="898560"/>
        </a:xfrm>
        <a:prstGeom prst="roundRect">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In-Person: Cost of shipping, time, time-scale (Wakelin, </a:t>
          </a:r>
          <a:r>
            <a:rPr lang="en-US" sz="1800" kern="1200" err="1">
              <a:latin typeface="Arial" panose="020B0604020202020204" pitchFamily="34" charset="0"/>
              <a:cs typeface="Arial" panose="020B0604020202020204" pitchFamily="34" charset="0"/>
            </a:rPr>
            <a:t>McAra</a:t>
          </a:r>
          <a:r>
            <a:rPr lang="en-US" sz="1800" kern="1200">
              <a:latin typeface="Arial" panose="020B0604020202020204" pitchFamily="34" charset="0"/>
              <a:cs typeface="Arial" panose="020B0604020202020204" pitchFamily="34" charset="0"/>
            </a:rPr>
            <a:t>-Couper and Fleming, 2024).</a:t>
          </a:r>
        </a:p>
      </dsp:txBody>
      <dsp:txXfrm>
        <a:off x="43864" y="1113413"/>
        <a:ext cx="7128688" cy="810832"/>
      </dsp:txXfrm>
    </dsp:sp>
    <dsp:sp modelId="{1F876627-5485-46C2-95A9-790F0642787A}">
      <dsp:nvSpPr>
        <dsp:cNvPr id="0" name=""/>
        <dsp:cNvSpPr/>
      </dsp:nvSpPr>
      <dsp:spPr>
        <a:xfrm>
          <a:off x="0" y="2106350"/>
          <a:ext cx="7216416" cy="898560"/>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Internet Interview: Convenient, economical, distance interview.</a:t>
          </a:r>
        </a:p>
      </dsp:txBody>
      <dsp:txXfrm>
        <a:off x="43864" y="2150214"/>
        <a:ext cx="7128688" cy="810832"/>
      </dsp:txXfrm>
    </dsp:sp>
    <dsp:sp modelId="{0BC55E5D-4CD8-4975-B050-324D933B3FD4}">
      <dsp:nvSpPr>
        <dsp:cNvPr id="0" name=""/>
        <dsp:cNvSpPr/>
      </dsp:nvSpPr>
      <dsp:spPr>
        <a:xfrm>
          <a:off x="0" y="3143150"/>
          <a:ext cx="7216416" cy="898560"/>
        </a:xfrm>
        <a:prstGeom prst="roundRect">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Online Interview: Limited non-verbal, technical problems, variability of the environment.</a:t>
          </a:r>
        </a:p>
      </dsp:txBody>
      <dsp:txXfrm>
        <a:off x="43864" y="3187014"/>
        <a:ext cx="7128688" cy="810832"/>
      </dsp:txXfrm>
    </dsp:sp>
    <dsp:sp modelId="{68EB6C17-3E6B-4215-A03A-5B1044EBF574}">
      <dsp:nvSpPr>
        <dsp:cNvPr id="0" name=""/>
        <dsp:cNvSpPr/>
      </dsp:nvSpPr>
      <dsp:spPr>
        <a:xfrm>
          <a:off x="0" y="4179950"/>
          <a:ext cx="7216416" cy="89856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a:latin typeface="Arial" panose="020B0604020202020204" pitchFamily="34" charset="0"/>
              <a:cs typeface="Arial" panose="020B0604020202020204" pitchFamily="34" charset="0"/>
            </a:rPr>
            <a:t>Chosen strategy: Hybrid model of role like Recruitment Consultant.</a:t>
          </a:r>
        </a:p>
      </dsp:txBody>
      <dsp:txXfrm>
        <a:off x="43864" y="4223814"/>
        <a:ext cx="7128688" cy="8108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D96E19-B349-42F7-B41B-AF6DF743A861}" type="datetimeFigureOut">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3FD69D-8390-4549-9BEF-7FF457C2DA79}" type="slidenum">
              <a:t>‹#›</a:t>
            </a:fld>
            <a:endParaRPr lang="en-US"/>
          </a:p>
        </p:txBody>
      </p:sp>
    </p:spTree>
    <p:extLst>
      <p:ext uri="{BB962C8B-B14F-4D97-AF65-F5344CB8AC3E}">
        <p14:creationId xmlns:p14="http://schemas.microsoft.com/office/powerpoint/2010/main" val="2935596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Hays plc is a British multinational recruitment company, based in London and operating in 33 countries around the world with its activities employing over 12, 000 employees all over the world. It has a business model that focuses on specialist recruitment, staffing and human-resource services to professional and skilled markets in finance, technology, engineering and life sciences (Dunker and Willkomm, 2022). As the company is involved in the recruitment sector itself, it gives a good background of </a:t>
            </a:r>
            <a:r>
              <a:rPr lang="en-US" err="1"/>
              <a:t>analysing</a:t>
            </a:r>
            <a:r>
              <a:rPr lang="en-US"/>
              <a:t> recruiting and selection practices through an employer and insider-of-the-industry lens. To ensure that the illustrative role picked is useful to this presentation, the role chosen to illustrate is that of Recruitment Consultant - London Office, which falls within the business transformation line, which is the core business of Hays, which is focused on change, facing the work and proactive recruitment market. The fact that this role potential allows us to use the theory of the recruitment process directly in the context of its application, rather than an auxiliary or generic position. In the presentation that will follow, it will be focused on how Hays can set the definition of the job, required attributes, develop interview type and manage various interview formats all in the strategic and organizational environment of Hays.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4</a:t>
            </a:fld>
            <a:endParaRPr lang="en-US"/>
          </a:p>
        </p:txBody>
      </p:sp>
    </p:spTree>
    <p:extLst>
      <p:ext uri="{BB962C8B-B14F-4D97-AF65-F5344CB8AC3E}">
        <p14:creationId xmlns:p14="http://schemas.microsoft.com/office/powerpoint/2010/main" val="454695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Recruitment process starts with the stage of job analysis or the systematic recognition and assessment of the work of the job, the work environment and context of the job (Hays, 2025). In the case of the Recruitment Consultant at Hays, this would involve customer contact, searching, negotiating, placing as well as realizing billing goals in the business transformation portfolio. The second stage is the job description which is a formal document stating the main responsibilities of the position, line of reporting (e.g., to Senior Consultant/Branch Manager), metrics (e.g., maximum numbers of placements, client retention) and </a:t>
            </a:r>
            <a:r>
              <a:rPr lang="en-US" err="1"/>
              <a:t>organisational</a:t>
            </a:r>
            <a:r>
              <a:rPr lang="en-US"/>
              <a:t> background (London office, specialist market). Job description is also used to communicate with the candidates and setting of expectations. The third stage is the person specification that serves as the listing of necessities and preferences of the applicants, necessities may be as follows: a degree or equivalent, one-year experience in recruitment and sales, the ability and readiness to effectively negotiate and communicate; optional requirements can be a second language, experience in transformation projects, the acquaintance with the CRM tools. It also reflects </a:t>
            </a:r>
            <a:r>
              <a:rPr lang="en-US" err="1"/>
              <a:t>behavioural</a:t>
            </a:r>
            <a:r>
              <a:rPr lang="en-US"/>
              <a:t> characteristics in line with values of Hays: partnering, strategic thinking (think beyond), ethical decision making ( do the right thing ). By matching each of such steps with </a:t>
            </a:r>
            <a:r>
              <a:rPr lang="en-US" err="1"/>
              <a:t>organisational</a:t>
            </a:r>
            <a:r>
              <a:rPr lang="en-US"/>
              <a:t> strategy, the recruitment process will guarantee that the candidates are not only evaluated on the basis of role fit but also culture fit and contribution to the future development of Hays in the area of transformation recruitment.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5</a:t>
            </a:fld>
            <a:endParaRPr lang="en-US"/>
          </a:p>
        </p:txBody>
      </p:sp>
    </p:spTree>
    <p:extLst>
      <p:ext uri="{BB962C8B-B14F-4D97-AF65-F5344CB8AC3E}">
        <p14:creationId xmlns:p14="http://schemas.microsoft.com/office/powerpoint/2010/main" val="3000738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structured interview involves a predetermined list of questions, which is to be asked to all applicants in the identical sequence and phrasing (Buys et al., 2022). This will make sure that all applicants are assessed using the same standards and thus will be reliable and fair. When hiring a Recruitment Consultant at Hays, the structured interview can contain such questions: "How would you give and rank the competing client requests; how would you attempt to find and attract passive candidates? These queries are specific to major competencies of the position (client-focus, sourcing effectiveness, negotiation). Structured interviewing has great advantages: questions are </a:t>
            </a:r>
            <a:r>
              <a:rPr lang="en-US" err="1"/>
              <a:t>standardised</a:t>
            </a:r>
            <a:r>
              <a:rPr lang="en-US"/>
              <a:t> and comparisons of different candidates are made easier, the level of bias is </a:t>
            </a:r>
            <a:r>
              <a:rPr lang="en-US" err="1"/>
              <a:t>minimised</a:t>
            </a:r>
            <a:r>
              <a:rPr lang="en-US"/>
              <a:t> and validity of selection decisions increases. This type, though, is subject to criticism because it is too rigid or formulaic--it may make the candidates feel stifled, they are not willing to investigate intriguing answers, and the interviewers can not do it either. In the case of Hays, the structured interview would be suitable to perform a first stage evaluation of the position where candidates would pass through a set of guidelines first, and later transition to more fluctuating forms of interviewing.</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6</a:t>
            </a:fld>
            <a:endParaRPr lang="en-US"/>
          </a:p>
        </p:txBody>
      </p:sp>
    </p:spTree>
    <p:extLst>
      <p:ext uri="{BB962C8B-B14F-4D97-AF65-F5344CB8AC3E}">
        <p14:creationId xmlns:p14="http://schemas.microsoft.com/office/powerpoint/2010/main" val="4206581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behavioural</a:t>
            </a:r>
            <a:r>
              <a:rPr lang="en-US"/>
              <a:t> interview technique will evaluate how the candidates coped with real-life scenarios in the past, based on the assumption that previous </a:t>
            </a:r>
            <a:r>
              <a:rPr lang="en-US" err="1"/>
              <a:t>behaviour</a:t>
            </a:r>
            <a:r>
              <a:rPr lang="en-US"/>
              <a:t> precisely forecasts future performance (</a:t>
            </a:r>
            <a:r>
              <a:rPr lang="en-US" err="1"/>
              <a:t>Bergelson</a:t>
            </a:r>
            <a:r>
              <a:rPr lang="en-US"/>
              <a:t>, Tracy and Takacs, 2022). In the case of a Recruitment Consultant job, the questions that Hays would ask are: "Please provide an example of a situation in which you have had to resolve a difficult client conflict, "or, "Provide an example of when you successfully recruited a difficult position within a tight timeframe, what did you do? These questions expose the reflective ability of the candidate, their ability to handle pressure, and their way of involving and motivating stakeholders and achievement of goals. The advantage of the </a:t>
            </a:r>
            <a:r>
              <a:rPr lang="en-US" err="1"/>
              <a:t>behavioural</a:t>
            </a:r>
            <a:r>
              <a:rPr lang="en-US"/>
              <a:t> interviewing is that it can give definite evidence of the competency of the candidate and not just hypothetical responses. This makes it very appropriate to positions where performance results are important. The only downside, however, is that candidates who are less experienced (i.e. recent graduates) might not give relevant examples and interviewers should make sure that the questions are well structured and probe accordingly. In the case of Hays, introducing </a:t>
            </a:r>
            <a:r>
              <a:rPr lang="en-US" err="1"/>
              <a:t>behavioural</a:t>
            </a:r>
            <a:r>
              <a:rPr lang="en-US"/>
              <a:t> interviews at a later point in the selection process (following the structured part), will allow Hays to narrow-down the candidate short-lists including more evidence of role-specific performance.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7</a:t>
            </a:fld>
            <a:endParaRPr lang="en-US"/>
          </a:p>
        </p:txBody>
      </p:sp>
    </p:spTree>
    <p:extLst>
      <p:ext uri="{BB962C8B-B14F-4D97-AF65-F5344CB8AC3E}">
        <p14:creationId xmlns:p14="http://schemas.microsoft.com/office/powerpoint/2010/main" val="2081908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 situational interview, the candidates are put in hypothetical situations in the future and respond to the question as to how they would act (Clarke, Washburn and Friese, 2022). An example is Hays can pose: What would you do in case a major client is going to block all your candidate submissions at the last moment and want to salvage the relationship as well as fill the position? This type of question challenges the logicality of a candidate, as well as his/her ability to plan, stress management and alignment with </a:t>
            </a:r>
            <a:r>
              <a:rPr lang="en-US" err="1"/>
              <a:t>organisational</a:t>
            </a:r>
            <a:r>
              <a:rPr lang="en-US"/>
              <a:t> values (e.g., partnership-building in Hays). Situational interview questions prove more effective when candidate potential and adaptation in dynamic situations are needed, which is why they are suitable in the case of a recruitment firm that has to work with transformation projects. The advantages are that they get knowledge of how a job applicant may act when he/she finds himself in exceptional or critical circumstances other than what experience has taught him/her. This has a drawback though, because hypothetical responses, unlike actual actions, can vary, and some applicants can give socially desirable answers instead of their real responses. Inappropriate situations such as Hays, situational interviewing succeeding the structured and </a:t>
            </a:r>
            <a:r>
              <a:rPr lang="en-US" err="1"/>
              <a:t>behavioural</a:t>
            </a:r>
            <a:r>
              <a:rPr lang="en-US"/>
              <a:t> processes assists in determining future preparedness and culture fit of the interviewee to transformation-based recruitment processes.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8</a:t>
            </a:fld>
            <a:endParaRPr lang="en-US"/>
          </a:p>
        </p:txBody>
      </p:sp>
    </p:spTree>
    <p:extLst>
      <p:ext uri="{BB962C8B-B14F-4D97-AF65-F5344CB8AC3E}">
        <p14:creationId xmlns:p14="http://schemas.microsoft.com/office/powerpoint/2010/main" val="1412884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choice of proper questioning methods is the key to successful interviewing. Exploratory questions, including, You told me you had negotiated a placement, how did you prepare your negotiation? help the interviewer get below the surface response, detailed clarification, evaluating the experience depth. Probing is used in the case of the Hays Recruitment Consultant to reveal the techniques, reason such as results of candidates as opposed to recounting accomplishments. Even though they are useful in mentoring the new candidates with little experience, they should be applied carefully to ensure fairness and validity. Socratic questions make people reevaluate candidates assumptions and rationale- e.g. you mentioned that you put client needs first, what was your second criteria and why did you put it over candidate experience, what happened (Fussy and </a:t>
            </a:r>
            <a:r>
              <a:rPr lang="en-US" err="1"/>
              <a:t>Papenbrock</a:t>
            </a:r>
            <a:r>
              <a:rPr lang="en-US"/>
              <a:t>, 2022). The method is useful when measuring critical thinking, value alignment and ethical reasoning which are key areas in evaluating Hays, considering the values of thinking beyond as well as doing right thing.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9</a:t>
            </a:fld>
            <a:endParaRPr lang="en-US"/>
          </a:p>
        </p:txBody>
      </p:sp>
    </p:spTree>
    <p:extLst>
      <p:ext uri="{BB962C8B-B14F-4D97-AF65-F5344CB8AC3E}">
        <p14:creationId xmlns:p14="http://schemas.microsoft.com/office/powerpoint/2010/main" val="3681443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interview format is known to have a profound effect on the experience of the candidates, as well as the effectiveness of the selection process. Prison interviews are more interactive--interviewers have the ability to read the body language and also can have closer rapport and both parties might be more involved (Wakelin, McAra-Couper and Fleming, 2024). In the case of Hays recruiting Recruitment Consultant position, face-to-face could help increase the evaluation of interpersonal competence, cultural fit and candidate confidence. But face-to-face interviews have greater logistic expenses, such as travel, venue cost, complexity of scheduling, and could contribute to increased recruitment period. Online interviews, by contrast, are convenient and efficient: the candidates and the interviewer are able to partake at a distance and, this way, it is less expensive and reaches a wider geography (ex: preliminary screening). In one case, Hays can get MS Teams or Zoom with the initial level of interview.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10</a:t>
            </a:fld>
            <a:endParaRPr lang="en-US"/>
          </a:p>
        </p:txBody>
      </p:sp>
    </p:spTree>
    <p:extLst>
      <p:ext uri="{BB962C8B-B14F-4D97-AF65-F5344CB8AC3E}">
        <p14:creationId xmlns:p14="http://schemas.microsoft.com/office/powerpoint/2010/main" val="1139700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in resourcing a Recruitment Consultant in the business transformation line at Hays plc, role clarity, properly documented job job descriptions and chosen interview methodology should be incorporated in the recruitment procedures to achieve the recruitment of high-quality recruits. The three types of interviews are structured, behavioural and situational, which present some complementary advantages: standardisation, evidence-based evaluation and testing on the future scenario respectively. Probing and Socratic style of questioning helps gain the understanding as well as guarantee that the candidates comply with the values and performance standards of Hays. An interview delivery model is a Hybrid that involves online screening method followed by face-to-face final interviews so as to maximise the efficiency and candidate-experience. The process should constantly be enhanced, including improving questioning mechanisms, the training of interviewers and technologies should undergo improvement, to keep the recruitment process flexible, just, and consistent with the strategic concerns of Hays. Such an approach does not only address the module learning outcomes but also offers realistic, practical guideline on how to be effective in selection within a dynamic environment of a recruitment firm.</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7F3FD69D-8390-4549-9BEF-7FF457C2DA79}" type="slidenum">
              <a:t>11</a:t>
            </a:fld>
            <a:endParaRPr lang="en-US"/>
          </a:p>
        </p:txBody>
      </p:sp>
    </p:spTree>
    <p:extLst>
      <p:ext uri="{BB962C8B-B14F-4D97-AF65-F5344CB8AC3E}">
        <p14:creationId xmlns:p14="http://schemas.microsoft.com/office/powerpoint/2010/main" val="3649159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39501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4434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272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5294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805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3938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42146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943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88883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0137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2032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608848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apers.ssrn.com/sol3/papers.cfm?abstract_id=4175275" TargetMode="External"/><Relationship Id="rId2" Type="http://schemas.openxmlformats.org/officeDocument/2006/relationships/hyperlink" Target="https://doi.org/10.1007/s11934-022-01116-7"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tu-ir.tdl.org/items/6166a9e3-a3a5-4c36-a1d1-473584e408a9" TargetMode="External"/><Relationship Id="rId2" Type="http://schemas.openxmlformats.org/officeDocument/2006/relationships/hyperlink" Target="https://doi.org/10.3390/plants11091153" TargetMode="External"/><Relationship Id="rId1" Type="http://schemas.openxmlformats.org/officeDocument/2006/relationships/slideLayout" Target="../slideLayouts/slideLayout2.xml"/><Relationship Id="rId4" Type="http://schemas.openxmlformats.org/officeDocument/2006/relationships/hyperlink" Target="https://doi.org/10.1177/160940692412341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p:cNvSpPr>
            <a:spLocks noGrp="1"/>
          </p:cNvSpPr>
          <p:nvPr>
            <p:ph type="ctrTitle"/>
          </p:nvPr>
        </p:nvSpPr>
        <p:spPr>
          <a:xfrm>
            <a:off x="589576" y="1145320"/>
            <a:ext cx="4510776" cy="3524250"/>
          </a:xfrm>
        </p:spPr>
        <p:txBody>
          <a:bodyPr>
            <a:normAutofit/>
          </a:bodyPr>
          <a:lstStyle/>
          <a:p>
            <a:pPr algn="ctr">
              <a:lnSpc>
                <a:spcPct val="90000"/>
              </a:lnSpc>
            </a:pPr>
            <a:r>
              <a:rPr lang="en-US" sz="4900">
                <a:latin typeface="Arial" panose="020B0604020202020204" pitchFamily="34" charset="0"/>
                <a:ea typeface="+mj-lt"/>
                <a:cs typeface="Arial" panose="020B0604020202020204" pitchFamily="34" charset="0"/>
              </a:rPr>
              <a:t>Developing and Managing Individuals and Teams</a:t>
            </a:r>
            <a:endParaRPr lang="en-US" sz="49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F8A2712-4FDF-C137-6C71-AF268FE0F722}"/>
              </a:ext>
            </a:extLst>
          </p:cNvPr>
          <p:cNvPicPr>
            <a:picLocks noChangeAspect="1"/>
          </p:cNvPicPr>
          <p:nvPr/>
        </p:nvPicPr>
        <p:blipFill>
          <a:blip r:embed="rId2"/>
          <a:srcRect l="21392" r="28081" b="-4"/>
          <a:stretch>
            <a:fillRect/>
          </a:stretch>
        </p:blipFill>
        <p:spPr>
          <a:xfrm>
            <a:off x="5261956" y="10"/>
            <a:ext cx="6930043" cy="6857990"/>
          </a:xfrm>
          <a:prstGeom prst="rect">
            <a:avLst/>
          </a:prstGeom>
        </p:spPr>
      </p:pic>
      <p:sp>
        <p:nvSpPr>
          <p:cNvPr id="3" name="TextBox 2">
            <a:extLst>
              <a:ext uri="{FF2B5EF4-FFF2-40B4-BE49-F238E27FC236}">
                <a16:creationId xmlns:a16="http://schemas.microsoft.com/office/drawing/2014/main" id="{C681D166-F2E9-8D02-576E-ABC8CA39F051}"/>
              </a:ext>
            </a:extLst>
          </p:cNvPr>
          <p:cNvSpPr txBox="1"/>
          <p:nvPr/>
        </p:nvSpPr>
        <p:spPr>
          <a:xfrm>
            <a:off x="1372089" y="5208340"/>
            <a:ext cx="2743199"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Name: </a:t>
            </a:r>
            <a:r>
              <a:rPr lang="en-GB" err="1">
                <a:cs typeface="Arial"/>
              </a:rPr>
              <a:t>Boghiu</a:t>
            </a:r>
            <a:r>
              <a:rPr lang="en-GB">
                <a:cs typeface="Arial"/>
              </a:rPr>
              <a:t> Catalin Alexandru</a:t>
            </a:r>
          </a:p>
          <a:p>
            <a:r>
              <a:rPr lang="en-GB">
                <a:cs typeface="Arial"/>
              </a:rPr>
              <a:t>Module code: </a:t>
            </a:r>
            <a:r>
              <a:rPr lang="en-US" sz="1400" b="1">
                <a:cs typeface="Arial"/>
              </a:rPr>
              <a:t>LCLM5002</a:t>
            </a:r>
          </a:p>
          <a:p>
            <a:r>
              <a:rPr lang="en-US" sz="1400" b="1" err="1">
                <a:cs typeface="Arial"/>
              </a:rPr>
              <a:t>Sudent</a:t>
            </a:r>
            <a:r>
              <a:rPr lang="en-US" sz="1400" b="1">
                <a:cs typeface="Arial"/>
              </a:rPr>
              <a:t> ID 2333790</a:t>
            </a:r>
          </a:p>
          <a:p>
            <a:r>
              <a:rPr lang="en-US" sz="1400" b="1">
                <a:cs typeface="Arial"/>
              </a:rPr>
              <a:t>Teacher name: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AFA3115B-EB4E-A179-25A9-8E1985937ECA}"/>
              </a:ext>
            </a:extLst>
          </p:cNvPr>
          <p:cNvGraphicFramePr>
            <a:graphicFrameLocks noGrp="1"/>
          </p:cNvGraphicFramePr>
          <p:nvPr>
            <p:ph idx="1"/>
            <p:extLst>
              <p:ext uri="{D42A27DB-BD31-4B8C-83A1-F6EECF244321}">
                <p14:modId xmlns:p14="http://schemas.microsoft.com/office/powerpoint/2010/main" val="2928105236"/>
              </p:ext>
            </p:extLst>
          </p:nvPr>
        </p:nvGraphicFramePr>
        <p:xfrm>
          <a:off x="1894114" y="849085"/>
          <a:ext cx="8830491" cy="4872445"/>
        </p:xfrm>
        <a:graphic>
          <a:graphicData uri="http://schemas.openxmlformats.org/drawingml/2006/table">
            <a:tbl>
              <a:tblPr firstRow="1" firstCol="1" lastRow="1" lastCol="1" bandRow="1" bandCol="1">
                <a:tableStyleId>{69012ECD-51FC-41F1-AA8D-1B2483CD663E}</a:tableStyleId>
              </a:tblPr>
              <a:tblGrid>
                <a:gridCol w="1815792">
                  <a:extLst>
                    <a:ext uri="{9D8B030D-6E8A-4147-A177-3AD203B41FA5}">
                      <a16:colId xmlns:a16="http://schemas.microsoft.com/office/drawing/2014/main" val="2671448860"/>
                    </a:ext>
                  </a:extLst>
                </a:gridCol>
                <a:gridCol w="2389280">
                  <a:extLst>
                    <a:ext uri="{9D8B030D-6E8A-4147-A177-3AD203B41FA5}">
                      <a16:colId xmlns:a16="http://schemas.microsoft.com/office/drawing/2014/main" val="1259991257"/>
                    </a:ext>
                  </a:extLst>
                </a:gridCol>
                <a:gridCol w="2296301">
                  <a:extLst>
                    <a:ext uri="{9D8B030D-6E8A-4147-A177-3AD203B41FA5}">
                      <a16:colId xmlns:a16="http://schemas.microsoft.com/office/drawing/2014/main" val="3199052167"/>
                    </a:ext>
                  </a:extLst>
                </a:gridCol>
                <a:gridCol w="2329118">
                  <a:extLst>
                    <a:ext uri="{9D8B030D-6E8A-4147-A177-3AD203B41FA5}">
                      <a16:colId xmlns:a16="http://schemas.microsoft.com/office/drawing/2014/main" val="2781127256"/>
                    </a:ext>
                  </a:extLst>
                </a:gridCol>
              </a:tblGrid>
              <a:tr h="907962">
                <a:tc>
                  <a:txBody>
                    <a:bodyPr/>
                    <a:lstStyle/>
                    <a:p>
                      <a:pPr>
                        <a:spcBef>
                          <a:spcPts val="600"/>
                        </a:spcBef>
                        <a:buNone/>
                      </a:pPr>
                      <a:r>
                        <a:rPr lang="en-US" sz="1400" b="1" spc="-10" err="1">
                          <a:effectLst/>
                          <a:latin typeface="Arial" panose="020B0604020202020204" pitchFamily="34" charset="0"/>
                          <a:cs typeface="Arial" panose="020B0604020202020204" pitchFamily="34" charset="0"/>
                        </a:rPr>
                        <a:t>Programme</a:t>
                      </a:r>
                      <a:r>
                        <a:rPr lang="en-US" sz="1400" b="1" spc="-10">
                          <a:effectLst/>
                          <a:latin typeface="Arial" panose="020B0604020202020204" pitchFamily="34" charset="0"/>
                          <a:cs typeface="Arial" panose="020B0604020202020204" pitchFamily="34" charset="0"/>
                        </a:rPr>
                        <a:t>:</a:t>
                      </a:r>
                      <a:endParaRPr lang="en-US" sz="1400">
                        <a:effectLst/>
                        <a:latin typeface="Arial" panose="020B0604020202020204" pitchFamily="34" charset="0"/>
                        <a:cs typeface="Arial" panose="020B0604020202020204" pitchFamily="34" charset="0"/>
                      </a:endParaRPr>
                    </a:p>
                  </a:txBody>
                  <a:tcPr marL="0" marR="0" marT="0" marB="0"/>
                </a:tc>
                <a:tc gridSpan="3">
                  <a:txBody>
                    <a:bodyPr/>
                    <a:lstStyle/>
                    <a:p>
                      <a:pPr marL="66675">
                        <a:spcBef>
                          <a:spcPts val="600"/>
                        </a:spcBef>
                        <a:buNone/>
                      </a:pPr>
                      <a:r>
                        <a:rPr lang="en-US" sz="1400" b="1">
                          <a:effectLst/>
                          <a:latin typeface="Arial" panose="020B0604020202020204" pitchFamily="34" charset="0"/>
                          <a:cs typeface="Arial" panose="020B0604020202020204" pitchFamily="34" charset="0"/>
                        </a:rPr>
                        <a:t>BA</a:t>
                      </a:r>
                      <a:r>
                        <a:rPr lang="en-US" sz="1400" b="1" spc="-2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(Hons)</a:t>
                      </a:r>
                      <a:r>
                        <a:rPr lang="en-US" sz="1400" b="1" spc="-10">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Leadership</a:t>
                      </a:r>
                      <a:r>
                        <a:rPr lang="en-US" sz="1400" b="1" spc="-3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and</a:t>
                      </a:r>
                      <a:r>
                        <a:rPr lang="en-US" sz="1400" b="1" spc="-1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Management</a:t>
                      </a:r>
                      <a:r>
                        <a:rPr lang="en-US" sz="1400" b="1" spc="-1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Skills</a:t>
                      </a:r>
                      <a:r>
                        <a:rPr lang="en-US" sz="1400" b="1" spc="-2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for</a:t>
                      </a:r>
                      <a:r>
                        <a:rPr lang="en-US" sz="1400" b="1" spc="-25">
                          <a:effectLst/>
                          <a:latin typeface="Arial" panose="020B0604020202020204" pitchFamily="34" charset="0"/>
                          <a:cs typeface="Arial" panose="020B0604020202020204" pitchFamily="34" charset="0"/>
                        </a:rPr>
                        <a:t> </a:t>
                      </a:r>
                      <a:r>
                        <a:rPr lang="en-US" sz="1400" b="1">
                          <a:effectLst/>
                          <a:latin typeface="Arial" panose="020B0604020202020204" pitchFamily="34" charset="0"/>
                          <a:cs typeface="Arial" panose="020B0604020202020204" pitchFamily="34" charset="0"/>
                        </a:rPr>
                        <a:t>the</a:t>
                      </a:r>
                      <a:r>
                        <a:rPr lang="en-US" sz="1400" b="1" spc="-25">
                          <a:effectLst/>
                          <a:latin typeface="Arial" panose="020B0604020202020204" pitchFamily="34" charset="0"/>
                          <a:cs typeface="Arial" panose="020B0604020202020204" pitchFamily="34" charset="0"/>
                        </a:rPr>
                        <a:t> </a:t>
                      </a:r>
                      <a:r>
                        <a:rPr lang="en-US" sz="1400" b="1" spc="-10">
                          <a:effectLst/>
                          <a:latin typeface="Arial" panose="020B0604020202020204" pitchFamily="34" charset="0"/>
                          <a:cs typeface="Arial" panose="020B0604020202020204" pitchFamily="34" charset="0"/>
                        </a:rPr>
                        <a:t>Workplace</a:t>
                      </a:r>
                      <a:endParaRPr lang="en-US" sz="1400">
                        <a:effectLst/>
                        <a:latin typeface="Arial" panose="020B0604020202020204" pitchFamily="34" charset="0"/>
                        <a:cs typeface="Arial" panose="020B0604020202020204" pitchFamily="34" charset="0"/>
                      </a:endParaRPr>
                    </a:p>
                  </a:txBody>
                  <a:tcPr marL="0" marR="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817204307"/>
                  </a:ext>
                </a:extLst>
              </a:tr>
              <a:tr h="537054">
                <a:tc>
                  <a:txBody>
                    <a:bodyPr/>
                    <a:lstStyle/>
                    <a:p>
                      <a:pPr>
                        <a:spcBef>
                          <a:spcPts val="600"/>
                        </a:spcBef>
                        <a:buNone/>
                      </a:pPr>
                      <a:r>
                        <a:rPr lang="en-US" sz="1400" b="1" spc="-10">
                          <a:effectLst/>
                          <a:latin typeface="Arial" panose="020B0604020202020204" pitchFamily="34" charset="0"/>
                          <a:cs typeface="Arial" panose="020B0604020202020204" pitchFamily="34" charset="0"/>
                        </a:rPr>
                        <a:t>Module:</a:t>
                      </a:r>
                      <a:endParaRPr lang="en-US" sz="1400">
                        <a:effectLst/>
                        <a:latin typeface="Arial" panose="020B0604020202020204" pitchFamily="34" charset="0"/>
                        <a:cs typeface="Arial" panose="020B0604020202020204" pitchFamily="34" charset="0"/>
                      </a:endParaRPr>
                    </a:p>
                  </a:txBody>
                  <a:tcPr marL="0" marR="0" marT="0" marB="0"/>
                </a:tc>
                <a:tc gridSpan="3">
                  <a:txBody>
                    <a:bodyPr/>
                    <a:lstStyle/>
                    <a:p>
                      <a:pPr marL="66675">
                        <a:lnSpc>
                          <a:spcPts val="1375"/>
                        </a:lnSpc>
                        <a:buNone/>
                      </a:pPr>
                      <a:r>
                        <a:rPr lang="en-US" sz="1050" b="1">
                          <a:effectLst/>
                          <a:latin typeface="Arial" panose="020B0604020202020204" pitchFamily="34" charset="0"/>
                          <a:cs typeface="Arial" panose="020B0604020202020204" pitchFamily="34" charset="0"/>
                        </a:rPr>
                        <a:t>Developing</a:t>
                      </a:r>
                      <a:r>
                        <a:rPr lang="en-US" sz="1050" b="1" spc="-20">
                          <a:effectLst/>
                          <a:latin typeface="Arial" panose="020B0604020202020204" pitchFamily="34" charset="0"/>
                          <a:cs typeface="Arial" panose="020B0604020202020204" pitchFamily="34" charset="0"/>
                        </a:rPr>
                        <a:t> </a:t>
                      </a:r>
                      <a:r>
                        <a:rPr lang="en-US" sz="1050" b="1">
                          <a:effectLst/>
                          <a:latin typeface="Arial" panose="020B0604020202020204" pitchFamily="34" charset="0"/>
                          <a:cs typeface="Arial" panose="020B0604020202020204" pitchFamily="34" charset="0"/>
                        </a:rPr>
                        <a:t>and</a:t>
                      </a:r>
                      <a:r>
                        <a:rPr lang="en-US" sz="1050" b="1" spc="-15">
                          <a:effectLst/>
                          <a:latin typeface="Arial" panose="020B0604020202020204" pitchFamily="34" charset="0"/>
                          <a:cs typeface="Arial" panose="020B0604020202020204" pitchFamily="34" charset="0"/>
                        </a:rPr>
                        <a:t> </a:t>
                      </a:r>
                      <a:r>
                        <a:rPr lang="en-US" sz="1050" b="1">
                          <a:effectLst/>
                          <a:latin typeface="Arial" panose="020B0604020202020204" pitchFamily="34" charset="0"/>
                          <a:cs typeface="Arial" panose="020B0604020202020204" pitchFamily="34" charset="0"/>
                        </a:rPr>
                        <a:t>Managing</a:t>
                      </a:r>
                      <a:r>
                        <a:rPr lang="en-US" sz="1050" b="1" spc="-15">
                          <a:effectLst/>
                          <a:latin typeface="Arial" panose="020B0604020202020204" pitchFamily="34" charset="0"/>
                          <a:cs typeface="Arial" panose="020B0604020202020204" pitchFamily="34" charset="0"/>
                        </a:rPr>
                        <a:t> </a:t>
                      </a:r>
                      <a:r>
                        <a:rPr lang="en-US" sz="1050" b="1">
                          <a:effectLst/>
                          <a:latin typeface="Arial" panose="020B0604020202020204" pitchFamily="34" charset="0"/>
                          <a:cs typeface="Arial" panose="020B0604020202020204" pitchFamily="34" charset="0"/>
                        </a:rPr>
                        <a:t>Individuals</a:t>
                      </a:r>
                      <a:r>
                        <a:rPr lang="en-US" sz="1050" b="1" spc="-20">
                          <a:effectLst/>
                          <a:latin typeface="Arial" panose="020B0604020202020204" pitchFamily="34" charset="0"/>
                          <a:cs typeface="Arial" panose="020B0604020202020204" pitchFamily="34" charset="0"/>
                        </a:rPr>
                        <a:t> </a:t>
                      </a:r>
                      <a:r>
                        <a:rPr lang="en-US" sz="1050" b="1">
                          <a:effectLst/>
                          <a:latin typeface="Arial" panose="020B0604020202020204" pitchFamily="34" charset="0"/>
                          <a:cs typeface="Arial" panose="020B0604020202020204" pitchFamily="34" charset="0"/>
                        </a:rPr>
                        <a:t>and</a:t>
                      </a:r>
                      <a:r>
                        <a:rPr lang="en-US" sz="1050" b="1" spc="-25">
                          <a:effectLst/>
                          <a:latin typeface="Arial" panose="020B0604020202020204" pitchFamily="34" charset="0"/>
                          <a:cs typeface="Arial" panose="020B0604020202020204" pitchFamily="34" charset="0"/>
                        </a:rPr>
                        <a:t> </a:t>
                      </a:r>
                      <a:r>
                        <a:rPr lang="en-US" sz="1050" b="1" spc="-10">
                          <a:effectLst/>
                          <a:latin typeface="Arial" panose="020B0604020202020204" pitchFamily="34" charset="0"/>
                          <a:cs typeface="Arial" panose="020B0604020202020204" pitchFamily="34" charset="0"/>
                        </a:rPr>
                        <a:t>Teams</a:t>
                      </a:r>
                      <a:endParaRPr lang="en-US" sz="1400">
                        <a:effectLst/>
                        <a:latin typeface="Arial" panose="020B0604020202020204" pitchFamily="34" charset="0"/>
                        <a:cs typeface="Arial" panose="020B0604020202020204" pitchFamily="34" charset="0"/>
                      </a:endParaRPr>
                    </a:p>
                  </a:txBody>
                  <a:tcPr marL="0" marR="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20931096"/>
                  </a:ext>
                </a:extLst>
              </a:tr>
              <a:tr h="1507830">
                <a:tc>
                  <a:txBody>
                    <a:bodyPr/>
                    <a:lstStyle/>
                    <a:p>
                      <a:pPr>
                        <a:spcBef>
                          <a:spcPts val="615"/>
                        </a:spcBef>
                        <a:buNone/>
                      </a:pPr>
                      <a:r>
                        <a:rPr lang="en-US" sz="1400" b="1">
                          <a:effectLst/>
                          <a:latin typeface="Arial" panose="020B0604020202020204" pitchFamily="34" charset="0"/>
                          <a:cs typeface="Arial" panose="020B0604020202020204" pitchFamily="34" charset="0"/>
                        </a:rPr>
                        <a:t>Module</a:t>
                      </a:r>
                      <a:r>
                        <a:rPr lang="en-US" sz="1400" b="1" spc="-40">
                          <a:effectLst/>
                          <a:latin typeface="Arial" panose="020B0604020202020204" pitchFamily="34" charset="0"/>
                          <a:cs typeface="Arial" panose="020B0604020202020204" pitchFamily="34" charset="0"/>
                        </a:rPr>
                        <a:t> </a:t>
                      </a:r>
                      <a:r>
                        <a:rPr lang="en-US" sz="1400" b="1" spc="-10">
                          <a:effectLst/>
                          <a:latin typeface="Arial" panose="020B0604020202020204" pitchFamily="34" charset="0"/>
                          <a:cs typeface="Arial" panose="020B0604020202020204" pitchFamily="34" charset="0"/>
                        </a:rPr>
                        <a:t>code:</a:t>
                      </a:r>
                      <a:endParaRPr lang="en-US" sz="1400">
                        <a:effectLst/>
                        <a:latin typeface="Arial" panose="020B0604020202020204" pitchFamily="34" charset="0"/>
                        <a:cs typeface="Arial" panose="020B0604020202020204" pitchFamily="34" charset="0"/>
                      </a:endParaRPr>
                    </a:p>
                  </a:txBody>
                  <a:tcPr marL="0" marR="0" marT="0" marB="0"/>
                </a:tc>
                <a:tc>
                  <a:txBody>
                    <a:bodyPr/>
                    <a:lstStyle/>
                    <a:p>
                      <a:pPr marL="66675">
                        <a:spcBef>
                          <a:spcPts val="615"/>
                        </a:spcBef>
                        <a:buNone/>
                      </a:pPr>
                      <a:r>
                        <a:rPr lang="en-US" sz="1400" b="1" spc="-10">
                          <a:effectLst/>
                          <a:latin typeface="Arial" panose="020B0604020202020204" pitchFamily="34" charset="0"/>
                          <a:cs typeface="Arial" panose="020B0604020202020204" pitchFamily="34" charset="0"/>
                        </a:rPr>
                        <a:t>LCLM5002</a:t>
                      </a:r>
                      <a:endParaRPr lang="en-US" sz="1400">
                        <a:effectLst/>
                        <a:latin typeface="Arial" panose="020B0604020202020204" pitchFamily="34" charset="0"/>
                        <a:cs typeface="Arial" panose="020B0604020202020204" pitchFamily="34" charset="0"/>
                      </a:endParaRPr>
                    </a:p>
                  </a:txBody>
                  <a:tcPr marL="0" marR="0" marT="0" marB="0"/>
                </a:tc>
                <a:tc>
                  <a:txBody>
                    <a:bodyPr/>
                    <a:lstStyle/>
                    <a:p>
                      <a:pPr>
                        <a:lnSpc>
                          <a:spcPts val="1265"/>
                        </a:lnSpc>
                        <a:spcBef>
                          <a:spcPts val="10"/>
                        </a:spcBef>
                        <a:buNone/>
                        <a:tabLst>
                          <a:tab pos="1239520" algn="l"/>
                        </a:tabLst>
                      </a:pPr>
                      <a:r>
                        <a:rPr lang="en-US" sz="1400" b="1" spc="-10">
                          <a:effectLst/>
                          <a:latin typeface="Arial" panose="020B0604020202020204" pitchFamily="34" charset="0"/>
                          <a:cs typeface="Arial" panose="020B0604020202020204" pitchFamily="34" charset="0"/>
                        </a:rPr>
                        <a:t>Contribution</a:t>
                      </a:r>
                      <a:r>
                        <a:rPr lang="en-US" sz="1400" b="1">
                          <a:effectLst/>
                          <a:latin typeface="Arial" panose="020B0604020202020204" pitchFamily="34" charset="0"/>
                          <a:cs typeface="Arial" panose="020B0604020202020204" pitchFamily="34" charset="0"/>
                        </a:rPr>
                        <a:t>	</a:t>
                      </a:r>
                      <a:r>
                        <a:rPr lang="en-US" sz="1400" b="1" spc="-25">
                          <a:effectLst/>
                          <a:latin typeface="Arial" panose="020B0604020202020204" pitchFamily="34" charset="0"/>
                          <a:cs typeface="Arial" panose="020B0604020202020204" pitchFamily="34" charset="0"/>
                        </a:rPr>
                        <a:t>to</a:t>
                      </a:r>
                      <a:endParaRPr lang="en-US" sz="1400">
                        <a:effectLst/>
                        <a:latin typeface="Arial" panose="020B0604020202020204" pitchFamily="34" charset="0"/>
                        <a:cs typeface="Arial" panose="020B0604020202020204" pitchFamily="34" charset="0"/>
                      </a:endParaRPr>
                    </a:p>
                    <a:p>
                      <a:pPr marR="59690">
                        <a:lnSpc>
                          <a:spcPts val="1260"/>
                        </a:lnSpc>
                        <a:buNone/>
                        <a:tabLst>
                          <a:tab pos="883285" algn="l"/>
                        </a:tabLst>
                      </a:pPr>
                      <a:r>
                        <a:rPr lang="en-US" sz="1400" b="1" spc="-10">
                          <a:effectLst/>
                          <a:latin typeface="Arial" panose="020B0604020202020204" pitchFamily="34" charset="0"/>
                          <a:cs typeface="Arial" panose="020B0604020202020204" pitchFamily="34" charset="0"/>
                        </a:rPr>
                        <a:t>Overall</a:t>
                      </a:r>
                      <a:r>
                        <a:rPr lang="en-US" sz="1400" b="1">
                          <a:effectLst/>
                          <a:latin typeface="Arial" panose="020B0604020202020204" pitchFamily="34" charset="0"/>
                          <a:cs typeface="Arial" panose="020B0604020202020204" pitchFamily="34" charset="0"/>
                        </a:rPr>
                        <a:t>	</a:t>
                      </a:r>
                      <a:r>
                        <a:rPr lang="en-US" sz="1400" b="1" spc="-10">
                          <a:effectLst/>
                          <a:latin typeface="Arial" panose="020B0604020202020204" pitchFamily="34" charset="0"/>
                          <a:cs typeface="Arial" panose="020B0604020202020204" pitchFamily="34" charset="0"/>
                        </a:rPr>
                        <a:t>Module </a:t>
                      </a:r>
                      <a:r>
                        <a:rPr lang="en-US" sz="1400" b="1">
                          <a:effectLst/>
                          <a:latin typeface="Arial" panose="020B0604020202020204" pitchFamily="34" charset="0"/>
                          <a:cs typeface="Arial" panose="020B0604020202020204" pitchFamily="34" charset="0"/>
                        </a:rPr>
                        <a:t>Assessment (%):</a:t>
                      </a:r>
                      <a:endParaRPr lang="en-US" sz="1400">
                        <a:effectLst/>
                        <a:latin typeface="Arial" panose="020B0604020202020204" pitchFamily="34" charset="0"/>
                        <a:cs typeface="Arial" panose="020B0604020202020204" pitchFamily="34" charset="0"/>
                      </a:endParaRPr>
                    </a:p>
                  </a:txBody>
                  <a:tcPr marL="0" marR="0" marT="0" marB="0"/>
                </a:tc>
                <a:tc>
                  <a:txBody>
                    <a:bodyPr/>
                    <a:lstStyle/>
                    <a:p>
                      <a:pPr marL="68580">
                        <a:spcBef>
                          <a:spcPts val="615"/>
                        </a:spcBef>
                        <a:buNone/>
                      </a:pPr>
                      <a:r>
                        <a:rPr lang="en-US" sz="1400" b="1" spc="-25">
                          <a:effectLst/>
                          <a:latin typeface="Arial" panose="020B0604020202020204" pitchFamily="34" charset="0"/>
                          <a:cs typeface="Arial" panose="020B0604020202020204" pitchFamily="34" charset="0"/>
                        </a:rPr>
                        <a:t>50%</a:t>
                      </a:r>
                      <a:endParaRPr lang="en-US" sz="140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970316881"/>
                  </a:ext>
                </a:extLst>
              </a:tr>
              <a:tr h="1919599">
                <a:tc>
                  <a:txBody>
                    <a:bodyPr/>
                    <a:lstStyle/>
                    <a:p>
                      <a:pPr>
                        <a:spcBef>
                          <a:spcPts val="590"/>
                        </a:spcBef>
                        <a:buNone/>
                      </a:pPr>
                      <a:r>
                        <a:rPr lang="en-US" sz="1400" b="1">
                          <a:effectLst/>
                          <a:latin typeface="Arial" panose="020B0604020202020204" pitchFamily="34" charset="0"/>
                          <a:cs typeface="Arial" panose="020B0604020202020204" pitchFamily="34" charset="0"/>
                        </a:rPr>
                        <a:t>Assessment</a:t>
                      </a:r>
                      <a:r>
                        <a:rPr lang="en-US" sz="1400" b="1" spc="-20">
                          <a:effectLst/>
                          <a:latin typeface="Arial" panose="020B0604020202020204" pitchFamily="34" charset="0"/>
                          <a:cs typeface="Arial" panose="020B0604020202020204" pitchFamily="34" charset="0"/>
                        </a:rPr>
                        <a:t> </a:t>
                      </a:r>
                      <a:r>
                        <a:rPr lang="en-US" sz="1400" b="1" spc="-10">
                          <a:effectLst/>
                          <a:latin typeface="Arial" panose="020B0604020202020204" pitchFamily="34" charset="0"/>
                          <a:cs typeface="Arial" panose="020B0604020202020204" pitchFamily="34" charset="0"/>
                        </a:rPr>
                        <a:t>Title:</a:t>
                      </a:r>
                      <a:endParaRPr lang="en-US" sz="1400">
                        <a:effectLst/>
                        <a:latin typeface="Arial" panose="020B0604020202020204" pitchFamily="34" charset="0"/>
                        <a:cs typeface="Arial" panose="020B0604020202020204" pitchFamily="34" charset="0"/>
                      </a:endParaRPr>
                    </a:p>
                  </a:txBody>
                  <a:tcPr marL="0" marR="0" marT="0" marB="0"/>
                </a:tc>
                <a:tc>
                  <a:txBody>
                    <a:bodyPr/>
                    <a:lstStyle/>
                    <a:p>
                      <a:pPr marL="66675">
                        <a:buNone/>
                      </a:pPr>
                      <a:r>
                        <a:rPr lang="en-US" sz="1200" b="1">
                          <a:effectLst/>
                          <a:latin typeface="Arial" panose="020B0604020202020204" pitchFamily="34" charset="0"/>
                          <a:cs typeface="Arial" panose="020B0604020202020204" pitchFamily="34" charset="0"/>
                        </a:rPr>
                        <a:t>Component</a:t>
                      </a:r>
                      <a:r>
                        <a:rPr lang="en-US" sz="1200" b="1" spc="-75">
                          <a:effectLst/>
                          <a:latin typeface="Arial" panose="020B0604020202020204" pitchFamily="34" charset="0"/>
                          <a:cs typeface="Arial" panose="020B0604020202020204" pitchFamily="34" charset="0"/>
                        </a:rPr>
                        <a:t> </a:t>
                      </a:r>
                      <a:r>
                        <a:rPr lang="en-US" sz="1200" b="1">
                          <a:effectLst/>
                          <a:latin typeface="Arial" panose="020B0604020202020204" pitchFamily="34" charset="0"/>
                          <a:cs typeface="Arial" panose="020B0604020202020204" pitchFamily="34" charset="0"/>
                        </a:rPr>
                        <a:t>1-</a:t>
                      </a:r>
                      <a:r>
                        <a:rPr lang="en-US" sz="1200" b="1" spc="-75">
                          <a:effectLst/>
                          <a:latin typeface="Arial" panose="020B0604020202020204" pitchFamily="34" charset="0"/>
                          <a:cs typeface="Arial" panose="020B0604020202020204" pitchFamily="34" charset="0"/>
                        </a:rPr>
                        <a:t> </a:t>
                      </a:r>
                      <a:r>
                        <a:rPr lang="en-US" sz="1200" b="1">
                          <a:effectLst/>
                          <a:latin typeface="Arial" panose="020B0604020202020204" pitchFamily="34" charset="0"/>
                          <a:cs typeface="Arial" panose="020B0604020202020204" pitchFamily="34" charset="0"/>
                        </a:rPr>
                        <a:t>Individual </a:t>
                      </a:r>
                      <a:r>
                        <a:rPr lang="en-US" sz="1200" b="1" spc="-10">
                          <a:effectLst/>
                          <a:latin typeface="Arial" panose="020B0604020202020204" pitchFamily="34" charset="0"/>
                          <a:cs typeface="Arial" panose="020B0604020202020204" pitchFamily="34" charset="0"/>
                        </a:rPr>
                        <a:t>Presentation</a:t>
                      </a:r>
                      <a:endParaRPr lang="en-US" sz="1800">
                        <a:effectLst/>
                        <a:latin typeface="Arial" panose="020B0604020202020204" pitchFamily="34" charset="0"/>
                        <a:cs typeface="Arial" panose="020B0604020202020204" pitchFamily="34" charset="0"/>
                      </a:endParaRPr>
                    </a:p>
                  </a:txBody>
                  <a:tcPr marL="0" marR="0" marT="0" marB="0"/>
                </a:tc>
                <a:tc>
                  <a:txBody>
                    <a:bodyPr/>
                    <a:lstStyle/>
                    <a:p>
                      <a:pPr marL="67945" marR="59690">
                        <a:spcBef>
                          <a:spcPts val="600"/>
                        </a:spcBef>
                        <a:buNone/>
                        <a:tabLst>
                          <a:tab pos="616585" algn="l"/>
                          <a:tab pos="1184910" algn="l"/>
                        </a:tabLst>
                      </a:pPr>
                      <a:r>
                        <a:rPr lang="en-US" sz="1400" b="1" spc="-20">
                          <a:effectLst/>
                          <a:latin typeface="Arial" panose="020B0604020202020204" pitchFamily="34" charset="0"/>
                          <a:cs typeface="Arial" panose="020B0604020202020204" pitchFamily="34" charset="0"/>
                        </a:rPr>
                        <a:t>Word</a:t>
                      </a:r>
                      <a:r>
                        <a:rPr lang="en-US" sz="1400" b="1">
                          <a:effectLst/>
                          <a:latin typeface="Arial" panose="020B0604020202020204" pitchFamily="34" charset="0"/>
                          <a:cs typeface="Arial" panose="020B0604020202020204" pitchFamily="34" charset="0"/>
                        </a:rPr>
                        <a:t>	</a:t>
                      </a:r>
                      <a:r>
                        <a:rPr lang="en-US" sz="1400" b="1" spc="-20">
                          <a:effectLst/>
                          <a:latin typeface="Arial" panose="020B0604020202020204" pitchFamily="34" charset="0"/>
                          <a:cs typeface="Arial" panose="020B0604020202020204" pitchFamily="34" charset="0"/>
                        </a:rPr>
                        <a:t>count</a:t>
                      </a:r>
                      <a:r>
                        <a:rPr lang="en-US" sz="1400" b="1">
                          <a:effectLst/>
                          <a:latin typeface="Arial" panose="020B0604020202020204" pitchFamily="34" charset="0"/>
                          <a:cs typeface="Arial" panose="020B0604020202020204" pitchFamily="34" charset="0"/>
                        </a:rPr>
                        <a:t>	</a:t>
                      </a:r>
                      <a:r>
                        <a:rPr lang="en-US" sz="1400" b="1" spc="-20">
                          <a:effectLst/>
                          <a:latin typeface="Arial" panose="020B0604020202020204" pitchFamily="34" charset="0"/>
                          <a:cs typeface="Arial" panose="020B0604020202020204" pitchFamily="34" charset="0"/>
                        </a:rPr>
                        <a:t>(or </a:t>
                      </a:r>
                      <a:r>
                        <a:rPr lang="en-US" sz="1400" b="1" spc="-10">
                          <a:effectLst/>
                          <a:latin typeface="Arial" panose="020B0604020202020204" pitchFamily="34" charset="0"/>
                          <a:cs typeface="Arial" panose="020B0604020202020204" pitchFamily="34" charset="0"/>
                        </a:rPr>
                        <a:t>equivalent):</a:t>
                      </a:r>
                      <a:endParaRPr lang="en-US" sz="1400">
                        <a:effectLst/>
                        <a:latin typeface="Arial" panose="020B0604020202020204" pitchFamily="34" charset="0"/>
                        <a:cs typeface="Arial" panose="020B0604020202020204" pitchFamily="34" charset="0"/>
                      </a:endParaRPr>
                    </a:p>
                  </a:txBody>
                  <a:tcPr marL="0" marR="0" marT="0" marB="0"/>
                </a:tc>
                <a:tc>
                  <a:txBody>
                    <a:bodyPr/>
                    <a:lstStyle/>
                    <a:p>
                      <a:pPr marL="68580" marR="58420">
                        <a:spcBef>
                          <a:spcPts val="600"/>
                        </a:spcBef>
                        <a:buNone/>
                        <a:tabLst>
                          <a:tab pos="836295" algn="l"/>
                        </a:tabLst>
                      </a:pPr>
                      <a:r>
                        <a:rPr lang="en-US" sz="1400" b="1" spc="-10">
                          <a:effectLst/>
                          <a:latin typeface="Arial" panose="020B0604020202020204" pitchFamily="34" charset="0"/>
                          <a:cs typeface="Arial" panose="020B0604020202020204" pitchFamily="34" charset="0"/>
                        </a:rPr>
                        <a:t>15-20</a:t>
                      </a:r>
                      <a:r>
                        <a:rPr lang="en-US" sz="1400" b="1">
                          <a:effectLst/>
                          <a:latin typeface="Arial" panose="020B0604020202020204" pitchFamily="34" charset="0"/>
                          <a:cs typeface="Arial" panose="020B0604020202020204" pitchFamily="34" charset="0"/>
                        </a:rPr>
                        <a:t>	</a:t>
                      </a:r>
                      <a:r>
                        <a:rPr lang="en-US" sz="1400" b="1" spc="-10">
                          <a:effectLst/>
                          <a:latin typeface="Arial" panose="020B0604020202020204" pitchFamily="34" charset="0"/>
                          <a:cs typeface="Arial" panose="020B0604020202020204" pitchFamily="34" charset="0"/>
                        </a:rPr>
                        <a:t>minutes PowerPoint presentation</a:t>
                      </a:r>
                      <a:endParaRPr lang="en-US" sz="140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840717424"/>
                  </a:ext>
                </a:extLst>
              </a:tr>
            </a:tbl>
          </a:graphicData>
        </a:graphic>
      </p:graphicFrame>
    </p:spTree>
    <p:extLst>
      <p:ext uri="{BB962C8B-B14F-4D97-AF65-F5344CB8AC3E}">
        <p14:creationId xmlns:p14="http://schemas.microsoft.com/office/powerpoint/2010/main" val="4200150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49C72-F787-84DB-5FBC-3459F275F01A}"/>
              </a:ext>
            </a:extLst>
          </p:cNvPr>
          <p:cNvSpPr>
            <a:spLocks noGrp="1"/>
          </p:cNvSpPr>
          <p:nvPr>
            <p:ph type="title"/>
          </p:nvPr>
        </p:nvSpPr>
        <p:spPr>
          <a:xfrm>
            <a:off x="640080" y="570750"/>
            <a:ext cx="10890929" cy="1387934"/>
          </a:xfrm>
        </p:spPr>
        <p:txBody>
          <a:bodyPr anchor="b">
            <a:normAutofit/>
          </a:bodyPr>
          <a:lstStyle/>
          <a:p>
            <a:r>
              <a:rPr lang="en-US">
                <a:latin typeface="Times New Roman"/>
                <a:cs typeface="Times New Roman"/>
              </a:rPr>
              <a:t>Table of Contents</a:t>
            </a:r>
            <a:endParaRPr lang="en-US"/>
          </a:p>
          <a:p>
            <a:endParaRPr lang="en-US"/>
          </a:p>
        </p:txBody>
      </p:sp>
      <p:sp>
        <p:nvSpPr>
          <p:cNvPr id="3" name="Content Placeholder 2">
            <a:extLst>
              <a:ext uri="{FF2B5EF4-FFF2-40B4-BE49-F238E27FC236}">
                <a16:creationId xmlns:a16="http://schemas.microsoft.com/office/drawing/2014/main" id="{0D72651E-98EB-A7FA-4D60-6AECB066E511}"/>
              </a:ext>
            </a:extLst>
          </p:cNvPr>
          <p:cNvSpPr>
            <a:spLocks noGrp="1"/>
          </p:cNvSpPr>
          <p:nvPr>
            <p:ph idx="1"/>
          </p:nvPr>
        </p:nvSpPr>
        <p:spPr>
          <a:xfrm>
            <a:off x="640080" y="2761673"/>
            <a:ext cx="10890929" cy="3536241"/>
          </a:xfrm>
        </p:spPr>
        <p:txBody>
          <a:bodyPr vert="horz" lIns="91440" tIns="45720" rIns="91440" bIns="45720" rtlCol="0" anchor="t">
            <a:noAutofit/>
          </a:bodyPr>
          <a:lstStyle/>
          <a:p>
            <a:pPr>
              <a:lnSpc>
                <a:spcPct val="110000"/>
              </a:lnSpc>
            </a:pPr>
            <a:r>
              <a:rPr lang="en-US" sz="1800" b="1">
                <a:latin typeface="Arial" panose="020B0604020202020204" pitchFamily="34" charset="0"/>
                <a:cs typeface="Arial" panose="020B0604020202020204" pitchFamily="34" charset="0"/>
              </a:rPr>
              <a:t>Introduction to Hays plc</a:t>
            </a:r>
            <a:endParaRPr lang="en-US" sz="1800">
              <a:latin typeface="Arial" panose="020B0604020202020204" pitchFamily="34" charset="0"/>
              <a:cs typeface="Arial" panose="020B0604020202020204" pitchFamily="34" charset="0"/>
            </a:endParaRPr>
          </a:p>
          <a:p>
            <a:pPr>
              <a:lnSpc>
                <a:spcPct val="110000"/>
              </a:lnSpc>
            </a:pPr>
            <a:r>
              <a:rPr lang="en-US" sz="1800" b="1">
                <a:latin typeface="Arial" panose="020B0604020202020204" pitchFamily="34" charset="0"/>
                <a:cs typeface="Arial" panose="020B0604020202020204" pitchFamily="34" charset="0"/>
              </a:rPr>
              <a:t>Recruitment Process</a:t>
            </a:r>
            <a:endParaRPr lang="en-US" sz="1800">
              <a:latin typeface="Arial" panose="020B0604020202020204" pitchFamily="34" charset="0"/>
              <a:cs typeface="Arial" panose="020B0604020202020204" pitchFamily="34" charset="0"/>
            </a:endParaRPr>
          </a:p>
          <a:p>
            <a:pPr>
              <a:lnSpc>
                <a:spcPct val="110000"/>
              </a:lnSpc>
            </a:pPr>
            <a:r>
              <a:rPr lang="en-US" sz="1800" b="1">
                <a:latin typeface="Arial" panose="020B0604020202020204" pitchFamily="34" charset="0"/>
                <a:cs typeface="Arial" panose="020B0604020202020204" pitchFamily="34" charset="0"/>
              </a:rPr>
              <a:t>Structured Interview</a:t>
            </a:r>
            <a:endParaRPr lang="en-US" sz="1800">
              <a:latin typeface="Arial" panose="020B0604020202020204" pitchFamily="34" charset="0"/>
              <a:cs typeface="Arial" panose="020B0604020202020204" pitchFamily="34" charset="0"/>
            </a:endParaRPr>
          </a:p>
          <a:p>
            <a:pPr>
              <a:lnSpc>
                <a:spcPct val="110000"/>
              </a:lnSpc>
            </a:pPr>
            <a:r>
              <a:rPr lang="en-US" sz="1800" b="1" err="1">
                <a:latin typeface="Arial"/>
                <a:cs typeface="Arial"/>
              </a:rPr>
              <a:t>Behavioural</a:t>
            </a:r>
            <a:r>
              <a:rPr lang="en-US" sz="1800" b="1">
                <a:latin typeface="Arial"/>
                <a:cs typeface="Arial"/>
              </a:rPr>
              <a:t> Interview</a:t>
            </a:r>
            <a:endParaRPr lang="en-US" sz="1800">
              <a:latin typeface="Arial"/>
              <a:cs typeface="Arial"/>
            </a:endParaRPr>
          </a:p>
          <a:p>
            <a:pPr>
              <a:lnSpc>
                <a:spcPct val="110000"/>
              </a:lnSpc>
            </a:pPr>
            <a:r>
              <a:rPr lang="en-US" sz="1800" b="1">
                <a:latin typeface="Arial" panose="020B0604020202020204" pitchFamily="34" charset="0"/>
                <a:cs typeface="Arial" panose="020B0604020202020204" pitchFamily="34" charset="0"/>
              </a:rPr>
              <a:t>Situational Interview</a:t>
            </a:r>
            <a:endParaRPr lang="en-US" sz="1800">
              <a:latin typeface="Arial" panose="020B0604020202020204" pitchFamily="34" charset="0"/>
              <a:cs typeface="Arial" panose="020B0604020202020204" pitchFamily="34" charset="0"/>
            </a:endParaRPr>
          </a:p>
          <a:p>
            <a:pPr>
              <a:lnSpc>
                <a:spcPct val="110000"/>
              </a:lnSpc>
            </a:pPr>
            <a:r>
              <a:rPr lang="en-US" sz="1800" b="1">
                <a:latin typeface="Arial" panose="020B0604020202020204" pitchFamily="34" charset="0"/>
                <a:cs typeface="Arial" panose="020B0604020202020204" pitchFamily="34" charset="0"/>
              </a:rPr>
              <a:t>Questioning Techniques</a:t>
            </a:r>
            <a:endParaRPr lang="en-US" sz="1800">
              <a:latin typeface="Arial" panose="020B0604020202020204" pitchFamily="34" charset="0"/>
              <a:cs typeface="Arial" panose="020B0604020202020204" pitchFamily="34" charset="0"/>
            </a:endParaRPr>
          </a:p>
          <a:p>
            <a:pPr>
              <a:lnSpc>
                <a:spcPct val="110000"/>
              </a:lnSpc>
            </a:pPr>
            <a:r>
              <a:rPr lang="en-US" sz="1800" b="1">
                <a:latin typeface="Arial" panose="020B0604020202020204" pitchFamily="34" charset="0"/>
                <a:cs typeface="Arial" panose="020B0604020202020204" pitchFamily="34" charset="0"/>
              </a:rPr>
              <a:t>Face-to-Face vs Online Interviews</a:t>
            </a:r>
            <a:endParaRPr lang="en-US" sz="1800">
              <a:latin typeface="Arial" panose="020B0604020202020204" pitchFamily="34" charset="0"/>
              <a:cs typeface="Arial" panose="020B0604020202020204" pitchFamily="34" charset="0"/>
            </a:endParaRPr>
          </a:p>
          <a:p>
            <a:pPr>
              <a:lnSpc>
                <a:spcPct val="110000"/>
              </a:lnSpc>
            </a:pPr>
            <a:r>
              <a:rPr lang="en-US" sz="1800" b="1">
                <a:latin typeface="Arial" panose="020B0604020202020204" pitchFamily="34" charset="0"/>
                <a:cs typeface="Arial" panose="020B0604020202020204" pitchFamily="34" charset="0"/>
              </a:rPr>
              <a:t>Conclusion</a:t>
            </a:r>
            <a:endParaRPr lang="en-US" sz="1800">
              <a:latin typeface="Arial" panose="020B0604020202020204" pitchFamily="34" charset="0"/>
              <a:cs typeface="Arial" panose="020B0604020202020204" pitchFamily="34" charset="0"/>
            </a:endParaRPr>
          </a:p>
          <a:p>
            <a:pPr>
              <a:lnSpc>
                <a:spcPct val="110000"/>
              </a:lnSpc>
            </a:pPr>
            <a:endParaRPr lang="en-US" sz="1800">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25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51C6F-B4CF-372C-D79E-08F689F3E151}"/>
              </a:ext>
            </a:extLst>
          </p:cNvPr>
          <p:cNvSpPr>
            <a:spLocks noGrp="1"/>
          </p:cNvSpPr>
          <p:nvPr>
            <p:ph type="title"/>
          </p:nvPr>
        </p:nvSpPr>
        <p:spPr>
          <a:xfrm>
            <a:off x="640080" y="1031001"/>
            <a:ext cx="5852160" cy="1097280"/>
          </a:xfrm>
        </p:spPr>
        <p:txBody>
          <a:bodyPr anchor="t">
            <a:normAutofit/>
          </a:bodyPr>
          <a:lstStyle/>
          <a:p>
            <a:r>
              <a:rPr lang="en-US" sz="3200">
                <a:latin typeface="Arial" panose="020B0604020202020204" pitchFamily="34" charset="0"/>
                <a:cs typeface="Arial" panose="020B0604020202020204" pitchFamily="34" charset="0"/>
              </a:rPr>
              <a:t>Introduction to Hays plc</a:t>
            </a:r>
          </a:p>
          <a:p>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14B14C-7B62-6350-3E9E-14E904D6A99F}"/>
              </a:ext>
            </a:extLst>
          </p:cNvPr>
          <p:cNvSpPr>
            <a:spLocks noGrp="1"/>
          </p:cNvSpPr>
          <p:nvPr>
            <p:ph idx="1"/>
          </p:nvPr>
        </p:nvSpPr>
        <p:spPr>
          <a:xfrm>
            <a:off x="640080" y="2062003"/>
            <a:ext cx="5852160" cy="3664685"/>
          </a:xfrm>
        </p:spPr>
        <p:txBody>
          <a:bodyPr vert="horz" lIns="91440" tIns="45720" rIns="91440" bIns="45720" rtlCol="0">
            <a:normAutofit/>
          </a:bodyPr>
          <a:lstStyle/>
          <a:p>
            <a:pPr algn="just">
              <a:lnSpc>
                <a:spcPct val="100000"/>
              </a:lnSpc>
            </a:pPr>
            <a:r>
              <a:rPr lang="en-US" sz="1800">
                <a:cs typeface="Times New Roman"/>
              </a:rPr>
              <a:t>Established 1867, its headquarters are in London (Dunker and </a:t>
            </a:r>
            <a:r>
              <a:rPr lang="en-US" sz="1800" err="1">
                <a:cs typeface="Times New Roman"/>
              </a:rPr>
              <a:t>Willkomm</a:t>
            </a:r>
            <a:r>
              <a:rPr lang="en-US" sz="1800">
                <a:cs typeface="Times New Roman"/>
              </a:rPr>
              <a:t>, 2022). </a:t>
            </a:r>
            <a:endParaRPr lang="en-US" sz="1800"/>
          </a:p>
          <a:p>
            <a:pPr algn="just">
              <a:lnSpc>
                <a:spcPct val="100000"/>
              </a:lnSpc>
            </a:pPr>
            <a:r>
              <a:rPr lang="en-US" sz="1800">
                <a:cs typeface="Times New Roman"/>
              </a:rPr>
              <a:t>Professional and professional recruiting </a:t>
            </a:r>
            <a:r>
              <a:rPr lang="en-US" sz="1800" err="1">
                <a:cs typeface="Times New Roman"/>
              </a:rPr>
              <a:t>organisation</a:t>
            </a:r>
            <a:r>
              <a:rPr lang="en-US" sz="1800">
                <a:cs typeface="Times New Roman"/>
              </a:rPr>
              <a:t> in 33 countries. </a:t>
            </a:r>
            <a:endParaRPr lang="en-US" sz="1800"/>
          </a:p>
          <a:p>
            <a:pPr algn="just">
              <a:lnSpc>
                <a:spcPct val="100000"/>
              </a:lnSpc>
            </a:pPr>
            <a:r>
              <a:rPr lang="en-US" sz="1800">
                <a:cs typeface="Times New Roman"/>
              </a:rPr>
              <a:t>Revenue = PS6.9 billion (2024) and employees = around 12,100 all over the world. </a:t>
            </a:r>
            <a:endParaRPr lang="en-US" sz="1800"/>
          </a:p>
          <a:p>
            <a:pPr algn="just">
              <a:lnSpc>
                <a:spcPct val="100000"/>
              </a:lnSpc>
            </a:pPr>
            <a:r>
              <a:rPr lang="en-US" sz="1800">
                <a:cs typeface="Times New Roman"/>
              </a:rPr>
              <a:t>Values: Build partnerships, Think beyond, Do the right things.</a:t>
            </a:r>
            <a:endParaRPr lang="en-US" sz="1800"/>
          </a:p>
          <a:p>
            <a:pPr algn="just">
              <a:lnSpc>
                <a:spcPct val="100000"/>
              </a:lnSpc>
            </a:pPr>
            <a:r>
              <a:rPr lang="en-US" sz="1800">
                <a:cs typeface="Times New Roman"/>
              </a:rPr>
              <a:t>Position: Role: Recruitment Consultant (London office) and line being transformed to business.</a:t>
            </a:r>
            <a:endParaRPr lang="en-US" sz="1800"/>
          </a:p>
          <a:p>
            <a:pPr algn="just">
              <a:lnSpc>
                <a:spcPct val="100000"/>
              </a:lnSpc>
            </a:pPr>
            <a:endParaRPr lang="en-US" sz="1800"/>
          </a:p>
        </p:txBody>
      </p:sp>
      <p:pic>
        <p:nvPicPr>
          <p:cNvPr id="5" name="Picture 4" descr="Building exterior">
            <a:extLst>
              <a:ext uri="{FF2B5EF4-FFF2-40B4-BE49-F238E27FC236}">
                <a16:creationId xmlns:a16="http://schemas.microsoft.com/office/drawing/2014/main" id="{956A7D8C-713C-8C4F-E7EC-9D7D8DA4F00A}"/>
              </a:ext>
            </a:extLst>
          </p:cNvPr>
          <p:cNvPicPr>
            <a:picLocks noChangeAspect="1"/>
          </p:cNvPicPr>
          <p:nvPr/>
        </p:nvPicPr>
        <p:blipFill>
          <a:blip r:embed="rId3"/>
          <a:srcRect l="13005" r="39894"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2549685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99A2B-65BD-AC5D-CFF7-768AFC93515F}"/>
              </a:ext>
            </a:extLst>
          </p:cNvPr>
          <p:cNvSpPr>
            <a:spLocks noGrp="1"/>
          </p:cNvSpPr>
          <p:nvPr>
            <p:ph type="title"/>
          </p:nvPr>
        </p:nvSpPr>
        <p:spPr>
          <a:xfrm>
            <a:off x="5283699" y="1312924"/>
            <a:ext cx="5737859" cy="1097280"/>
          </a:xfrm>
        </p:spPr>
        <p:txBody>
          <a:bodyPr>
            <a:normAutofit/>
          </a:bodyPr>
          <a:lstStyle/>
          <a:p>
            <a:r>
              <a:rPr lang="en-US" sz="3200">
                <a:latin typeface="Arial" panose="020B0604020202020204" pitchFamily="34" charset="0"/>
                <a:cs typeface="Arial" panose="020B0604020202020204" pitchFamily="34" charset="0"/>
              </a:rPr>
              <a:t>Recruitment Process</a:t>
            </a:r>
          </a:p>
          <a:p>
            <a:endParaRPr lang="en-US" sz="3200">
              <a:latin typeface="Arial" panose="020B0604020202020204" pitchFamily="34" charset="0"/>
              <a:cs typeface="Arial" panose="020B0604020202020204" pitchFamily="34" charset="0"/>
            </a:endParaRPr>
          </a:p>
        </p:txBody>
      </p:sp>
      <p:pic>
        <p:nvPicPr>
          <p:cNvPr id="7" name="Graphic 6" descr="Onboarding">
            <a:extLst>
              <a:ext uri="{FF2B5EF4-FFF2-40B4-BE49-F238E27FC236}">
                <a16:creationId xmlns:a16="http://schemas.microsoft.com/office/drawing/2014/main" id="{79BB73C3-1374-C51F-4D16-D93EA1474F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3232" y="1956816"/>
            <a:ext cx="4343400" cy="4343400"/>
          </a:xfrm>
          <a:prstGeom prst="rect">
            <a:avLst/>
          </a:prstGeom>
        </p:spPr>
      </p:pic>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729CED-FC13-8226-13F6-6700E2CA2795}"/>
              </a:ext>
            </a:extLst>
          </p:cNvPr>
          <p:cNvSpPr>
            <a:spLocks noGrp="1"/>
          </p:cNvSpPr>
          <p:nvPr>
            <p:ph idx="1"/>
          </p:nvPr>
        </p:nvSpPr>
        <p:spPr>
          <a:xfrm>
            <a:off x="5283698" y="2633236"/>
            <a:ext cx="5737860" cy="3666980"/>
          </a:xfrm>
        </p:spPr>
        <p:txBody>
          <a:bodyPr vert="horz" lIns="91440" tIns="45720" rIns="91440" bIns="45720" rtlCol="0">
            <a:normAutofit/>
          </a:bodyPr>
          <a:lstStyle/>
          <a:p>
            <a:pPr algn="just">
              <a:lnSpc>
                <a:spcPct val="100000"/>
              </a:lnSpc>
            </a:pPr>
            <a:r>
              <a:rPr lang="en-US" sz="1800">
                <a:latin typeface="Arial" panose="020B0604020202020204" pitchFamily="34" charset="0"/>
                <a:cs typeface="Arial" panose="020B0604020202020204" pitchFamily="34" charset="0"/>
              </a:rPr>
              <a:t>Job Analysis: description and role, tasks, work situation.</a:t>
            </a:r>
          </a:p>
          <a:p>
            <a:pPr algn="just">
              <a:lnSpc>
                <a:spcPct val="100000"/>
              </a:lnSpc>
            </a:pPr>
            <a:r>
              <a:rPr lang="en-US" sz="1800">
                <a:latin typeface="Arial" panose="020B0604020202020204" pitchFamily="34" charset="0"/>
                <a:cs typeface="Arial" panose="020B0604020202020204" pitchFamily="34" charset="0"/>
              </a:rPr>
              <a:t>Job Description: Business, job reporting, KPIs (Hays, 2025).</a:t>
            </a:r>
          </a:p>
          <a:p>
            <a:pPr algn="just">
              <a:lnSpc>
                <a:spcPct val="100000"/>
              </a:lnSpc>
            </a:pPr>
            <a:r>
              <a:rPr lang="en-US" sz="1800">
                <a:latin typeface="Arial" panose="020B0604020202020204" pitchFamily="34" charset="0"/>
                <a:cs typeface="Arial" panose="020B0604020202020204" pitchFamily="34" charset="0"/>
              </a:rPr>
              <a:t>Person Specification Skills, experience, </a:t>
            </a:r>
            <a:r>
              <a:rPr lang="en-US" sz="1800" err="1">
                <a:latin typeface="Arial" panose="020B0604020202020204" pitchFamily="34" charset="0"/>
                <a:cs typeface="Arial" panose="020B0604020202020204" pitchFamily="34" charset="0"/>
              </a:rPr>
              <a:t>behaviours</a:t>
            </a:r>
            <a:r>
              <a:rPr lang="en-US" sz="1800">
                <a:latin typeface="Arial" panose="020B0604020202020204" pitchFamily="34" charset="0"/>
                <a:cs typeface="Arial" panose="020B0604020202020204" pitchFamily="34" charset="0"/>
              </a:rPr>
              <a:t>.</a:t>
            </a:r>
          </a:p>
          <a:p>
            <a:pPr algn="just">
              <a:lnSpc>
                <a:spcPct val="100000"/>
              </a:lnSpc>
            </a:pPr>
            <a:r>
              <a:rPr lang="en-US" sz="1800">
                <a:latin typeface="Arial" panose="020B0604020202020204" pitchFamily="34" charset="0"/>
                <a:cs typeface="Arial" panose="020B0604020202020204" pitchFamily="34" charset="0"/>
              </a:rPr>
              <a:t>Job Title: Recruitment Consultant, Hays.</a:t>
            </a:r>
          </a:p>
          <a:p>
            <a:pPr algn="just">
              <a:lnSpc>
                <a:spcPct val="100000"/>
              </a:lnSpc>
            </a:pPr>
            <a:r>
              <a:rPr lang="en-US" sz="1800">
                <a:latin typeface="Arial" panose="020B0604020202020204" pitchFamily="34" charset="0"/>
                <a:cs typeface="Arial" panose="020B0604020202020204" pitchFamily="34" charset="0"/>
              </a:rPr>
              <a:t>Sensitization to Hays values and transformation agenda.</a:t>
            </a:r>
          </a:p>
          <a:p>
            <a:pPr algn="just">
              <a:lnSpc>
                <a:spcPct val="100000"/>
              </a:lnSpc>
            </a:pPr>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8432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1BF7F-EA79-90B1-AE65-4F58FEBA38B3}"/>
              </a:ext>
            </a:extLst>
          </p:cNvPr>
          <p:cNvSpPr>
            <a:spLocks noGrp="1"/>
          </p:cNvSpPr>
          <p:nvPr>
            <p:ph type="title"/>
          </p:nvPr>
        </p:nvSpPr>
        <p:spPr>
          <a:xfrm>
            <a:off x="640080" y="1371600"/>
            <a:ext cx="5852160" cy="1097280"/>
          </a:xfrm>
        </p:spPr>
        <p:txBody>
          <a:bodyPr anchor="t">
            <a:normAutofit/>
          </a:bodyPr>
          <a:lstStyle/>
          <a:p>
            <a:r>
              <a:rPr lang="en-US" sz="3200">
                <a:latin typeface="Arial" panose="020B0604020202020204" pitchFamily="34" charset="0"/>
                <a:cs typeface="Arial" panose="020B0604020202020204" pitchFamily="34" charset="0"/>
              </a:rPr>
              <a:t>Structured Interview</a:t>
            </a:r>
          </a:p>
          <a:p>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70FDD3-583B-4982-C708-A7BDE1EE7DCC}"/>
              </a:ext>
            </a:extLst>
          </p:cNvPr>
          <p:cNvSpPr>
            <a:spLocks noGrp="1"/>
          </p:cNvSpPr>
          <p:nvPr>
            <p:ph idx="1"/>
          </p:nvPr>
        </p:nvSpPr>
        <p:spPr>
          <a:xfrm>
            <a:off x="640080" y="2633236"/>
            <a:ext cx="5852160" cy="3664685"/>
          </a:xfrm>
        </p:spPr>
        <p:txBody>
          <a:bodyPr vert="horz" lIns="91440" tIns="45720" rIns="91440" bIns="45720" rtlCol="0">
            <a:normAutofit/>
          </a:bodyPr>
          <a:lstStyle/>
          <a:p>
            <a:pPr algn="just">
              <a:lnSpc>
                <a:spcPct val="100000"/>
              </a:lnSpc>
            </a:pPr>
            <a:r>
              <a:rPr lang="en-US" sz="1800">
                <a:latin typeface="Arial" panose="020B0604020202020204" pitchFamily="34" charset="0"/>
                <a:cs typeface="Arial" panose="020B0604020202020204" pitchFamily="34" charset="0"/>
              </a:rPr>
              <a:t>Definition </a:t>
            </a:r>
            <a:r>
              <a:rPr lang="en-US" sz="1800" err="1">
                <a:latin typeface="Arial" panose="020B0604020202020204" pitchFamily="34" charset="0"/>
                <a:cs typeface="Arial" panose="020B0604020202020204" pitchFamily="34" charset="0"/>
              </a:rPr>
              <a:t>Predecided</a:t>
            </a:r>
            <a:r>
              <a:rPr lang="en-US" sz="1800">
                <a:latin typeface="Arial" panose="020B0604020202020204" pitchFamily="34" charset="0"/>
                <a:cs typeface="Arial" panose="020B0604020202020204" pitchFamily="34" charset="0"/>
              </a:rPr>
              <a:t> questions, all alike, all candidates.</a:t>
            </a:r>
          </a:p>
          <a:p>
            <a:pPr algn="just">
              <a:lnSpc>
                <a:spcPct val="100000"/>
              </a:lnSpc>
            </a:pPr>
            <a:r>
              <a:rPr lang="en-US" sz="1800">
                <a:latin typeface="Arial" panose="020B0604020202020204" pitchFamily="34" charset="0"/>
                <a:cs typeface="Arial" panose="020B0604020202020204" pitchFamily="34" charset="0"/>
              </a:rPr>
              <a:t>Purpose: </a:t>
            </a:r>
            <a:r>
              <a:rPr lang="en-US" sz="1800" err="1">
                <a:latin typeface="Arial" panose="020B0604020202020204" pitchFamily="34" charset="0"/>
                <a:cs typeface="Arial" panose="020B0604020202020204" pitchFamily="34" charset="0"/>
              </a:rPr>
              <a:t>Standardisation</a:t>
            </a:r>
            <a:r>
              <a:rPr lang="en-US" sz="1800">
                <a:latin typeface="Arial" panose="020B0604020202020204" pitchFamily="34" charset="0"/>
                <a:cs typeface="Arial" panose="020B0604020202020204" pitchFamily="34" charset="0"/>
              </a:rPr>
              <a:t>, impartiality, objective attempt of comparison.</a:t>
            </a:r>
          </a:p>
          <a:p>
            <a:pPr algn="just">
              <a:lnSpc>
                <a:spcPct val="100000"/>
              </a:lnSpc>
            </a:pPr>
            <a:r>
              <a:rPr lang="en-US" sz="1800">
                <a:latin typeface="Arial" panose="020B0604020202020204" pitchFamily="34" charset="0"/>
                <a:cs typeface="Arial" panose="020B0604020202020204" pitchFamily="34" charset="0"/>
              </a:rPr>
              <a:t>Sample question: "Write about the way you </a:t>
            </a:r>
            <a:r>
              <a:rPr lang="en-US" sz="1800" err="1">
                <a:latin typeface="Arial" panose="020B0604020202020204" pitchFamily="34" charset="0"/>
                <a:cs typeface="Arial" panose="020B0604020202020204" pitchFamily="34" charset="0"/>
              </a:rPr>
              <a:t>prioritise</a:t>
            </a:r>
            <a:r>
              <a:rPr lang="en-US" sz="1800">
                <a:latin typeface="Arial" panose="020B0604020202020204" pitchFamily="34" charset="0"/>
                <a:cs typeface="Arial" panose="020B0604020202020204" pitchFamily="34" charset="0"/>
              </a:rPr>
              <a:t> and handle competing client demands.</a:t>
            </a:r>
          </a:p>
          <a:p>
            <a:pPr algn="just">
              <a:lnSpc>
                <a:spcPct val="100000"/>
              </a:lnSpc>
            </a:pPr>
            <a:r>
              <a:rPr lang="en-US" sz="1800">
                <a:latin typeface="Arial" panose="020B0604020202020204" pitchFamily="34" charset="0"/>
                <a:cs typeface="Arial" panose="020B0604020202020204" pitchFamily="34" charset="0"/>
              </a:rPr>
              <a:t>Advantages: Reduction of bias, quality data (Buys et al., 2022).</a:t>
            </a:r>
          </a:p>
          <a:p>
            <a:pPr algn="just">
              <a:lnSpc>
                <a:spcPct val="100000"/>
              </a:lnSpc>
            </a:pPr>
            <a:r>
              <a:rPr lang="en-US" sz="1800">
                <a:latin typeface="Arial" panose="020B0604020202020204" pitchFamily="34" charset="0"/>
                <a:cs typeface="Arial" panose="020B0604020202020204" pitchFamily="34" charset="0"/>
              </a:rPr>
              <a:t>Weaknesses: Not flexible, not exploratory.</a:t>
            </a:r>
          </a:p>
          <a:p>
            <a:pPr algn="just">
              <a:lnSpc>
                <a:spcPct val="100000"/>
              </a:lnSpc>
            </a:pPr>
            <a:endParaRPr lang="en-US" sz="1800">
              <a:latin typeface="Arial" panose="020B0604020202020204" pitchFamily="34" charset="0"/>
              <a:cs typeface="Arial" panose="020B0604020202020204" pitchFamily="34" charset="0"/>
            </a:endParaRPr>
          </a:p>
        </p:txBody>
      </p:sp>
      <p:pic>
        <p:nvPicPr>
          <p:cNvPr id="5" name="Picture 4" descr="Pen placed on top of a signature line">
            <a:extLst>
              <a:ext uri="{FF2B5EF4-FFF2-40B4-BE49-F238E27FC236}">
                <a16:creationId xmlns:a16="http://schemas.microsoft.com/office/drawing/2014/main" id="{C493C729-954E-5B18-DD0E-A966AC4F79AC}"/>
              </a:ext>
            </a:extLst>
          </p:cNvPr>
          <p:cNvPicPr>
            <a:picLocks noChangeAspect="1"/>
          </p:cNvPicPr>
          <p:nvPr/>
        </p:nvPicPr>
        <p:blipFill>
          <a:blip r:embed="rId3"/>
          <a:srcRect l="52433" r="466" b="-3"/>
          <a:stretch>
            <a:fillRect/>
          </a:stretch>
        </p:blipFill>
        <p:spPr>
          <a:xfrm>
            <a:off x="7345680" y="10"/>
            <a:ext cx="4846320" cy="6857990"/>
          </a:xfrm>
          <a:prstGeom prst="rect">
            <a:avLst/>
          </a:prstGeom>
        </p:spPr>
      </p:pic>
    </p:spTree>
    <p:extLst>
      <p:ext uri="{BB962C8B-B14F-4D97-AF65-F5344CB8AC3E}">
        <p14:creationId xmlns:p14="http://schemas.microsoft.com/office/powerpoint/2010/main" val="1698201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6A269-3458-78EE-A45A-22079DA0AF5C}"/>
              </a:ext>
            </a:extLst>
          </p:cNvPr>
          <p:cNvSpPr>
            <a:spLocks noGrp="1"/>
          </p:cNvSpPr>
          <p:nvPr>
            <p:ph type="title"/>
          </p:nvPr>
        </p:nvSpPr>
        <p:spPr>
          <a:xfrm>
            <a:off x="640080" y="1371600"/>
            <a:ext cx="5737859" cy="1097280"/>
          </a:xfrm>
        </p:spPr>
        <p:txBody>
          <a:bodyPr>
            <a:normAutofit/>
          </a:bodyPr>
          <a:lstStyle/>
          <a:p>
            <a:r>
              <a:rPr lang="en-US" sz="3200">
                <a:latin typeface="Arial" panose="020B0604020202020204" pitchFamily="34" charset="0"/>
                <a:cs typeface="Arial" panose="020B0604020202020204" pitchFamily="34" charset="0"/>
              </a:rPr>
              <a:t>Behavioral Interview</a:t>
            </a:r>
          </a:p>
          <a:p>
            <a:endParaRPr lang="en-US" sz="320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709336-BBC5-F90A-8089-7CF54196C3B9}"/>
              </a:ext>
            </a:extLst>
          </p:cNvPr>
          <p:cNvSpPr>
            <a:spLocks noGrp="1"/>
          </p:cNvSpPr>
          <p:nvPr>
            <p:ph idx="1"/>
          </p:nvPr>
        </p:nvSpPr>
        <p:spPr>
          <a:xfrm>
            <a:off x="708660" y="2278810"/>
            <a:ext cx="5737860" cy="3666980"/>
          </a:xfrm>
        </p:spPr>
        <p:txBody>
          <a:bodyPr vert="horz" lIns="91440" tIns="45720" rIns="91440" bIns="45720" rtlCol="0">
            <a:normAutofit/>
          </a:bodyPr>
          <a:lstStyle/>
          <a:p>
            <a:pPr algn="just">
              <a:lnSpc>
                <a:spcPct val="100000"/>
              </a:lnSpc>
            </a:pPr>
            <a:r>
              <a:rPr lang="en-US" sz="1800">
                <a:latin typeface="Arial" panose="020B0604020202020204" pitchFamily="34" charset="0"/>
                <a:cs typeface="Arial" panose="020B0604020202020204" pitchFamily="34" charset="0"/>
              </a:rPr>
              <a:t>Definition Focus on the </a:t>
            </a:r>
            <a:r>
              <a:rPr lang="en-US" sz="1800" err="1">
                <a:latin typeface="Arial" panose="020B0604020202020204" pitchFamily="34" charset="0"/>
                <a:cs typeface="Arial" panose="020B0604020202020204" pitchFamily="34" charset="0"/>
              </a:rPr>
              <a:t>behaviour</a:t>
            </a:r>
            <a:r>
              <a:rPr lang="en-US" sz="1800">
                <a:latin typeface="Arial" panose="020B0604020202020204" pitchFamily="34" charset="0"/>
                <a:cs typeface="Arial" panose="020B0604020202020204" pitchFamily="34" charset="0"/>
              </a:rPr>
              <a:t> that was done in the past to suppose the future performance (</a:t>
            </a:r>
            <a:r>
              <a:rPr lang="en-US" sz="1800" err="1">
                <a:latin typeface="Arial" panose="020B0604020202020204" pitchFamily="34" charset="0"/>
                <a:cs typeface="Arial" panose="020B0604020202020204" pitchFamily="34" charset="0"/>
              </a:rPr>
              <a:t>Bergelson</a:t>
            </a:r>
            <a:r>
              <a:rPr lang="en-US" sz="1800">
                <a:latin typeface="Arial" panose="020B0604020202020204" pitchFamily="34" charset="0"/>
                <a:cs typeface="Arial" panose="020B0604020202020204" pitchFamily="34" charset="0"/>
              </a:rPr>
              <a:t>, Tracy and </a:t>
            </a:r>
            <a:r>
              <a:rPr lang="en-US" sz="1800" err="1">
                <a:latin typeface="Arial" panose="020B0604020202020204" pitchFamily="34" charset="0"/>
                <a:cs typeface="Arial" panose="020B0604020202020204" pitchFamily="34" charset="0"/>
              </a:rPr>
              <a:t>Takacs</a:t>
            </a:r>
            <a:r>
              <a:rPr lang="en-US" sz="1800">
                <a:latin typeface="Arial" panose="020B0604020202020204" pitchFamily="34" charset="0"/>
                <a:cs typeface="Arial" panose="020B0604020202020204" pitchFamily="34" charset="0"/>
              </a:rPr>
              <a:t>, 2022).</a:t>
            </a:r>
          </a:p>
          <a:p>
            <a:pPr algn="just">
              <a:lnSpc>
                <a:spcPct val="100000"/>
              </a:lnSpc>
            </a:pPr>
            <a:r>
              <a:rPr lang="en-US" sz="1800">
                <a:latin typeface="Arial" panose="020B0604020202020204" pitchFamily="34" charset="0"/>
                <a:cs typeface="Arial" panose="020B0604020202020204" pitchFamily="34" charset="0"/>
              </a:rPr>
              <a:t>Purpose: Competency based assessment.</a:t>
            </a:r>
          </a:p>
          <a:p>
            <a:pPr algn="just">
              <a:lnSpc>
                <a:spcPct val="100000"/>
              </a:lnSpc>
            </a:pPr>
            <a:r>
              <a:rPr lang="en-US" sz="1800">
                <a:latin typeface="Arial" panose="020B0604020202020204" pitchFamily="34" charset="0"/>
                <a:cs typeface="Arial" panose="020B0604020202020204" pitchFamily="34" charset="0"/>
              </a:rPr>
              <a:t>Sample question: "The question is: Share with us some time when you needed to solve a client conflict situation that was very hard.</a:t>
            </a:r>
          </a:p>
          <a:p>
            <a:pPr algn="just">
              <a:lnSpc>
                <a:spcPct val="100000"/>
              </a:lnSpc>
            </a:pPr>
            <a:r>
              <a:rPr lang="en-US" sz="1800">
                <a:latin typeface="Arial" panose="020B0604020202020204" pitchFamily="34" charset="0"/>
                <a:cs typeface="Arial" panose="020B0604020202020204" pitchFamily="34" charset="0"/>
              </a:rPr>
              <a:t>Advantages Rich understanding of actual </a:t>
            </a:r>
            <a:r>
              <a:rPr lang="en-US" sz="1800" err="1">
                <a:latin typeface="Arial" panose="020B0604020202020204" pitchFamily="34" charset="0"/>
                <a:cs typeface="Arial" panose="020B0604020202020204" pitchFamily="34" charset="0"/>
              </a:rPr>
              <a:t>behaviour</a:t>
            </a:r>
            <a:r>
              <a:rPr lang="en-US" sz="1800">
                <a:latin typeface="Arial" panose="020B0604020202020204" pitchFamily="34" charset="0"/>
                <a:cs typeface="Arial" panose="020B0604020202020204" pitchFamily="34" charset="0"/>
              </a:rPr>
              <a:t>.</a:t>
            </a:r>
          </a:p>
          <a:p>
            <a:pPr algn="just">
              <a:lnSpc>
                <a:spcPct val="100000"/>
              </a:lnSpc>
            </a:pPr>
            <a:r>
              <a:rPr lang="en-US" sz="1800">
                <a:latin typeface="Arial" panose="020B0604020202020204" pitchFamily="34" charset="0"/>
                <a:cs typeface="Arial" panose="020B0604020202020204" pitchFamily="34" charset="0"/>
              </a:rPr>
              <a:t>Disadvantages: Needs experience in the past and will pose a disadvantage to new entrants.</a:t>
            </a:r>
          </a:p>
          <a:p>
            <a:pPr algn="just">
              <a:lnSpc>
                <a:spcPct val="100000"/>
              </a:lnSpc>
            </a:pPr>
            <a:endParaRPr lang="en-US" sz="1800">
              <a:latin typeface="Arial" panose="020B0604020202020204" pitchFamily="34" charset="0"/>
              <a:cs typeface="Arial" panose="020B0604020202020204" pitchFamily="34" charset="0"/>
            </a:endParaRPr>
          </a:p>
        </p:txBody>
      </p:sp>
      <p:pic>
        <p:nvPicPr>
          <p:cNvPr id="7" name="Graphic 6" descr="Head with Gears">
            <a:extLst>
              <a:ext uri="{FF2B5EF4-FFF2-40B4-BE49-F238E27FC236}">
                <a16:creationId xmlns:a16="http://schemas.microsoft.com/office/drawing/2014/main" id="{54800C8D-085E-1BD6-1B5D-A1B3E12544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808324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7A27C-90A2-580B-5005-B0DE0185E8E3}"/>
              </a:ext>
            </a:extLst>
          </p:cNvPr>
          <p:cNvSpPr>
            <a:spLocks noGrp="1"/>
          </p:cNvSpPr>
          <p:nvPr>
            <p:ph type="title"/>
          </p:nvPr>
        </p:nvSpPr>
        <p:spPr>
          <a:xfrm>
            <a:off x="640079" y="570750"/>
            <a:ext cx="10890929" cy="1387934"/>
          </a:xfrm>
        </p:spPr>
        <p:txBody>
          <a:bodyPr anchor="b">
            <a:normAutofit/>
          </a:bodyPr>
          <a:lstStyle/>
          <a:p>
            <a:r>
              <a:rPr lang="en-US" sz="3200">
                <a:latin typeface="Arial" panose="020B0604020202020204" pitchFamily="34" charset="0"/>
                <a:cs typeface="Arial" panose="020B0604020202020204" pitchFamily="34" charset="0"/>
              </a:rPr>
              <a:t>Situational Interview</a:t>
            </a:r>
          </a:p>
          <a:p>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6016DC4-2E92-9D11-8AF7-BB29EC673A04}"/>
              </a:ext>
            </a:extLst>
          </p:cNvPr>
          <p:cNvGraphicFramePr>
            <a:graphicFrameLocks noGrp="1"/>
          </p:cNvGraphicFramePr>
          <p:nvPr>
            <p:ph idx="1"/>
            <p:extLst>
              <p:ext uri="{D42A27DB-BD31-4B8C-83A1-F6EECF244321}">
                <p14:modId xmlns:p14="http://schemas.microsoft.com/office/powerpoint/2010/main" val="1537247703"/>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4940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E00F8-4EEC-B847-4EAC-013612ACD2CD}"/>
              </a:ext>
            </a:extLst>
          </p:cNvPr>
          <p:cNvSpPr>
            <a:spLocks noGrp="1"/>
          </p:cNvSpPr>
          <p:nvPr>
            <p:ph type="title"/>
          </p:nvPr>
        </p:nvSpPr>
        <p:spPr>
          <a:xfrm>
            <a:off x="640080" y="1371600"/>
            <a:ext cx="5852160" cy="1097280"/>
          </a:xfrm>
        </p:spPr>
        <p:txBody>
          <a:bodyPr anchor="t">
            <a:normAutofit/>
          </a:bodyPr>
          <a:lstStyle/>
          <a:p>
            <a:r>
              <a:rPr lang="en-US" sz="3200">
                <a:latin typeface="Arial" panose="020B0604020202020204" pitchFamily="34" charset="0"/>
                <a:cs typeface="Arial" panose="020B0604020202020204" pitchFamily="34" charset="0"/>
              </a:rPr>
              <a:t>Questioning Techniques</a:t>
            </a:r>
          </a:p>
          <a:p>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9078C2-5F06-ADA4-AC23-906D95804C57}"/>
              </a:ext>
            </a:extLst>
          </p:cNvPr>
          <p:cNvSpPr>
            <a:spLocks noGrp="1"/>
          </p:cNvSpPr>
          <p:nvPr>
            <p:ph idx="1"/>
          </p:nvPr>
        </p:nvSpPr>
        <p:spPr>
          <a:xfrm>
            <a:off x="640080" y="2633236"/>
            <a:ext cx="5852160" cy="3664685"/>
          </a:xfrm>
        </p:spPr>
        <p:txBody>
          <a:bodyPr vert="horz" lIns="91440" tIns="45720" rIns="91440" bIns="45720" rtlCol="0">
            <a:normAutofit/>
          </a:bodyPr>
          <a:lstStyle/>
          <a:p>
            <a:pPr algn="just">
              <a:lnSpc>
                <a:spcPct val="100000"/>
              </a:lnSpc>
            </a:pPr>
            <a:r>
              <a:rPr lang="en-US" sz="1800">
                <a:latin typeface="Arial" panose="020B0604020202020204" pitchFamily="34" charset="0"/>
                <a:cs typeface="Arial" panose="020B0604020202020204" pitchFamily="34" charset="0"/>
              </a:rPr>
              <a:t>Probing questions: further investigation of answers.</a:t>
            </a:r>
          </a:p>
          <a:p>
            <a:pPr algn="just">
              <a:lnSpc>
                <a:spcPct val="100000"/>
              </a:lnSpc>
            </a:pPr>
            <a:r>
              <a:rPr lang="en-US" sz="1800">
                <a:latin typeface="Arial" panose="020B0604020202020204" pitchFamily="34" charset="0"/>
                <a:cs typeface="Arial" panose="020B0604020202020204" pitchFamily="34" charset="0"/>
              </a:rPr>
              <a:t>Leading questions: direct particular answer (Fussy and </a:t>
            </a:r>
            <a:r>
              <a:rPr lang="en-US" sz="1800" err="1">
                <a:latin typeface="Arial" panose="020B0604020202020204" pitchFamily="34" charset="0"/>
                <a:cs typeface="Arial" panose="020B0604020202020204" pitchFamily="34" charset="0"/>
              </a:rPr>
              <a:t>Papenbrock</a:t>
            </a:r>
            <a:r>
              <a:rPr lang="en-US" sz="1800">
                <a:latin typeface="Arial" panose="020B0604020202020204" pitchFamily="34" charset="0"/>
                <a:cs typeface="Arial" panose="020B0604020202020204" pitchFamily="34" charset="0"/>
              </a:rPr>
              <a:t>, 2022).</a:t>
            </a:r>
          </a:p>
          <a:p>
            <a:pPr algn="just">
              <a:lnSpc>
                <a:spcPct val="100000"/>
              </a:lnSpc>
            </a:pPr>
            <a:r>
              <a:rPr lang="en-US" sz="1800">
                <a:latin typeface="Arial" panose="020B0604020202020204" pitchFamily="34" charset="0"/>
                <a:cs typeface="Arial" panose="020B0604020202020204" pitchFamily="34" charset="0"/>
              </a:rPr>
              <a:t>The Socratic questions: put into question, call into inquiry.</a:t>
            </a:r>
          </a:p>
          <a:p>
            <a:pPr algn="just">
              <a:lnSpc>
                <a:spcPct val="100000"/>
              </a:lnSpc>
            </a:pPr>
            <a:r>
              <a:rPr lang="en-US" sz="1800">
                <a:latin typeface="Arial" panose="020B0604020202020204" pitchFamily="34" charset="0"/>
                <a:cs typeface="Arial" panose="020B0604020202020204" pitchFamily="34" charset="0"/>
              </a:rPr>
              <a:t>E.g. Conversation - probing- You said you negotiated a placement, how did you prepare that negotiation?</a:t>
            </a:r>
          </a:p>
          <a:p>
            <a:pPr algn="just">
              <a:lnSpc>
                <a:spcPct val="100000"/>
              </a:lnSpc>
            </a:pPr>
            <a:r>
              <a:rPr lang="en-US" sz="1800">
                <a:latin typeface="Arial" panose="020B0604020202020204" pitchFamily="34" charset="0"/>
                <a:cs typeface="Arial" panose="020B0604020202020204" pitchFamily="34" charset="0"/>
              </a:rPr>
              <a:t>Technique-role alignment: makes sure there is depth, equity and understanding.</a:t>
            </a:r>
          </a:p>
          <a:p>
            <a:pPr algn="just">
              <a:lnSpc>
                <a:spcPct val="100000"/>
              </a:lnSpc>
            </a:pPr>
            <a:endParaRPr lang="en-US" sz="1800">
              <a:latin typeface="Arial" panose="020B0604020202020204" pitchFamily="34" charset="0"/>
              <a:cs typeface="Arial" panose="020B0604020202020204" pitchFamily="34" charset="0"/>
            </a:endParaRPr>
          </a:p>
          <a:p>
            <a:pPr algn="just">
              <a:lnSpc>
                <a:spcPct val="100000"/>
              </a:lnSpc>
            </a:pPr>
            <a:endParaRPr lang="en-US" sz="1800">
              <a:latin typeface="Arial" panose="020B0604020202020204" pitchFamily="34" charset="0"/>
              <a:cs typeface="Arial" panose="020B0604020202020204" pitchFamily="34" charset="0"/>
            </a:endParaRPr>
          </a:p>
        </p:txBody>
      </p:sp>
      <p:pic>
        <p:nvPicPr>
          <p:cNvPr id="5" name="Picture 4" descr="Different colored question marks">
            <a:extLst>
              <a:ext uri="{FF2B5EF4-FFF2-40B4-BE49-F238E27FC236}">
                <a16:creationId xmlns:a16="http://schemas.microsoft.com/office/drawing/2014/main" id="{01A12F3C-33F0-1121-0E0F-267E143E62AD}"/>
              </a:ext>
            </a:extLst>
          </p:cNvPr>
          <p:cNvPicPr>
            <a:picLocks noChangeAspect="1"/>
          </p:cNvPicPr>
          <p:nvPr/>
        </p:nvPicPr>
        <p:blipFill>
          <a:blip r:embed="rId3"/>
          <a:srcRect l="29560" r="30690" b="-2"/>
          <a:stretch>
            <a:fillRect/>
          </a:stretch>
        </p:blipFill>
        <p:spPr>
          <a:xfrm>
            <a:off x="7345680" y="10"/>
            <a:ext cx="4846320" cy="6857990"/>
          </a:xfrm>
          <a:prstGeom prst="rect">
            <a:avLst/>
          </a:prstGeom>
        </p:spPr>
      </p:pic>
    </p:spTree>
    <p:extLst>
      <p:ext uri="{BB962C8B-B14F-4D97-AF65-F5344CB8AC3E}">
        <p14:creationId xmlns:p14="http://schemas.microsoft.com/office/powerpoint/2010/main" val="1532718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D6D50-991C-FA7F-F3E7-173C3F11621E}"/>
              </a:ext>
            </a:extLst>
          </p:cNvPr>
          <p:cNvSpPr>
            <a:spLocks noGrp="1"/>
          </p:cNvSpPr>
          <p:nvPr>
            <p:ph type="title"/>
          </p:nvPr>
        </p:nvSpPr>
        <p:spPr>
          <a:xfrm>
            <a:off x="572996" y="1842346"/>
            <a:ext cx="3157341" cy="4160520"/>
          </a:xfrm>
        </p:spPr>
        <p:txBody>
          <a:bodyPr anchor="t">
            <a:normAutofit/>
          </a:bodyPr>
          <a:lstStyle/>
          <a:p>
            <a:pPr algn="ctr"/>
            <a:r>
              <a:rPr lang="en-US" sz="3200">
                <a:latin typeface="Arial" panose="020B0604020202020204" pitchFamily="34" charset="0"/>
                <a:cs typeface="Arial" panose="020B0604020202020204" pitchFamily="34" charset="0"/>
              </a:rPr>
              <a:t>Face-to-Face vs Online Interviews</a:t>
            </a:r>
          </a:p>
          <a:p>
            <a:pPr algn="ctr"/>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4534F0-1E69-0AFE-1B27-C587E4490E27}"/>
              </a:ext>
            </a:extLst>
          </p:cNvPr>
          <p:cNvGraphicFramePr>
            <a:graphicFrameLocks noGrp="1"/>
          </p:cNvGraphicFramePr>
          <p:nvPr>
            <p:ph idx="1"/>
            <p:extLst>
              <p:ext uri="{D42A27DB-BD31-4B8C-83A1-F6EECF244321}">
                <p14:modId xmlns:p14="http://schemas.microsoft.com/office/powerpoint/2010/main" val="52741913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5862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04D37-43BE-1D43-067B-4CEE72BA99B3}"/>
              </a:ext>
            </a:extLst>
          </p:cNvPr>
          <p:cNvSpPr>
            <a:spLocks noGrp="1"/>
          </p:cNvSpPr>
          <p:nvPr>
            <p:ph type="title"/>
          </p:nvPr>
        </p:nvSpPr>
        <p:spPr>
          <a:xfrm>
            <a:off x="640080" y="1371600"/>
            <a:ext cx="5852160" cy="1097280"/>
          </a:xfrm>
        </p:spPr>
        <p:txBody>
          <a:bodyPr anchor="t">
            <a:normAutofit/>
          </a:bodyPr>
          <a:lstStyle/>
          <a:p>
            <a:r>
              <a:rPr lang="en-US" sz="3200">
                <a:latin typeface="Arial" panose="020B0604020202020204" pitchFamily="34" charset="0"/>
                <a:cs typeface="Arial" panose="020B0604020202020204" pitchFamily="34" charset="0"/>
              </a:rPr>
              <a:t>Conclusion</a:t>
            </a:r>
          </a:p>
          <a:p>
            <a:endParaRPr lang="en-US" sz="320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CE065-1CA6-8327-4B4F-9911E615720B}"/>
              </a:ext>
            </a:extLst>
          </p:cNvPr>
          <p:cNvSpPr>
            <a:spLocks noGrp="1"/>
          </p:cNvSpPr>
          <p:nvPr>
            <p:ph idx="1"/>
          </p:nvPr>
        </p:nvSpPr>
        <p:spPr>
          <a:xfrm>
            <a:off x="640080" y="2633236"/>
            <a:ext cx="5852160" cy="3664685"/>
          </a:xfrm>
        </p:spPr>
        <p:txBody>
          <a:bodyPr vert="horz" lIns="91440" tIns="45720" rIns="91440" bIns="45720" rtlCol="0">
            <a:normAutofit/>
          </a:bodyPr>
          <a:lstStyle/>
          <a:p>
            <a:pPr algn="just">
              <a:lnSpc>
                <a:spcPct val="100000"/>
              </a:lnSpc>
            </a:pPr>
            <a:r>
              <a:rPr lang="en-US" sz="1800">
                <a:latin typeface="Arial" panose="020B0604020202020204" pitchFamily="34" charset="0"/>
                <a:cs typeface="Arial" panose="020B0604020202020204" pitchFamily="34" charset="0"/>
              </a:rPr>
              <a:t>Hays has to recruit in line with the role, process and culture.</a:t>
            </a:r>
          </a:p>
          <a:p>
            <a:pPr algn="just">
              <a:lnSpc>
                <a:spcPct val="100000"/>
              </a:lnSpc>
            </a:pPr>
            <a:r>
              <a:rPr lang="en-US" sz="1800">
                <a:latin typeface="Arial" panose="020B0604020202020204" pitchFamily="34" charset="0"/>
                <a:cs typeface="Arial" panose="020B0604020202020204" pitchFamily="34" charset="0"/>
              </a:rPr>
              <a:t>The structured, </a:t>
            </a:r>
            <a:r>
              <a:rPr lang="en-US" sz="1800" err="1">
                <a:latin typeface="Arial" panose="020B0604020202020204" pitchFamily="34" charset="0"/>
                <a:cs typeface="Arial" panose="020B0604020202020204" pitchFamily="34" charset="0"/>
              </a:rPr>
              <a:t>behavioural</a:t>
            </a:r>
            <a:r>
              <a:rPr lang="en-US" sz="1800">
                <a:latin typeface="Arial" panose="020B0604020202020204" pitchFamily="34" charset="0"/>
                <a:cs typeface="Arial" panose="020B0604020202020204" pitchFamily="34" charset="0"/>
              </a:rPr>
              <a:t> and situational interviews supplement one another.</a:t>
            </a:r>
          </a:p>
          <a:p>
            <a:pPr algn="just">
              <a:lnSpc>
                <a:spcPct val="100000"/>
              </a:lnSpc>
            </a:pPr>
            <a:r>
              <a:rPr lang="en-US" sz="1800">
                <a:latin typeface="Arial" panose="020B0604020202020204" pitchFamily="34" charset="0"/>
                <a:cs typeface="Arial" panose="020B0604020202020204" pitchFamily="34" charset="0"/>
              </a:rPr>
              <a:t>Deeper and fairer questioning methods are useful.</a:t>
            </a:r>
          </a:p>
          <a:p>
            <a:pPr algn="just">
              <a:lnSpc>
                <a:spcPct val="100000"/>
              </a:lnSpc>
            </a:pPr>
            <a:r>
              <a:rPr lang="en-US" sz="1800">
                <a:latin typeface="Arial" panose="020B0604020202020204" pitchFamily="34" charset="0"/>
                <a:cs typeface="Arial" panose="020B0604020202020204" pitchFamily="34" charset="0"/>
              </a:rPr>
              <a:t>The best balance is provided in hybrid interview delivery (online + face-to-face).</a:t>
            </a:r>
          </a:p>
          <a:p>
            <a:pPr algn="just">
              <a:lnSpc>
                <a:spcPct val="100000"/>
              </a:lnSpc>
            </a:pPr>
            <a:r>
              <a:rPr lang="en-US" sz="1800">
                <a:latin typeface="Arial" panose="020B0604020202020204" pitchFamily="34" charset="0"/>
                <a:cs typeface="Arial" panose="020B0604020202020204" pitchFamily="34" charset="0"/>
              </a:rPr>
              <a:t>Recommendation: Process, Candidate feedback and metrics review have to be reviewed on an ongoing basis.</a:t>
            </a:r>
          </a:p>
          <a:p>
            <a:pPr algn="just">
              <a:lnSpc>
                <a:spcPct val="100000"/>
              </a:lnSpc>
            </a:pPr>
            <a:endParaRPr lang="en-US" sz="18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BA3D232-D7B2-6CFE-08A0-3F9BB0474399}"/>
              </a:ext>
            </a:extLst>
          </p:cNvPr>
          <p:cNvPicPr>
            <a:picLocks noChangeAspect="1"/>
          </p:cNvPicPr>
          <p:nvPr/>
        </p:nvPicPr>
        <p:blipFill>
          <a:blip r:embed="rId3"/>
          <a:srcRect l="17420" r="45314" b="6250"/>
          <a:stretch>
            <a:fillRect/>
          </a:stretch>
        </p:blipFill>
        <p:spPr>
          <a:xfrm>
            <a:off x="7345680" y="10"/>
            <a:ext cx="4846320" cy="6857990"/>
          </a:xfrm>
          <a:prstGeom prst="rect">
            <a:avLst/>
          </a:prstGeom>
        </p:spPr>
      </p:pic>
    </p:spTree>
    <p:extLst>
      <p:ext uri="{BB962C8B-B14F-4D97-AF65-F5344CB8AC3E}">
        <p14:creationId xmlns:p14="http://schemas.microsoft.com/office/powerpoint/2010/main" val="20548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4368-9AF9-B150-7FA2-A2A671CEE03B}"/>
              </a:ext>
            </a:extLst>
          </p:cNvPr>
          <p:cNvSpPr>
            <a:spLocks noGrp="1"/>
          </p:cNvSpPr>
          <p:nvPr>
            <p:ph type="title"/>
          </p:nvPr>
        </p:nvSpPr>
        <p:spPr/>
        <p:txBody>
          <a:bodyPr>
            <a:normAutofit/>
          </a:bodyPr>
          <a:lstStyle/>
          <a:p>
            <a:r>
              <a:rPr lang="en-US" sz="3200" b="0">
                <a:latin typeface="Arial" panose="020B0604020202020204" pitchFamily="34" charset="0"/>
                <a:ea typeface="+mj-lt"/>
                <a:cs typeface="Arial" panose="020B0604020202020204" pitchFamily="34" charset="0"/>
              </a:rPr>
              <a:t>References</a:t>
            </a:r>
            <a:endParaRPr lang="en-US" sz="3200">
              <a:latin typeface="Arial" panose="020B0604020202020204" pitchFamily="34" charset="0"/>
              <a:cs typeface="Arial" panose="020B0604020202020204" pitchFamily="34" charset="0"/>
            </a:endParaRPr>
          </a:p>
          <a:p>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EE813B-187B-DC6B-FD22-6A8B54B33276}"/>
              </a:ext>
            </a:extLst>
          </p:cNvPr>
          <p:cNvSpPr>
            <a:spLocks noGrp="1"/>
          </p:cNvSpPr>
          <p:nvPr>
            <p:ph idx="1"/>
          </p:nvPr>
        </p:nvSpPr>
        <p:spPr>
          <a:xfrm>
            <a:off x="470262" y="2071769"/>
            <a:ext cx="10890928" cy="3566160"/>
          </a:xfrm>
        </p:spPr>
        <p:txBody>
          <a:bodyPr vert="horz" lIns="91440" tIns="45720" rIns="91440" bIns="45720" rtlCol="0" anchor="t">
            <a:noAutofit/>
          </a:bodyPr>
          <a:lstStyle/>
          <a:p>
            <a:pPr algn="just">
              <a:lnSpc>
                <a:spcPct val="100000"/>
              </a:lnSpc>
            </a:pPr>
            <a:r>
              <a:rPr lang="en-US" sz="1800" err="1">
                <a:latin typeface="Arial" panose="020B0604020202020204" pitchFamily="34" charset="0"/>
                <a:cs typeface="Arial" panose="020B0604020202020204" pitchFamily="34" charset="0"/>
              </a:rPr>
              <a:t>Bergelson</a:t>
            </a:r>
            <a:r>
              <a:rPr lang="en-US" sz="1800">
                <a:latin typeface="Arial" panose="020B0604020202020204" pitchFamily="34" charset="0"/>
                <a:cs typeface="Arial" panose="020B0604020202020204" pitchFamily="34" charset="0"/>
              </a:rPr>
              <a:t>, I., Tracy, C. and Takacs, E. (2022). Best Practices for Reducing Bias in the Interview Process. </a:t>
            </a:r>
            <a:r>
              <a:rPr lang="en-US" sz="1800" i="1">
                <a:latin typeface="Arial" panose="020B0604020202020204" pitchFamily="34" charset="0"/>
                <a:cs typeface="Arial" panose="020B0604020202020204" pitchFamily="34" charset="0"/>
              </a:rPr>
              <a:t>Current Urology Reports</a:t>
            </a:r>
            <a:r>
              <a:rPr lang="en-US" sz="1800">
                <a:latin typeface="Arial" panose="020B0604020202020204" pitchFamily="34" charset="0"/>
                <a:cs typeface="Arial" panose="020B0604020202020204" pitchFamily="34" charset="0"/>
              </a:rPr>
              <a:t>, 23(11), pp.319–325.  </a:t>
            </a:r>
            <a:r>
              <a:rPr lang="en-US" sz="1800" err="1">
                <a:latin typeface="Arial" panose="020B0604020202020204" pitchFamily="34" charset="0"/>
                <a:cs typeface="Arial" panose="020B0604020202020204" pitchFamily="34" charset="0"/>
              </a:rPr>
              <a:t>doi</a:t>
            </a:r>
            <a:r>
              <a:rPr lang="en-US" sz="18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hlinkClick r:id="rId2"/>
              </a:rPr>
              <a:t>https://doi.org/10.1007/s11934-022-01116-7</a:t>
            </a:r>
            <a:r>
              <a:rPr lang="en-US" sz="1800">
                <a:latin typeface="Arial" panose="020B0604020202020204" pitchFamily="34" charset="0"/>
                <a:cs typeface="Arial" panose="020B0604020202020204" pitchFamily="34" charset="0"/>
              </a:rPr>
              <a:t>. </a:t>
            </a:r>
          </a:p>
          <a:p>
            <a:pPr algn="just">
              <a:lnSpc>
                <a:spcPct val="100000"/>
              </a:lnSpc>
            </a:pPr>
            <a:r>
              <a:rPr lang="en-US" sz="1800">
                <a:latin typeface="Arial" panose="020B0604020202020204" pitchFamily="34" charset="0"/>
                <a:cs typeface="Arial" panose="020B0604020202020204" pitchFamily="34" charset="0"/>
              </a:rPr>
              <a:t>Buys, T., </a:t>
            </a:r>
            <a:r>
              <a:rPr lang="en-US" sz="1800" err="1">
                <a:latin typeface="Arial" panose="020B0604020202020204" pitchFamily="34" charset="0"/>
                <a:cs typeface="Arial" panose="020B0604020202020204" pitchFamily="34" charset="0"/>
              </a:rPr>
              <a:t>Casteleijn</a:t>
            </a:r>
            <a:r>
              <a:rPr lang="en-US" sz="1800">
                <a:latin typeface="Arial" panose="020B0604020202020204" pitchFamily="34" charset="0"/>
                <a:cs typeface="Arial" panose="020B0604020202020204" pitchFamily="34" charset="0"/>
              </a:rPr>
              <a:t>, D., </a:t>
            </a:r>
            <a:r>
              <a:rPr lang="en-US" sz="1800" err="1">
                <a:latin typeface="Arial" panose="020B0604020202020204" pitchFamily="34" charset="0"/>
                <a:cs typeface="Arial" panose="020B0604020202020204" pitchFamily="34" charset="0"/>
              </a:rPr>
              <a:t>Heyns</a:t>
            </a:r>
            <a:r>
              <a:rPr lang="en-US" sz="1800">
                <a:latin typeface="Arial" panose="020B0604020202020204" pitchFamily="34" charset="0"/>
                <a:cs typeface="Arial" panose="020B0604020202020204" pitchFamily="34" charset="0"/>
              </a:rPr>
              <a:t>, T. and </a:t>
            </a:r>
            <a:r>
              <a:rPr lang="en-US" sz="1800" err="1">
                <a:latin typeface="Arial" panose="020B0604020202020204" pitchFamily="34" charset="0"/>
                <a:cs typeface="Arial" panose="020B0604020202020204" pitchFamily="34" charset="0"/>
              </a:rPr>
              <a:t>Untiedt</a:t>
            </a:r>
            <a:r>
              <a:rPr lang="en-US" sz="1800">
                <a:latin typeface="Arial" panose="020B0604020202020204" pitchFamily="34" charset="0"/>
                <a:cs typeface="Arial" panose="020B0604020202020204" pitchFamily="34" charset="0"/>
              </a:rPr>
              <a:t>, H. (2022). A reflexive lens on preparing and conducting semi-structured interviews with academic colleagues. </a:t>
            </a:r>
            <a:r>
              <a:rPr lang="en-US" sz="1800" i="1">
                <a:latin typeface="Arial" panose="020B0604020202020204" pitchFamily="34" charset="0"/>
                <a:cs typeface="Arial" panose="020B0604020202020204" pitchFamily="34" charset="0"/>
              </a:rPr>
              <a:t>Qualitative Health Research</a:t>
            </a:r>
            <a:r>
              <a:rPr lang="en-US" sz="1800">
                <a:latin typeface="Arial" panose="020B0604020202020204" pitchFamily="34" charset="0"/>
                <a:cs typeface="Arial" panose="020B0604020202020204" pitchFamily="34" charset="0"/>
              </a:rPr>
              <a:t>, [online] 32(13), pp.2030–2039. </a:t>
            </a:r>
            <a:r>
              <a:rPr lang="en-US" sz="1800" err="1">
                <a:latin typeface="Arial" panose="020B0604020202020204" pitchFamily="34" charset="0"/>
                <a:cs typeface="Arial" panose="020B0604020202020204" pitchFamily="34" charset="0"/>
              </a:rPr>
              <a:t>doi:https</a:t>
            </a:r>
            <a:r>
              <a:rPr lang="en-US" sz="1800">
                <a:latin typeface="Arial" panose="020B0604020202020204" pitchFamily="34" charset="0"/>
                <a:cs typeface="Arial" panose="020B0604020202020204" pitchFamily="34" charset="0"/>
              </a:rPr>
              <a:t>://doi.org/10.1177/10497323221130832.</a:t>
            </a:r>
          </a:p>
          <a:p>
            <a:pPr algn="just">
              <a:lnSpc>
                <a:spcPct val="100000"/>
              </a:lnSpc>
            </a:pPr>
            <a:r>
              <a:rPr lang="en-US" sz="1800">
                <a:latin typeface="Arial" panose="020B0604020202020204" pitchFamily="34" charset="0"/>
                <a:cs typeface="Arial" panose="020B0604020202020204" pitchFamily="34" charset="0"/>
              </a:rPr>
              <a:t>Clarke, A.E., Washburn, R. and Friese, C. (2022). Introducing Situational Analysis. </a:t>
            </a:r>
            <a:r>
              <a:rPr lang="en-US" sz="1800" i="1">
                <a:latin typeface="Arial" panose="020B0604020202020204" pitchFamily="34" charset="0"/>
                <a:cs typeface="Arial" panose="020B0604020202020204" pitchFamily="34" charset="0"/>
              </a:rPr>
              <a:t>Routledge eBooks</a:t>
            </a:r>
            <a:r>
              <a:rPr lang="en-US" sz="1800">
                <a:latin typeface="Arial" panose="020B0604020202020204" pitchFamily="34" charset="0"/>
                <a:cs typeface="Arial" panose="020B0604020202020204" pitchFamily="34" charset="0"/>
              </a:rPr>
              <a:t>, pp.5–36. </a:t>
            </a:r>
            <a:r>
              <a:rPr lang="en-US" sz="1800" err="1">
                <a:latin typeface="Arial" panose="020B0604020202020204" pitchFamily="34" charset="0"/>
                <a:cs typeface="Arial" panose="020B0604020202020204" pitchFamily="34" charset="0"/>
              </a:rPr>
              <a:t>doi:https</a:t>
            </a:r>
            <a:r>
              <a:rPr lang="en-US" sz="1800">
                <a:latin typeface="Arial" panose="020B0604020202020204" pitchFamily="34" charset="0"/>
                <a:cs typeface="Arial" panose="020B0604020202020204" pitchFamily="34" charset="0"/>
              </a:rPr>
              <a:t>://doi.org/10.4324/9781003035923-3.</a:t>
            </a:r>
          </a:p>
          <a:p>
            <a:pPr algn="just">
              <a:lnSpc>
                <a:spcPct val="100000"/>
              </a:lnSpc>
            </a:pPr>
            <a:r>
              <a:rPr lang="en-US" sz="1800">
                <a:latin typeface="Arial" panose="020B0604020202020204" pitchFamily="34" charset="0"/>
                <a:cs typeface="Arial" panose="020B0604020202020204" pitchFamily="34" charset="0"/>
              </a:rPr>
              <a:t>Dunker, M. and Willkomm, S. (2022). </a:t>
            </a:r>
            <a:r>
              <a:rPr lang="en-US" sz="1800" i="1">
                <a:latin typeface="Arial" panose="020B0604020202020204" pitchFamily="34" charset="0"/>
                <a:cs typeface="Arial" panose="020B0604020202020204" pitchFamily="34" charset="0"/>
              </a:rPr>
              <a:t>Tax Transparency through Mandatory Qualitative Disclosures – Determinants and Effects of UK Tax Strategy Reports</a:t>
            </a:r>
            <a:r>
              <a:rPr lang="en-US" sz="1800">
                <a:latin typeface="Arial" panose="020B0604020202020204" pitchFamily="34" charset="0"/>
                <a:cs typeface="Arial" panose="020B0604020202020204" pitchFamily="34" charset="0"/>
              </a:rPr>
              <a:t>. [online] papers.ssrn.com. Available at: </a:t>
            </a:r>
            <a:r>
              <a:rPr lang="en-US" sz="1800">
                <a:latin typeface="Arial" panose="020B0604020202020204" pitchFamily="34" charset="0"/>
                <a:cs typeface="Arial" panose="020B0604020202020204" pitchFamily="34" charset="0"/>
                <a:hlinkClick r:id="rId3"/>
              </a:rPr>
              <a:t>https://papers.ssrn.com/sol3/papers.cfm?abstract_id=4175275</a:t>
            </a:r>
            <a:r>
              <a:rPr lang="en-US" sz="1800">
                <a:latin typeface="Arial" panose="020B0604020202020204" pitchFamily="34" charset="0"/>
                <a:cs typeface="Arial" panose="020B0604020202020204" pitchFamily="34" charset="0"/>
              </a:rPr>
              <a:t>.</a:t>
            </a:r>
          </a:p>
          <a:p>
            <a:pPr algn="just">
              <a:lnSpc>
                <a:spcPct val="100000"/>
              </a:lnSpc>
            </a:pPr>
            <a:endParaRPr lang="en-US" sz="1800">
              <a:latin typeface="Arial" panose="020B0604020202020204" pitchFamily="34" charset="0"/>
              <a:cs typeface="Arial" panose="020B0604020202020204" pitchFamily="34" charset="0"/>
            </a:endParaRPr>
          </a:p>
          <a:p>
            <a:pPr algn="just">
              <a:lnSpc>
                <a:spcPct val="100000"/>
              </a:lnSpc>
            </a:pPr>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9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4368-9AF9-B150-7FA2-A2A671CEE03B}"/>
              </a:ext>
            </a:extLst>
          </p:cNvPr>
          <p:cNvSpPr>
            <a:spLocks noGrp="1"/>
          </p:cNvSpPr>
          <p:nvPr>
            <p:ph type="title"/>
          </p:nvPr>
        </p:nvSpPr>
        <p:spPr/>
        <p:txBody>
          <a:bodyPr>
            <a:normAutofit/>
          </a:bodyPr>
          <a:lstStyle/>
          <a:p>
            <a:r>
              <a:rPr lang="en-US" sz="3200" b="0">
                <a:latin typeface="Arial" panose="020B0604020202020204" pitchFamily="34" charset="0"/>
                <a:ea typeface="+mj-lt"/>
                <a:cs typeface="Arial" panose="020B0604020202020204" pitchFamily="34" charset="0"/>
              </a:rPr>
              <a:t>References</a:t>
            </a:r>
            <a:endParaRPr lang="en-US" sz="3200">
              <a:latin typeface="Arial" panose="020B0604020202020204" pitchFamily="34" charset="0"/>
              <a:cs typeface="Arial" panose="020B0604020202020204" pitchFamily="34" charset="0"/>
            </a:endParaRPr>
          </a:p>
          <a:p>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EE813B-187B-DC6B-FD22-6A8B54B33276}"/>
              </a:ext>
            </a:extLst>
          </p:cNvPr>
          <p:cNvSpPr>
            <a:spLocks noGrp="1"/>
          </p:cNvSpPr>
          <p:nvPr>
            <p:ph idx="1"/>
          </p:nvPr>
        </p:nvSpPr>
        <p:spPr>
          <a:xfrm>
            <a:off x="470262" y="2071769"/>
            <a:ext cx="10890928" cy="3566160"/>
          </a:xfrm>
        </p:spPr>
        <p:txBody>
          <a:bodyPr vert="horz" lIns="91440" tIns="45720" rIns="91440" bIns="45720" rtlCol="0" anchor="t">
            <a:noAutofit/>
          </a:bodyPr>
          <a:lstStyle/>
          <a:p>
            <a:pPr algn="just">
              <a:lnSpc>
                <a:spcPct val="100000"/>
              </a:lnSpc>
            </a:pPr>
            <a:r>
              <a:rPr lang="en-US" sz="1800">
                <a:latin typeface="Arial" panose="020B0604020202020204" pitchFamily="34" charset="0"/>
                <a:cs typeface="Arial" panose="020B0604020202020204" pitchFamily="34" charset="0"/>
              </a:rPr>
              <a:t>Fussy, A. and </a:t>
            </a:r>
            <a:r>
              <a:rPr lang="en-US" sz="1800" err="1">
                <a:latin typeface="Arial" panose="020B0604020202020204" pitchFamily="34" charset="0"/>
                <a:cs typeface="Arial" panose="020B0604020202020204" pitchFamily="34" charset="0"/>
              </a:rPr>
              <a:t>Papenbrock</a:t>
            </a:r>
            <a:r>
              <a:rPr lang="en-US" sz="1800">
                <a:latin typeface="Arial" panose="020B0604020202020204" pitchFamily="34" charset="0"/>
                <a:cs typeface="Arial" panose="020B0604020202020204" pitchFamily="34" charset="0"/>
              </a:rPr>
              <a:t>, J. (2022). An Overview of Soil and Soilless Cultivation Techniques—Chances, Challenges and the Neglected Question of Sustainability. </a:t>
            </a:r>
            <a:r>
              <a:rPr lang="en-US" sz="1800" i="1">
                <a:latin typeface="Arial" panose="020B0604020202020204" pitchFamily="34" charset="0"/>
                <a:cs typeface="Arial" panose="020B0604020202020204" pitchFamily="34" charset="0"/>
              </a:rPr>
              <a:t>Plants</a:t>
            </a:r>
            <a:r>
              <a:rPr lang="en-US" sz="1800">
                <a:latin typeface="Arial" panose="020B0604020202020204" pitchFamily="34" charset="0"/>
                <a:cs typeface="Arial" panose="020B0604020202020204" pitchFamily="34" charset="0"/>
              </a:rPr>
              <a:t>, [online] 11(9), p.1153. </a:t>
            </a:r>
            <a:r>
              <a:rPr lang="en-US" sz="1800" err="1">
                <a:latin typeface="Arial" panose="020B0604020202020204" pitchFamily="34" charset="0"/>
                <a:cs typeface="Arial" panose="020B0604020202020204" pitchFamily="34" charset="0"/>
              </a:rPr>
              <a:t>doi</a:t>
            </a:r>
            <a:r>
              <a:rPr lang="en-US" sz="18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hlinkClick r:id="rId2"/>
              </a:rPr>
              <a:t>https://doi.org/10.3390/plants11091153</a:t>
            </a:r>
            <a:r>
              <a:rPr lang="en-US" sz="1800">
                <a:latin typeface="Arial" panose="020B0604020202020204" pitchFamily="34" charset="0"/>
                <a:cs typeface="Arial" panose="020B0604020202020204" pitchFamily="34" charset="0"/>
              </a:rPr>
              <a:t>. </a:t>
            </a:r>
          </a:p>
          <a:p>
            <a:pPr algn="just">
              <a:lnSpc>
                <a:spcPct val="100000"/>
              </a:lnSpc>
            </a:pPr>
            <a:r>
              <a:rPr lang="en-US" sz="1800">
                <a:latin typeface="Arial" panose="020B0604020202020204" pitchFamily="34" charset="0"/>
                <a:cs typeface="Arial" panose="020B0604020202020204" pitchFamily="34" charset="0"/>
              </a:rPr>
              <a:t>Hays, H. (2025). </a:t>
            </a:r>
            <a:r>
              <a:rPr lang="en-US" sz="1800" i="1">
                <a:latin typeface="Arial" panose="020B0604020202020204" pitchFamily="34" charset="0"/>
                <a:cs typeface="Arial" panose="020B0604020202020204" pitchFamily="34" charset="0"/>
              </a:rPr>
              <a:t>The effects of external stressors on aquatic macroinvertebrate communities in Texas</a:t>
            </a:r>
            <a:r>
              <a:rPr lang="en-US" sz="1800">
                <a:latin typeface="Arial" panose="020B0604020202020204" pitchFamily="34" charset="0"/>
                <a:cs typeface="Arial" panose="020B0604020202020204" pitchFamily="34" charset="0"/>
              </a:rPr>
              <a:t>. [online] Tdl.org. Available at: </a:t>
            </a:r>
            <a:r>
              <a:rPr lang="en-US" sz="1800">
                <a:latin typeface="Arial" panose="020B0604020202020204" pitchFamily="34" charset="0"/>
                <a:cs typeface="Arial" panose="020B0604020202020204" pitchFamily="34" charset="0"/>
                <a:hlinkClick r:id="rId3"/>
              </a:rPr>
              <a:t>https://ttu-ir.tdl.org/items/6166a9e3-a3a5-4c36-a1d1-473584e408a9</a:t>
            </a:r>
            <a:r>
              <a:rPr lang="en-US" sz="1800">
                <a:latin typeface="Arial" panose="020B0604020202020204" pitchFamily="34" charset="0"/>
                <a:cs typeface="Arial" panose="020B0604020202020204" pitchFamily="34" charset="0"/>
              </a:rPr>
              <a:t> [Accessed 4 Nov. 2025].</a:t>
            </a:r>
          </a:p>
          <a:p>
            <a:pPr algn="just">
              <a:lnSpc>
                <a:spcPct val="100000"/>
              </a:lnSpc>
            </a:pPr>
            <a:r>
              <a:rPr lang="en-US" sz="1800">
                <a:latin typeface="Arial" panose="020B0604020202020204" pitchFamily="34" charset="0"/>
                <a:cs typeface="Arial" panose="020B0604020202020204" pitchFamily="34" charset="0"/>
              </a:rPr>
              <a:t>Wakelin, K.J., </a:t>
            </a:r>
            <a:r>
              <a:rPr lang="en-US" sz="1800" err="1">
                <a:latin typeface="Arial" panose="020B0604020202020204" pitchFamily="34" charset="0"/>
                <a:cs typeface="Arial" panose="020B0604020202020204" pitchFamily="34" charset="0"/>
              </a:rPr>
              <a:t>McAra</a:t>
            </a:r>
            <a:r>
              <a:rPr lang="en-US" sz="1800">
                <a:latin typeface="Arial" panose="020B0604020202020204" pitchFamily="34" charset="0"/>
                <a:cs typeface="Arial" panose="020B0604020202020204" pitchFamily="34" charset="0"/>
              </a:rPr>
              <a:t>-Couper, J. and Fleming, T. (2024). Using an Online Platform for Conducting Face-To-Face Interviews. </a:t>
            </a:r>
            <a:r>
              <a:rPr lang="en-US" sz="1800" i="1">
                <a:latin typeface="Arial" panose="020B0604020202020204" pitchFamily="34" charset="0"/>
                <a:cs typeface="Arial" panose="020B0604020202020204" pitchFamily="34" charset="0"/>
              </a:rPr>
              <a:t>International Journal of Qualitative Methods</a:t>
            </a:r>
            <a:r>
              <a:rPr lang="en-US" sz="1800">
                <a:latin typeface="Arial" panose="020B0604020202020204" pitchFamily="34" charset="0"/>
                <a:cs typeface="Arial" panose="020B0604020202020204" pitchFamily="34" charset="0"/>
              </a:rPr>
              <a:t>, 23(1). </a:t>
            </a:r>
            <a:r>
              <a:rPr lang="en-US" sz="1800" err="1">
                <a:latin typeface="Arial" panose="020B0604020202020204" pitchFamily="34" charset="0"/>
                <a:cs typeface="Arial" panose="020B0604020202020204" pitchFamily="34" charset="0"/>
              </a:rPr>
              <a:t>doi</a:t>
            </a:r>
            <a:r>
              <a:rPr lang="en-US" sz="1800">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hlinkClick r:id="rId4"/>
              </a:rPr>
              <a:t>https://doi.org/10.1177/16094069241234183</a:t>
            </a:r>
            <a:r>
              <a:rPr lang="en-US" sz="1800">
                <a:latin typeface="Arial" panose="020B0604020202020204" pitchFamily="34" charset="0"/>
                <a:cs typeface="Arial" panose="020B0604020202020204" pitchFamily="34" charset="0"/>
              </a:rPr>
              <a:t>. </a:t>
            </a:r>
          </a:p>
          <a:p>
            <a:pPr algn="just">
              <a:lnSpc>
                <a:spcPct val="100000"/>
              </a:lnSpc>
            </a:pPr>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072305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DashVTI</vt:lpstr>
      <vt:lpstr>Developing and Managing Individuals and Teams</vt:lpstr>
      <vt:lpstr>PowerPoint Presentation</vt:lpstr>
      <vt:lpstr>Table of Contents </vt:lpstr>
      <vt:lpstr>Introduction to Hays plc </vt:lpstr>
      <vt:lpstr>Recruitment Process </vt:lpstr>
      <vt:lpstr>Structured Interview </vt:lpstr>
      <vt:lpstr>Behavioral Interview </vt:lpstr>
      <vt:lpstr>Situational Interview </vt:lpstr>
      <vt:lpstr>Questioning Techniques </vt:lpstr>
      <vt:lpstr>Face-to-Face vs Online Interviews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dc:title>
  <dc:creator>user</dc:creator>
  <cp:revision>1</cp:revision>
  <dcterms:created xsi:type="dcterms:W3CDTF">2025-11-04T13:02:24Z</dcterms:created>
  <dcterms:modified xsi:type="dcterms:W3CDTF">2025-11-08T14:02:40Z</dcterms:modified>
</cp:coreProperties>
</file>