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6"/>
  </p:notesMasterIdLst>
  <p:sldIdLst>
    <p:sldId id="256" r:id="rId5"/>
    <p:sldId id="257" r:id="rId6"/>
    <p:sldId id="258" r:id="rId7"/>
    <p:sldId id="259" r:id="rId8"/>
    <p:sldId id="260" r:id="rId9"/>
    <p:sldId id="261" r:id="rId10"/>
    <p:sldId id="262" r:id="rId11"/>
    <p:sldId id="263" r:id="rId12"/>
    <p:sldId id="264" r:id="rId13"/>
    <p:sldId id="265"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03365A-18E8-434B-B0A5-E5A8B7BCC028}" v="1" dt="2026-07-12T14:43:56.3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026" autoAdjust="0"/>
  </p:normalViewPr>
  <p:slideViewPr>
    <p:cSldViewPr snapToGrid="0" snapToObjects="1">
      <p:cViewPr>
        <p:scale>
          <a:sx n="60" d="100"/>
          <a:sy n="60" d="100"/>
        </p:scale>
        <p:origin x="884" y="14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7/10/2026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a:xfrm>
            <a:off x="381000" y="685800"/>
            <a:ext cx="6096000" cy="3429000"/>
          </a:xfrm>
        </p:spPr>
      </p:sp>
      <p:sp>
        <p:nvSpPr>
          <p:cNvPr id="3" name="Notes Placeholder 2"/>
          <p:cNvSpPr>
            <a:spLocks noGrp="1"/>
          </p:cNvSpPr>
          <p:nvPr>
            <p:ph type="body" sz="quarter" idx="3"/>
          </p:nvPr>
        </p:nvSpPr>
        <p:spPr/>
        <p:txBody>
          <a:bodyPr/>
          <a:lstStyle/>
          <a:p>
            <a:endParaRPr dirty="0"/>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7/10/2026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7/10/2026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7/10/2026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7/10/2026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7/10/2026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7/10/2026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7/10/2026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10149840" y="-1005840"/>
            <a:ext cx="3291840" cy="329184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Oval 2"/>
          <p:cNvSpPr/>
          <p:nvPr/>
        </p:nvSpPr>
        <p:spPr>
          <a:xfrm>
            <a:off x="-1209040" y="3539281"/>
            <a:ext cx="3566160" cy="356616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620487" y="789624"/>
            <a:ext cx="13180604" cy="307777"/>
          </a:xfrm>
          <a:prstGeom prst="rect">
            <a:avLst/>
          </a:prstGeom>
          <a:noFill/>
        </p:spPr>
        <p:txBody>
          <a:bodyPr wrap="square" lIns="0" tIns="0" rIns="0" bIns="0" anchor="t">
            <a:spAutoFit/>
          </a:bodyPr>
          <a:lstStyle/>
          <a:p>
            <a:pPr algn="l"/>
            <a:r>
              <a:rPr sz="2000" b="1" i="0" dirty="0">
                <a:solidFill>
                  <a:schemeClr val="tx2"/>
                </a:solidFill>
                <a:latin typeface="Arial" panose="020B0604020202020204" pitchFamily="34" charset="0"/>
                <a:cs typeface="Arial" panose="020B0604020202020204" pitchFamily="34" charset="0"/>
              </a:rPr>
              <a:t>LCHS4010  |  Psychology in Health and Social Care</a:t>
            </a:r>
          </a:p>
        </p:txBody>
      </p:sp>
      <p:sp>
        <p:nvSpPr>
          <p:cNvPr id="10" name="TextBox 9"/>
          <p:cNvSpPr txBox="1"/>
          <p:nvPr/>
        </p:nvSpPr>
        <p:spPr>
          <a:xfrm>
            <a:off x="574040" y="1678812"/>
            <a:ext cx="10972800" cy="492443"/>
          </a:xfrm>
          <a:prstGeom prst="rect">
            <a:avLst/>
          </a:prstGeom>
          <a:noFill/>
        </p:spPr>
        <p:txBody>
          <a:bodyPr wrap="square" lIns="0" tIns="0" rIns="0" bIns="0" anchor="t">
            <a:spAutoFit/>
          </a:bodyPr>
          <a:lstStyle/>
          <a:p>
            <a:pPr algn="l"/>
            <a:r>
              <a:rPr sz="3200" b="1" i="0" dirty="0">
                <a:solidFill>
                  <a:srgbClr val="FFFFFF"/>
                </a:solidFill>
                <a:latin typeface="Arial" panose="020B0604020202020204" pitchFamily="34" charset="0"/>
                <a:cs typeface="Arial" panose="020B0604020202020204" pitchFamily="34" charset="0"/>
              </a:rPr>
              <a:t>Bowlby's Attachment Theory</a:t>
            </a:r>
          </a:p>
        </p:txBody>
      </p:sp>
      <p:sp>
        <p:nvSpPr>
          <p:cNvPr id="11" name="TextBox 10"/>
          <p:cNvSpPr txBox="1"/>
          <p:nvPr/>
        </p:nvSpPr>
        <p:spPr>
          <a:xfrm>
            <a:off x="591821" y="2809101"/>
            <a:ext cx="10607040" cy="307777"/>
          </a:xfrm>
          <a:prstGeom prst="rect">
            <a:avLst/>
          </a:prstGeom>
          <a:noFill/>
        </p:spPr>
        <p:txBody>
          <a:bodyPr wrap="square" lIns="0" tIns="0" rIns="0" bIns="0" anchor="t">
            <a:spAutoFit/>
          </a:bodyPr>
          <a:lstStyle/>
          <a:p>
            <a:pPr algn="l"/>
            <a:r>
              <a:rPr sz="2000" b="1" dirty="0">
                <a:solidFill>
                  <a:schemeClr val="tx2"/>
                </a:solidFill>
                <a:latin typeface="Arial" panose="020B0604020202020204" pitchFamily="34" charset="0"/>
                <a:cs typeface="Arial" panose="020B0604020202020204" pitchFamily="34" charset="0"/>
              </a:rPr>
              <a:t>Supporting Isaac's Early Development in a Children's Centre Setting</a:t>
            </a:r>
          </a:p>
        </p:txBody>
      </p:sp>
      <p:sp>
        <p:nvSpPr>
          <p:cNvPr id="12" name="Rounded Rectangle 11"/>
          <p:cNvSpPr/>
          <p:nvPr/>
        </p:nvSpPr>
        <p:spPr>
          <a:xfrm>
            <a:off x="620487" y="3763772"/>
            <a:ext cx="5475513" cy="2770632"/>
          </a:xfrm>
          <a:prstGeom prst="roundRect">
            <a:avLst>
              <a:gd name="adj" fmla="val 3529"/>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13" name="TextBox 12"/>
          <p:cNvSpPr txBox="1"/>
          <p:nvPr/>
        </p:nvSpPr>
        <p:spPr>
          <a:xfrm>
            <a:off x="1005840" y="4101633"/>
            <a:ext cx="4663440" cy="2226250"/>
          </a:xfrm>
          <a:prstGeom prst="rect">
            <a:avLst/>
          </a:prstGeom>
          <a:noFill/>
        </p:spPr>
        <p:txBody>
          <a:bodyPr wrap="square" lIns="0" tIns="0">
            <a:spAutoFit/>
          </a:bodyPr>
          <a:lstStyle/>
          <a:p>
            <a:pPr>
              <a:spcAft>
                <a:spcPts val="200"/>
              </a:spcAft>
            </a:pPr>
            <a:r>
              <a:rPr sz="2000" b="1" dirty="0">
                <a:solidFill>
                  <a:srgbClr val="FFFFFF"/>
                </a:solidFill>
                <a:latin typeface="Arial" panose="020B0604020202020204" pitchFamily="34" charset="0"/>
                <a:cs typeface="Arial" panose="020B0604020202020204" pitchFamily="34" charset="0"/>
              </a:rPr>
              <a:t>Student Name:</a:t>
            </a:r>
          </a:p>
          <a:p>
            <a:pPr>
              <a:spcAft>
                <a:spcPts val="1000"/>
              </a:spcAft>
            </a:pPr>
            <a:r>
              <a:rPr lang="en-GB" sz="2000" b="1" dirty="0">
                <a:solidFill>
                  <a:srgbClr val="CFE9F5"/>
                </a:solidFill>
                <a:latin typeface="Arial" panose="020B0604020202020204" pitchFamily="34" charset="0"/>
                <a:cs typeface="Arial" panose="020B0604020202020204" pitchFamily="34" charset="0"/>
              </a:rPr>
              <a:t>Almira Kokayeva</a:t>
            </a:r>
            <a:endParaRPr sz="2000" b="1" dirty="0">
              <a:solidFill>
                <a:srgbClr val="CFE9F5"/>
              </a:solidFill>
              <a:latin typeface="Arial" panose="020B0604020202020204" pitchFamily="34" charset="0"/>
              <a:cs typeface="Arial" panose="020B0604020202020204" pitchFamily="34" charset="0"/>
            </a:endParaRPr>
          </a:p>
          <a:p>
            <a:pPr>
              <a:spcAft>
                <a:spcPts val="200"/>
              </a:spcAft>
            </a:pPr>
            <a:r>
              <a:rPr sz="2000" b="1" dirty="0">
                <a:solidFill>
                  <a:srgbClr val="FFFFFF"/>
                </a:solidFill>
                <a:latin typeface="Arial" panose="020B0604020202020204" pitchFamily="34" charset="0"/>
                <a:cs typeface="Arial" panose="020B0604020202020204" pitchFamily="34" charset="0"/>
              </a:rPr>
              <a:t>Student Number:</a:t>
            </a:r>
          </a:p>
          <a:p>
            <a:pPr>
              <a:spcAft>
                <a:spcPts val="1000"/>
              </a:spcAft>
            </a:pPr>
            <a:r>
              <a:rPr lang="en-GB" sz="2000" b="1" dirty="0">
                <a:solidFill>
                  <a:srgbClr val="CFE9F5"/>
                </a:solidFill>
                <a:latin typeface="Arial" panose="020B0604020202020204" pitchFamily="34" charset="0"/>
                <a:cs typeface="Arial" panose="020B0604020202020204" pitchFamily="34" charset="0"/>
              </a:rPr>
              <a:t>2513892</a:t>
            </a:r>
            <a:endParaRPr sz="2000" b="1" dirty="0">
              <a:solidFill>
                <a:srgbClr val="CFE9F5"/>
              </a:solidFill>
              <a:latin typeface="Arial" panose="020B0604020202020204" pitchFamily="34" charset="0"/>
              <a:cs typeface="Arial" panose="020B0604020202020204" pitchFamily="34" charset="0"/>
            </a:endParaRPr>
          </a:p>
          <a:p>
            <a:pPr>
              <a:spcAft>
                <a:spcPts val="200"/>
              </a:spcAft>
            </a:pPr>
            <a:r>
              <a:rPr sz="2000" b="1" dirty="0">
                <a:solidFill>
                  <a:srgbClr val="FFFFFF"/>
                </a:solidFill>
                <a:latin typeface="Arial" panose="020B0604020202020204" pitchFamily="34" charset="0"/>
                <a:cs typeface="Arial" panose="020B0604020202020204" pitchFamily="34" charset="0"/>
              </a:rPr>
              <a:t>Lecturer's Name:</a:t>
            </a:r>
          </a:p>
          <a:p>
            <a:pPr>
              <a:spcAft>
                <a:spcPts val="1000"/>
              </a:spcAft>
            </a:pPr>
            <a:r>
              <a:rPr lang="en-GB" sz="2000" b="1" dirty="0">
                <a:solidFill>
                  <a:srgbClr val="CFE9F5"/>
                </a:solidFill>
                <a:latin typeface="Arial" panose="020B0604020202020204" pitchFamily="34" charset="0"/>
                <a:cs typeface="Arial" panose="020B0604020202020204" pitchFamily="34" charset="0"/>
              </a:rPr>
              <a:t>Mashumba Brian</a:t>
            </a:r>
            <a:endParaRPr sz="2000" b="1" dirty="0">
              <a:solidFill>
                <a:srgbClr val="CFE9F5"/>
              </a:solidFill>
              <a:latin typeface="Arial" panose="020B0604020202020204" pitchFamily="34" charset="0"/>
              <a:cs typeface="Arial" panose="020B0604020202020204" pitchFamily="34" charset="0"/>
            </a:endParaRPr>
          </a:p>
        </p:txBody>
      </p:sp>
      <p:sp>
        <p:nvSpPr>
          <p:cNvPr id="18" name="TextBox 17"/>
          <p:cNvSpPr txBox="1"/>
          <p:nvPr/>
        </p:nvSpPr>
        <p:spPr>
          <a:xfrm>
            <a:off x="11430000" y="6473952"/>
            <a:ext cx="457200" cy="320040"/>
          </a:xfrm>
          <a:prstGeom prst="rect">
            <a:avLst/>
          </a:prstGeom>
          <a:noFill/>
        </p:spPr>
        <p:txBody>
          <a:bodyPr wrap="square" lIns="0" tIns="0" rIns="0" bIns="0" anchor="t">
            <a:spAutoFit/>
          </a:bodyPr>
          <a:lstStyle/>
          <a:p>
            <a:pPr algn="r"/>
            <a:r>
              <a:rPr sz="1100" b="0" i="0">
                <a:solidFill>
                  <a:srgbClr val="CFE9F5"/>
                </a:solidFill>
                <a:latin typeface="Calibri"/>
              </a:rPr>
              <a:t>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2920" y="576976"/>
            <a:ext cx="11155680" cy="369332"/>
          </a:xfrm>
          <a:prstGeom prst="rect">
            <a:avLst/>
          </a:prstGeom>
          <a:noFill/>
        </p:spPr>
        <p:txBody>
          <a:bodyPr wrap="square" lIns="0" tIns="0" rIns="0" bIns="0" anchor="t">
            <a:spAutoFit/>
          </a:bodyPr>
          <a:lstStyle/>
          <a:p>
            <a:pPr algn="l"/>
            <a:r>
              <a:rPr sz="2400" b="1" i="0" dirty="0">
                <a:solidFill>
                  <a:schemeClr val="bg1"/>
                </a:solidFill>
                <a:latin typeface="Arial" panose="020B0604020202020204" pitchFamily="34" charset="0"/>
                <a:cs typeface="Arial" panose="020B0604020202020204" pitchFamily="34" charset="0"/>
              </a:rPr>
              <a:t>Introduction</a:t>
            </a:r>
          </a:p>
        </p:txBody>
      </p:sp>
      <p:sp>
        <p:nvSpPr>
          <p:cNvPr id="4" name="Rounded Rectangle 3"/>
          <p:cNvSpPr/>
          <p:nvPr/>
        </p:nvSpPr>
        <p:spPr>
          <a:xfrm>
            <a:off x="457200" y="1217236"/>
            <a:ext cx="5508000" cy="4915742"/>
          </a:xfrm>
          <a:prstGeom prst="roundRect">
            <a:avLst>
              <a:gd name="adj" fmla="val 1747"/>
            </a:avLst>
          </a:prstGeom>
          <a:solidFill>
            <a:schemeClr val="tx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7" name="TextBox 6"/>
          <p:cNvSpPr txBox="1"/>
          <p:nvPr/>
        </p:nvSpPr>
        <p:spPr>
          <a:xfrm>
            <a:off x="762000" y="1612901"/>
            <a:ext cx="4427220" cy="276999"/>
          </a:xfrm>
          <a:prstGeom prst="rect">
            <a:avLst/>
          </a:prstGeom>
          <a:noFill/>
        </p:spPr>
        <p:txBody>
          <a:bodyPr wrap="square" lIns="0" tIns="0" rIns="0" bIns="0" anchor="t">
            <a:spAutoFit/>
          </a:bodyPr>
          <a:lstStyle/>
          <a:p>
            <a:r>
              <a:rPr lang="en-GB" b="1" dirty="0">
                <a:solidFill>
                  <a:schemeClr val="bg1"/>
                </a:solidFill>
                <a:latin typeface="Arial" panose="020B0604020202020204" pitchFamily="34" charset="0"/>
                <a:cs typeface="Arial" panose="020B0604020202020204" pitchFamily="34" charset="0"/>
              </a:rPr>
              <a:t>About Isaac</a:t>
            </a:r>
            <a:endParaRPr b="1" i="0" dirty="0">
              <a:solidFill>
                <a:schemeClr val="bg1"/>
              </a:solidFill>
              <a:latin typeface="Arial" panose="020B0604020202020204" pitchFamily="34" charset="0"/>
              <a:cs typeface="Arial" panose="020B0604020202020204" pitchFamily="34" charset="0"/>
            </a:endParaRPr>
          </a:p>
        </p:txBody>
      </p:sp>
      <p:sp>
        <p:nvSpPr>
          <p:cNvPr id="8" name="TextBox 7"/>
          <p:cNvSpPr txBox="1"/>
          <p:nvPr/>
        </p:nvSpPr>
        <p:spPr>
          <a:xfrm>
            <a:off x="762000" y="2077531"/>
            <a:ext cx="4896945" cy="3016210"/>
          </a:xfrm>
          <a:prstGeom prst="rect">
            <a:avLst/>
          </a:prstGeom>
          <a:noFill/>
        </p:spPr>
        <p:txBody>
          <a:bodyPr wrap="square" lIns="0" tIns="0" rIns="0" bIns="0">
            <a:spAutoFit/>
          </a:bodyPr>
          <a:lstStyle/>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Isaac is a 4-year-old boy attending a Children's Centre in London.</a:t>
            </a:r>
          </a:p>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He lives with his single mother who suffers from post-natal depression and lacks confidence and social support.</a:t>
            </a:r>
          </a:p>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The family is new to London and Isaac has had interrupted childcare over the last two years.</a:t>
            </a:r>
          </a:p>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Staff have observed that Isaac is reserved during play, becomes distressed when separated from his mother, has delayed language development, and struggles to participate in group activities.</a:t>
            </a:r>
          </a:p>
        </p:txBody>
      </p:sp>
      <p:sp>
        <p:nvSpPr>
          <p:cNvPr id="9" name="Rounded Rectangle 8"/>
          <p:cNvSpPr/>
          <p:nvPr/>
        </p:nvSpPr>
        <p:spPr>
          <a:xfrm>
            <a:off x="6283960" y="1217235"/>
            <a:ext cx="5508000" cy="2340000"/>
          </a:xfrm>
          <a:prstGeom prst="roundRect">
            <a:avLst>
              <a:gd name="adj" fmla="val 3599"/>
            </a:avLst>
          </a:prstGeom>
          <a:solidFill>
            <a:schemeClr val="tx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6675120" y="1612900"/>
            <a:ext cx="4320540" cy="276999"/>
          </a:xfrm>
          <a:prstGeom prst="rect">
            <a:avLst/>
          </a:prstGeom>
          <a:noFill/>
        </p:spPr>
        <p:txBody>
          <a:bodyPr wrap="square" lIns="0" tIns="0" rIns="0" bIns="0" anchor="t">
            <a:spAutoFit/>
          </a:bodyPr>
          <a:lstStyle/>
          <a:p>
            <a:pPr algn="l"/>
            <a:r>
              <a:rPr b="1" i="0" dirty="0">
                <a:solidFill>
                  <a:schemeClr val="bg1"/>
                </a:solidFill>
                <a:latin typeface="Arial" panose="020B0604020202020204" pitchFamily="34" charset="0"/>
                <a:cs typeface="Arial" panose="020B0604020202020204" pitchFamily="34" charset="0"/>
              </a:rPr>
              <a:t>My chosen theory</a:t>
            </a:r>
          </a:p>
        </p:txBody>
      </p:sp>
      <p:sp>
        <p:nvSpPr>
          <p:cNvPr id="13" name="TextBox 12"/>
          <p:cNvSpPr txBox="1"/>
          <p:nvPr/>
        </p:nvSpPr>
        <p:spPr>
          <a:xfrm>
            <a:off x="6675120" y="2077531"/>
            <a:ext cx="4892040" cy="984885"/>
          </a:xfrm>
          <a:prstGeom prst="rect">
            <a:avLst/>
          </a:prstGeom>
          <a:noFill/>
        </p:spPr>
        <p:txBody>
          <a:bodyPr wrap="square" lIns="0" tIns="0" rIns="0" bIns="0" anchor="t">
            <a:spAutoFit/>
          </a:bodyPr>
          <a:lstStyle/>
          <a:p>
            <a:pPr algn="l"/>
            <a:r>
              <a:rPr lang="en-US" sz="1600" b="0" i="0" dirty="0">
                <a:solidFill>
                  <a:schemeClr val="bg1"/>
                </a:solidFill>
                <a:latin typeface="Arial" panose="020B0604020202020204" pitchFamily="34" charset="0"/>
                <a:cs typeface="Arial" panose="020B0604020202020204" pitchFamily="34" charset="0"/>
              </a:rPr>
              <a:t>The presentation applies the Attachment Theory developed by John Bowlby to gain insight into the development of Isaac and suggest a theory-based early help strategy.</a:t>
            </a:r>
          </a:p>
        </p:txBody>
      </p:sp>
      <p:sp>
        <p:nvSpPr>
          <p:cNvPr id="14" name="Rounded Rectangle 13"/>
          <p:cNvSpPr/>
          <p:nvPr/>
        </p:nvSpPr>
        <p:spPr>
          <a:xfrm>
            <a:off x="6294120" y="3792977"/>
            <a:ext cx="5508000" cy="2340000"/>
          </a:xfrm>
          <a:prstGeom prst="roundRect">
            <a:avLst>
              <a:gd name="adj" fmla="val 2984"/>
            </a:avLst>
          </a:prstGeom>
          <a:solidFill>
            <a:schemeClr val="tx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6657340" y="4046222"/>
            <a:ext cx="4124785" cy="276999"/>
          </a:xfrm>
          <a:prstGeom prst="rect">
            <a:avLst/>
          </a:prstGeom>
          <a:noFill/>
        </p:spPr>
        <p:txBody>
          <a:bodyPr wrap="square" lIns="0" tIns="0" rIns="0" bIns="0" anchor="t">
            <a:spAutoFit/>
          </a:bodyPr>
          <a:lstStyle/>
          <a:p>
            <a:pPr algn="l"/>
            <a:r>
              <a:rPr b="1" i="0" dirty="0">
                <a:solidFill>
                  <a:schemeClr val="bg1"/>
                </a:solidFill>
                <a:latin typeface="Arial" panose="020B0604020202020204" pitchFamily="34" charset="0"/>
                <a:cs typeface="Arial" panose="020B0604020202020204" pitchFamily="34" charset="0"/>
              </a:rPr>
              <a:t>Aims of this presentation</a:t>
            </a:r>
          </a:p>
        </p:txBody>
      </p:sp>
      <p:sp>
        <p:nvSpPr>
          <p:cNvPr id="18" name="TextBox 17"/>
          <p:cNvSpPr txBox="1"/>
          <p:nvPr/>
        </p:nvSpPr>
        <p:spPr>
          <a:xfrm>
            <a:off x="6657340" y="4569393"/>
            <a:ext cx="4754880" cy="1384995"/>
          </a:xfrm>
          <a:prstGeom prst="rect">
            <a:avLst/>
          </a:prstGeom>
          <a:noFill/>
        </p:spPr>
        <p:txBody>
          <a:bodyPr wrap="square" lIns="0" tIns="0" rIns="0" bIns="0">
            <a:spAutoFit/>
          </a:bodyPr>
          <a:lstStyle/>
          <a:p>
            <a:pPr marL="182880" indent="-182880" algn="l">
              <a:spcAft>
                <a:spcPts val="800"/>
              </a:spcAft>
              <a:buFont typeface="Arial"/>
              <a:buChar char="●"/>
            </a:pPr>
            <a:r>
              <a:rPr lang="en-US" sz="1400" dirty="0">
                <a:solidFill>
                  <a:schemeClr val="bg1"/>
                </a:solidFill>
                <a:latin typeface="Arial" panose="020B0604020202020204" pitchFamily="34" charset="0"/>
                <a:cs typeface="Arial" panose="020B0604020202020204" pitchFamily="34" charset="0"/>
              </a:rPr>
              <a:t>Describe Bowlby’s theory and its application to early years development.</a:t>
            </a:r>
          </a:p>
          <a:p>
            <a:pPr marL="182880" indent="-182880" algn="l">
              <a:spcAft>
                <a:spcPts val="800"/>
              </a:spcAft>
              <a:buFont typeface="Arial"/>
              <a:buChar char="●"/>
            </a:pPr>
            <a:r>
              <a:rPr lang="en-US" sz="1400" dirty="0">
                <a:solidFill>
                  <a:schemeClr val="bg1"/>
                </a:solidFill>
                <a:latin typeface="Arial" panose="020B0604020202020204" pitchFamily="34" charset="0"/>
                <a:cs typeface="Arial" panose="020B0604020202020204" pitchFamily="34" charset="0"/>
              </a:rPr>
              <a:t>Use the theory to understand Isaac’s experiences.</a:t>
            </a:r>
          </a:p>
          <a:p>
            <a:pPr marL="182880" indent="-182880" algn="l">
              <a:spcAft>
                <a:spcPts val="800"/>
              </a:spcAft>
              <a:buFont typeface="Arial"/>
              <a:buChar char="●"/>
            </a:pPr>
            <a:r>
              <a:rPr lang="en-US" sz="1400" dirty="0">
                <a:solidFill>
                  <a:schemeClr val="bg1"/>
                </a:solidFill>
                <a:latin typeface="Arial" panose="020B0604020202020204" pitchFamily="34" charset="0"/>
                <a:cs typeface="Arial" panose="020B0604020202020204" pitchFamily="34" charset="0"/>
              </a:rPr>
              <a:t>Take into account biological and environmental factors.</a:t>
            </a:r>
          </a:p>
          <a:p>
            <a:pPr marL="182880" indent="-182880" algn="l">
              <a:spcAft>
                <a:spcPts val="800"/>
              </a:spcAft>
              <a:buFont typeface="Arial"/>
              <a:buChar char="●"/>
            </a:pPr>
            <a:r>
              <a:rPr lang="en-US" sz="1400" dirty="0">
                <a:solidFill>
                  <a:schemeClr val="bg1"/>
                </a:solidFill>
                <a:latin typeface="Arial" panose="020B0604020202020204" pitchFamily="34" charset="0"/>
                <a:cs typeface="Arial" panose="020B0604020202020204" pitchFamily="34" charset="0"/>
              </a:rPr>
              <a:t>Recommend feasible strategies and assess the theory</a:t>
            </a:r>
            <a:r>
              <a:rPr lang="en-US" sz="1400" dirty="0">
                <a:solidFill>
                  <a:srgbClr val="2D2A26"/>
                </a:solidFill>
                <a:latin typeface="Arial" panose="020B0604020202020204" pitchFamily="34" charset="0"/>
                <a:cs typeface="Arial" panose="020B0604020202020204" pitchFamily="34" charset="0"/>
              </a:rPr>
              <a:t>.</a:t>
            </a:r>
          </a:p>
        </p:txBody>
      </p:sp>
      <p:sp>
        <p:nvSpPr>
          <p:cNvPr id="20" name="TextBox 19"/>
          <p:cNvSpPr txBox="1"/>
          <p:nvPr/>
        </p:nvSpPr>
        <p:spPr>
          <a:xfrm>
            <a:off x="11430000" y="6473952"/>
            <a:ext cx="457200" cy="320040"/>
          </a:xfrm>
          <a:prstGeom prst="rect">
            <a:avLst/>
          </a:prstGeom>
          <a:noFill/>
        </p:spPr>
        <p:txBody>
          <a:bodyPr wrap="square" lIns="0" tIns="0" rIns="0" bIns="0" anchor="t">
            <a:spAutoFit/>
          </a:bodyPr>
          <a:lstStyle/>
          <a:p>
            <a:pPr algn="r"/>
            <a:r>
              <a:rPr sz="1100" b="0" i="0">
                <a:solidFill>
                  <a:srgbClr val="9AA5AC"/>
                </a:solidFill>
                <a:latin typeface="Calibri"/>
              </a:rPr>
              <a:t>2</a:t>
            </a:r>
          </a:p>
        </p:txBody>
      </p:sp>
      <p:sp>
        <p:nvSpPr>
          <p:cNvPr id="22" name="Oval 21">
            <a:extLst>
              <a:ext uri="{FF2B5EF4-FFF2-40B4-BE49-F238E27FC236}">
                <a16:creationId xmlns:a16="http://schemas.microsoft.com/office/drawing/2014/main" id="{3B1649AC-D5A0-DFB1-E181-5469B0384734}"/>
              </a:ext>
            </a:extLst>
          </p:cNvPr>
          <p:cNvSpPr/>
          <p:nvPr/>
        </p:nvSpPr>
        <p:spPr>
          <a:xfrm>
            <a:off x="10149840" y="-1005840"/>
            <a:ext cx="3291840" cy="329184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Oval 23">
            <a:extLst>
              <a:ext uri="{FF2B5EF4-FFF2-40B4-BE49-F238E27FC236}">
                <a16:creationId xmlns:a16="http://schemas.microsoft.com/office/drawing/2014/main" id="{2E85A680-9071-87C1-7C85-100A390ACA8B}"/>
              </a:ext>
            </a:extLst>
          </p:cNvPr>
          <p:cNvSpPr/>
          <p:nvPr/>
        </p:nvSpPr>
        <p:spPr>
          <a:xfrm>
            <a:off x="-1188720" y="4948270"/>
            <a:ext cx="3566160" cy="356616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Oval 19">
            <a:extLst>
              <a:ext uri="{FF2B5EF4-FFF2-40B4-BE49-F238E27FC236}">
                <a16:creationId xmlns:a16="http://schemas.microsoft.com/office/drawing/2014/main" id="{DBE2CC13-24D4-94B5-7838-C838609C1F94}"/>
              </a:ext>
            </a:extLst>
          </p:cNvPr>
          <p:cNvSpPr/>
          <p:nvPr/>
        </p:nvSpPr>
        <p:spPr>
          <a:xfrm>
            <a:off x="9995601" y="-1078992"/>
            <a:ext cx="3291840" cy="329184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Oval 21">
            <a:extLst>
              <a:ext uri="{FF2B5EF4-FFF2-40B4-BE49-F238E27FC236}">
                <a16:creationId xmlns:a16="http://schemas.microsoft.com/office/drawing/2014/main" id="{4192557F-A7D4-083E-ED5F-67DFA4D16A24}"/>
              </a:ext>
            </a:extLst>
          </p:cNvPr>
          <p:cNvSpPr/>
          <p:nvPr/>
        </p:nvSpPr>
        <p:spPr>
          <a:xfrm>
            <a:off x="-1188720" y="4937760"/>
            <a:ext cx="3566160" cy="356616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1100"/>
          </a:p>
        </p:txBody>
      </p:sp>
      <p:sp>
        <p:nvSpPr>
          <p:cNvPr id="3" name="TextBox 2"/>
          <p:cNvSpPr txBox="1"/>
          <p:nvPr/>
        </p:nvSpPr>
        <p:spPr>
          <a:xfrm>
            <a:off x="502920" y="577438"/>
            <a:ext cx="11155680" cy="461665"/>
          </a:xfrm>
          <a:prstGeom prst="rect">
            <a:avLst/>
          </a:prstGeom>
          <a:noFill/>
        </p:spPr>
        <p:txBody>
          <a:bodyPr wrap="square" lIns="0" tIns="0" rIns="0" bIns="0" anchor="t">
            <a:spAutoFit/>
          </a:bodyPr>
          <a:lstStyle/>
          <a:p>
            <a:pPr algn="l"/>
            <a:r>
              <a:rPr sz="3000" b="1" i="0" dirty="0">
                <a:solidFill>
                  <a:schemeClr val="bg1"/>
                </a:solidFill>
                <a:latin typeface="Arial" panose="020B0604020202020204" pitchFamily="34" charset="0"/>
                <a:cs typeface="Arial" panose="020B0604020202020204" pitchFamily="34" charset="0"/>
              </a:rPr>
              <a:t>What is Bowlby's Attachment Theory?</a:t>
            </a:r>
          </a:p>
        </p:txBody>
      </p:sp>
      <p:sp>
        <p:nvSpPr>
          <p:cNvPr id="4" name="Rounded Rectangle 3"/>
          <p:cNvSpPr/>
          <p:nvPr/>
        </p:nvSpPr>
        <p:spPr>
          <a:xfrm>
            <a:off x="528321" y="1508759"/>
            <a:ext cx="5400000" cy="4752000"/>
          </a:xfrm>
          <a:prstGeom prst="roundRect">
            <a:avLst>
              <a:gd name="adj" fmla="val 1791"/>
            </a:avLst>
          </a:prstGeom>
          <a:solidFill>
            <a:schemeClr val="tx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a:p>
        </p:txBody>
      </p:sp>
      <p:sp>
        <p:nvSpPr>
          <p:cNvPr id="7" name="TextBox 6"/>
          <p:cNvSpPr txBox="1"/>
          <p:nvPr/>
        </p:nvSpPr>
        <p:spPr>
          <a:xfrm>
            <a:off x="723900" y="1743192"/>
            <a:ext cx="4389654" cy="307777"/>
          </a:xfrm>
          <a:prstGeom prst="rect">
            <a:avLst/>
          </a:prstGeom>
          <a:noFill/>
        </p:spPr>
        <p:txBody>
          <a:bodyPr wrap="square" lIns="0" tIns="0" rIns="0" bIns="0" anchor="t">
            <a:spAutoFit/>
          </a:bodyPr>
          <a:lstStyle/>
          <a:p>
            <a:pPr algn="l"/>
            <a:r>
              <a:rPr sz="2000" b="1" i="0" dirty="0">
                <a:solidFill>
                  <a:schemeClr val="bg1"/>
                </a:solidFill>
                <a:latin typeface="Arial" panose="020B0604020202020204" pitchFamily="34" charset="0"/>
                <a:cs typeface="Arial" panose="020B0604020202020204" pitchFamily="34" charset="0"/>
              </a:rPr>
              <a:t>Who proposed it?</a:t>
            </a:r>
          </a:p>
        </p:txBody>
      </p:sp>
      <p:sp>
        <p:nvSpPr>
          <p:cNvPr id="8" name="TextBox 7"/>
          <p:cNvSpPr txBox="1"/>
          <p:nvPr/>
        </p:nvSpPr>
        <p:spPr>
          <a:xfrm>
            <a:off x="723900" y="2212848"/>
            <a:ext cx="5173980" cy="861774"/>
          </a:xfrm>
          <a:prstGeom prst="rect">
            <a:avLst/>
          </a:prstGeom>
          <a:noFill/>
        </p:spPr>
        <p:txBody>
          <a:bodyPr wrap="square" lIns="0" tIns="0" rIns="0" bIns="0" anchor="t">
            <a:spAutoFit/>
          </a:bodyPr>
          <a:lstStyle/>
          <a:p>
            <a:pPr algn="l"/>
            <a:r>
              <a:rPr lang="en-US" sz="1400" b="0" i="0" dirty="0">
                <a:solidFill>
                  <a:schemeClr val="bg1"/>
                </a:solidFill>
                <a:latin typeface="Arial" panose="020B0604020202020204" pitchFamily="34" charset="0"/>
                <a:cs typeface="Arial" panose="020B0604020202020204" pitchFamily="34" charset="0"/>
              </a:rPr>
              <a:t>Attachment Theory was </a:t>
            </a:r>
            <a:r>
              <a:rPr lang="en-US" sz="1400" dirty="0">
                <a:solidFill>
                  <a:schemeClr val="bg1"/>
                </a:solidFill>
                <a:latin typeface="Arial" panose="020B0604020202020204" pitchFamily="34" charset="0"/>
                <a:cs typeface="Arial" panose="020B0604020202020204" pitchFamily="34" charset="0"/>
              </a:rPr>
              <a:t>proposed</a:t>
            </a:r>
            <a:r>
              <a:rPr lang="en-US" sz="1400" b="0" i="0" dirty="0">
                <a:solidFill>
                  <a:schemeClr val="bg1"/>
                </a:solidFill>
                <a:latin typeface="Arial" panose="020B0604020202020204" pitchFamily="34" charset="0"/>
                <a:cs typeface="Arial" panose="020B0604020202020204" pitchFamily="34" charset="0"/>
              </a:rPr>
              <a:t> by John Bowlby, a British psychoanalyst and child psychiatrist who observed children in hospitals who were separated from their parents (Bowlby, 1958; Darling</a:t>
            </a:r>
            <a:r>
              <a:rPr lang="en-US" sz="1400" dirty="0">
                <a:solidFill>
                  <a:schemeClr val="bg1"/>
                </a:solidFill>
                <a:latin typeface="Arial" panose="020B0604020202020204" pitchFamily="34" charset="0"/>
                <a:cs typeface="Arial" panose="020B0604020202020204" pitchFamily="34" charset="0"/>
              </a:rPr>
              <a:t> et al., 2024)</a:t>
            </a:r>
            <a:r>
              <a:rPr lang="en-US" sz="1400" b="0" i="0" dirty="0">
                <a:solidFill>
                  <a:schemeClr val="bg1"/>
                </a:solidFill>
                <a:latin typeface="Arial" panose="020B0604020202020204" pitchFamily="34" charset="0"/>
                <a:cs typeface="Arial" panose="020B0604020202020204" pitchFamily="34" charset="0"/>
              </a:rPr>
              <a:t>.</a:t>
            </a:r>
          </a:p>
        </p:txBody>
      </p:sp>
      <p:sp>
        <p:nvSpPr>
          <p:cNvPr id="9" name="TextBox 8"/>
          <p:cNvSpPr txBox="1"/>
          <p:nvPr/>
        </p:nvSpPr>
        <p:spPr>
          <a:xfrm>
            <a:off x="723900" y="3303222"/>
            <a:ext cx="5173980" cy="861774"/>
          </a:xfrm>
          <a:prstGeom prst="rect">
            <a:avLst/>
          </a:prstGeom>
          <a:noFill/>
        </p:spPr>
        <p:txBody>
          <a:bodyPr wrap="square" lIns="0" tIns="0" rIns="0" bIns="0" anchor="t">
            <a:spAutoFit/>
          </a:bodyPr>
          <a:lstStyle/>
          <a:p>
            <a:pPr algn="l"/>
            <a:r>
              <a:rPr lang="en-US" sz="1400" b="0" i="0" dirty="0">
                <a:solidFill>
                  <a:schemeClr val="bg1"/>
                </a:solidFill>
                <a:latin typeface="Arial" panose="020B0604020202020204" pitchFamily="34" charset="0"/>
                <a:cs typeface="Arial" panose="020B0604020202020204" pitchFamily="34" charset="0"/>
              </a:rPr>
              <a:t>The theory was later elaborated by Mary Ainsworth in the form of the Strange Situation procedure in which infants are observed to develop various forms of attachment based on the availability of caregivers (Ainsworth et al., 1978).</a:t>
            </a:r>
          </a:p>
        </p:txBody>
      </p:sp>
      <p:sp>
        <p:nvSpPr>
          <p:cNvPr id="10" name="TextBox 9"/>
          <p:cNvSpPr txBox="1"/>
          <p:nvPr/>
        </p:nvSpPr>
        <p:spPr>
          <a:xfrm>
            <a:off x="723900" y="4709160"/>
            <a:ext cx="4396740" cy="307777"/>
          </a:xfrm>
          <a:prstGeom prst="rect">
            <a:avLst/>
          </a:prstGeom>
          <a:noFill/>
        </p:spPr>
        <p:txBody>
          <a:bodyPr wrap="square" lIns="0" tIns="0" rIns="0" bIns="0" anchor="t">
            <a:spAutoFit/>
          </a:bodyPr>
          <a:lstStyle/>
          <a:p>
            <a:pPr algn="l"/>
            <a:r>
              <a:rPr sz="2000" b="1" i="0" dirty="0">
                <a:solidFill>
                  <a:schemeClr val="bg1"/>
                </a:solidFill>
                <a:latin typeface="Arial" panose="020B0604020202020204" pitchFamily="34" charset="0"/>
                <a:cs typeface="Arial" panose="020B0604020202020204" pitchFamily="34" charset="0"/>
              </a:rPr>
              <a:t>What does it focus on?</a:t>
            </a:r>
          </a:p>
        </p:txBody>
      </p:sp>
      <p:sp>
        <p:nvSpPr>
          <p:cNvPr id="11" name="TextBox 10"/>
          <p:cNvSpPr txBox="1"/>
          <p:nvPr/>
        </p:nvSpPr>
        <p:spPr>
          <a:xfrm>
            <a:off x="723901" y="5237935"/>
            <a:ext cx="5173980" cy="646331"/>
          </a:xfrm>
          <a:prstGeom prst="rect">
            <a:avLst/>
          </a:prstGeom>
          <a:noFill/>
        </p:spPr>
        <p:txBody>
          <a:bodyPr wrap="square" lIns="0" tIns="0" rIns="0" bIns="0" anchor="t">
            <a:spAutoFit/>
          </a:bodyPr>
          <a:lstStyle/>
          <a:p>
            <a:pPr algn="l"/>
            <a:r>
              <a:rPr lang="en-US" sz="1400" b="0" i="0" dirty="0">
                <a:solidFill>
                  <a:schemeClr val="bg1"/>
                </a:solidFill>
                <a:latin typeface="Arial" panose="020B0604020202020204" pitchFamily="34" charset="0"/>
                <a:cs typeface="Arial" panose="020B0604020202020204" pitchFamily="34" charset="0"/>
              </a:rPr>
              <a:t>The emotional connection between a child and his or her main caregiver and the influence of this connection on the emotional, social and relational growth of the child across a lifetime.</a:t>
            </a:r>
          </a:p>
        </p:txBody>
      </p:sp>
      <p:sp>
        <p:nvSpPr>
          <p:cNvPr id="12" name="Rounded Rectangle 11"/>
          <p:cNvSpPr/>
          <p:nvPr/>
        </p:nvSpPr>
        <p:spPr>
          <a:xfrm>
            <a:off x="6259542" y="1508759"/>
            <a:ext cx="5400000" cy="4752000"/>
          </a:xfrm>
          <a:prstGeom prst="roundRect">
            <a:avLst>
              <a:gd name="adj" fmla="val 1747"/>
            </a:avLst>
          </a:prstGeom>
          <a:solidFill>
            <a:schemeClr val="tx2">
              <a:lumMod val="60000"/>
              <a:lumOff val="4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a:p>
        </p:txBody>
      </p:sp>
      <p:sp>
        <p:nvSpPr>
          <p:cNvPr id="15" name="TextBox 14"/>
          <p:cNvSpPr txBox="1"/>
          <p:nvPr/>
        </p:nvSpPr>
        <p:spPr>
          <a:xfrm>
            <a:off x="6438900" y="1743192"/>
            <a:ext cx="4434421" cy="307777"/>
          </a:xfrm>
          <a:prstGeom prst="rect">
            <a:avLst/>
          </a:prstGeom>
          <a:noFill/>
        </p:spPr>
        <p:txBody>
          <a:bodyPr wrap="square" lIns="0" tIns="0" rIns="0" bIns="0" anchor="t">
            <a:spAutoFit/>
          </a:bodyPr>
          <a:lstStyle/>
          <a:p>
            <a:pPr algn="l"/>
            <a:r>
              <a:rPr sz="2000" b="1" i="0" dirty="0">
                <a:solidFill>
                  <a:schemeClr val="bg1"/>
                </a:solidFill>
                <a:latin typeface="Arial" panose="020B0604020202020204" pitchFamily="34" charset="0"/>
                <a:cs typeface="Arial" panose="020B0604020202020204" pitchFamily="34" charset="0"/>
              </a:rPr>
              <a:t>Key concepts</a:t>
            </a:r>
          </a:p>
        </p:txBody>
      </p:sp>
      <p:sp>
        <p:nvSpPr>
          <p:cNvPr id="16" name="TextBox 15"/>
          <p:cNvSpPr txBox="1"/>
          <p:nvPr/>
        </p:nvSpPr>
        <p:spPr>
          <a:xfrm>
            <a:off x="6438900" y="2212848"/>
            <a:ext cx="4991100" cy="2872581"/>
          </a:xfrm>
          <a:prstGeom prst="rect">
            <a:avLst/>
          </a:prstGeom>
          <a:noFill/>
        </p:spPr>
        <p:txBody>
          <a:bodyPr wrap="square" lIns="0" tIns="0" rIns="0" bIns="0">
            <a:spAutoFit/>
          </a:bodyPr>
          <a:lstStyle/>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Monotropy: infants develop a single main attachment bond to the primary caregiver.</a:t>
            </a:r>
          </a:p>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Internal Working Model: initial relationships form a mental template to subsequent relationships.</a:t>
            </a:r>
          </a:p>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Critical/sensitive period: the first two years are crucial in the development of attachment.</a:t>
            </a:r>
          </a:p>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Secure base: a safe caregiver helps a child to discover the world without fear.</a:t>
            </a:r>
          </a:p>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Continuity hypothesis: early attachment predicts later emotional and social development.</a:t>
            </a:r>
          </a:p>
        </p:txBody>
      </p:sp>
      <p:sp>
        <p:nvSpPr>
          <p:cNvPr id="18" name="TextBox 17"/>
          <p:cNvSpPr txBox="1"/>
          <p:nvPr/>
        </p:nvSpPr>
        <p:spPr>
          <a:xfrm>
            <a:off x="11430000" y="6473952"/>
            <a:ext cx="457200" cy="320040"/>
          </a:xfrm>
          <a:prstGeom prst="rect">
            <a:avLst/>
          </a:prstGeom>
          <a:noFill/>
        </p:spPr>
        <p:txBody>
          <a:bodyPr wrap="square" lIns="0" tIns="0" rIns="0" bIns="0" anchor="t">
            <a:spAutoFit/>
          </a:bodyPr>
          <a:lstStyle/>
          <a:p>
            <a:pPr algn="r"/>
            <a:r>
              <a:rPr sz="1100" b="0" i="0">
                <a:solidFill>
                  <a:srgbClr val="9AA5AC"/>
                </a:solidFill>
                <a:latin typeface="Calibri"/>
              </a:rPr>
              <a:t>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a:extLst>
              <a:ext uri="{FF2B5EF4-FFF2-40B4-BE49-F238E27FC236}">
                <a16:creationId xmlns:a16="http://schemas.microsoft.com/office/drawing/2014/main" id="{EF4FC8C6-BC2A-C307-385E-D78E1F5702EF}"/>
              </a:ext>
            </a:extLst>
          </p:cNvPr>
          <p:cNvSpPr/>
          <p:nvPr/>
        </p:nvSpPr>
        <p:spPr>
          <a:xfrm>
            <a:off x="-1188720" y="4937760"/>
            <a:ext cx="3566160" cy="356616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1600"/>
          </a:p>
        </p:txBody>
      </p:sp>
      <p:sp>
        <p:nvSpPr>
          <p:cNvPr id="3" name="TextBox 2"/>
          <p:cNvSpPr txBox="1"/>
          <p:nvPr/>
        </p:nvSpPr>
        <p:spPr>
          <a:xfrm>
            <a:off x="163598" y="365811"/>
            <a:ext cx="11495002" cy="461665"/>
          </a:xfrm>
          <a:prstGeom prst="rect">
            <a:avLst/>
          </a:prstGeom>
          <a:noFill/>
        </p:spPr>
        <p:txBody>
          <a:bodyPr wrap="square" lIns="0" tIns="0" rIns="0" bIns="0" anchor="t">
            <a:spAutoFit/>
          </a:bodyPr>
          <a:lstStyle/>
          <a:p>
            <a:pPr algn="l"/>
            <a:r>
              <a:rPr sz="3000" b="1" i="0" dirty="0">
                <a:solidFill>
                  <a:schemeClr val="bg1"/>
                </a:solidFill>
                <a:latin typeface="Arial" panose="020B0604020202020204" pitchFamily="34" charset="0"/>
                <a:cs typeface="Arial" panose="020B0604020202020204" pitchFamily="34" charset="0"/>
              </a:rPr>
              <a:t>Relevance to Early Years Development</a:t>
            </a:r>
          </a:p>
        </p:txBody>
      </p:sp>
      <p:sp>
        <p:nvSpPr>
          <p:cNvPr id="4" name="Rounded Rectangle 3"/>
          <p:cNvSpPr/>
          <p:nvPr/>
        </p:nvSpPr>
        <p:spPr>
          <a:xfrm>
            <a:off x="163598" y="1258186"/>
            <a:ext cx="6300000" cy="2359772"/>
          </a:xfrm>
          <a:prstGeom prst="roundRect">
            <a:avLst>
              <a:gd name="adj" fmla="val 8637"/>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7" name="TextBox 6"/>
          <p:cNvSpPr txBox="1"/>
          <p:nvPr/>
        </p:nvSpPr>
        <p:spPr>
          <a:xfrm>
            <a:off x="330200" y="1574554"/>
            <a:ext cx="6133439" cy="307777"/>
          </a:xfrm>
          <a:prstGeom prst="rect">
            <a:avLst/>
          </a:prstGeom>
          <a:noFill/>
        </p:spPr>
        <p:txBody>
          <a:bodyPr wrap="square" lIns="0" tIns="0" rIns="0" bIns="0" anchor="t">
            <a:spAutoFit/>
          </a:bodyPr>
          <a:lstStyle/>
          <a:p>
            <a:pPr algn="l"/>
            <a:r>
              <a:rPr sz="2000" b="1" i="0" dirty="0">
                <a:solidFill>
                  <a:schemeClr val="bg1"/>
                </a:solidFill>
                <a:latin typeface="Arial" panose="020B0604020202020204" pitchFamily="34" charset="0"/>
                <a:cs typeface="Arial" panose="020B0604020202020204" pitchFamily="34" charset="0"/>
              </a:rPr>
              <a:t>Attachment underpins PIES development</a:t>
            </a:r>
          </a:p>
        </p:txBody>
      </p:sp>
      <p:sp>
        <p:nvSpPr>
          <p:cNvPr id="8" name="TextBox 7"/>
          <p:cNvSpPr txBox="1"/>
          <p:nvPr/>
        </p:nvSpPr>
        <p:spPr>
          <a:xfrm>
            <a:off x="330200" y="2046356"/>
            <a:ext cx="5892800" cy="738664"/>
          </a:xfrm>
          <a:prstGeom prst="rect">
            <a:avLst/>
          </a:prstGeom>
          <a:noFill/>
        </p:spPr>
        <p:txBody>
          <a:bodyPr wrap="square" lIns="0" tIns="0" rIns="0" bIns="0" anchor="t">
            <a:spAutoFit/>
          </a:bodyPr>
          <a:lstStyle/>
          <a:p>
            <a:pPr algn="l"/>
            <a:r>
              <a:rPr lang="en-US" sz="1600" b="0" i="0" dirty="0">
                <a:solidFill>
                  <a:schemeClr val="bg1"/>
                </a:solidFill>
                <a:latin typeface="Arial" panose="020B0604020202020204" pitchFamily="34" charset="0"/>
                <a:cs typeface="Arial" panose="020B0604020202020204" pitchFamily="34" charset="0"/>
              </a:rPr>
              <a:t>A secure attachment provides emotional security to explore, play and learn, supporting Physical, Intellectual, Emotional and Social (PIES) development in the early years.</a:t>
            </a:r>
          </a:p>
        </p:txBody>
      </p:sp>
      <p:sp>
        <p:nvSpPr>
          <p:cNvPr id="14" name="Rounded Rectangle 13"/>
          <p:cNvSpPr/>
          <p:nvPr/>
        </p:nvSpPr>
        <p:spPr>
          <a:xfrm>
            <a:off x="163598" y="3792189"/>
            <a:ext cx="6300000" cy="2700000"/>
          </a:xfrm>
          <a:prstGeom prst="roundRect">
            <a:avLst>
              <a:gd name="adj" fmla="val 693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dirty="0">
              <a:latin typeface="Arial" panose="020B0604020202020204" pitchFamily="34" charset="0"/>
              <a:cs typeface="Arial" panose="020B0604020202020204" pitchFamily="34" charset="0"/>
            </a:endParaRPr>
          </a:p>
        </p:txBody>
      </p:sp>
      <p:sp>
        <p:nvSpPr>
          <p:cNvPr id="17" name="TextBox 16"/>
          <p:cNvSpPr txBox="1"/>
          <p:nvPr/>
        </p:nvSpPr>
        <p:spPr>
          <a:xfrm>
            <a:off x="284149" y="4140131"/>
            <a:ext cx="6225540" cy="307777"/>
          </a:xfrm>
          <a:prstGeom prst="rect">
            <a:avLst/>
          </a:prstGeom>
          <a:noFill/>
        </p:spPr>
        <p:txBody>
          <a:bodyPr wrap="square" lIns="0" tIns="0" rIns="0" bIns="0" anchor="t">
            <a:spAutoFit/>
          </a:bodyPr>
          <a:lstStyle/>
          <a:p>
            <a:pPr algn="l"/>
            <a:r>
              <a:rPr sz="2000" b="1" i="0" dirty="0">
                <a:solidFill>
                  <a:schemeClr val="bg1"/>
                </a:solidFill>
                <a:latin typeface="Arial" panose="020B0604020202020204" pitchFamily="34" charset="0"/>
                <a:cs typeface="Arial" panose="020B0604020202020204" pitchFamily="34" charset="0"/>
              </a:rPr>
              <a:t>Relevance to age 0-5 and to health and social care</a:t>
            </a:r>
          </a:p>
        </p:txBody>
      </p:sp>
      <p:sp>
        <p:nvSpPr>
          <p:cNvPr id="18" name="TextBox 17"/>
          <p:cNvSpPr txBox="1"/>
          <p:nvPr/>
        </p:nvSpPr>
        <p:spPr>
          <a:xfrm>
            <a:off x="281609" y="4622139"/>
            <a:ext cx="6030291" cy="1477328"/>
          </a:xfrm>
          <a:prstGeom prst="rect">
            <a:avLst/>
          </a:prstGeom>
          <a:noFill/>
        </p:spPr>
        <p:txBody>
          <a:bodyPr wrap="square" lIns="0" tIns="0" rIns="0" bIns="0" anchor="t">
            <a:spAutoFit/>
          </a:bodyPr>
          <a:lstStyle/>
          <a:p>
            <a:pPr algn="l"/>
            <a:r>
              <a:rPr lang="en-US" sz="1600" b="0" i="0" dirty="0">
                <a:solidFill>
                  <a:schemeClr val="bg1"/>
                </a:solidFill>
                <a:latin typeface="Arial" panose="020B0604020202020204" pitchFamily="34" charset="0"/>
                <a:cs typeface="Arial" panose="020B0604020202020204" pitchFamily="34" charset="0"/>
              </a:rPr>
              <a:t>Children in this age group (</a:t>
            </a:r>
            <a:r>
              <a:rPr lang="en-US" sz="1600" dirty="0">
                <a:solidFill>
                  <a:schemeClr val="bg1"/>
                </a:solidFill>
                <a:latin typeface="Arial" panose="020B0604020202020204" pitchFamily="34" charset="0"/>
                <a:cs typeface="Arial" panose="020B0604020202020204" pitchFamily="34" charset="0"/>
              </a:rPr>
              <a:t>from birth to age 5</a:t>
            </a:r>
            <a:r>
              <a:rPr lang="en-US" sz="1600" b="0" i="0" dirty="0">
                <a:solidFill>
                  <a:schemeClr val="bg1"/>
                </a:solidFill>
                <a:latin typeface="Arial" panose="020B0604020202020204" pitchFamily="34" charset="0"/>
                <a:cs typeface="Arial" panose="020B0604020202020204" pitchFamily="34" charset="0"/>
              </a:rPr>
              <a:t>) are completely reliant on caregivers to control their emotions, making this the stage that Bowlby determined as the most sensitive to attachment. Childhood attachment patterns may also affect the relationship of individuals to healthcare professionals in adulthood, such as trust </a:t>
            </a:r>
            <a:r>
              <a:rPr lang="en-US" sz="1600" dirty="0">
                <a:solidFill>
                  <a:schemeClr val="bg1"/>
                </a:solidFill>
                <a:latin typeface="Arial" panose="020B0604020202020204" pitchFamily="34" charset="0"/>
                <a:cs typeface="Arial" panose="020B0604020202020204" pitchFamily="34" charset="0"/>
              </a:rPr>
              <a:t>in</a:t>
            </a:r>
            <a:r>
              <a:rPr lang="en-US" sz="1600" b="0" i="0" dirty="0">
                <a:solidFill>
                  <a:schemeClr val="bg1"/>
                </a:solidFill>
                <a:latin typeface="Arial" panose="020B0604020202020204" pitchFamily="34" charset="0"/>
                <a:cs typeface="Arial" panose="020B0604020202020204" pitchFamily="34" charset="0"/>
              </a:rPr>
              <a:t> health practitioners (Maunder and Hunter, 2016).</a:t>
            </a:r>
          </a:p>
        </p:txBody>
      </p:sp>
      <p:sp>
        <p:nvSpPr>
          <p:cNvPr id="20" name="TextBox 19"/>
          <p:cNvSpPr txBox="1"/>
          <p:nvPr/>
        </p:nvSpPr>
        <p:spPr>
          <a:xfrm>
            <a:off x="11430000" y="6473952"/>
            <a:ext cx="457200" cy="320040"/>
          </a:xfrm>
          <a:prstGeom prst="rect">
            <a:avLst/>
          </a:prstGeom>
          <a:noFill/>
        </p:spPr>
        <p:txBody>
          <a:bodyPr wrap="square" lIns="0" tIns="0" rIns="0" bIns="0" anchor="t">
            <a:spAutoFit/>
          </a:bodyPr>
          <a:lstStyle/>
          <a:p>
            <a:pPr algn="r"/>
            <a:r>
              <a:rPr sz="1100" b="0" i="0">
                <a:solidFill>
                  <a:srgbClr val="9AA5AC"/>
                </a:solidFill>
                <a:latin typeface="Calibri"/>
              </a:rPr>
              <a:t>4</a:t>
            </a:r>
          </a:p>
        </p:txBody>
      </p:sp>
      <p:pic>
        <p:nvPicPr>
          <p:cNvPr id="21" name="Picture 20" descr="368 Caregiver Kids Stock Photos - Free &amp; Royalty-Free Stock Photos from  Dreamstime">
            <a:extLst>
              <a:ext uri="{FF2B5EF4-FFF2-40B4-BE49-F238E27FC236}">
                <a16:creationId xmlns:a16="http://schemas.microsoft.com/office/drawing/2014/main" id="{622ECBFB-AEE2-A507-AE30-5F654D2CAE1E}"/>
              </a:ext>
            </a:extLst>
          </p:cNvPr>
          <p:cNvPicPr>
            <a:picLocks noChangeAspect="1"/>
          </p:cNvPicPr>
          <p:nvPr/>
        </p:nvPicPr>
        <p:blipFill>
          <a:blip r:embed="rId3"/>
          <a:stretch>
            <a:fillRect/>
          </a:stretch>
        </p:blipFill>
        <p:spPr>
          <a:xfrm>
            <a:off x="6676291" y="1996549"/>
            <a:ext cx="5352111" cy="3689051"/>
          </a:xfrm>
          <a:prstGeom prst="rect">
            <a:avLst/>
          </a:prstGeom>
          <a:ln>
            <a:headEnd type="none" w="med" len="med"/>
            <a:tailEnd type="none" w="med" len="med"/>
          </a:ln>
        </p:spPr>
        <p:style>
          <a:lnRef idx="3">
            <a:schemeClr val="lt1"/>
          </a:lnRef>
          <a:fillRef idx="1">
            <a:schemeClr val="accent4"/>
          </a:fillRef>
          <a:effectRef idx="1">
            <a:schemeClr val="accent4"/>
          </a:effectRef>
          <a:fontRef idx="minor">
            <a:schemeClr val="lt1"/>
          </a:fontRef>
        </p:style>
      </p:pic>
      <p:sp>
        <p:nvSpPr>
          <p:cNvPr id="10" name="Oval 9">
            <a:extLst>
              <a:ext uri="{FF2B5EF4-FFF2-40B4-BE49-F238E27FC236}">
                <a16:creationId xmlns:a16="http://schemas.microsoft.com/office/drawing/2014/main" id="{A67A0414-1324-E2E2-3E08-58FFBBC1A65C}"/>
              </a:ext>
            </a:extLst>
          </p:cNvPr>
          <p:cNvSpPr/>
          <p:nvPr/>
        </p:nvSpPr>
        <p:spPr>
          <a:xfrm>
            <a:off x="10149840" y="-1005840"/>
            <a:ext cx="3291840" cy="329184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2920" y="566928"/>
            <a:ext cx="11155680" cy="461665"/>
          </a:xfrm>
          <a:prstGeom prst="rect">
            <a:avLst/>
          </a:prstGeom>
          <a:noFill/>
        </p:spPr>
        <p:txBody>
          <a:bodyPr wrap="square" lIns="0" tIns="0" rIns="0" bIns="0" anchor="t">
            <a:spAutoFit/>
          </a:bodyPr>
          <a:lstStyle/>
          <a:p>
            <a:pPr algn="l"/>
            <a:r>
              <a:rPr sz="3000" b="1" i="0" dirty="0">
                <a:solidFill>
                  <a:schemeClr val="bg1"/>
                </a:solidFill>
                <a:latin typeface="Arial" panose="020B0604020202020204" pitchFamily="34" charset="0"/>
                <a:cs typeface="Arial" panose="020B0604020202020204" pitchFamily="34" charset="0"/>
              </a:rPr>
              <a:t>Applying the Theory to Isaac's Experiences</a:t>
            </a:r>
          </a:p>
        </p:txBody>
      </p:sp>
      <p:sp>
        <p:nvSpPr>
          <p:cNvPr id="4" name="Rounded Rectangle 3"/>
          <p:cNvSpPr/>
          <p:nvPr/>
        </p:nvSpPr>
        <p:spPr>
          <a:xfrm>
            <a:off x="276873" y="1460962"/>
            <a:ext cx="3780000" cy="3780000"/>
          </a:xfrm>
          <a:prstGeom prst="roundRect">
            <a:avLst>
              <a:gd name="adj" fmla="val 222"/>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622301" y="1920240"/>
            <a:ext cx="3300474" cy="280601"/>
          </a:xfrm>
          <a:prstGeom prst="rect">
            <a:avLst/>
          </a:prstGeom>
          <a:noFill/>
        </p:spPr>
        <p:txBody>
          <a:bodyPr wrap="square" lIns="0" tIns="0" rIns="0" bIns="0" anchor="t">
            <a:spAutoFit/>
          </a:bodyPr>
          <a:lstStyle/>
          <a:p>
            <a:pPr algn="l"/>
            <a:r>
              <a:rPr b="1" i="0" dirty="0">
                <a:solidFill>
                  <a:schemeClr val="bg1"/>
                </a:solidFill>
                <a:latin typeface="Arial" panose="020B0604020202020204" pitchFamily="34" charset="0"/>
                <a:cs typeface="Arial" panose="020B0604020202020204" pitchFamily="34" charset="0"/>
              </a:rPr>
              <a:t>Disrupted childcare</a:t>
            </a:r>
          </a:p>
        </p:txBody>
      </p:sp>
      <p:sp>
        <p:nvSpPr>
          <p:cNvPr id="8" name="TextBox 7"/>
          <p:cNvSpPr txBox="1"/>
          <p:nvPr/>
        </p:nvSpPr>
        <p:spPr>
          <a:xfrm>
            <a:off x="622301" y="2403440"/>
            <a:ext cx="3300474" cy="1723549"/>
          </a:xfrm>
          <a:prstGeom prst="rect">
            <a:avLst/>
          </a:prstGeom>
          <a:noFill/>
        </p:spPr>
        <p:txBody>
          <a:bodyPr wrap="square" lIns="0" tIns="0" rIns="0" bIns="0" anchor="t">
            <a:spAutoFit/>
          </a:bodyPr>
          <a:lstStyle/>
          <a:p>
            <a:pPr algn="l"/>
            <a:r>
              <a:rPr lang="en-US" sz="1600" b="0" i="0" dirty="0">
                <a:solidFill>
                  <a:schemeClr val="bg1"/>
                </a:solidFill>
                <a:latin typeface="Arial" panose="020B0604020202020204" pitchFamily="34" charset="0"/>
                <a:cs typeface="Arial" panose="020B0604020202020204" pitchFamily="34" charset="0"/>
              </a:rPr>
              <a:t>The fact that Isaac was switched between two different carers and settings </a:t>
            </a:r>
            <a:r>
              <a:rPr lang="en-US" sz="1600" dirty="0">
                <a:solidFill>
                  <a:schemeClr val="bg1"/>
                </a:solidFill>
                <a:latin typeface="Arial" panose="020B0604020202020204" pitchFamily="34" charset="0"/>
                <a:cs typeface="Arial" panose="020B0604020202020204" pitchFamily="34" charset="0"/>
              </a:rPr>
              <a:t>over</a:t>
            </a:r>
            <a:r>
              <a:rPr lang="en-US" sz="1600" b="0" i="0" dirty="0">
                <a:solidFill>
                  <a:schemeClr val="bg1"/>
                </a:solidFill>
                <a:latin typeface="Arial" panose="020B0604020202020204" pitchFamily="34" charset="0"/>
                <a:cs typeface="Arial" panose="020B0604020202020204" pitchFamily="34" charset="0"/>
              </a:rPr>
              <a:t> two years </a:t>
            </a:r>
            <a:r>
              <a:rPr lang="en-US" sz="1600" dirty="0">
                <a:solidFill>
                  <a:schemeClr val="bg1"/>
                </a:solidFill>
                <a:latin typeface="Arial" panose="020B0604020202020204" pitchFamily="34" charset="0"/>
                <a:cs typeface="Arial" panose="020B0604020202020204" pitchFamily="34" charset="0"/>
              </a:rPr>
              <a:t>may</a:t>
            </a:r>
            <a:r>
              <a:rPr lang="en-US" sz="1600" b="0" i="0" dirty="0">
                <a:solidFill>
                  <a:schemeClr val="bg1"/>
                </a:solidFill>
                <a:latin typeface="Arial" panose="020B0604020202020204" pitchFamily="34" charset="0"/>
                <a:cs typeface="Arial" panose="020B0604020202020204" pitchFamily="34" charset="0"/>
              </a:rPr>
              <a:t> have </a:t>
            </a:r>
            <a:r>
              <a:rPr lang="en-US" sz="1600" dirty="0">
                <a:solidFill>
                  <a:schemeClr val="bg1"/>
                </a:solidFill>
                <a:latin typeface="Arial" panose="020B0604020202020204" pitchFamily="34" charset="0"/>
                <a:cs typeface="Arial" panose="020B0604020202020204" pitchFamily="34" charset="0"/>
              </a:rPr>
              <a:t>prevented</a:t>
            </a:r>
            <a:r>
              <a:rPr lang="en-US" sz="1600" b="0" i="0" dirty="0">
                <a:solidFill>
                  <a:schemeClr val="bg1"/>
                </a:solidFill>
                <a:latin typeface="Arial" panose="020B0604020202020204" pitchFamily="34" charset="0"/>
                <a:cs typeface="Arial" panose="020B0604020202020204" pitchFamily="34" charset="0"/>
              </a:rPr>
              <a:t> him </a:t>
            </a:r>
            <a:r>
              <a:rPr lang="en-US" sz="1600" dirty="0">
                <a:solidFill>
                  <a:schemeClr val="bg1"/>
                </a:solidFill>
                <a:latin typeface="Arial" panose="020B0604020202020204" pitchFamily="34" charset="0"/>
                <a:cs typeface="Arial" panose="020B0604020202020204" pitchFamily="34" charset="0"/>
              </a:rPr>
              <a:t>from</a:t>
            </a:r>
            <a:r>
              <a:rPr lang="en-US" sz="1600" b="0" i="0" dirty="0">
                <a:solidFill>
                  <a:schemeClr val="bg1"/>
                </a:solidFill>
                <a:latin typeface="Arial" panose="020B0604020202020204" pitchFamily="34" charset="0"/>
                <a:cs typeface="Arial" panose="020B0604020202020204" pitchFamily="34" charset="0"/>
              </a:rPr>
              <a:t> developing a single, monotropic relationship, disrupting his internal working model.</a:t>
            </a:r>
          </a:p>
        </p:txBody>
      </p:sp>
      <p:sp>
        <p:nvSpPr>
          <p:cNvPr id="9" name="Rounded Rectangle 8"/>
          <p:cNvSpPr/>
          <p:nvPr/>
        </p:nvSpPr>
        <p:spPr>
          <a:xfrm>
            <a:off x="4244092" y="1460962"/>
            <a:ext cx="3780000" cy="3780000"/>
          </a:xfrm>
          <a:prstGeom prst="roundRect">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12" name="TextBox 11"/>
          <p:cNvSpPr txBox="1"/>
          <p:nvPr/>
        </p:nvSpPr>
        <p:spPr>
          <a:xfrm>
            <a:off x="4636168" y="1920241"/>
            <a:ext cx="2823812" cy="553998"/>
          </a:xfrm>
          <a:prstGeom prst="rect">
            <a:avLst/>
          </a:prstGeom>
          <a:noFill/>
        </p:spPr>
        <p:txBody>
          <a:bodyPr wrap="square" lIns="0" tIns="0" rIns="0" bIns="0" anchor="t">
            <a:spAutoFit/>
          </a:bodyPr>
          <a:lstStyle/>
          <a:p>
            <a:pPr algn="l"/>
            <a:r>
              <a:rPr b="1" i="0" dirty="0">
                <a:solidFill>
                  <a:schemeClr val="bg1"/>
                </a:solidFill>
                <a:latin typeface="Arial" panose="020B0604020202020204" pitchFamily="34" charset="0"/>
                <a:cs typeface="Arial" panose="020B0604020202020204" pitchFamily="34" charset="0"/>
              </a:rPr>
              <a:t>Maternal post-natal depression</a:t>
            </a:r>
          </a:p>
        </p:txBody>
      </p:sp>
      <p:sp>
        <p:nvSpPr>
          <p:cNvPr id="13" name="TextBox 12"/>
          <p:cNvSpPr txBox="1"/>
          <p:nvPr/>
        </p:nvSpPr>
        <p:spPr>
          <a:xfrm>
            <a:off x="4636168" y="2646964"/>
            <a:ext cx="3218527" cy="1477328"/>
          </a:xfrm>
          <a:prstGeom prst="rect">
            <a:avLst/>
          </a:prstGeom>
          <a:noFill/>
        </p:spPr>
        <p:txBody>
          <a:bodyPr wrap="square" lIns="0" tIns="0" rIns="0" bIns="0" anchor="t">
            <a:spAutoFit/>
          </a:bodyPr>
          <a:lstStyle/>
          <a:p>
            <a:pPr algn="l"/>
            <a:r>
              <a:rPr lang="en-US" sz="1600" b="0" i="0" dirty="0">
                <a:solidFill>
                  <a:schemeClr val="bg1"/>
                </a:solidFill>
                <a:latin typeface="Arial" panose="020B0604020202020204" pitchFamily="34" charset="0"/>
                <a:cs typeface="Arial" panose="020B0604020202020204" pitchFamily="34" charset="0"/>
              </a:rPr>
              <a:t>Depression may decrease both emotional availability and responsiveness of a caregiver, which are key in establishing a secure attachment (</a:t>
            </a:r>
            <a:r>
              <a:rPr lang="en-US" sz="1600" b="0" i="0" dirty="0" err="1">
                <a:solidFill>
                  <a:schemeClr val="bg1"/>
                </a:solidFill>
                <a:latin typeface="Arial" panose="020B0604020202020204" pitchFamily="34" charset="0"/>
                <a:cs typeface="Arial" panose="020B0604020202020204" pitchFamily="34" charset="0"/>
              </a:rPr>
              <a:t>Sliwerski</a:t>
            </a:r>
            <a:r>
              <a:rPr lang="en-US" sz="1600" b="0" i="0" dirty="0">
                <a:solidFill>
                  <a:schemeClr val="bg1"/>
                </a:solidFill>
                <a:latin typeface="Arial" panose="020B0604020202020204" pitchFamily="34" charset="0"/>
                <a:cs typeface="Arial" panose="020B0604020202020204" pitchFamily="34" charset="0"/>
              </a:rPr>
              <a:t> et al., 2020).</a:t>
            </a:r>
          </a:p>
        </p:txBody>
      </p:sp>
      <p:sp>
        <p:nvSpPr>
          <p:cNvPr id="14" name="Rounded Rectangle 13"/>
          <p:cNvSpPr/>
          <p:nvPr/>
        </p:nvSpPr>
        <p:spPr>
          <a:xfrm>
            <a:off x="8211311" y="1460962"/>
            <a:ext cx="3780000" cy="3780000"/>
          </a:xfrm>
          <a:prstGeom prst="roundRect">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TextBox 16"/>
          <p:cNvSpPr txBox="1"/>
          <p:nvPr/>
        </p:nvSpPr>
        <p:spPr>
          <a:xfrm>
            <a:off x="8483601" y="1923843"/>
            <a:ext cx="3303014" cy="553998"/>
          </a:xfrm>
          <a:prstGeom prst="rect">
            <a:avLst/>
          </a:prstGeom>
          <a:noFill/>
        </p:spPr>
        <p:txBody>
          <a:bodyPr wrap="square" lIns="0" tIns="0" rIns="0" bIns="0" anchor="t">
            <a:spAutoFit/>
          </a:bodyPr>
          <a:lstStyle/>
          <a:p>
            <a:pPr algn="l"/>
            <a:r>
              <a:rPr b="1" i="0" dirty="0">
                <a:solidFill>
                  <a:schemeClr val="bg1"/>
                </a:solidFill>
                <a:latin typeface="Arial" panose="020B0604020202020204" pitchFamily="34" charset="0"/>
                <a:cs typeface="Arial" panose="020B0604020202020204" pitchFamily="34" charset="0"/>
              </a:rPr>
              <a:t>Limited social support &amp; language delay</a:t>
            </a:r>
          </a:p>
        </p:txBody>
      </p:sp>
      <p:sp>
        <p:nvSpPr>
          <p:cNvPr id="18" name="TextBox 17"/>
          <p:cNvSpPr txBox="1"/>
          <p:nvPr/>
        </p:nvSpPr>
        <p:spPr>
          <a:xfrm>
            <a:off x="8483601" y="2646964"/>
            <a:ext cx="3303013" cy="1723549"/>
          </a:xfrm>
          <a:prstGeom prst="rect">
            <a:avLst/>
          </a:prstGeom>
          <a:noFill/>
        </p:spPr>
        <p:txBody>
          <a:bodyPr wrap="square" lIns="0" tIns="0" rIns="0" bIns="0" anchor="t">
            <a:spAutoFit/>
          </a:bodyPr>
          <a:lstStyle/>
          <a:p>
            <a:pPr algn="l"/>
            <a:r>
              <a:rPr lang="en-US" sz="1600" b="0" i="0" dirty="0">
                <a:solidFill>
                  <a:schemeClr val="bg1"/>
                </a:solidFill>
                <a:latin typeface="Arial" panose="020B0604020202020204" pitchFamily="34" charset="0"/>
                <a:cs typeface="Arial" panose="020B0604020202020204" pitchFamily="34" charset="0"/>
              </a:rPr>
              <a:t>Reduced supportive relationships</a:t>
            </a:r>
            <a:r>
              <a:rPr lang="en-US" sz="1600" dirty="0">
                <a:solidFill>
                  <a:schemeClr val="bg1"/>
                </a:solidFill>
                <a:latin typeface="Arial" panose="020B0604020202020204" pitchFamily="34" charset="0"/>
                <a:cs typeface="Arial" panose="020B0604020202020204" pitchFamily="34" charset="0"/>
              </a:rPr>
              <a:t> surrounding</a:t>
            </a:r>
            <a:r>
              <a:rPr lang="en-US" sz="1600" b="0" i="0" dirty="0">
                <a:solidFill>
                  <a:schemeClr val="bg1"/>
                </a:solidFill>
                <a:latin typeface="Arial" panose="020B0604020202020204" pitchFamily="34" charset="0"/>
                <a:cs typeface="Arial" panose="020B0604020202020204" pitchFamily="34" charset="0"/>
              </a:rPr>
              <a:t> the family decrease buffering in Isaac; attachment security is also strongly correlated with early social-communication and language development (</a:t>
            </a:r>
            <a:r>
              <a:rPr lang="en-US" sz="1600" b="0" i="0" dirty="0" err="1">
                <a:solidFill>
                  <a:schemeClr val="bg1"/>
                </a:solidFill>
                <a:latin typeface="Arial" panose="020B0604020202020204" pitchFamily="34" charset="0"/>
                <a:cs typeface="Arial" panose="020B0604020202020204" pitchFamily="34" charset="0"/>
              </a:rPr>
              <a:t>Jethava</a:t>
            </a:r>
            <a:r>
              <a:rPr lang="en-US" sz="1600" b="0" i="0" dirty="0">
                <a:solidFill>
                  <a:schemeClr val="bg1"/>
                </a:solidFill>
                <a:latin typeface="Arial" panose="020B0604020202020204" pitchFamily="34" charset="0"/>
                <a:cs typeface="Arial" panose="020B0604020202020204" pitchFamily="34" charset="0"/>
              </a:rPr>
              <a:t> et al., 2022).</a:t>
            </a:r>
          </a:p>
        </p:txBody>
      </p:sp>
      <p:sp>
        <p:nvSpPr>
          <p:cNvPr id="19" name="Rounded Rectangle 18"/>
          <p:cNvSpPr/>
          <p:nvPr/>
        </p:nvSpPr>
        <p:spPr>
          <a:xfrm>
            <a:off x="350012" y="5502443"/>
            <a:ext cx="11521426" cy="1159747"/>
          </a:xfrm>
          <a:prstGeom prst="roundRect">
            <a:avLst>
              <a:gd name="adj" fmla="val 14516"/>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20" name="TextBox 19"/>
          <p:cNvSpPr txBox="1"/>
          <p:nvPr/>
        </p:nvSpPr>
        <p:spPr>
          <a:xfrm>
            <a:off x="1219199" y="5718706"/>
            <a:ext cx="10010141" cy="738664"/>
          </a:xfrm>
          <a:prstGeom prst="rect">
            <a:avLst/>
          </a:prstGeom>
          <a:noFill/>
        </p:spPr>
        <p:txBody>
          <a:bodyPr wrap="square" lIns="0" tIns="0" rIns="0" bIns="0" anchor="ctr">
            <a:spAutoFit/>
          </a:bodyPr>
          <a:lstStyle/>
          <a:p>
            <a:r>
              <a:rPr lang="en-US" sz="1600" i="1" dirty="0">
                <a:solidFill>
                  <a:srgbClr val="FFFFFF"/>
                </a:solidFill>
                <a:latin typeface="Arial" panose="020B0604020202020204" pitchFamily="34" charset="0"/>
                <a:cs typeface="Arial" panose="020B0604020202020204" pitchFamily="34" charset="0"/>
              </a:rPr>
              <a:t>Combined, lack of childcare, maternal post-natal depression, low level of social support and slow language development are likely to have a combined effect on lack of security in Isaac, which will impact his attachment, emotional well-being, confidence, and overall development.</a:t>
            </a:r>
            <a:endParaRPr lang="en-US" sz="1600" b="0" i="1" dirty="0">
              <a:solidFill>
                <a:srgbClr val="FFFFFF"/>
              </a:solidFill>
              <a:latin typeface="Arial" panose="020B0604020202020204" pitchFamily="34" charset="0"/>
              <a:cs typeface="Arial" panose="020B0604020202020204" pitchFamily="34" charset="0"/>
            </a:endParaRPr>
          </a:p>
        </p:txBody>
      </p:sp>
      <p:sp>
        <p:nvSpPr>
          <p:cNvPr id="22" name="TextBox 21"/>
          <p:cNvSpPr txBox="1"/>
          <p:nvPr/>
        </p:nvSpPr>
        <p:spPr>
          <a:xfrm>
            <a:off x="11430000" y="6473952"/>
            <a:ext cx="457200" cy="320040"/>
          </a:xfrm>
          <a:prstGeom prst="rect">
            <a:avLst/>
          </a:prstGeom>
          <a:noFill/>
        </p:spPr>
        <p:txBody>
          <a:bodyPr wrap="square" lIns="0" tIns="0" rIns="0" bIns="0" anchor="t">
            <a:spAutoFit/>
          </a:bodyPr>
          <a:lstStyle/>
          <a:p>
            <a:pPr algn="r"/>
            <a:r>
              <a:rPr sz="1100" b="0" i="0">
                <a:solidFill>
                  <a:srgbClr val="9AA5AC"/>
                </a:solidFill>
                <a:latin typeface="Calibri"/>
              </a:rPr>
              <a:t>5</a:t>
            </a:r>
          </a:p>
        </p:txBody>
      </p:sp>
      <p:sp>
        <p:nvSpPr>
          <p:cNvPr id="24" name="Oval 23">
            <a:extLst>
              <a:ext uri="{FF2B5EF4-FFF2-40B4-BE49-F238E27FC236}">
                <a16:creationId xmlns:a16="http://schemas.microsoft.com/office/drawing/2014/main" id="{27631997-292B-7A92-F142-F27F24BF6460}"/>
              </a:ext>
            </a:extLst>
          </p:cNvPr>
          <p:cNvSpPr/>
          <p:nvPr/>
        </p:nvSpPr>
        <p:spPr>
          <a:xfrm>
            <a:off x="10149840" y="-1005840"/>
            <a:ext cx="3291840" cy="329184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Oval 25">
            <a:extLst>
              <a:ext uri="{FF2B5EF4-FFF2-40B4-BE49-F238E27FC236}">
                <a16:creationId xmlns:a16="http://schemas.microsoft.com/office/drawing/2014/main" id="{2FD7BFF8-B5E8-ECE1-C76C-BA7D9A52A009}"/>
              </a:ext>
            </a:extLst>
          </p:cNvPr>
          <p:cNvSpPr/>
          <p:nvPr/>
        </p:nvSpPr>
        <p:spPr>
          <a:xfrm>
            <a:off x="-3216148" y="5010912"/>
            <a:ext cx="3566160" cy="356616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Oval 20">
            <a:extLst>
              <a:ext uri="{FF2B5EF4-FFF2-40B4-BE49-F238E27FC236}">
                <a16:creationId xmlns:a16="http://schemas.microsoft.com/office/drawing/2014/main" id="{288E6E32-79B9-F939-45FD-BCDCE2B863AC}"/>
              </a:ext>
            </a:extLst>
          </p:cNvPr>
          <p:cNvSpPr/>
          <p:nvPr/>
        </p:nvSpPr>
        <p:spPr>
          <a:xfrm>
            <a:off x="10149840" y="-1005840"/>
            <a:ext cx="3291840" cy="329184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Oval 22">
            <a:extLst>
              <a:ext uri="{FF2B5EF4-FFF2-40B4-BE49-F238E27FC236}">
                <a16:creationId xmlns:a16="http://schemas.microsoft.com/office/drawing/2014/main" id="{5482CDAD-F059-EE73-E4AE-3768833757A2}"/>
              </a:ext>
            </a:extLst>
          </p:cNvPr>
          <p:cNvSpPr/>
          <p:nvPr/>
        </p:nvSpPr>
        <p:spPr>
          <a:xfrm>
            <a:off x="-1188720" y="4937760"/>
            <a:ext cx="3566160" cy="356616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02920" y="566928"/>
            <a:ext cx="11155680" cy="461665"/>
          </a:xfrm>
          <a:prstGeom prst="rect">
            <a:avLst/>
          </a:prstGeom>
          <a:noFill/>
        </p:spPr>
        <p:txBody>
          <a:bodyPr wrap="square" lIns="0" tIns="0" rIns="0" bIns="0" anchor="t">
            <a:spAutoFit/>
          </a:bodyPr>
          <a:lstStyle/>
          <a:p>
            <a:pPr algn="l"/>
            <a:r>
              <a:rPr sz="3000" b="1" i="0" dirty="0">
                <a:solidFill>
                  <a:schemeClr val="bg1"/>
                </a:solidFill>
                <a:latin typeface="Arial" panose="020B0604020202020204" pitchFamily="34" charset="0"/>
                <a:cs typeface="Arial" panose="020B0604020202020204" pitchFamily="34" charset="0"/>
              </a:rPr>
              <a:t>Biological and Environmental Influences</a:t>
            </a:r>
          </a:p>
        </p:txBody>
      </p:sp>
      <p:sp>
        <p:nvSpPr>
          <p:cNvPr id="4" name="Rounded Rectangle 3"/>
          <p:cNvSpPr/>
          <p:nvPr/>
        </p:nvSpPr>
        <p:spPr>
          <a:xfrm>
            <a:off x="487681" y="1508760"/>
            <a:ext cx="5472000" cy="2898648"/>
          </a:xfrm>
          <a:prstGeom prst="roundRect">
            <a:avLst>
              <a:gd name="adj" fmla="val 1747"/>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7" name="TextBox 6"/>
          <p:cNvSpPr txBox="1"/>
          <p:nvPr/>
        </p:nvSpPr>
        <p:spPr>
          <a:xfrm>
            <a:off x="716280" y="1810513"/>
            <a:ext cx="4381500" cy="307777"/>
          </a:xfrm>
          <a:prstGeom prst="rect">
            <a:avLst/>
          </a:prstGeom>
          <a:noFill/>
        </p:spPr>
        <p:txBody>
          <a:bodyPr wrap="square" lIns="0" tIns="0" rIns="0" bIns="0" anchor="t">
            <a:spAutoFit/>
          </a:bodyPr>
          <a:lstStyle/>
          <a:p>
            <a:pPr algn="l"/>
            <a:r>
              <a:rPr sz="2000" b="1" i="0" dirty="0">
                <a:solidFill>
                  <a:schemeClr val="bg1"/>
                </a:solidFill>
                <a:latin typeface="Arial" panose="020B0604020202020204" pitchFamily="34" charset="0"/>
                <a:cs typeface="Arial" panose="020B0604020202020204" pitchFamily="34" charset="0"/>
              </a:rPr>
              <a:t>Biological (nature)</a:t>
            </a:r>
          </a:p>
        </p:txBody>
      </p:sp>
      <p:sp>
        <p:nvSpPr>
          <p:cNvPr id="8" name="TextBox 7"/>
          <p:cNvSpPr txBox="1"/>
          <p:nvPr/>
        </p:nvSpPr>
        <p:spPr>
          <a:xfrm>
            <a:off x="716280" y="2282882"/>
            <a:ext cx="5044440" cy="1682512"/>
          </a:xfrm>
          <a:prstGeom prst="rect">
            <a:avLst/>
          </a:prstGeom>
          <a:noFill/>
        </p:spPr>
        <p:txBody>
          <a:bodyPr wrap="square" lIns="0" tIns="0" rIns="0" bIns="0">
            <a:spAutoFit/>
          </a:bodyPr>
          <a:lstStyle/>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The personal temperament of Isaac makes him naturally sensitive to stress and new circumstances.</a:t>
            </a:r>
          </a:p>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The quality of the caregiving relationships is very important for early brain development.</a:t>
            </a:r>
          </a:p>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Emotional reactivity among individuals is a genetic predisposition.</a:t>
            </a:r>
          </a:p>
        </p:txBody>
      </p:sp>
      <p:sp>
        <p:nvSpPr>
          <p:cNvPr id="9" name="Rounded Rectangle 8"/>
          <p:cNvSpPr/>
          <p:nvPr/>
        </p:nvSpPr>
        <p:spPr>
          <a:xfrm>
            <a:off x="6263640" y="1508760"/>
            <a:ext cx="5472000" cy="2898648"/>
          </a:xfrm>
          <a:prstGeom prst="roundRect">
            <a:avLst>
              <a:gd name="adj" fmla="val 1747"/>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2" name="TextBox 11"/>
          <p:cNvSpPr txBox="1"/>
          <p:nvPr/>
        </p:nvSpPr>
        <p:spPr>
          <a:xfrm>
            <a:off x="6583680" y="1843713"/>
            <a:ext cx="4206240" cy="307777"/>
          </a:xfrm>
          <a:prstGeom prst="rect">
            <a:avLst/>
          </a:prstGeom>
          <a:noFill/>
        </p:spPr>
        <p:txBody>
          <a:bodyPr wrap="square" lIns="0" tIns="0" rIns="0" bIns="0" anchor="t">
            <a:spAutoFit/>
          </a:bodyPr>
          <a:lstStyle/>
          <a:p>
            <a:pPr algn="l"/>
            <a:r>
              <a:rPr sz="2000" b="1" i="0" dirty="0">
                <a:solidFill>
                  <a:schemeClr val="bg1"/>
                </a:solidFill>
                <a:latin typeface="Arial" panose="020B0604020202020204" pitchFamily="34" charset="0"/>
                <a:cs typeface="Arial" panose="020B0604020202020204" pitchFamily="34" charset="0"/>
              </a:rPr>
              <a:t>Environmental (nurture)</a:t>
            </a:r>
          </a:p>
        </p:txBody>
      </p:sp>
      <p:sp>
        <p:nvSpPr>
          <p:cNvPr id="13" name="TextBox 12"/>
          <p:cNvSpPr txBox="1"/>
          <p:nvPr/>
        </p:nvSpPr>
        <p:spPr>
          <a:xfrm>
            <a:off x="6515100" y="2286000"/>
            <a:ext cx="4892040" cy="1682512"/>
          </a:xfrm>
          <a:prstGeom prst="rect">
            <a:avLst/>
          </a:prstGeom>
          <a:noFill/>
        </p:spPr>
        <p:txBody>
          <a:bodyPr wrap="square" lIns="0" tIns="0" rIns="0" bIns="0">
            <a:spAutoFit/>
          </a:bodyPr>
          <a:lstStyle/>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Caring quality and consistency by his mother and other carers.</a:t>
            </a:r>
          </a:p>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Altered schedules and various changes of childcare environments.</a:t>
            </a:r>
          </a:p>
          <a:p>
            <a:pPr marL="182880" indent="-182880" algn="l">
              <a:spcAft>
                <a:spcPts val="800"/>
              </a:spcAft>
              <a:buFont typeface="Arial"/>
              <a:buChar char="●"/>
            </a:pPr>
            <a:r>
              <a:rPr lang="en-US" sz="1600" dirty="0">
                <a:solidFill>
                  <a:schemeClr val="bg1"/>
                </a:solidFill>
                <a:latin typeface="Arial" panose="020B0604020202020204" pitchFamily="34" charset="0"/>
                <a:cs typeface="Arial" panose="020B0604020202020204" pitchFamily="34" charset="0"/>
              </a:rPr>
              <a:t>Social-support and socio-economic context of the family.</a:t>
            </a:r>
            <a:endParaRPr sz="1600" dirty="0">
              <a:solidFill>
                <a:schemeClr val="bg1"/>
              </a:solidFill>
              <a:latin typeface="Arial" panose="020B0604020202020204" pitchFamily="34" charset="0"/>
              <a:cs typeface="Arial" panose="020B0604020202020204" pitchFamily="34" charset="0"/>
            </a:endParaRPr>
          </a:p>
        </p:txBody>
      </p:sp>
      <p:sp>
        <p:nvSpPr>
          <p:cNvPr id="14" name="Rounded Rectangle 13"/>
          <p:cNvSpPr/>
          <p:nvPr/>
        </p:nvSpPr>
        <p:spPr>
          <a:xfrm>
            <a:off x="518160" y="4739710"/>
            <a:ext cx="11155680" cy="1734242"/>
          </a:xfrm>
          <a:prstGeom prst="roundRect">
            <a:avLst>
              <a:gd name="adj" fmla="val 3542"/>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7" name="TextBox 16"/>
          <p:cNvSpPr txBox="1"/>
          <p:nvPr/>
        </p:nvSpPr>
        <p:spPr>
          <a:xfrm>
            <a:off x="1021481" y="5135364"/>
            <a:ext cx="10149038" cy="830997"/>
          </a:xfrm>
          <a:prstGeom prst="rect">
            <a:avLst/>
          </a:prstGeom>
          <a:noFill/>
        </p:spPr>
        <p:txBody>
          <a:bodyPr wrap="square" lIns="0" tIns="0" rIns="0" bIns="0" anchor="ctr">
            <a:spAutoFit/>
          </a:bodyPr>
          <a:lstStyle/>
          <a:p>
            <a:pPr algn="l"/>
            <a:r>
              <a:rPr lang="en-US" b="0" i="0" dirty="0">
                <a:solidFill>
                  <a:schemeClr val="bg1"/>
                </a:solidFill>
                <a:latin typeface="Arial" panose="020B0604020202020204" pitchFamily="34" charset="0"/>
                <a:cs typeface="Arial" panose="020B0604020202020204" pitchFamily="34" charset="0"/>
              </a:rPr>
              <a:t>Nature and nurture </a:t>
            </a:r>
            <a:r>
              <a:rPr lang="en-US" dirty="0">
                <a:solidFill>
                  <a:schemeClr val="bg1"/>
                </a:solidFill>
                <a:latin typeface="Arial" panose="020B0604020202020204" pitchFamily="34" charset="0"/>
                <a:cs typeface="Arial" panose="020B0604020202020204" pitchFamily="34" charset="0"/>
              </a:rPr>
              <a:t>work together</a:t>
            </a:r>
            <a:r>
              <a:rPr lang="en-US" b="0" i="0" dirty="0">
                <a:solidFill>
                  <a:schemeClr val="bg1"/>
                </a:solidFill>
                <a:latin typeface="Arial" panose="020B0604020202020204" pitchFamily="34" charset="0"/>
                <a:cs typeface="Arial" panose="020B0604020202020204" pitchFamily="34" charset="0"/>
              </a:rPr>
              <a:t>. The biological temperament of Isaac might be relevant to his response to stress, and his experiences of being taken care of and his environment determine how these biological factors influence his development over time</a:t>
            </a:r>
            <a:r>
              <a:rPr lang="en-US" dirty="0">
                <a:solidFill>
                  <a:schemeClr val="bg1"/>
                </a:solidFill>
                <a:latin typeface="Arial" panose="020B0604020202020204" pitchFamily="34" charset="0"/>
                <a:cs typeface="Arial" panose="020B0604020202020204" pitchFamily="34" charset="0"/>
              </a:rPr>
              <a:t>.</a:t>
            </a:r>
            <a:endParaRPr lang="en-US" b="0" i="0" dirty="0">
              <a:solidFill>
                <a:schemeClr val="bg1"/>
              </a:solidFill>
              <a:latin typeface="Arial" panose="020B0604020202020204" pitchFamily="34" charset="0"/>
              <a:cs typeface="Arial" panose="020B0604020202020204" pitchFamily="34" charset="0"/>
            </a:endParaRPr>
          </a:p>
        </p:txBody>
      </p:sp>
      <p:sp>
        <p:nvSpPr>
          <p:cNvPr id="19" name="TextBox 18"/>
          <p:cNvSpPr txBox="1"/>
          <p:nvPr/>
        </p:nvSpPr>
        <p:spPr>
          <a:xfrm>
            <a:off x="11430000" y="6473952"/>
            <a:ext cx="457200" cy="320040"/>
          </a:xfrm>
          <a:prstGeom prst="rect">
            <a:avLst/>
          </a:prstGeom>
          <a:noFill/>
        </p:spPr>
        <p:txBody>
          <a:bodyPr wrap="square" lIns="0" tIns="0" rIns="0" bIns="0" anchor="t">
            <a:spAutoFit/>
          </a:bodyPr>
          <a:lstStyle/>
          <a:p>
            <a:pPr algn="r"/>
            <a:r>
              <a:rPr sz="1100" b="0" i="0">
                <a:solidFill>
                  <a:srgbClr val="9AA5AC"/>
                </a:solidFill>
                <a:latin typeface="Calibri"/>
              </a:rPr>
              <a:t>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Oval 36">
            <a:extLst>
              <a:ext uri="{FF2B5EF4-FFF2-40B4-BE49-F238E27FC236}">
                <a16:creationId xmlns:a16="http://schemas.microsoft.com/office/drawing/2014/main" id="{458E2B7A-F46E-6DC3-52FD-EE69B3F3F04D}"/>
              </a:ext>
            </a:extLst>
          </p:cNvPr>
          <p:cNvSpPr/>
          <p:nvPr/>
        </p:nvSpPr>
        <p:spPr>
          <a:xfrm>
            <a:off x="-1188720" y="4937760"/>
            <a:ext cx="3566160" cy="356616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502920" y="566928"/>
            <a:ext cx="11155680" cy="461665"/>
          </a:xfrm>
          <a:prstGeom prst="rect">
            <a:avLst/>
          </a:prstGeom>
          <a:noFill/>
        </p:spPr>
        <p:txBody>
          <a:bodyPr wrap="square" lIns="0" tIns="0" rIns="0" bIns="0" anchor="t">
            <a:spAutoFit/>
          </a:bodyPr>
          <a:lstStyle/>
          <a:p>
            <a:pPr algn="l"/>
            <a:r>
              <a:rPr sz="3000" b="1" i="0" dirty="0">
                <a:solidFill>
                  <a:schemeClr val="bg1"/>
                </a:solidFill>
                <a:latin typeface="Arial" panose="020B0604020202020204" pitchFamily="34" charset="0"/>
                <a:cs typeface="Arial" panose="020B0604020202020204" pitchFamily="34" charset="0"/>
              </a:rPr>
              <a:t>Practical Strategies to Support Isaac</a:t>
            </a:r>
          </a:p>
        </p:txBody>
      </p:sp>
      <p:sp>
        <p:nvSpPr>
          <p:cNvPr id="4" name="Rounded Rectangle 3"/>
          <p:cNvSpPr/>
          <p:nvPr/>
        </p:nvSpPr>
        <p:spPr>
          <a:xfrm>
            <a:off x="326084" y="1294581"/>
            <a:ext cx="3600000" cy="1620000"/>
          </a:xfrm>
          <a:prstGeom prst="roundRect">
            <a:avLst>
              <a:gd name="adj" fmla="val 0"/>
            </a:avLst>
          </a:prstGeom>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endParaRPr sz="2400" dirty="0">
              <a:ln w="0"/>
              <a:solidFill>
                <a:schemeClr val="accent1"/>
              </a:solidFill>
              <a:effectLst>
                <a:outerShdw blurRad="38100" dist="25400" dir="5400000" algn="ctr" rotWithShape="0">
                  <a:srgbClr val="6E747A">
                    <a:alpha val="43000"/>
                  </a:srgbClr>
                </a:outerShdw>
              </a:effectLst>
            </a:endParaRPr>
          </a:p>
        </p:txBody>
      </p:sp>
      <p:sp>
        <p:nvSpPr>
          <p:cNvPr id="7" name="TextBox 6"/>
          <p:cNvSpPr txBox="1"/>
          <p:nvPr/>
        </p:nvSpPr>
        <p:spPr>
          <a:xfrm>
            <a:off x="502920" y="1367448"/>
            <a:ext cx="2907791" cy="492443"/>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wrap="square" lIns="0" tIns="0" rIns="0" bIns="0" anchor="t">
            <a:spAutoFit/>
          </a:bodyPr>
          <a:lstStyle/>
          <a:p>
            <a:r>
              <a:rPr sz="1600" b="1" i="0" dirty="0">
                <a:solidFill>
                  <a:schemeClr val="bg1"/>
                </a:solidFill>
                <a:latin typeface="Arial" panose="020B0604020202020204" pitchFamily="34" charset="0"/>
                <a:cs typeface="Arial" panose="020B0604020202020204" pitchFamily="34" charset="0"/>
              </a:rPr>
              <a:t>Key person / attachment-based approach</a:t>
            </a:r>
          </a:p>
        </p:txBody>
      </p:sp>
      <p:sp>
        <p:nvSpPr>
          <p:cNvPr id="8" name="TextBox 7"/>
          <p:cNvSpPr txBox="1"/>
          <p:nvPr/>
        </p:nvSpPr>
        <p:spPr>
          <a:xfrm>
            <a:off x="502920" y="1889568"/>
            <a:ext cx="3438144" cy="553998"/>
          </a:xfrm>
          <a:prstGeom prst="rect">
            <a:avLst/>
          </a:prstGeom>
          <a:noFill/>
        </p:spPr>
        <p:txBody>
          <a:bodyPr wrap="square" lIns="0" tIns="0" rIns="0" bIns="0" anchor="t">
            <a:spAutoFit/>
          </a:bodyPr>
          <a:lstStyle/>
          <a:p>
            <a:r>
              <a:rPr lang="en-GB" sz="1200" b="0" i="0" noProof="1">
                <a:solidFill>
                  <a:schemeClr val="bg1"/>
                </a:solidFill>
                <a:latin typeface="Arial" panose="020B0604020202020204" pitchFamily="34" charset="0"/>
                <a:cs typeface="Arial" panose="020B0604020202020204" pitchFamily="34" charset="0"/>
              </a:rPr>
              <a:t>A regular key individual at the centre develops a safe foundation and places Isaac into the environment.</a:t>
            </a:r>
          </a:p>
        </p:txBody>
      </p:sp>
      <p:sp>
        <p:nvSpPr>
          <p:cNvPr id="9" name="Rounded Rectangle 8"/>
          <p:cNvSpPr/>
          <p:nvPr/>
        </p:nvSpPr>
        <p:spPr>
          <a:xfrm>
            <a:off x="4123825" y="1295068"/>
            <a:ext cx="3600000" cy="1620000"/>
          </a:xfrm>
          <a:prstGeom prst="roundRect">
            <a:avLst>
              <a:gd name="adj" fmla="val 0"/>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endParaRPr sz="2400"/>
          </a:p>
        </p:txBody>
      </p:sp>
      <p:sp>
        <p:nvSpPr>
          <p:cNvPr id="12" name="TextBox 11"/>
          <p:cNvSpPr txBox="1"/>
          <p:nvPr/>
        </p:nvSpPr>
        <p:spPr>
          <a:xfrm>
            <a:off x="4358056" y="1367448"/>
            <a:ext cx="2838271" cy="246221"/>
          </a:xfrm>
          <a:prstGeom prst="rect">
            <a:avLst/>
          </a:prstGeom>
          <a:noFill/>
        </p:spPr>
        <p:txBody>
          <a:bodyPr wrap="square" lIns="0" tIns="0" rIns="0" bIns="0" anchor="t">
            <a:spAutoFit/>
          </a:bodyPr>
          <a:lstStyle/>
          <a:p>
            <a:r>
              <a:rPr sz="1600" b="1" i="0" dirty="0">
                <a:solidFill>
                  <a:schemeClr val="bg1"/>
                </a:solidFill>
                <a:latin typeface="Arial" panose="020B0604020202020204" pitchFamily="34" charset="0"/>
                <a:cs typeface="Arial" panose="020B0604020202020204" pitchFamily="34" charset="0"/>
              </a:rPr>
              <a:t>Play-based learning</a:t>
            </a:r>
          </a:p>
        </p:txBody>
      </p:sp>
      <p:sp>
        <p:nvSpPr>
          <p:cNvPr id="13" name="TextBox 12"/>
          <p:cNvSpPr txBox="1"/>
          <p:nvPr/>
        </p:nvSpPr>
        <p:spPr>
          <a:xfrm>
            <a:off x="4358057" y="1742597"/>
            <a:ext cx="3346704" cy="553998"/>
          </a:xfrm>
          <a:prstGeom prst="rect">
            <a:avLst/>
          </a:prstGeom>
          <a:noFill/>
        </p:spPr>
        <p:txBody>
          <a:bodyPr wrap="square" lIns="0" tIns="0" rIns="0" bIns="0" anchor="t">
            <a:spAutoFit/>
          </a:bodyPr>
          <a:lstStyle/>
          <a:p>
            <a:r>
              <a:rPr lang="en-US" sz="1200" b="0" i="0" dirty="0">
                <a:solidFill>
                  <a:schemeClr val="bg1"/>
                </a:solidFill>
                <a:latin typeface="Arial" panose="020B0604020202020204" pitchFamily="34" charset="0"/>
                <a:cs typeface="Arial" panose="020B0604020202020204" pitchFamily="34" charset="0"/>
              </a:rPr>
              <a:t>Play-based learning strengthens the secure relationship with trusted adults while encouraging confidence and social interaction.	</a:t>
            </a:r>
          </a:p>
        </p:txBody>
      </p:sp>
      <p:sp>
        <p:nvSpPr>
          <p:cNvPr id="14" name="Rounded Rectangle 13"/>
          <p:cNvSpPr/>
          <p:nvPr/>
        </p:nvSpPr>
        <p:spPr>
          <a:xfrm>
            <a:off x="331099" y="3107321"/>
            <a:ext cx="3600000" cy="1620000"/>
          </a:xfrm>
          <a:prstGeom prst="roundRect">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sz="2400"/>
          </a:p>
        </p:txBody>
      </p:sp>
      <p:sp>
        <p:nvSpPr>
          <p:cNvPr id="17" name="TextBox 16"/>
          <p:cNvSpPr txBox="1"/>
          <p:nvPr/>
        </p:nvSpPr>
        <p:spPr>
          <a:xfrm>
            <a:off x="506195" y="3200118"/>
            <a:ext cx="2976774" cy="246221"/>
          </a:xfrm>
          <a:prstGeom prst="rect">
            <a:avLst/>
          </a:prstGeom>
          <a:noFill/>
        </p:spPr>
        <p:txBody>
          <a:bodyPr wrap="square" lIns="0" tIns="0" rIns="0" bIns="0" anchor="t">
            <a:spAutoFit/>
          </a:bodyPr>
          <a:lstStyle/>
          <a:p>
            <a:r>
              <a:rPr sz="1600" b="1" i="0" dirty="0">
                <a:solidFill>
                  <a:schemeClr val="bg1"/>
                </a:solidFill>
                <a:latin typeface="Arial" panose="020B0604020202020204" pitchFamily="34" charset="0"/>
                <a:cs typeface="Arial" panose="020B0604020202020204" pitchFamily="34" charset="0"/>
              </a:rPr>
              <a:t>Language-rich environment</a:t>
            </a:r>
          </a:p>
        </p:txBody>
      </p:sp>
      <p:sp>
        <p:nvSpPr>
          <p:cNvPr id="18" name="TextBox 17"/>
          <p:cNvSpPr txBox="1"/>
          <p:nvPr/>
        </p:nvSpPr>
        <p:spPr>
          <a:xfrm>
            <a:off x="513199" y="3556096"/>
            <a:ext cx="3438144" cy="553998"/>
          </a:xfrm>
          <a:prstGeom prst="rect">
            <a:avLst/>
          </a:prstGeom>
          <a:noFill/>
        </p:spPr>
        <p:txBody>
          <a:bodyPr wrap="square" lIns="0" tIns="0" rIns="0" bIns="0" anchor="t">
            <a:spAutoFit/>
          </a:bodyPr>
          <a:lstStyle/>
          <a:p>
            <a:r>
              <a:rPr lang="en-US" sz="1200" dirty="0">
                <a:solidFill>
                  <a:schemeClr val="bg1"/>
                </a:solidFill>
                <a:latin typeface="Arial" panose="020B0604020202020204" pitchFamily="34" charset="0"/>
                <a:cs typeface="Arial" panose="020B0604020202020204" pitchFamily="34" charset="0"/>
              </a:rPr>
              <a:t>Regular </a:t>
            </a:r>
            <a:r>
              <a:rPr lang="en-US" sz="1200" b="0" i="0" dirty="0">
                <a:solidFill>
                  <a:schemeClr val="bg1"/>
                </a:solidFill>
                <a:latin typeface="Arial" panose="020B0604020202020204" pitchFamily="34" charset="0"/>
                <a:cs typeface="Arial" panose="020B0604020202020204" pitchFamily="34" charset="0"/>
              </a:rPr>
              <a:t>conversations and communal story time enhance communication and foster safe communication with caregivers.</a:t>
            </a:r>
          </a:p>
        </p:txBody>
      </p:sp>
      <p:sp>
        <p:nvSpPr>
          <p:cNvPr id="19" name="Rounded Rectangle 18"/>
          <p:cNvSpPr/>
          <p:nvPr/>
        </p:nvSpPr>
        <p:spPr>
          <a:xfrm>
            <a:off x="4138903" y="3112828"/>
            <a:ext cx="3600000" cy="1620000"/>
          </a:xfrm>
          <a:prstGeom prst="roundRect">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sz="2400" dirty="0"/>
          </a:p>
        </p:txBody>
      </p:sp>
      <p:sp>
        <p:nvSpPr>
          <p:cNvPr id="22" name="TextBox 21"/>
          <p:cNvSpPr txBox="1"/>
          <p:nvPr/>
        </p:nvSpPr>
        <p:spPr>
          <a:xfrm>
            <a:off x="4339768" y="3206244"/>
            <a:ext cx="2724912" cy="492443"/>
          </a:xfrm>
          <a:prstGeom prst="rect">
            <a:avLst/>
          </a:prstGeom>
          <a:noFill/>
        </p:spPr>
        <p:txBody>
          <a:bodyPr wrap="square" lIns="0" tIns="0" rIns="0" bIns="0" anchor="t">
            <a:spAutoFit/>
          </a:bodyPr>
          <a:lstStyle/>
          <a:p>
            <a:r>
              <a:rPr sz="1600" b="1" i="0" dirty="0">
                <a:solidFill>
                  <a:schemeClr val="bg1"/>
                </a:solidFill>
                <a:latin typeface="Arial" panose="020B0604020202020204" pitchFamily="34" charset="0"/>
                <a:cs typeface="Arial" panose="020B0604020202020204" pitchFamily="34" charset="0"/>
              </a:rPr>
              <a:t>Parental support &amp; modelling</a:t>
            </a:r>
          </a:p>
        </p:txBody>
      </p:sp>
      <p:sp>
        <p:nvSpPr>
          <p:cNvPr id="23" name="TextBox 22"/>
          <p:cNvSpPr txBox="1"/>
          <p:nvPr/>
        </p:nvSpPr>
        <p:spPr>
          <a:xfrm>
            <a:off x="4358057" y="3740762"/>
            <a:ext cx="3173043" cy="738664"/>
          </a:xfrm>
          <a:prstGeom prst="rect">
            <a:avLst/>
          </a:prstGeom>
          <a:noFill/>
        </p:spPr>
        <p:txBody>
          <a:bodyPr wrap="square" lIns="0" tIns="0" rIns="0" bIns="0" anchor="t">
            <a:spAutoFit/>
          </a:bodyPr>
          <a:lstStyle/>
          <a:p>
            <a:r>
              <a:rPr lang="en-US" sz="1200" b="0" i="0" dirty="0">
                <a:solidFill>
                  <a:schemeClr val="bg1"/>
                </a:solidFill>
                <a:latin typeface="Arial" panose="020B0604020202020204" pitchFamily="34" charset="0"/>
                <a:cs typeface="Arial" panose="020B0604020202020204" pitchFamily="34" charset="0"/>
              </a:rPr>
              <a:t>As a social worker, supporting Isaac’s mother encourages sensitive and responsive caregiving, which enhances secure attachment.</a:t>
            </a:r>
          </a:p>
        </p:txBody>
      </p:sp>
      <p:sp>
        <p:nvSpPr>
          <p:cNvPr id="24" name="Rounded Rectangle 23"/>
          <p:cNvSpPr/>
          <p:nvPr/>
        </p:nvSpPr>
        <p:spPr>
          <a:xfrm>
            <a:off x="330980" y="4920061"/>
            <a:ext cx="3600000" cy="1620000"/>
          </a:xfrm>
          <a:prstGeom prst="roundRect">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sz="2400"/>
          </a:p>
        </p:txBody>
      </p:sp>
      <p:sp>
        <p:nvSpPr>
          <p:cNvPr id="27" name="TextBox 26"/>
          <p:cNvSpPr txBox="1"/>
          <p:nvPr/>
        </p:nvSpPr>
        <p:spPr>
          <a:xfrm>
            <a:off x="540686" y="5032595"/>
            <a:ext cx="2907792" cy="246221"/>
          </a:xfrm>
          <a:prstGeom prst="rect">
            <a:avLst/>
          </a:prstGeom>
          <a:noFill/>
        </p:spPr>
        <p:txBody>
          <a:bodyPr wrap="square" lIns="0" tIns="0" rIns="0" bIns="0" anchor="t">
            <a:spAutoFit/>
          </a:bodyPr>
          <a:lstStyle/>
          <a:p>
            <a:r>
              <a:rPr sz="1600" b="1" i="0" dirty="0">
                <a:solidFill>
                  <a:schemeClr val="bg1"/>
                </a:solidFill>
                <a:latin typeface="Arial" panose="020B0604020202020204" pitchFamily="34" charset="0"/>
                <a:cs typeface="Arial" panose="020B0604020202020204" pitchFamily="34" charset="0"/>
              </a:rPr>
              <a:t>Multi-agency collaboration</a:t>
            </a:r>
          </a:p>
        </p:txBody>
      </p:sp>
      <p:sp>
        <p:nvSpPr>
          <p:cNvPr id="28" name="TextBox 27"/>
          <p:cNvSpPr txBox="1"/>
          <p:nvPr/>
        </p:nvSpPr>
        <p:spPr>
          <a:xfrm>
            <a:off x="536183" y="5377204"/>
            <a:ext cx="3360958" cy="553998"/>
          </a:xfrm>
          <a:prstGeom prst="rect">
            <a:avLst/>
          </a:prstGeom>
          <a:noFill/>
        </p:spPr>
        <p:txBody>
          <a:bodyPr wrap="square" lIns="0" tIns="0" rIns="0" bIns="0" anchor="t">
            <a:spAutoFit/>
          </a:bodyPr>
          <a:lstStyle/>
          <a:p>
            <a:r>
              <a:rPr lang="en-US" sz="1200" b="0" i="0" dirty="0">
                <a:solidFill>
                  <a:schemeClr val="bg1"/>
                </a:solidFill>
                <a:latin typeface="Arial" panose="020B0604020202020204" pitchFamily="34" charset="0"/>
                <a:cs typeface="Arial" panose="020B0604020202020204" pitchFamily="34" charset="0"/>
              </a:rPr>
              <a:t>Working with multiple agencies assists in offering  steady support, which strengthens safe relationships within services.</a:t>
            </a:r>
          </a:p>
        </p:txBody>
      </p:sp>
      <p:sp>
        <p:nvSpPr>
          <p:cNvPr id="29" name="Rounded Rectangle 28"/>
          <p:cNvSpPr/>
          <p:nvPr/>
        </p:nvSpPr>
        <p:spPr>
          <a:xfrm>
            <a:off x="4123824" y="4937760"/>
            <a:ext cx="3600000" cy="1620000"/>
          </a:xfrm>
          <a:prstGeom prst="roundRect">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endParaRPr sz="2400"/>
          </a:p>
        </p:txBody>
      </p:sp>
      <p:sp>
        <p:nvSpPr>
          <p:cNvPr id="32" name="TextBox 31"/>
          <p:cNvSpPr txBox="1"/>
          <p:nvPr/>
        </p:nvSpPr>
        <p:spPr>
          <a:xfrm>
            <a:off x="4324052" y="5036968"/>
            <a:ext cx="2706624" cy="492443"/>
          </a:xfrm>
          <a:prstGeom prst="rect">
            <a:avLst/>
          </a:prstGeom>
          <a:noFill/>
        </p:spPr>
        <p:txBody>
          <a:bodyPr wrap="square" lIns="0" tIns="0" rIns="0" bIns="0" anchor="t">
            <a:spAutoFit/>
          </a:bodyPr>
          <a:lstStyle/>
          <a:p>
            <a:r>
              <a:rPr sz="1600" b="1" i="0" dirty="0">
                <a:solidFill>
                  <a:schemeClr val="bg1"/>
                </a:solidFill>
                <a:latin typeface="Arial" panose="020B0604020202020204" pitchFamily="34" charset="0"/>
                <a:cs typeface="Arial" panose="020B0604020202020204" pitchFamily="34" charset="0"/>
              </a:rPr>
              <a:t>Emotional regulation strategies</a:t>
            </a:r>
          </a:p>
        </p:txBody>
      </p:sp>
      <p:sp>
        <p:nvSpPr>
          <p:cNvPr id="33" name="TextBox 32"/>
          <p:cNvSpPr txBox="1"/>
          <p:nvPr/>
        </p:nvSpPr>
        <p:spPr>
          <a:xfrm>
            <a:off x="4332424" y="5591540"/>
            <a:ext cx="3187699" cy="553998"/>
          </a:xfrm>
          <a:prstGeom prst="rect">
            <a:avLst/>
          </a:prstGeom>
          <a:noFill/>
        </p:spPr>
        <p:txBody>
          <a:bodyPr wrap="square" lIns="0" tIns="0" rIns="0" bIns="0" anchor="t">
            <a:spAutoFit/>
          </a:bodyPr>
          <a:lstStyle/>
          <a:p>
            <a:r>
              <a:rPr lang="en-US" sz="1200" b="0" i="0" dirty="0">
                <a:solidFill>
                  <a:schemeClr val="bg1"/>
                </a:solidFill>
                <a:latin typeface="Arial" panose="020B0604020202020204" pitchFamily="34" charset="0"/>
                <a:cs typeface="Arial" panose="020B0604020202020204" pitchFamily="34" charset="0"/>
              </a:rPr>
              <a:t>Routine and co-regulation make Isaac feel secure and supported, which supports the secure base concept of Bowlby.</a:t>
            </a:r>
          </a:p>
        </p:txBody>
      </p:sp>
      <p:sp>
        <p:nvSpPr>
          <p:cNvPr id="40" name="TextBox 39"/>
          <p:cNvSpPr txBox="1"/>
          <p:nvPr/>
        </p:nvSpPr>
        <p:spPr>
          <a:xfrm>
            <a:off x="11430000" y="6473952"/>
            <a:ext cx="457200" cy="320040"/>
          </a:xfrm>
          <a:prstGeom prst="rect">
            <a:avLst/>
          </a:prstGeom>
          <a:noFill/>
        </p:spPr>
        <p:txBody>
          <a:bodyPr wrap="square" lIns="0" tIns="0" rIns="0" bIns="0" anchor="t">
            <a:spAutoFit/>
          </a:bodyPr>
          <a:lstStyle/>
          <a:p>
            <a:pPr algn="r"/>
            <a:r>
              <a:rPr sz="1100" b="0" i="0">
                <a:solidFill>
                  <a:srgbClr val="9AA5AC"/>
                </a:solidFill>
                <a:latin typeface="Calibri"/>
              </a:rPr>
              <a:t>7</a:t>
            </a:r>
          </a:p>
        </p:txBody>
      </p:sp>
      <p:pic>
        <p:nvPicPr>
          <p:cNvPr id="41" name="Picture 40" descr="Key Person Approach in Early Years | Why It Matters for Child">
            <a:extLst>
              <a:ext uri="{FF2B5EF4-FFF2-40B4-BE49-F238E27FC236}">
                <a16:creationId xmlns:a16="http://schemas.microsoft.com/office/drawing/2014/main" id="{33B7709D-55C5-C361-522F-827C550E970D}"/>
              </a:ext>
            </a:extLst>
          </p:cNvPr>
          <p:cNvPicPr>
            <a:picLocks noChangeAspect="1"/>
          </p:cNvPicPr>
          <p:nvPr/>
        </p:nvPicPr>
        <p:blipFill>
          <a:blip r:embed="rId3"/>
          <a:stretch>
            <a:fillRect/>
          </a:stretch>
        </p:blipFill>
        <p:spPr>
          <a:xfrm>
            <a:off x="7926463" y="1789733"/>
            <a:ext cx="4078806" cy="4078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5" name="Oval 34">
            <a:extLst>
              <a:ext uri="{FF2B5EF4-FFF2-40B4-BE49-F238E27FC236}">
                <a16:creationId xmlns:a16="http://schemas.microsoft.com/office/drawing/2014/main" id="{EC0F8529-CC6A-4D66-45C5-279CA619509F}"/>
              </a:ext>
            </a:extLst>
          </p:cNvPr>
          <p:cNvSpPr/>
          <p:nvPr/>
        </p:nvSpPr>
        <p:spPr>
          <a:xfrm>
            <a:off x="10149840" y="-1005840"/>
            <a:ext cx="3291840" cy="329184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Oval 26">
            <a:extLst>
              <a:ext uri="{FF2B5EF4-FFF2-40B4-BE49-F238E27FC236}">
                <a16:creationId xmlns:a16="http://schemas.microsoft.com/office/drawing/2014/main" id="{D40CE051-1006-2161-8FCB-01E1B9CDBD91}"/>
              </a:ext>
            </a:extLst>
          </p:cNvPr>
          <p:cNvSpPr/>
          <p:nvPr/>
        </p:nvSpPr>
        <p:spPr>
          <a:xfrm>
            <a:off x="10149840" y="-1005840"/>
            <a:ext cx="3291840" cy="329184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Oval 28">
            <a:extLst>
              <a:ext uri="{FF2B5EF4-FFF2-40B4-BE49-F238E27FC236}">
                <a16:creationId xmlns:a16="http://schemas.microsoft.com/office/drawing/2014/main" id="{ED91E7B8-AB6E-AF31-D3D9-F3FDC8AA9E89}"/>
              </a:ext>
            </a:extLst>
          </p:cNvPr>
          <p:cNvSpPr/>
          <p:nvPr/>
        </p:nvSpPr>
        <p:spPr>
          <a:xfrm>
            <a:off x="-1188720" y="4937760"/>
            <a:ext cx="3566160" cy="356616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31520" y="494883"/>
            <a:ext cx="11155680" cy="461665"/>
          </a:xfrm>
          <a:prstGeom prst="rect">
            <a:avLst/>
          </a:prstGeom>
          <a:noFill/>
        </p:spPr>
        <p:txBody>
          <a:bodyPr wrap="square" lIns="0" tIns="0" rIns="0" bIns="0" anchor="t">
            <a:spAutoFit/>
          </a:bodyPr>
          <a:lstStyle/>
          <a:p>
            <a:pPr algn="l"/>
            <a:r>
              <a:rPr sz="3000" b="1" i="0" dirty="0">
                <a:solidFill>
                  <a:schemeClr val="bg1"/>
                </a:solidFill>
                <a:latin typeface="Arial" panose="020B0604020202020204" pitchFamily="34" charset="0"/>
                <a:cs typeface="Arial" panose="020B0604020202020204" pitchFamily="34" charset="0"/>
              </a:rPr>
              <a:t>Strengths of Bowlby's Theory</a:t>
            </a:r>
          </a:p>
        </p:txBody>
      </p:sp>
      <p:sp>
        <p:nvSpPr>
          <p:cNvPr id="4" name="Rounded Rectangle 3"/>
          <p:cNvSpPr/>
          <p:nvPr/>
        </p:nvSpPr>
        <p:spPr>
          <a:xfrm>
            <a:off x="502920" y="1554480"/>
            <a:ext cx="5472000" cy="2160000"/>
          </a:xfrm>
          <a:prstGeom prst="roundRect">
            <a:avLst>
              <a:gd name="adj" fmla="val 3829"/>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7" name="TextBox 6"/>
          <p:cNvSpPr txBox="1"/>
          <p:nvPr/>
        </p:nvSpPr>
        <p:spPr>
          <a:xfrm>
            <a:off x="731520" y="1850321"/>
            <a:ext cx="4297680" cy="276999"/>
          </a:xfrm>
          <a:prstGeom prst="rect">
            <a:avLst/>
          </a:prstGeom>
          <a:noFill/>
        </p:spPr>
        <p:txBody>
          <a:bodyPr wrap="square" lIns="0" tIns="0" rIns="0" bIns="0" anchor="t">
            <a:spAutoFit/>
          </a:bodyPr>
          <a:lstStyle/>
          <a:p>
            <a:pPr algn="l"/>
            <a:r>
              <a:rPr b="1" i="0" dirty="0">
                <a:solidFill>
                  <a:schemeClr val="bg1"/>
                </a:solidFill>
                <a:latin typeface="Arial" panose="020B0604020202020204" pitchFamily="34" charset="0"/>
                <a:cs typeface="Arial" panose="020B0604020202020204" pitchFamily="34" charset="0"/>
              </a:rPr>
              <a:t>Strong empirical support</a:t>
            </a:r>
          </a:p>
        </p:txBody>
      </p:sp>
      <p:sp>
        <p:nvSpPr>
          <p:cNvPr id="8" name="TextBox 7"/>
          <p:cNvSpPr txBox="1"/>
          <p:nvPr/>
        </p:nvSpPr>
        <p:spPr>
          <a:xfrm>
            <a:off x="762000" y="2286000"/>
            <a:ext cx="5041900" cy="646331"/>
          </a:xfrm>
          <a:prstGeom prst="rect">
            <a:avLst/>
          </a:prstGeom>
          <a:noFill/>
        </p:spPr>
        <p:txBody>
          <a:bodyPr wrap="square" lIns="0" tIns="0" rIns="0" bIns="0" anchor="t">
            <a:spAutoFit/>
          </a:bodyPr>
          <a:lstStyle/>
          <a:p>
            <a:pPr algn="l"/>
            <a:r>
              <a:rPr lang="en-US" sz="1400" b="0" i="0" dirty="0">
                <a:solidFill>
                  <a:schemeClr val="bg1"/>
                </a:solidFill>
                <a:latin typeface="Arial" panose="020B0604020202020204" pitchFamily="34" charset="0"/>
                <a:cs typeface="Arial" panose="020B0604020202020204" pitchFamily="34" charset="0"/>
              </a:rPr>
              <a:t>The Strange Situation procedure developed by Ainsworth provided reliable and replicable evidence for different attachment styles (Ainsworth et al., 1978).</a:t>
            </a:r>
          </a:p>
        </p:txBody>
      </p:sp>
      <p:sp>
        <p:nvSpPr>
          <p:cNvPr id="9" name="Rounded Rectangle 8"/>
          <p:cNvSpPr/>
          <p:nvPr/>
        </p:nvSpPr>
        <p:spPr>
          <a:xfrm>
            <a:off x="6217920" y="1554480"/>
            <a:ext cx="5472000" cy="2160000"/>
          </a:xfrm>
          <a:prstGeom prst="roundRect">
            <a:avLst>
              <a:gd name="adj" fmla="val 3829"/>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2" name="TextBox 11"/>
          <p:cNvSpPr txBox="1"/>
          <p:nvPr/>
        </p:nvSpPr>
        <p:spPr>
          <a:xfrm>
            <a:off x="6446520" y="1783080"/>
            <a:ext cx="4297680" cy="276999"/>
          </a:xfrm>
          <a:prstGeom prst="rect">
            <a:avLst/>
          </a:prstGeom>
          <a:noFill/>
        </p:spPr>
        <p:txBody>
          <a:bodyPr wrap="square" lIns="0" tIns="0" rIns="0" bIns="0" anchor="t">
            <a:spAutoFit/>
          </a:bodyPr>
          <a:lstStyle/>
          <a:p>
            <a:pPr algn="l"/>
            <a:r>
              <a:rPr b="1" i="0" dirty="0">
                <a:solidFill>
                  <a:schemeClr val="bg1"/>
                </a:solidFill>
                <a:latin typeface="Arial" panose="020B0604020202020204" pitchFamily="34" charset="0"/>
                <a:cs typeface="Arial" panose="020B0604020202020204" pitchFamily="34" charset="0"/>
              </a:rPr>
              <a:t>Highly influential in practice</a:t>
            </a:r>
          </a:p>
        </p:txBody>
      </p:sp>
      <p:sp>
        <p:nvSpPr>
          <p:cNvPr id="13" name="TextBox 12"/>
          <p:cNvSpPr txBox="1"/>
          <p:nvPr/>
        </p:nvSpPr>
        <p:spPr>
          <a:xfrm>
            <a:off x="6446520" y="2215555"/>
            <a:ext cx="4983480" cy="430887"/>
          </a:xfrm>
          <a:prstGeom prst="rect">
            <a:avLst/>
          </a:prstGeom>
          <a:noFill/>
        </p:spPr>
        <p:txBody>
          <a:bodyPr wrap="square" lIns="0" tIns="0" rIns="0" bIns="0" anchor="t">
            <a:spAutoFit/>
          </a:bodyPr>
          <a:lstStyle/>
          <a:p>
            <a:pPr algn="l"/>
            <a:r>
              <a:rPr lang="en-US" sz="1400" b="0" i="0" dirty="0">
                <a:solidFill>
                  <a:schemeClr val="bg1"/>
                </a:solidFill>
                <a:latin typeface="Arial" panose="020B0604020202020204" pitchFamily="34" charset="0"/>
                <a:cs typeface="Arial" panose="020B0604020202020204" pitchFamily="34" charset="0"/>
              </a:rPr>
              <a:t>The theory supports popular practice systems including the key person system in early years settings in the UK.</a:t>
            </a:r>
          </a:p>
        </p:txBody>
      </p:sp>
      <p:sp>
        <p:nvSpPr>
          <p:cNvPr id="14" name="Rounded Rectangle 13"/>
          <p:cNvSpPr/>
          <p:nvPr/>
        </p:nvSpPr>
        <p:spPr>
          <a:xfrm>
            <a:off x="502920" y="3931920"/>
            <a:ext cx="5472000" cy="2160000"/>
          </a:xfrm>
          <a:prstGeom prst="roundRect">
            <a:avLst>
              <a:gd name="adj" fmla="val 3829"/>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7" name="TextBox 16"/>
          <p:cNvSpPr txBox="1"/>
          <p:nvPr/>
        </p:nvSpPr>
        <p:spPr>
          <a:xfrm>
            <a:off x="731520" y="4119372"/>
            <a:ext cx="4297680" cy="276999"/>
          </a:xfrm>
          <a:prstGeom prst="rect">
            <a:avLst/>
          </a:prstGeom>
          <a:noFill/>
        </p:spPr>
        <p:txBody>
          <a:bodyPr wrap="square" lIns="0" tIns="0" rIns="0" bIns="0" anchor="t">
            <a:spAutoFit/>
          </a:bodyPr>
          <a:lstStyle/>
          <a:p>
            <a:pPr algn="l"/>
            <a:r>
              <a:rPr b="1" i="0" dirty="0">
                <a:solidFill>
                  <a:schemeClr val="bg1"/>
                </a:solidFill>
                <a:latin typeface="Arial" panose="020B0604020202020204" pitchFamily="34" charset="0"/>
                <a:cs typeface="Arial" panose="020B0604020202020204" pitchFamily="34" charset="0"/>
              </a:rPr>
              <a:t>Explains real-world patterns</a:t>
            </a:r>
          </a:p>
        </p:txBody>
      </p:sp>
      <p:sp>
        <p:nvSpPr>
          <p:cNvPr id="18" name="TextBox 17"/>
          <p:cNvSpPr txBox="1"/>
          <p:nvPr/>
        </p:nvSpPr>
        <p:spPr>
          <a:xfrm>
            <a:off x="762000" y="4583823"/>
            <a:ext cx="4775200" cy="861774"/>
          </a:xfrm>
          <a:prstGeom prst="rect">
            <a:avLst/>
          </a:prstGeom>
          <a:noFill/>
        </p:spPr>
        <p:txBody>
          <a:bodyPr wrap="square" lIns="0" tIns="0" rIns="0" bIns="0" anchor="t">
            <a:spAutoFit/>
          </a:bodyPr>
          <a:lstStyle/>
          <a:p>
            <a:pPr algn="l"/>
            <a:r>
              <a:rPr lang="en-US" sz="1400" b="0" i="0" dirty="0">
                <a:solidFill>
                  <a:schemeClr val="bg1"/>
                </a:solidFill>
                <a:latin typeface="Arial" panose="020B0604020202020204" pitchFamily="34" charset="0"/>
                <a:cs typeface="Arial" panose="020B0604020202020204" pitchFamily="34" charset="0"/>
              </a:rPr>
              <a:t>The concept of attachment can be used to clarify the relationships in adulthood, such as the trust that patients have in healthcare professionals (Maunder and Hunter, 2016).</a:t>
            </a:r>
          </a:p>
        </p:txBody>
      </p:sp>
      <p:sp>
        <p:nvSpPr>
          <p:cNvPr id="19" name="Rounded Rectangle 18"/>
          <p:cNvSpPr/>
          <p:nvPr/>
        </p:nvSpPr>
        <p:spPr>
          <a:xfrm>
            <a:off x="6217920" y="3931920"/>
            <a:ext cx="5472000" cy="2160000"/>
          </a:xfrm>
          <a:prstGeom prst="roundRect">
            <a:avLst>
              <a:gd name="adj" fmla="val 3829"/>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22" name="TextBox 21"/>
          <p:cNvSpPr txBox="1"/>
          <p:nvPr/>
        </p:nvSpPr>
        <p:spPr>
          <a:xfrm>
            <a:off x="6446520" y="4160520"/>
            <a:ext cx="4297680" cy="276999"/>
          </a:xfrm>
          <a:prstGeom prst="rect">
            <a:avLst/>
          </a:prstGeom>
          <a:noFill/>
        </p:spPr>
        <p:txBody>
          <a:bodyPr wrap="square" lIns="0" tIns="0" rIns="0" bIns="0" anchor="t">
            <a:spAutoFit/>
          </a:bodyPr>
          <a:lstStyle/>
          <a:p>
            <a:pPr algn="l"/>
            <a:r>
              <a:rPr b="1" i="0" dirty="0">
                <a:solidFill>
                  <a:schemeClr val="bg1"/>
                </a:solidFill>
                <a:latin typeface="Arial" panose="020B0604020202020204" pitchFamily="34" charset="0"/>
                <a:cs typeface="Arial" panose="020B0604020202020204" pitchFamily="34" charset="0"/>
              </a:rPr>
              <a:t>Supported by neuroscience</a:t>
            </a:r>
          </a:p>
        </p:txBody>
      </p:sp>
      <p:sp>
        <p:nvSpPr>
          <p:cNvPr id="23" name="TextBox 22"/>
          <p:cNvSpPr txBox="1"/>
          <p:nvPr/>
        </p:nvSpPr>
        <p:spPr>
          <a:xfrm>
            <a:off x="6446520" y="4589042"/>
            <a:ext cx="4983480" cy="1292662"/>
          </a:xfrm>
          <a:prstGeom prst="rect">
            <a:avLst/>
          </a:prstGeom>
          <a:noFill/>
        </p:spPr>
        <p:txBody>
          <a:bodyPr wrap="square" lIns="0" tIns="0" rIns="0" bIns="0" anchor="t">
            <a:spAutoFit/>
          </a:bodyPr>
          <a:lstStyle/>
          <a:p>
            <a:pPr algn="l"/>
            <a:r>
              <a:rPr lang="en-US" sz="1400" b="0" i="0" dirty="0">
                <a:solidFill>
                  <a:schemeClr val="bg1"/>
                </a:solidFill>
                <a:latin typeface="Arial" panose="020B0604020202020204" pitchFamily="34" charset="0"/>
                <a:cs typeface="Arial" panose="020B0604020202020204" pitchFamily="34" charset="0"/>
              </a:rPr>
              <a:t>Contemporary studies associate early attachment with</a:t>
            </a:r>
            <a:r>
              <a:rPr lang="en-US" sz="1400" dirty="0">
                <a:solidFill>
                  <a:schemeClr val="bg1"/>
                </a:solidFill>
                <a:latin typeface="Arial" panose="020B0604020202020204" pitchFamily="34" charset="0"/>
                <a:cs typeface="Arial" panose="020B0604020202020204" pitchFamily="34" charset="0"/>
              </a:rPr>
              <a:t> brain </a:t>
            </a:r>
            <a:r>
              <a:rPr lang="en-US" sz="1400" b="0" i="0" dirty="0">
                <a:solidFill>
                  <a:schemeClr val="bg1"/>
                </a:solidFill>
                <a:latin typeface="Arial" panose="020B0604020202020204" pitchFamily="34" charset="0"/>
                <a:cs typeface="Arial" panose="020B0604020202020204" pitchFamily="34" charset="0"/>
              </a:rPr>
              <a:t>development and social-communication abilities (</a:t>
            </a:r>
            <a:r>
              <a:rPr lang="en-US" sz="1400" b="0" i="0" dirty="0" err="1">
                <a:solidFill>
                  <a:schemeClr val="bg1"/>
                </a:solidFill>
                <a:latin typeface="Arial" panose="020B0604020202020204" pitchFamily="34" charset="0"/>
                <a:cs typeface="Arial" panose="020B0604020202020204" pitchFamily="34" charset="0"/>
              </a:rPr>
              <a:t>Jethava</a:t>
            </a:r>
            <a:r>
              <a:rPr lang="en-US" sz="1400" b="0" i="0" dirty="0">
                <a:solidFill>
                  <a:schemeClr val="bg1"/>
                </a:solidFill>
                <a:latin typeface="Arial" panose="020B0604020202020204" pitchFamily="34" charset="0"/>
                <a:cs typeface="Arial" panose="020B0604020202020204" pitchFamily="34" charset="0"/>
              </a:rPr>
              <a:t> et al., 2022).</a:t>
            </a:r>
          </a:p>
          <a:p>
            <a:pPr algn="l"/>
            <a:r>
              <a:rPr lang="en-US" sz="1400" b="0" i="0" dirty="0">
                <a:solidFill>
                  <a:schemeClr val="bg1"/>
                </a:solidFill>
                <a:latin typeface="Arial" panose="020B0604020202020204" pitchFamily="34" charset="0"/>
                <a:cs typeface="Arial" panose="020B0604020202020204" pitchFamily="34" charset="0"/>
              </a:rPr>
              <a:t>The theory has had a significant effect on the protection practices and attachment-based practices in early years contexts.</a:t>
            </a:r>
          </a:p>
        </p:txBody>
      </p:sp>
      <p:sp>
        <p:nvSpPr>
          <p:cNvPr id="25" name="TextBox 24"/>
          <p:cNvSpPr txBox="1"/>
          <p:nvPr/>
        </p:nvSpPr>
        <p:spPr>
          <a:xfrm>
            <a:off x="11430000" y="6473952"/>
            <a:ext cx="457200" cy="320040"/>
          </a:xfrm>
          <a:prstGeom prst="rect">
            <a:avLst/>
          </a:prstGeom>
          <a:noFill/>
        </p:spPr>
        <p:txBody>
          <a:bodyPr wrap="square" lIns="0" tIns="0" rIns="0" bIns="0" anchor="t">
            <a:spAutoFit/>
          </a:bodyPr>
          <a:lstStyle/>
          <a:p>
            <a:pPr algn="r"/>
            <a:r>
              <a:rPr sz="1100" b="0" i="0">
                <a:solidFill>
                  <a:srgbClr val="9AA5AC"/>
                </a:solidFill>
                <a:latin typeface="Calibri"/>
              </a:rPr>
              <a:t>8</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Oval 26">
            <a:extLst>
              <a:ext uri="{FF2B5EF4-FFF2-40B4-BE49-F238E27FC236}">
                <a16:creationId xmlns:a16="http://schemas.microsoft.com/office/drawing/2014/main" id="{D3DA7A0D-AE5F-2E81-B599-7394A0721E5A}"/>
              </a:ext>
            </a:extLst>
          </p:cNvPr>
          <p:cNvSpPr/>
          <p:nvPr/>
        </p:nvSpPr>
        <p:spPr>
          <a:xfrm>
            <a:off x="10149840" y="-1005840"/>
            <a:ext cx="3291840" cy="329184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Oval 28">
            <a:extLst>
              <a:ext uri="{FF2B5EF4-FFF2-40B4-BE49-F238E27FC236}">
                <a16:creationId xmlns:a16="http://schemas.microsoft.com/office/drawing/2014/main" id="{C9CD6B60-3D1B-BAF9-0FE8-F98304D36F89}"/>
              </a:ext>
            </a:extLst>
          </p:cNvPr>
          <p:cNvSpPr/>
          <p:nvPr/>
        </p:nvSpPr>
        <p:spPr>
          <a:xfrm>
            <a:off x="-1233652" y="4937760"/>
            <a:ext cx="3566160" cy="3566160"/>
          </a:xfrm>
          <a:prstGeom prst="ellipse">
            <a:avLst/>
          </a:prstGeom>
          <a:solidFill>
            <a:schemeClr val="accent1">
              <a:alpha val="22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 name="TextBox 2"/>
          <p:cNvSpPr txBox="1"/>
          <p:nvPr/>
        </p:nvSpPr>
        <p:spPr>
          <a:xfrm>
            <a:off x="762000" y="683514"/>
            <a:ext cx="11155680" cy="461665"/>
          </a:xfrm>
          <a:prstGeom prst="rect">
            <a:avLst/>
          </a:prstGeom>
          <a:noFill/>
        </p:spPr>
        <p:txBody>
          <a:bodyPr wrap="square" lIns="0" tIns="0" rIns="0" bIns="0" anchor="t">
            <a:spAutoFit/>
          </a:bodyPr>
          <a:lstStyle/>
          <a:p>
            <a:pPr algn="l"/>
            <a:r>
              <a:rPr sz="3000" b="1" i="0" dirty="0">
                <a:solidFill>
                  <a:schemeClr val="bg1"/>
                </a:solidFill>
                <a:latin typeface="Arial" panose="020B0604020202020204" pitchFamily="34" charset="0"/>
                <a:cs typeface="Arial" panose="020B0604020202020204" pitchFamily="34" charset="0"/>
              </a:rPr>
              <a:t>Weaknesses and Limitations</a:t>
            </a:r>
          </a:p>
        </p:txBody>
      </p:sp>
      <p:sp>
        <p:nvSpPr>
          <p:cNvPr id="4" name="Rounded Rectangle 3"/>
          <p:cNvSpPr/>
          <p:nvPr/>
        </p:nvSpPr>
        <p:spPr>
          <a:xfrm>
            <a:off x="525780" y="1563624"/>
            <a:ext cx="5472000" cy="2160000"/>
          </a:xfrm>
          <a:prstGeom prst="roundRect">
            <a:avLst>
              <a:gd name="adj" fmla="val 3829"/>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7" name="TextBox 6"/>
          <p:cNvSpPr txBox="1"/>
          <p:nvPr/>
        </p:nvSpPr>
        <p:spPr>
          <a:xfrm>
            <a:off x="762000" y="1783080"/>
            <a:ext cx="4297680" cy="276999"/>
          </a:xfrm>
          <a:prstGeom prst="rect">
            <a:avLst/>
          </a:prstGeom>
          <a:noFill/>
        </p:spPr>
        <p:txBody>
          <a:bodyPr wrap="square" lIns="0" tIns="0" rIns="0" bIns="0" anchor="t">
            <a:spAutoFit/>
          </a:bodyPr>
          <a:lstStyle/>
          <a:p>
            <a:pPr algn="l"/>
            <a:r>
              <a:rPr b="1" i="0" dirty="0">
                <a:solidFill>
                  <a:schemeClr val="bg1"/>
                </a:solidFill>
                <a:latin typeface="Arial" panose="020B0604020202020204" pitchFamily="34" charset="0"/>
                <a:cs typeface="Arial" panose="020B0604020202020204" pitchFamily="34" charset="0"/>
              </a:rPr>
              <a:t>Deterministic view</a:t>
            </a:r>
          </a:p>
        </p:txBody>
      </p:sp>
      <p:sp>
        <p:nvSpPr>
          <p:cNvPr id="8" name="TextBox 7"/>
          <p:cNvSpPr txBox="1"/>
          <p:nvPr/>
        </p:nvSpPr>
        <p:spPr>
          <a:xfrm>
            <a:off x="770040" y="2158083"/>
            <a:ext cx="4983480" cy="430887"/>
          </a:xfrm>
          <a:prstGeom prst="rect">
            <a:avLst/>
          </a:prstGeom>
          <a:noFill/>
        </p:spPr>
        <p:txBody>
          <a:bodyPr wrap="square" lIns="0" tIns="0" rIns="0" bIns="0" anchor="t">
            <a:spAutoFit/>
          </a:bodyPr>
          <a:lstStyle/>
          <a:p>
            <a:pPr algn="l"/>
            <a:r>
              <a:rPr lang="en-US" sz="1400" b="0" i="0" dirty="0">
                <a:solidFill>
                  <a:schemeClr val="bg1"/>
                </a:solidFill>
                <a:latin typeface="Arial" panose="020B0604020202020204" pitchFamily="34" charset="0"/>
                <a:cs typeface="Arial" panose="020B0604020202020204" pitchFamily="34" charset="0"/>
              </a:rPr>
              <a:t>The theory may exaggerate the effects of early attachment, suggesting that later outcomes are predetermined.</a:t>
            </a:r>
          </a:p>
        </p:txBody>
      </p:sp>
      <p:sp>
        <p:nvSpPr>
          <p:cNvPr id="9" name="Rounded Rectangle 8"/>
          <p:cNvSpPr/>
          <p:nvPr/>
        </p:nvSpPr>
        <p:spPr>
          <a:xfrm>
            <a:off x="6217920" y="1554480"/>
            <a:ext cx="5472000" cy="2160000"/>
          </a:xfrm>
          <a:prstGeom prst="roundRect">
            <a:avLst>
              <a:gd name="adj" fmla="val 3829"/>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12" name="TextBox 11"/>
          <p:cNvSpPr txBox="1"/>
          <p:nvPr/>
        </p:nvSpPr>
        <p:spPr>
          <a:xfrm>
            <a:off x="6446520" y="1760220"/>
            <a:ext cx="4297680" cy="276999"/>
          </a:xfrm>
          <a:prstGeom prst="rect">
            <a:avLst/>
          </a:prstGeom>
          <a:noFill/>
        </p:spPr>
        <p:txBody>
          <a:bodyPr wrap="square" lIns="0" tIns="0" rIns="0" bIns="0" anchor="t">
            <a:spAutoFit/>
          </a:bodyPr>
          <a:lstStyle/>
          <a:p>
            <a:pPr algn="l"/>
            <a:r>
              <a:rPr b="1" i="0" dirty="0">
                <a:solidFill>
                  <a:schemeClr val="bg1"/>
                </a:solidFill>
                <a:latin typeface="Arial" panose="020B0604020202020204" pitchFamily="34" charset="0"/>
                <a:cs typeface="Arial" panose="020B0604020202020204" pitchFamily="34" charset="0"/>
              </a:rPr>
              <a:t>Cultural limitations</a:t>
            </a:r>
          </a:p>
        </p:txBody>
      </p:sp>
      <p:sp>
        <p:nvSpPr>
          <p:cNvPr id="13" name="TextBox 12"/>
          <p:cNvSpPr txBox="1"/>
          <p:nvPr/>
        </p:nvSpPr>
        <p:spPr>
          <a:xfrm>
            <a:off x="6446520" y="2158083"/>
            <a:ext cx="4999140" cy="646331"/>
          </a:xfrm>
          <a:prstGeom prst="rect">
            <a:avLst/>
          </a:prstGeom>
          <a:noFill/>
        </p:spPr>
        <p:txBody>
          <a:bodyPr wrap="square" lIns="0" tIns="0" rIns="0" bIns="0" anchor="t">
            <a:spAutoFit/>
          </a:bodyPr>
          <a:lstStyle/>
          <a:p>
            <a:pPr algn="l"/>
            <a:r>
              <a:rPr lang="en-US" sz="1400" b="0" i="0" dirty="0">
                <a:solidFill>
                  <a:schemeClr val="bg1"/>
                </a:solidFill>
                <a:latin typeface="Arial" panose="020B0604020202020204" pitchFamily="34" charset="0"/>
                <a:cs typeface="Arial" panose="020B0604020202020204" pitchFamily="34" charset="0"/>
              </a:rPr>
              <a:t>The Strange Situation is based on the Western caregiving standards and might not necessarily be applicable to the culturally diverse communities in London.</a:t>
            </a:r>
          </a:p>
        </p:txBody>
      </p:sp>
      <p:sp>
        <p:nvSpPr>
          <p:cNvPr id="14" name="Rounded Rectangle 13"/>
          <p:cNvSpPr/>
          <p:nvPr/>
        </p:nvSpPr>
        <p:spPr>
          <a:xfrm>
            <a:off x="525780" y="3897487"/>
            <a:ext cx="5472000" cy="2160000"/>
          </a:xfrm>
          <a:prstGeom prst="roundRect">
            <a:avLst>
              <a:gd name="adj" fmla="val 3829"/>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dirty="0"/>
          </a:p>
        </p:txBody>
      </p:sp>
      <p:sp>
        <p:nvSpPr>
          <p:cNvPr id="17" name="TextBox 16"/>
          <p:cNvSpPr txBox="1"/>
          <p:nvPr/>
        </p:nvSpPr>
        <p:spPr>
          <a:xfrm>
            <a:off x="762000" y="4169664"/>
            <a:ext cx="4297680" cy="276999"/>
          </a:xfrm>
          <a:prstGeom prst="rect">
            <a:avLst/>
          </a:prstGeom>
          <a:noFill/>
        </p:spPr>
        <p:txBody>
          <a:bodyPr wrap="square" lIns="0" tIns="0" rIns="0" bIns="0" anchor="t">
            <a:spAutoFit/>
          </a:bodyPr>
          <a:lstStyle/>
          <a:p>
            <a:pPr algn="l"/>
            <a:r>
              <a:rPr b="1" i="0" dirty="0">
                <a:solidFill>
                  <a:schemeClr val="bg1"/>
                </a:solidFill>
                <a:latin typeface="Arial" panose="020B0604020202020204" pitchFamily="34" charset="0"/>
                <a:cs typeface="Arial" panose="020B0604020202020204" pitchFamily="34" charset="0"/>
              </a:rPr>
              <a:t>Underplays biology</a:t>
            </a:r>
          </a:p>
        </p:txBody>
      </p:sp>
      <p:sp>
        <p:nvSpPr>
          <p:cNvPr id="18" name="TextBox 17"/>
          <p:cNvSpPr txBox="1"/>
          <p:nvPr/>
        </p:nvSpPr>
        <p:spPr>
          <a:xfrm>
            <a:off x="779780" y="4546600"/>
            <a:ext cx="4935220" cy="646331"/>
          </a:xfrm>
          <a:prstGeom prst="rect">
            <a:avLst/>
          </a:prstGeom>
          <a:noFill/>
        </p:spPr>
        <p:txBody>
          <a:bodyPr wrap="square" lIns="0" tIns="0" rIns="0" bIns="0" anchor="t">
            <a:spAutoFit/>
          </a:bodyPr>
          <a:lstStyle/>
          <a:p>
            <a:pPr algn="l"/>
            <a:r>
              <a:rPr lang="en-US" sz="1400" b="0" i="0" dirty="0">
                <a:solidFill>
                  <a:schemeClr val="bg1"/>
                </a:solidFill>
                <a:latin typeface="Arial" panose="020B0604020202020204" pitchFamily="34" charset="0"/>
                <a:cs typeface="Arial" panose="020B0604020202020204" pitchFamily="34" charset="0"/>
              </a:rPr>
              <a:t>Critics believe that the theory underestimates the contribution of genetics and the child’s </a:t>
            </a:r>
            <a:r>
              <a:rPr lang="en-US" sz="1400" dirty="0">
                <a:solidFill>
                  <a:schemeClr val="bg1"/>
                </a:solidFill>
                <a:latin typeface="Arial" panose="020B0604020202020204" pitchFamily="34" charset="0"/>
                <a:cs typeface="Arial" panose="020B0604020202020204" pitchFamily="34" charset="0"/>
              </a:rPr>
              <a:t>individual</a:t>
            </a:r>
            <a:r>
              <a:rPr lang="en-US" sz="1400" b="0" i="0" dirty="0">
                <a:solidFill>
                  <a:schemeClr val="bg1"/>
                </a:solidFill>
                <a:latin typeface="Arial" panose="020B0604020202020204" pitchFamily="34" charset="0"/>
                <a:cs typeface="Arial" panose="020B0604020202020204" pitchFamily="34" charset="0"/>
              </a:rPr>
              <a:t> character</a:t>
            </a:r>
            <a:r>
              <a:rPr lang="en-US" sz="1400" dirty="0">
                <a:solidFill>
                  <a:schemeClr val="bg1"/>
                </a:solidFill>
                <a:latin typeface="Arial" panose="020B0604020202020204" pitchFamily="34" charset="0"/>
                <a:cs typeface="Arial" panose="020B0604020202020204" pitchFamily="34" charset="0"/>
              </a:rPr>
              <a:t>istics </a:t>
            </a:r>
            <a:r>
              <a:rPr lang="en-US" sz="1400" b="0" i="0" dirty="0">
                <a:solidFill>
                  <a:schemeClr val="bg1"/>
                </a:solidFill>
                <a:latin typeface="Arial" panose="020B0604020202020204" pitchFamily="34" charset="0"/>
                <a:cs typeface="Arial" panose="020B0604020202020204" pitchFamily="34" charset="0"/>
              </a:rPr>
              <a:t>(Barlow, 2019).</a:t>
            </a:r>
          </a:p>
        </p:txBody>
      </p:sp>
      <p:sp>
        <p:nvSpPr>
          <p:cNvPr id="19" name="Rounded Rectangle 18"/>
          <p:cNvSpPr/>
          <p:nvPr/>
        </p:nvSpPr>
        <p:spPr>
          <a:xfrm>
            <a:off x="6217920" y="3931920"/>
            <a:ext cx="5472000" cy="2160000"/>
          </a:xfrm>
          <a:prstGeom prst="roundRect">
            <a:avLst>
              <a:gd name="adj" fmla="val 3829"/>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sz="2400"/>
          </a:p>
        </p:txBody>
      </p:sp>
      <p:sp>
        <p:nvSpPr>
          <p:cNvPr id="22" name="TextBox 21"/>
          <p:cNvSpPr txBox="1"/>
          <p:nvPr/>
        </p:nvSpPr>
        <p:spPr>
          <a:xfrm>
            <a:off x="6446520" y="4169664"/>
            <a:ext cx="4297680" cy="276999"/>
          </a:xfrm>
          <a:prstGeom prst="rect">
            <a:avLst/>
          </a:prstGeom>
          <a:noFill/>
        </p:spPr>
        <p:txBody>
          <a:bodyPr wrap="square" lIns="0" tIns="0" rIns="0" bIns="0" anchor="t">
            <a:spAutoFit/>
          </a:bodyPr>
          <a:lstStyle/>
          <a:p>
            <a:pPr algn="l"/>
            <a:r>
              <a:rPr b="1" i="0" dirty="0">
                <a:solidFill>
                  <a:schemeClr val="bg1"/>
                </a:solidFill>
                <a:latin typeface="Arial" panose="020B0604020202020204" pitchFamily="34" charset="0"/>
                <a:cs typeface="Arial" panose="020B0604020202020204" pitchFamily="34" charset="0"/>
              </a:rPr>
              <a:t>Practical application challenges</a:t>
            </a:r>
          </a:p>
        </p:txBody>
      </p:sp>
      <p:sp>
        <p:nvSpPr>
          <p:cNvPr id="23" name="TextBox 22"/>
          <p:cNvSpPr txBox="1"/>
          <p:nvPr/>
        </p:nvSpPr>
        <p:spPr>
          <a:xfrm>
            <a:off x="6428740" y="4546600"/>
            <a:ext cx="4983480" cy="646331"/>
          </a:xfrm>
          <a:prstGeom prst="rect">
            <a:avLst/>
          </a:prstGeom>
          <a:noFill/>
        </p:spPr>
        <p:txBody>
          <a:bodyPr wrap="square" lIns="0" tIns="0" rIns="0" bIns="0" anchor="t">
            <a:spAutoFit/>
          </a:bodyPr>
          <a:lstStyle/>
          <a:p>
            <a:pPr algn="l"/>
            <a:r>
              <a:rPr lang="en-US" sz="1400" b="0" i="0" dirty="0">
                <a:solidFill>
                  <a:schemeClr val="bg1"/>
                </a:solidFill>
                <a:latin typeface="Arial" panose="020B0604020202020204" pitchFamily="34" charset="0"/>
                <a:cs typeface="Arial" panose="020B0604020202020204" pitchFamily="34" charset="0"/>
              </a:rPr>
              <a:t>In practice, it may be challenging to coordinate a consistent, attachment-informed care across various agencies and settings.</a:t>
            </a:r>
          </a:p>
        </p:txBody>
      </p:sp>
      <p:sp>
        <p:nvSpPr>
          <p:cNvPr id="25" name="TextBox 24"/>
          <p:cNvSpPr txBox="1"/>
          <p:nvPr/>
        </p:nvSpPr>
        <p:spPr>
          <a:xfrm>
            <a:off x="11430000" y="6473952"/>
            <a:ext cx="457200" cy="320040"/>
          </a:xfrm>
          <a:prstGeom prst="rect">
            <a:avLst/>
          </a:prstGeom>
          <a:noFill/>
        </p:spPr>
        <p:txBody>
          <a:bodyPr wrap="square" lIns="0" tIns="0" rIns="0" bIns="0" anchor="t">
            <a:spAutoFit/>
          </a:bodyPr>
          <a:lstStyle/>
          <a:p>
            <a:pPr algn="r"/>
            <a:r>
              <a:rPr sz="1100" b="0" i="0">
                <a:solidFill>
                  <a:srgbClr val="9AA5AC"/>
                </a:solidFill>
                <a:latin typeface="Calibri"/>
              </a:rPr>
              <a:t>9</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594360" y="643724"/>
            <a:ext cx="7315200" cy="430887"/>
          </a:xfrm>
          <a:prstGeom prst="rect">
            <a:avLst/>
          </a:prstGeom>
          <a:noFill/>
        </p:spPr>
        <p:txBody>
          <a:bodyPr wrap="square" lIns="0" tIns="0" rIns="0" bIns="0" anchor="t">
            <a:spAutoFit/>
          </a:bodyPr>
          <a:lstStyle/>
          <a:p>
            <a:pPr algn="l"/>
            <a:r>
              <a:rPr sz="2800" b="1" i="0" spc="150" dirty="0">
                <a:solidFill>
                  <a:schemeClr val="bg1"/>
                </a:solidFill>
                <a:latin typeface="Arial" panose="020B0604020202020204" pitchFamily="34" charset="0"/>
                <a:cs typeface="Arial" panose="020B0604020202020204" pitchFamily="34" charset="0"/>
              </a:rPr>
              <a:t>CONCLUSION</a:t>
            </a:r>
          </a:p>
        </p:txBody>
      </p:sp>
      <p:sp>
        <p:nvSpPr>
          <p:cNvPr id="9" name="Rounded Rectangle 8"/>
          <p:cNvSpPr/>
          <p:nvPr/>
        </p:nvSpPr>
        <p:spPr>
          <a:xfrm>
            <a:off x="640080" y="1497204"/>
            <a:ext cx="10972800" cy="4309236"/>
          </a:xfrm>
          <a:prstGeom prst="roundRect">
            <a:avLst>
              <a:gd name="adj" fmla="val 2686"/>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TextBox 9"/>
          <p:cNvSpPr txBox="1"/>
          <p:nvPr/>
        </p:nvSpPr>
        <p:spPr>
          <a:xfrm>
            <a:off x="929640" y="2251438"/>
            <a:ext cx="10332720" cy="2277547"/>
          </a:xfrm>
          <a:prstGeom prst="rect">
            <a:avLst/>
          </a:prstGeom>
          <a:noFill/>
        </p:spPr>
        <p:txBody>
          <a:bodyPr wrap="square" lIns="0" tIns="0" rIns="0" bIns="0">
            <a:spAutoFit/>
          </a:bodyPr>
          <a:lstStyle/>
          <a:p>
            <a:pPr marL="182880" indent="-182880" algn="l">
              <a:spcAft>
                <a:spcPts val="800"/>
              </a:spcAft>
              <a:buFont typeface="Arial"/>
              <a:buChar char="●"/>
            </a:pPr>
            <a:r>
              <a:rPr lang="en-US" sz="1600" dirty="0">
                <a:solidFill>
                  <a:srgbClr val="FFFFFF"/>
                </a:solidFill>
                <a:latin typeface="Arial" panose="020B0604020202020204" pitchFamily="34" charset="0"/>
                <a:cs typeface="Arial" panose="020B0604020202020204" pitchFamily="34" charset="0"/>
              </a:rPr>
              <a:t>This presentation discussed Bowlby’s Attachment Theory, its key concepts, and its application to early </a:t>
            </a:r>
            <a:r>
              <a:rPr lang="en-GB" sz="1600" noProof="0" dirty="0">
                <a:solidFill>
                  <a:srgbClr val="FFFFFF"/>
                </a:solidFill>
                <a:latin typeface="Arial" panose="020B0604020202020204" pitchFamily="34" charset="0"/>
                <a:cs typeface="Arial" panose="020B0604020202020204" pitchFamily="34" charset="0"/>
              </a:rPr>
              <a:t>years development</a:t>
            </a:r>
            <a:r>
              <a:rPr lang="en-US" sz="1600" dirty="0">
                <a:solidFill>
                  <a:srgbClr val="FFFFFF"/>
                </a:solidFill>
                <a:latin typeface="Arial" panose="020B0604020202020204" pitchFamily="34" charset="0"/>
                <a:cs typeface="Arial" panose="020B0604020202020204" pitchFamily="34" charset="0"/>
              </a:rPr>
              <a:t>.</a:t>
            </a:r>
          </a:p>
          <a:p>
            <a:pPr marL="182880" indent="-182880" algn="l">
              <a:spcAft>
                <a:spcPts val="800"/>
              </a:spcAft>
              <a:buFont typeface="Arial"/>
              <a:buChar char="●"/>
            </a:pPr>
            <a:r>
              <a:rPr lang="en-US" sz="1600" dirty="0">
                <a:solidFill>
                  <a:srgbClr val="FFFFFF"/>
                </a:solidFill>
                <a:latin typeface="Arial" panose="020B0604020202020204" pitchFamily="34" charset="0"/>
                <a:cs typeface="Arial" panose="020B0604020202020204" pitchFamily="34" charset="0"/>
              </a:rPr>
              <a:t>I applied the theory to Isaac’s case, explaining how disrupted childcare, maternal post-natal depression, and attachment insecurity affected his emotional and language development.</a:t>
            </a:r>
          </a:p>
          <a:p>
            <a:pPr marL="182880" indent="-182880" algn="l">
              <a:spcAft>
                <a:spcPts val="800"/>
              </a:spcAft>
              <a:buFont typeface="Arial"/>
              <a:buChar char="●"/>
            </a:pPr>
            <a:r>
              <a:rPr lang="en-US" sz="1600" dirty="0">
                <a:solidFill>
                  <a:srgbClr val="FFFFFF"/>
                </a:solidFill>
                <a:latin typeface="Arial" panose="020B0604020202020204" pitchFamily="34" charset="0"/>
                <a:cs typeface="Arial" panose="020B0604020202020204" pitchFamily="34" charset="0"/>
              </a:rPr>
              <a:t>A practical support plan was proposed, including a key person approach, play-based learning, a language-rich environment, parental support, multi-agency </a:t>
            </a:r>
            <a:r>
              <a:rPr lang="en-GB" sz="1600" noProof="0" dirty="0">
                <a:solidFill>
                  <a:srgbClr val="FFFFFF"/>
                </a:solidFill>
                <a:latin typeface="Arial" panose="020B0604020202020204" pitchFamily="34" charset="0"/>
                <a:cs typeface="Arial" panose="020B0604020202020204" pitchFamily="34" charset="0"/>
              </a:rPr>
              <a:t>collaboration,</a:t>
            </a:r>
            <a:r>
              <a:rPr lang="en-US" sz="1600" dirty="0">
                <a:solidFill>
                  <a:srgbClr val="FFFFFF"/>
                </a:solidFill>
                <a:latin typeface="Arial" panose="020B0604020202020204" pitchFamily="34" charset="0"/>
                <a:cs typeface="Arial" panose="020B0604020202020204" pitchFamily="34" charset="0"/>
              </a:rPr>
              <a:t> and emotional regulation strategies.</a:t>
            </a:r>
          </a:p>
          <a:p>
            <a:pPr marL="182880" indent="-182880" algn="l">
              <a:spcAft>
                <a:spcPts val="800"/>
              </a:spcAft>
              <a:buFont typeface="Arial"/>
              <a:buChar char="●"/>
            </a:pPr>
            <a:r>
              <a:rPr lang="en-US" sz="1600" dirty="0">
                <a:solidFill>
                  <a:srgbClr val="FFFFFF"/>
                </a:solidFill>
                <a:latin typeface="Arial" panose="020B0604020202020204" pitchFamily="34" charset="0"/>
                <a:cs typeface="Arial" panose="020B0604020202020204" pitchFamily="34" charset="0"/>
              </a:rPr>
              <a:t>The strengths (strong evidence base and practical influence) and the limitations (deterministic and culturally constrained views) of the theory were addressed.</a:t>
            </a:r>
            <a:endParaRPr sz="1600" dirty="0">
              <a:solidFill>
                <a:srgbClr val="FFFFFF"/>
              </a:solidFill>
              <a:latin typeface="Arial" panose="020B0604020202020204" pitchFamily="34" charset="0"/>
              <a:cs typeface="Arial" panose="020B0604020202020204" pitchFamily="34" charset="0"/>
            </a:endParaRPr>
          </a:p>
        </p:txBody>
      </p:sp>
      <p:sp>
        <p:nvSpPr>
          <p:cNvPr id="13" name="TextBox 12"/>
          <p:cNvSpPr txBox="1"/>
          <p:nvPr/>
        </p:nvSpPr>
        <p:spPr>
          <a:xfrm>
            <a:off x="11430000" y="6473952"/>
            <a:ext cx="457200" cy="320040"/>
          </a:xfrm>
          <a:prstGeom prst="rect">
            <a:avLst/>
          </a:prstGeom>
          <a:noFill/>
        </p:spPr>
        <p:txBody>
          <a:bodyPr wrap="square" lIns="0" tIns="0" rIns="0" bIns="0" anchor="t">
            <a:spAutoFit/>
          </a:bodyPr>
          <a:lstStyle/>
          <a:p>
            <a:pPr algn="r"/>
            <a:r>
              <a:rPr sz="1100" b="0" i="0">
                <a:solidFill>
                  <a:srgbClr val="CFE9F5"/>
                </a:solidFill>
                <a:latin typeface="Calibri"/>
              </a:rPr>
              <a:t>10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2920" y="566928"/>
            <a:ext cx="11155680" cy="461665"/>
          </a:xfrm>
          <a:prstGeom prst="rect">
            <a:avLst/>
          </a:prstGeom>
          <a:noFill/>
        </p:spPr>
        <p:txBody>
          <a:bodyPr wrap="square" lIns="0" tIns="0" rIns="0" bIns="0" anchor="t">
            <a:spAutoFit/>
          </a:bodyPr>
          <a:lstStyle/>
          <a:p>
            <a:pPr algn="l"/>
            <a:r>
              <a:rPr sz="3000" b="1" i="0" dirty="0">
                <a:solidFill>
                  <a:schemeClr val="bg1"/>
                </a:solidFill>
                <a:latin typeface="Arial" panose="020B0604020202020204" pitchFamily="34" charset="0"/>
                <a:cs typeface="Arial" panose="020B0604020202020204" pitchFamily="34" charset="0"/>
              </a:rPr>
              <a:t>References</a:t>
            </a:r>
          </a:p>
        </p:txBody>
      </p:sp>
      <p:sp>
        <p:nvSpPr>
          <p:cNvPr id="4" name="Rounded Rectangle 3"/>
          <p:cNvSpPr/>
          <p:nvPr/>
        </p:nvSpPr>
        <p:spPr>
          <a:xfrm>
            <a:off x="502920" y="1158240"/>
            <a:ext cx="11155680" cy="4846320"/>
          </a:xfrm>
          <a:prstGeom prst="roundRect">
            <a:avLst>
              <a:gd name="adj" fmla="val 3794"/>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 name="TextBox 4"/>
          <p:cNvSpPr txBox="1"/>
          <p:nvPr/>
        </p:nvSpPr>
        <p:spPr>
          <a:xfrm>
            <a:off x="777240" y="1645920"/>
            <a:ext cx="10535802" cy="4062651"/>
          </a:xfrm>
          <a:prstGeom prst="rect">
            <a:avLst/>
          </a:prstGeom>
          <a:noFill/>
        </p:spPr>
        <p:txBody>
          <a:bodyPr wrap="square" lIns="0" tIns="0" rIns="0" bIns="0">
            <a:spAutoFit/>
          </a:bodyPr>
          <a:lstStyle/>
          <a:p>
            <a:r>
              <a:rPr lang="en-GB" sz="1100" dirty="0">
                <a:solidFill>
                  <a:schemeClr val="bg1"/>
                </a:solidFill>
                <a:latin typeface="Arial" panose="020B0604020202020204" pitchFamily="34" charset="0"/>
                <a:cs typeface="Arial" panose="020B0604020202020204" pitchFamily="34" charset="0"/>
              </a:rPr>
              <a:t>Ainsworth, M.D.S., </a:t>
            </a:r>
            <a:r>
              <a:rPr lang="en-GB" sz="1100" dirty="0" err="1">
                <a:solidFill>
                  <a:schemeClr val="bg1"/>
                </a:solidFill>
                <a:latin typeface="Arial" panose="020B0604020202020204" pitchFamily="34" charset="0"/>
                <a:cs typeface="Arial" panose="020B0604020202020204" pitchFamily="34" charset="0"/>
              </a:rPr>
              <a:t>Blehar</a:t>
            </a:r>
            <a:r>
              <a:rPr lang="en-GB" sz="1100" dirty="0">
                <a:solidFill>
                  <a:schemeClr val="bg1"/>
                </a:solidFill>
                <a:latin typeface="Arial" panose="020B0604020202020204" pitchFamily="34" charset="0"/>
                <a:cs typeface="Arial" panose="020B0604020202020204" pitchFamily="34" charset="0"/>
              </a:rPr>
              <a:t>, M.C., Waters, E. and Wall, S. (1978) </a:t>
            </a:r>
            <a:r>
              <a:rPr lang="en-GB" sz="1100" i="1" dirty="0">
                <a:solidFill>
                  <a:schemeClr val="bg1"/>
                </a:solidFill>
                <a:latin typeface="Arial" panose="020B0604020202020204" pitchFamily="34" charset="0"/>
                <a:cs typeface="Arial" panose="020B0604020202020204" pitchFamily="34" charset="0"/>
              </a:rPr>
              <a:t>Patterns of Attachment: A Psychological Study of the Strange Situation</a:t>
            </a:r>
            <a:r>
              <a:rPr lang="en-GB" sz="1100" dirty="0">
                <a:solidFill>
                  <a:schemeClr val="bg1"/>
                </a:solidFill>
                <a:latin typeface="Arial" panose="020B0604020202020204" pitchFamily="34" charset="0"/>
                <a:cs typeface="Arial" panose="020B0604020202020204" pitchFamily="34" charset="0"/>
              </a:rPr>
              <a:t>. Hillsdale, NJ: Lawrence Erlbaum Associates.</a:t>
            </a:r>
          </a:p>
          <a:p>
            <a:endParaRPr lang="en-GB" sz="1100" dirty="0">
              <a:solidFill>
                <a:schemeClr val="bg1"/>
              </a:solidFill>
              <a:latin typeface="Arial" panose="020B0604020202020204" pitchFamily="34" charset="0"/>
              <a:cs typeface="Arial" panose="020B0604020202020204" pitchFamily="34" charset="0"/>
            </a:endParaRPr>
          </a:p>
          <a:p>
            <a:r>
              <a:rPr lang="en-GB" sz="1100" dirty="0">
                <a:solidFill>
                  <a:schemeClr val="bg1"/>
                </a:solidFill>
                <a:latin typeface="Arial" panose="020B0604020202020204" pitchFamily="34" charset="0"/>
                <a:cs typeface="Arial" panose="020B0604020202020204" pitchFamily="34" charset="0"/>
              </a:rPr>
              <a:t>Barlow, F.K. (2019) ‘Nature vs. nurture is nonsense: On the necessity of an integrated genetic, social, developmental and personality psychology’, </a:t>
            </a:r>
            <a:r>
              <a:rPr lang="en-GB" sz="1100" i="1" dirty="0">
                <a:solidFill>
                  <a:schemeClr val="bg1"/>
                </a:solidFill>
                <a:latin typeface="Arial" panose="020B0604020202020204" pitchFamily="34" charset="0"/>
                <a:cs typeface="Arial" panose="020B0604020202020204" pitchFamily="34" charset="0"/>
              </a:rPr>
              <a:t>Australian Journal of Psychology</a:t>
            </a:r>
            <a:r>
              <a:rPr lang="en-GB" sz="1100" dirty="0">
                <a:solidFill>
                  <a:schemeClr val="bg1"/>
                </a:solidFill>
                <a:latin typeface="Arial" panose="020B0604020202020204" pitchFamily="34" charset="0"/>
                <a:cs typeface="Arial" panose="020B0604020202020204" pitchFamily="34" charset="0"/>
              </a:rPr>
              <a:t>, 71(1), pp. 68–79.</a:t>
            </a:r>
          </a:p>
          <a:p>
            <a:endParaRPr lang="en-GB" sz="1100" dirty="0">
              <a:solidFill>
                <a:schemeClr val="bg1"/>
              </a:solidFill>
              <a:latin typeface="Arial" panose="020B0604020202020204" pitchFamily="34" charset="0"/>
              <a:cs typeface="Arial" panose="020B0604020202020204" pitchFamily="34" charset="0"/>
            </a:endParaRPr>
          </a:p>
          <a:p>
            <a:r>
              <a:rPr lang="en-GB" sz="1100" dirty="0">
                <a:solidFill>
                  <a:schemeClr val="bg1"/>
                </a:solidFill>
                <a:latin typeface="Arial" panose="020B0604020202020204" pitchFamily="34" charset="0"/>
                <a:cs typeface="Arial" panose="020B0604020202020204" pitchFamily="34" charset="0"/>
              </a:rPr>
              <a:t>Bowlby, J. (1958) ‘The nature of the child’s tie to his mother’, </a:t>
            </a:r>
            <a:r>
              <a:rPr lang="en-GB" sz="1100" i="1" dirty="0">
                <a:solidFill>
                  <a:schemeClr val="bg1"/>
                </a:solidFill>
                <a:latin typeface="Arial" panose="020B0604020202020204" pitchFamily="34" charset="0"/>
                <a:cs typeface="Arial" panose="020B0604020202020204" pitchFamily="34" charset="0"/>
              </a:rPr>
              <a:t>International Journal of Psychoanalysis</a:t>
            </a:r>
            <a:r>
              <a:rPr lang="en-GB" sz="1100" dirty="0">
                <a:solidFill>
                  <a:schemeClr val="bg1"/>
                </a:solidFill>
                <a:latin typeface="Arial" panose="020B0604020202020204" pitchFamily="34" charset="0"/>
                <a:cs typeface="Arial" panose="020B0604020202020204" pitchFamily="34" charset="0"/>
              </a:rPr>
              <a:t>, 39(5), pp. 350–373.</a:t>
            </a:r>
          </a:p>
          <a:p>
            <a:endParaRPr lang="en-GB" sz="1100" dirty="0">
              <a:solidFill>
                <a:schemeClr val="bg1"/>
              </a:solidFill>
              <a:latin typeface="Arial" panose="020B0604020202020204" pitchFamily="34" charset="0"/>
              <a:cs typeface="Arial" panose="020B0604020202020204" pitchFamily="34" charset="0"/>
            </a:endParaRPr>
          </a:p>
          <a:p>
            <a:r>
              <a:rPr lang="en-GB" sz="1100" dirty="0">
                <a:solidFill>
                  <a:schemeClr val="bg1"/>
                </a:solidFill>
                <a:latin typeface="Arial" panose="020B0604020202020204" pitchFamily="34" charset="0"/>
                <a:cs typeface="Arial" panose="020B0604020202020204" pitchFamily="34" charset="0"/>
              </a:rPr>
              <a:t>Bowlby, J. (1969) </a:t>
            </a:r>
            <a:r>
              <a:rPr lang="en-GB" sz="1100" i="1" dirty="0">
                <a:solidFill>
                  <a:schemeClr val="bg1"/>
                </a:solidFill>
                <a:latin typeface="Arial" panose="020B0604020202020204" pitchFamily="34" charset="0"/>
                <a:cs typeface="Arial" panose="020B0604020202020204" pitchFamily="34" charset="0"/>
              </a:rPr>
              <a:t>Attachment and Loss. Volume 1: Attachment</a:t>
            </a:r>
            <a:r>
              <a:rPr lang="en-GB" sz="1100" dirty="0">
                <a:solidFill>
                  <a:schemeClr val="bg1"/>
                </a:solidFill>
                <a:latin typeface="Arial" panose="020B0604020202020204" pitchFamily="34" charset="0"/>
                <a:cs typeface="Arial" panose="020B0604020202020204" pitchFamily="34" charset="0"/>
              </a:rPr>
              <a:t>. London: Hogarth Press.</a:t>
            </a:r>
          </a:p>
          <a:p>
            <a:endParaRPr lang="en-GB" sz="1100" dirty="0">
              <a:solidFill>
                <a:schemeClr val="bg1"/>
              </a:solidFill>
              <a:latin typeface="Arial" panose="020B0604020202020204" pitchFamily="34" charset="0"/>
              <a:cs typeface="Arial" panose="020B0604020202020204" pitchFamily="34" charset="0"/>
            </a:endParaRPr>
          </a:p>
          <a:p>
            <a:r>
              <a:rPr lang="en-GB" sz="1100" dirty="0">
                <a:solidFill>
                  <a:schemeClr val="bg1"/>
                </a:solidFill>
                <a:latin typeface="Arial" panose="020B0604020202020204" pitchFamily="34" charset="0"/>
                <a:cs typeface="Arial" panose="020B0604020202020204" pitchFamily="34" charset="0"/>
              </a:rPr>
              <a:t>Darling, P.J., Illum, D.B. and Storebø, O.J. (2024) ‘The critical role of attachment theory in child and adolescent mental health care’, </a:t>
            </a:r>
            <a:r>
              <a:rPr lang="en-GB" sz="1100" i="1" dirty="0">
                <a:solidFill>
                  <a:schemeClr val="bg1"/>
                </a:solidFill>
                <a:latin typeface="Arial" panose="020B0604020202020204" pitchFamily="34" charset="0"/>
                <a:cs typeface="Arial" panose="020B0604020202020204" pitchFamily="34" charset="0"/>
              </a:rPr>
              <a:t>Scandinavian Journal of Child and Adolescent Psychiatry and Psychology</a:t>
            </a:r>
            <a:r>
              <a:rPr lang="en-GB" sz="1100" dirty="0">
                <a:solidFill>
                  <a:schemeClr val="bg1"/>
                </a:solidFill>
                <a:latin typeface="Arial" panose="020B0604020202020204" pitchFamily="34" charset="0"/>
                <a:cs typeface="Arial" panose="020B0604020202020204" pitchFamily="34" charset="0"/>
              </a:rPr>
              <a:t>, 12, pp. 47–49.</a:t>
            </a:r>
          </a:p>
          <a:p>
            <a:endParaRPr lang="en-GB" sz="1100" dirty="0">
              <a:solidFill>
                <a:schemeClr val="bg1"/>
              </a:solidFill>
              <a:latin typeface="Arial" panose="020B0604020202020204" pitchFamily="34" charset="0"/>
              <a:cs typeface="Arial" panose="020B0604020202020204" pitchFamily="34" charset="0"/>
            </a:endParaRPr>
          </a:p>
          <a:p>
            <a:r>
              <a:rPr lang="en-GB" sz="1100" dirty="0" err="1">
                <a:solidFill>
                  <a:schemeClr val="bg1"/>
                </a:solidFill>
                <a:latin typeface="Arial" panose="020B0604020202020204" pitchFamily="34" charset="0"/>
                <a:cs typeface="Arial" panose="020B0604020202020204" pitchFamily="34" charset="0"/>
              </a:rPr>
              <a:t>Jethava</a:t>
            </a:r>
            <a:r>
              <a:rPr lang="en-GB" sz="1100" dirty="0">
                <a:solidFill>
                  <a:schemeClr val="bg1"/>
                </a:solidFill>
                <a:latin typeface="Arial" panose="020B0604020202020204" pitchFamily="34" charset="0"/>
                <a:cs typeface="Arial" panose="020B0604020202020204" pitchFamily="34" charset="0"/>
              </a:rPr>
              <a:t>, V., Kadish, J., </a:t>
            </a:r>
            <a:r>
              <a:rPr lang="en-GB" sz="1100" dirty="0" err="1">
                <a:solidFill>
                  <a:schemeClr val="bg1"/>
                </a:solidFill>
                <a:latin typeface="Arial" panose="020B0604020202020204" pitchFamily="34" charset="0"/>
                <a:cs typeface="Arial" panose="020B0604020202020204" pitchFamily="34" charset="0"/>
              </a:rPr>
              <a:t>Kakonge</a:t>
            </a:r>
            <a:r>
              <a:rPr lang="en-GB" sz="1100" dirty="0">
                <a:solidFill>
                  <a:schemeClr val="bg1"/>
                </a:solidFill>
                <a:latin typeface="Arial" panose="020B0604020202020204" pitchFamily="34" charset="0"/>
                <a:cs typeface="Arial" panose="020B0604020202020204" pitchFamily="34" charset="0"/>
              </a:rPr>
              <a:t>, L. and Wiseman-Hakes, C. (2022) ‘Early attachment and the development of social communication: A neuropsychological approach’, </a:t>
            </a:r>
            <a:r>
              <a:rPr lang="en-GB" sz="1100" i="1" dirty="0">
                <a:solidFill>
                  <a:schemeClr val="bg1"/>
                </a:solidFill>
                <a:latin typeface="Arial" panose="020B0604020202020204" pitchFamily="34" charset="0"/>
                <a:cs typeface="Arial" panose="020B0604020202020204" pitchFamily="34" charset="0"/>
              </a:rPr>
              <a:t>Frontiers in Psychiatry</a:t>
            </a:r>
            <a:r>
              <a:rPr lang="en-GB" sz="1100" dirty="0">
                <a:solidFill>
                  <a:schemeClr val="bg1"/>
                </a:solidFill>
                <a:latin typeface="Arial" panose="020B0604020202020204" pitchFamily="34" charset="0"/>
                <a:cs typeface="Arial" panose="020B0604020202020204" pitchFamily="34" charset="0"/>
              </a:rPr>
              <a:t>, 13, Article 838950.</a:t>
            </a:r>
          </a:p>
          <a:p>
            <a:endParaRPr lang="en-GB" sz="1100" dirty="0">
              <a:solidFill>
                <a:schemeClr val="bg1"/>
              </a:solidFill>
              <a:latin typeface="Arial" panose="020B0604020202020204" pitchFamily="34" charset="0"/>
              <a:cs typeface="Arial" panose="020B0604020202020204" pitchFamily="34" charset="0"/>
            </a:endParaRPr>
          </a:p>
          <a:p>
            <a:r>
              <a:rPr lang="en-GB" sz="1100" dirty="0">
                <a:solidFill>
                  <a:schemeClr val="bg1"/>
                </a:solidFill>
                <a:latin typeface="Arial" panose="020B0604020202020204" pitchFamily="34" charset="0"/>
                <a:cs typeface="Arial" panose="020B0604020202020204" pitchFamily="34" charset="0"/>
              </a:rPr>
              <a:t>Main, M. and Solomon, J. (1990) ‘Procedures for identifying infants as disorganized/disoriented during the Ainsworth Strange Situation’, in Greenberg, M.T., Cicchetti, D. and Cummings, E.M. (eds.) </a:t>
            </a:r>
            <a:r>
              <a:rPr lang="en-GB" sz="1100" i="1" dirty="0">
                <a:solidFill>
                  <a:schemeClr val="bg1"/>
                </a:solidFill>
                <a:latin typeface="Arial" panose="020B0604020202020204" pitchFamily="34" charset="0"/>
                <a:cs typeface="Arial" panose="020B0604020202020204" pitchFamily="34" charset="0"/>
              </a:rPr>
              <a:t>Attachment in the Preschool Years</a:t>
            </a:r>
            <a:r>
              <a:rPr lang="en-GB" sz="1100" dirty="0">
                <a:solidFill>
                  <a:schemeClr val="bg1"/>
                </a:solidFill>
                <a:latin typeface="Arial" panose="020B0604020202020204" pitchFamily="34" charset="0"/>
                <a:cs typeface="Arial" panose="020B0604020202020204" pitchFamily="34" charset="0"/>
              </a:rPr>
              <a:t>. Chicago: University of Chicago Press, pp. 121–160.</a:t>
            </a:r>
          </a:p>
          <a:p>
            <a:endParaRPr lang="en-GB" sz="1100" dirty="0">
              <a:solidFill>
                <a:schemeClr val="bg1"/>
              </a:solidFill>
              <a:latin typeface="Arial" panose="020B0604020202020204" pitchFamily="34" charset="0"/>
              <a:cs typeface="Arial" panose="020B0604020202020204" pitchFamily="34" charset="0"/>
            </a:endParaRPr>
          </a:p>
          <a:p>
            <a:r>
              <a:rPr lang="en-GB" sz="1100" dirty="0">
                <a:solidFill>
                  <a:schemeClr val="bg1"/>
                </a:solidFill>
                <a:latin typeface="Arial" panose="020B0604020202020204" pitchFamily="34" charset="0"/>
                <a:cs typeface="Arial" panose="020B0604020202020204" pitchFamily="34" charset="0"/>
              </a:rPr>
              <a:t>Maunder, R.G. and Hunter, J.J. (2016) ‘Can patients be “attached” to healthcare providers? An observational study to measure attachment phenomena in patient–provider relationships’, </a:t>
            </a:r>
            <a:r>
              <a:rPr lang="en-GB" sz="1100" i="1" dirty="0">
                <a:solidFill>
                  <a:schemeClr val="bg1"/>
                </a:solidFill>
                <a:latin typeface="Arial" panose="020B0604020202020204" pitchFamily="34" charset="0"/>
                <a:cs typeface="Arial" panose="020B0604020202020204" pitchFamily="34" charset="0"/>
              </a:rPr>
              <a:t>BMJ Open</a:t>
            </a:r>
            <a:r>
              <a:rPr lang="en-GB" sz="1100" dirty="0">
                <a:solidFill>
                  <a:schemeClr val="bg1"/>
                </a:solidFill>
                <a:latin typeface="Arial" panose="020B0604020202020204" pitchFamily="34" charset="0"/>
                <a:cs typeface="Arial" panose="020B0604020202020204" pitchFamily="34" charset="0"/>
              </a:rPr>
              <a:t>, 6(5), e011068.</a:t>
            </a:r>
          </a:p>
          <a:p>
            <a:endParaRPr lang="en-GB" sz="1100" dirty="0">
              <a:solidFill>
                <a:schemeClr val="bg1"/>
              </a:solidFill>
              <a:latin typeface="Arial" panose="020B0604020202020204" pitchFamily="34" charset="0"/>
              <a:cs typeface="Arial" panose="020B0604020202020204" pitchFamily="34" charset="0"/>
            </a:endParaRPr>
          </a:p>
          <a:p>
            <a:r>
              <a:rPr lang="en-GB" sz="1100" dirty="0" err="1">
                <a:solidFill>
                  <a:schemeClr val="bg1"/>
                </a:solidFill>
                <a:latin typeface="Arial" panose="020B0604020202020204" pitchFamily="34" charset="0"/>
                <a:cs typeface="Arial" panose="020B0604020202020204" pitchFamily="34" charset="0"/>
              </a:rPr>
              <a:t>Śliwerski</a:t>
            </a:r>
            <a:r>
              <a:rPr lang="en-GB" sz="1100" dirty="0">
                <a:solidFill>
                  <a:schemeClr val="bg1"/>
                </a:solidFill>
                <a:latin typeface="Arial" panose="020B0604020202020204" pitchFamily="34" charset="0"/>
                <a:cs typeface="Arial" panose="020B0604020202020204" pitchFamily="34" charset="0"/>
              </a:rPr>
              <a:t>, A., </a:t>
            </a:r>
            <a:r>
              <a:rPr lang="en-GB" sz="1100" dirty="0" err="1">
                <a:solidFill>
                  <a:schemeClr val="bg1"/>
                </a:solidFill>
                <a:latin typeface="Arial" panose="020B0604020202020204" pitchFamily="34" charset="0"/>
                <a:cs typeface="Arial" panose="020B0604020202020204" pitchFamily="34" charset="0"/>
              </a:rPr>
              <a:t>Kossakowska</a:t>
            </a:r>
            <a:r>
              <a:rPr lang="en-GB" sz="1100" dirty="0">
                <a:solidFill>
                  <a:schemeClr val="bg1"/>
                </a:solidFill>
                <a:latin typeface="Arial" panose="020B0604020202020204" pitchFamily="34" charset="0"/>
                <a:cs typeface="Arial" panose="020B0604020202020204" pitchFamily="34" charset="0"/>
              </a:rPr>
              <a:t>, K., Jarecka, K., </a:t>
            </a:r>
            <a:r>
              <a:rPr lang="en-GB" sz="1100" dirty="0" err="1">
                <a:solidFill>
                  <a:schemeClr val="bg1"/>
                </a:solidFill>
                <a:latin typeface="Arial" panose="020B0604020202020204" pitchFamily="34" charset="0"/>
                <a:cs typeface="Arial" panose="020B0604020202020204" pitchFamily="34" charset="0"/>
              </a:rPr>
              <a:t>Świtalska</a:t>
            </a:r>
            <a:r>
              <a:rPr lang="en-GB" sz="1100" dirty="0">
                <a:solidFill>
                  <a:schemeClr val="bg1"/>
                </a:solidFill>
                <a:latin typeface="Arial" panose="020B0604020202020204" pitchFamily="34" charset="0"/>
                <a:cs typeface="Arial" panose="020B0604020202020204" pitchFamily="34" charset="0"/>
              </a:rPr>
              <a:t>, J. and Bielawska-</a:t>
            </a:r>
            <a:r>
              <a:rPr lang="en-GB" sz="1100" dirty="0" err="1">
                <a:solidFill>
                  <a:schemeClr val="bg1"/>
                </a:solidFill>
                <a:latin typeface="Arial" panose="020B0604020202020204" pitchFamily="34" charset="0"/>
                <a:cs typeface="Arial" panose="020B0604020202020204" pitchFamily="34" charset="0"/>
              </a:rPr>
              <a:t>Batorowicz</a:t>
            </a:r>
            <a:r>
              <a:rPr lang="en-GB" sz="1100" dirty="0">
                <a:solidFill>
                  <a:schemeClr val="bg1"/>
                </a:solidFill>
                <a:latin typeface="Arial" panose="020B0604020202020204" pitchFamily="34" charset="0"/>
                <a:cs typeface="Arial" panose="020B0604020202020204" pitchFamily="34" charset="0"/>
              </a:rPr>
              <a:t>, E. (2020) ‘The effect of maternal depression on infant attachment: A systematic review’, </a:t>
            </a:r>
            <a:r>
              <a:rPr lang="en-GB" sz="1100" i="1" dirty="0">
                <a:solidFill>
                  <a:schemeClr val="bg1"/>
                </a:solidFill>
                <a:latin typeface="Arial" panose="020B0604020202020204" pitchFamily="34" charset="0"/>
                <a:cs typeface="Arial" panose="020B0604020202020204" pitchFamily="34" charset="0"/>
              </a:rPr>
              <a:t>International Journal of Environmental Research and Public Health</a:t>
            </a:r>
            <a:r>
              <a:rPr lang="en-GB" sz="1100" dirty="0">
                <a:solidFill>
                  <a:schemeClr val="bg1"/>
                </a:solidFill>
                <a:latin typeface="Arial" panose="020B0604020202020204" pitchFamily="34" charset="0"/>
                <a:cs typeface="Arial" panose="020B0604020202020204" pitchFamily="34" charset="0"/>
              </a:rPr>
              <a:t>, 17(8), Article 2675.</a:t>
            </a:r>
          </a:p>
        </p:txBody>
      </p:sp>
      <p:sp>
        <p:nvSpPr>
          <p:cNvPr id="7" name="TextBox 6"/>
          <p:cNvSpPr txBox="1"/>
          <p:nvPr/>
        </p:nvSpPr>
        <p:spPr>
          <a:xfrm>
            <a:off x="11430000" y="6473952"/>
            <a:ext cx="457200" cy="320040"/>
          </a:xfrm>
          <a:prstGeom prst="rect">
            <a:avLst/>
          </a:prstGeom>
          <a:noFill/>
        </p:spPr>
        <p:txBody>
          <a:bodyPr wrap="square" lIns="0" tIns="0" rIns="0" bIns="0" anchor="t">
            <a:spAutoFit/>
          </a:bodyPr>
          <a:lstStyle/>
          <a:p>
            <a:pPr algn="r"/>
            <a:r>
              <a:rPr sz="1100" b="0" i="0">
                <a:solidFill>
                  <a:srgbClr val="9AA5AC"/>
                </a:solidFill>
                <a:latin typeface="Calibri"/>
              </a:rPr>
              <a:t>11</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C7AA10F5A1D3A4F887C4BB63AD5C124" ma:contentTypeVersion="4" ma:contentTypeDescription="Create a new document." ma:contentTypeScope="" ma:versionID="269829c5745b1ed117aa0a568bdcbb03">
  <xsd:schema xmlns:xsd="http://www.w3.org/2001/XMLSchema" xmlns:xs="http://www.w3.org/2001/XMLSchema" xmlns:p="http://schemas.microsoft.com/office/2006/metadata/properties" xmlns:ns3="716bca3a-9bc9-4129-a185-7ea87f9d73cc" targetNamespace="http://schemas.microsoft.com/office/2006/metadata/properties" ma:root="true" ma:fieldsID="298654f109d209d4227863c9e1edb120" ns3:_="">
    <xsd:import namespace="716bca3a-9bc9-4129-a185-7ea87f9d73cc"/>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6bca3a-9bc9-4129-a185-7ea87f9d73cc"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ADD1BEB-3F0D-4606-B66C-D51B67E5CD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6bca3a-9bc9-4129-a185-7ea87f9d73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38B392-245B-4810-AB41-EC9BAF2A3022}">
  <ds:schemaRefs>
    <ds:schemaRef ds:uri="http://schemas.microsoft.com/sharepoint/v3/contenttype/forms"/>
  </ds:schemaRefs>
</ds:datastoreItem>
</file>

<file path=customXml/itemProps3.xml><?xml version="1.0" encoding="utf-8"?>
<ds:datastoreItem xmlns:ds="http://schemas.openxmlformats.org/officeDocument/2006/customXml" ds:itemID="{CDB653F0-3608-49AD-80A9-6229AB7EE2DD}">
  <ds:schemaRefs>
    <ds:schemaRef ds:uri="http://schemas.microsoft.com/office/2006/metadata/properties"/>
    <ds:schemaRef ds:uri="716bca3a-9bc9-4129-a185-7ea87f9d73cc"/>
    <ds:schemaRef ds:uri="http://www.w3.org/XML/1998/namespace"/>
    <ds:schemaRef ds:uri="http://schemas.microsoft.com/office/2006/documentManagement/types"/>
    <ds:schemaRef ds:uri="http://purl.org/dc/elements/1.1/"/>
    <ds:schemaRef ds:uri="http://schemas.openxmlformats.org/package/2006/metadata/core-properties"/>
    <ds:schemaRef ds:uri="http://purl.org/dc/terms/"/>
    <ds:schemaRef ds:uri="http://schemas.microsoft.com/office/infopath/2007/PartnerControls"/>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3386</TotalTime>
  <Words>1636</Words>
  <Application>Microsoft Office PowerPoint</Application>
  <PresentationFormat>Widescreen</PresentationFormat>
  <Paragraphs>123</Paragraphs>
  <Slides>11</Slides>
  <Notes>11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Almira Kokayeva</dc:creator>
  <cp:keywords/>
  <cp:lastModifiedBy>Almira Kokayeva (2513892)</cp:lastModifiedBy>
  <cp:revision>4</cp:revision>
  <dcterms:created xsi:type="dcterms:W3CDTF">2013-01-27T09:14:16Z</dcterms:created>
  <dcterms:modified xsi:type="dcterms:W3CDTF">2026-07-12T14:55:15Z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0x010100EC7AA10F5A1D3A4F887C4BB63AD5C124</vt:lpwstr>
  </property>
</Properties>
</file>