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  <p:sldMasterId id="2147483650" r:id="rId2"/>
    <p:sldMasterId id="2147483651" r:id="rId3"/>
  </p:sldMasterIdLst>
  <p:notesMasterIdLst>
    <p:notesMasterId r:id="rId29"/>
  </p:notesMasterIdLst>
  <p:sldIdLst>
    <p:sldId id="621" r:id="rId4"/>
    <p:sldId id="633" r:id="rId5"/>
    <p:sldId id="634" r:id="rId6"/>
    <p:sldId id="352" r:id="rId7"/>
    <p:sldId id="636" r:id="rId8"/>
    <p:sldId id="353" r:id="rId9"/>
    <p:sldId id="354" r:id="rId10"/>
    <p:sldId id="356" r:id="rId11"/>
    <p:sldId id="355" r:id="rId12"/>
    <p:sldId id="357" r:id="rId13"/>
    <p:sldId id="362" r:id="rId14"/>
    <p:sldId id="629" r:id="rId15"/>
    <p:sldId id="630" r:id="rId16"/>
    <p:sldId id="627" r:id="rId17"/>
    <p:sldId id="360" r:id="rId18"/>
    <p:sldId id="631" r:id="rId19"/>
    <p:sldId id="637" r:id="rId20"/>
    <p:sldId id="638" r:id="rId21"/>
    <p:sldId id="628" r:id="rId22"/>
    <p:sldId id="361" r:id="rId23"/>
    <p:sldId id="632" r:id="rId24"/>
    <p:sldId id="363" r:id="rId25"/>
    <p:sldId id="369" r:id="rId26"/>
    <p:sldId id="635" r:id="rId27"/>
    <p:sldId id="368" r:id="rId2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C26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99" autoAdjust="0"/>
    <p:restoredTop sz="51332" autoAdjust="0"/>
  </p:normalViewPr>
  <p:slideViewPr>
    <p:cSldViewPr>
      <p:cViewPr varScale="1">
        <p:scale>
          <a:sx n="114" d="100"/>
          <a:sy n="114" d="100"/>
        </p:scale>
        <p:origin x="155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FDDDB29-D266-48FC-8465-C8D9DCBE8265}" type="datetimeFigureOut">
              <a:rPr lang="en-GB"/>
              <a:pPr>
                <a:defRPr/>
              </a:pPr>
              <a:t>17/02/2023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F248F1B4-D8DB-4A55-8E6E-EBADE4857EE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57A9D-AC9B-4E69-A4C8-E529DE123C02}" type="datetime1">
              <a:rPr lang="en-GB"/>
              <a:pPr>
                <a:defRPr/>
              </a:pPr>
              <a:t>17/02/2023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B4994-F2C0-43BA-805D-BAE87E77528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97130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66ECD-46FF-4892-9806-222A0977A9D4}" type="datetime1">
              <a:rPr lang="en-GB"/>
              <a:pPr>
                <a:defRPr/>
              </a:pPr>
              <a:t>17/02/2023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189B4-4D1C-4360-9D7A-FA5B0CE2A4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95525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352F6-B0D5-4708-A681-C79D43E526A8}" type="datetime1">
              <a:rPr lang="en-GB"/>
              <a:pPr>
                <a:defRPr/>
              </a:pPr>
              <a:t>17/02/2023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A9F66A-178D-4084-A6A9-FEAAFFD9110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80668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916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916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37993-CF85-4987-AD7F-5DB8FF13157A}" type="datetime1">
              <a:rPr lang="en-GB"/>
              <a:pPr>
                <a:defRPr/>
              </a:pPr>
              <a:t>17/02/2023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0BBD2C-051B-4398-95B1-50D2FAFD910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38145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3C0BB-7F26-4514-BBBF-4EAA337E4C39}" type="datetime1">
              <a:rPr lang="en-GB"/>
              <a:pPr>
                <a:defRPr/>
              </a:pPr>
              <a:t>17/02/2023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491F9F-1113-4BCA-B65B-006455AABD5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962319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616C7-AE3A-44A7-9CE5-FEFF4AFE7F41}" type="datetime1">
              <a:rPr lang="en-GB"/>
              <a:pPr>
                <a:defRPr/>
              </a:pPr>
              <a:t>17/02/2023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00A46-C120-4BDD-ACA2-4E4265FEDF6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86125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23F0FA-A1E8-46A8-811C-76A604918AE1}" type="datetime1">
              <a:rPr lang="en-GB"/>
              <a:pPr>
                <a:defRPr/>
              </a:pPr>
              <a:t>17/02/2023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47D6E2-092D-41D5-93CC-4BBA81A7496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74851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3063F9-DF01-41DB-8845-EA1A641D261B}" type="datetime1">
              <a:rPr lang="en-GB"/>
              <a:pPr>
                <a:defRPr/>
              </a:pPr>
              <a:t>17/02/2023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8CEA2-BF5E-4A6C-A8F5-067B479681C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587401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A3ED04-2E3C-4922-96FF-46FD3E74501B}" type="datetime1">
              <a:rPr lang="en-GB"/>
              <a:pPr>
                <a:defRPr/>
              </a:pPr>
              <a:t>17/02/2023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53968-9A17-4BB3-AE45-988B81F2274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90315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DF281-FEC4-4C7F-8C01-23106C489533}" type="datetime1">
              <a:rPr lang="en-GB"/>
              <a:pPr>
                <a:defRPr/>
              </a:pPr>
              <a:t>17/02/2023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61247E-6470-41F0-B541-6CCB7AEBA89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367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2419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2419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1BAB9D-8793-4F81-9A68-3D1487B2FFD7}" type="datetime1">
              <a:rPr lang="en-GB"/>
              <a:pPr>
                <a:defRPr/>
              </a:pPr>
              <a:t>17/02/2023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B73526-81C8-449A-AC37-7F65AE6F295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614209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8C15F-829C-4062-A183-186C72A5B19B}" type="datetime1">
              <a:rPr lang="en-GB"/>
              <a:pPr>
                <a:defRPr/>
              </a:pPr>
              <a:t>17/02/2023</a:t>
            </a:fld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77BACE-7C00-448F-A882-54CC55A78DD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353868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0E588-56D1-42A5-A553-950A7497CF5B}" type="datetime1">
              <a:rPr lang="en-GB"/>
              <a:pPr>
                <a:defRPr/>
              </a:pPr>
              <a:t>17/02/2023</a:t>
            </a:fld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782E4-D1C8-4E8E-8306-87AA7AB281B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351108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BF4EC3-65E0-4CCF-90E4-DBC732BBFCBC}" type="datetime1">
              <a:rPr lang="en-GB"/>
              <a:pPr>
                <a:defRPr/>
              </a:pPr>
              <a:t>17/02/2023</a:t>
            </a:fld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BF09C-2E25-4F5A-80C2-59841DFEF07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733164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916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916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6E5ACC-79C4-4BF0-8027-F470ADB41BF0}" type="datetime1">
              <a:rPr lang="en-GB"/>
              <a:pPr>
                <a:defRPr/>
              </a:pPr>
              <a:t>17/02/2023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5340B-8082-4D8A-94A7-B68FAB42E8E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192457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C129FB-87AC-494D-95B9-6A84410CA8A5}" type="datetime1">
              <a:rPr lang="en-GB"/>
              <a:pPr>
                <a:defRPr/>
              </a:pPr>
              <a:t>17/02/2023</a:t>
            </a:fld>
            <a:endParaRPr lang="en-GB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1272C1-85B3-43F9-9F1B-401E6BCA237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671899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8F441-39C6-4306-A42F-42F44D7C97BD}" type="datetime1">
              <a:rPr lang="en-GB"/>
              <a:pPr>
                <a:defRPr/>
              </a:pPr>
              <a:t>17/02/2023</a:t>
            </a:fld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99A1F-28B8-4A72-B67B-BF189B832B6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409360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6826C-58C1-4440-979C-F534CF4CCAE6}" type="datetime1">
              <a:rPr lang="en-GB"/>
              <a:pPr>
                <a:defRPr/>
              </a:pPr>
              <a:t>17/02/2023</a:t>
            </a:fld>
            <a:endParaRPr lang="en-GB" dirty="0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68EE4-3C6A-48DA-B6AE-D98E3D87CC8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029028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8C9B3-36DE-4D30-AD9C-F5F870B48444}" type="datetime1">
              <a:rPr lang="en-GB"/>
              <a:pPr>
                <a:defRPr/>
              </a:pPr>
              <a:t>17/02/2023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CD3381-BD83-4D74-94EA-52991AA1AFD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771162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B4FE9-329F-4A9D-B38A-B7494D2AA5BB}" type="datetime1">
              <a:rPr lang="en-GB"/>
              <a:pPr>
                <a:defRPr/>
              </a:pPr>
              <a:t>17/02/2023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781313-1272-49F1-96EB-FB78CF41E3D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458922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FA0EF-A452-4385-9B7B-11D9616E848A}" type="datetime1">
              <a:rPr lang="en-GB"/>
              <a:pPr>
                <a:defRPr/>
              </a:pPr>
              <a:t>17/02/2023</a:t>
            </a:fld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88349-23EE-4BCA-8D17-5D08CE195DA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168981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2419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2419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8FAD4A-27DB-465A-8685-31F1AA24435C}" type="datetime1">
              <a:rPr lang="en-GB"/>
              <a:pPr>
                <a:defRPr/>
              </a:pPr>
              <a:t>17/02/2023</a:t>
            </a:fld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72FD09-D6B6-4B82-AF78-B9E9983C59B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841824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1E7B97-8893-4DF8-94C2-0BDDB4083750}" type="datetime1">
              <a:rPr lang="en-GB"/>
              <a:pPr>
                <a:defRPr/>
              </a:pPr>
              <a:t>17/02/2023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0B473A-B5CB-4AEA-A841-E4A1420271F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370720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F502AA-C8CB-4132-B592-CA60B7C38ACE}" type="datetime1">
              <a:rPr lang="en-GB"/>
              <a:pPr>
                <a:defRPr/>
              </a:pPr>
              <a:t>17/02/2023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16350-3461-4282-A263-C166126E99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6004178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D54D1A-4815-47BD-8614-C0B0CB854EB1}" type="datetime1">
              <a:rPr lang="en-GB"/>
              <a:pPr>
                <a:defRPr/>
              </a:pPr>
              <a:t>17/02/2023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69315-487F-456B-9DCF-692949BD7BA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5662966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916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91636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DC6A9-A123-4839-B812-2B5358EDB404}" type="datetime1">
              <a:rPr lang="en-GB"/>
              <a:pPr>
                <a:defRPr/>
              </a:pPr>
              <a:t>17/02/2023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A3C5AE-BB4B-472B-815B-B9E00B3AC4F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7068856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B978A-EA46-472A-9CB9-DD326FDEE697}" type="datetime1">
              <a:rPr lang="en-GB"/>
              <a:pPr>
                <a:defRPr/>
              </a:pPr>
              <a:t>17/02/2023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3C18FD-4431-4582-9B98-5DA29A8F2AB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9366097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62988-4734-49D5-ABC9-1D8830979CA5}" type="datetime1">
              <a:rPr lang="en-GB"/>
              <a:pPr>
                <a:defRPr/>
              </a:pPr>
              <a:t>17/02/2023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B8E70-BA6C-4849-BF8B-0E7C61769DB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3753727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12784E-0867-4A6F-89D2-D0F62A3AC4E3}" type="datetime1">
              <a:rPr lang="en-GB"/>
              <a:pPr>
                <a:defRPr/>
              </a:pPr>
              <a:t>17/02/2023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9B5B61-3075-4C1F-9BB4-EB3E42D1F0B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4082474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6958D-3A38-440B-B159-47C5695A6FC1}" type="datetime1">
              <a:rPr lang="en-GB"/>
              <a:pPr>
                <a:defRPr/>
              </a:pPr>
              <a:t>17/02/2023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3B1F5-2E66-4BC7-8719-37CD5455B1D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0695226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EB3A9-CBB8-438E-B510-1D714DB9C88C}" type="datetime1">
              <a:rPr lang="en-GB"/>
              <a:pPr>
                <a:defRPr/>
              </a:pPr>
              <a:t>17/02/2023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8B25A4-F189-4EFD-9B4E-E67BF842DC2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9844941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E5589-F089-4F96-BD0C-9C622F2F12A3}" type="datetime1">
              <a:rPr lang="en-GB"/>
              <a:pPr>
                <a:defRPr/>
              </a:pPr>
              <a:t>17/02/2023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6D725-321D-45B2-9009-D4D95961F03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3790291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2419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2419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A3F43-87EA-41DB-AE77-B4D999651894}" type="datetime1">
              <a:rPr lang="en-GB"/>
              <a:pPr>
                <a:defRPr/>
              </a:pPr>
              <a:t>17/02/2023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CE181-8A3E-4A89-AB55-3F6D08A5522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09207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395288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B171393-CDAF-464A-BA71-D5C253200948}" type="datetime1">
              <a:rPr lang="en-GB"/>
              <a:pPr>
                <a:defRPr/>
              </a:pPr>
              <a:t>17/02/2023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latin typeface="+mn-lt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852EE027-CED7-4AFB-9A56-E1CAAD639C2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397087B-0E3D-42CA-BC5C-84AC4336F180}" type="datetime1">
              <a:rPr lang="en-GB"/>
              <a:pPr>
                <a:defRPr/>
              </a:pPr>
              <a:t>17/02/2023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86D92E20-9FE1-48A8-BFCA-2DD363D318B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5C7E419-CA4B-430E-8B6E-28EA8E720B62}" type="datetime1">
              <a:rPr lang="en-GB"/>
              <a:pPr>
                <a:defRPr/>
              </a:pPr>
              <a:t>17/02/2023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>
                <a:latin typeface="+mn-lt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0DDF2CF8-DB73-4838-991C-0659C678E55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hf sldNum="0"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ravelphoto.net/photos/pictures/Scotland/000011.jpg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blog.hubspot.com/marketing/organize-to-do-list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49ao86ETaSo&amp;ab_channel=ExpertAcademy" TargetMode="External"/><Relationship Id="rId1" Type="http://schemas.openxmlformats.org/officeDocument/2006/relationships/slideLayout" Target="../slideLayouts/slideLayout2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OXA6gfzFA24&amp;ab_channel=MindToolsVideos" TargetMode="External"/><Relationship Id="rId1" Type="http://schemas.openxmlformats.org/officeDocument/2006/relationships/slideLayout" Target="../slideLayouts/slideLayout2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ndtools.com/pages/article/newHTE_00.htm" TargetMode="External"/><Relationship Id="rId2" Type="http://schemas.openxmlformats.org/officeDocument/2006/relationships/hyperlink" Target="https://entrepreneurhandbook.co.uk/7-proven-time-management-tips-for-busy-office-managers/" TargetMode="External"/><Relationship Id="rId1" Type="http://schemas.openxmlformats.org/officeDocument/2006/relationships/slideLayout" Target="../slideLayouts/slideLayout24.xml"/><Relationship Id="rId4" Type="http://schemas.openxmlformats.org/officeDocument/2006/relationships/hyperlink" Target="https://blog.hubspot.com/marketing/organize-to-do-lis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922FDDA-0D6E-49AD-AB27-0923E7B95F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340768"/>
            <a:ext cx="6858000" cy="2387600"/>
          </a:xfrm>
        </p:spPr>
        <p:txBody>
          <a:bodyPr/>
          <a:lstStyle/>
          <a:p>
            <a:pPr eaLnBrk="1" hangingPunct="1"/>
            <a:br>
              <a:rPr lang="en-GB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3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LCBB4006</a:t>
            </a:r>
            <a:br>
              <a:rPr lang="en-GB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Academic Skills</a:t>
            </a:r>
            <a:br>
              <a:rPr lang="en-GB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143000" y="3356992"/>
            <a:ext cx="6858000" cy="1655762"/>
          </a:xfrm>
        </p:spPr>
        <p:txBody>
          <a:bodyPr/>
          <a:lstStyle/>
          <a:p>
            <a:pPr eaLnBrk="1" hangingPunct="1"/>
            <a:endParaRPr lang="en-GB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/>
            <a:r>
              <a:rPr lang="en-GB" alt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Time Management</a:t>
            </a:r>
          </a:p>
          <a:p>
            <a:endParaRPr lang="en-GB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A9C64A-C95D-40FB-94EC-91D162CC4BE6}" type="datetime1">
              <a:rPr lang="en-GB" smtClean="0"/>
              <a:pPr>
                <a:defRPr/>
              </a:pPr>
              <a:t>17/02/2023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9425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64288-3F46-96EF-6C2B-561B1DAA2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Aims of this session: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A44425-891B-D5F2-6768-26B8A9611A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Define Time-Management</a:t>
            </a:r>
          </a:p>
          <a:p>
            <a:r>
              <a:rPr lang="en-GB" sz="2800" dirty="0"/>
              <a:t>Understand the importance of effective time management to successful study </a:t>
            </a:r>
          </a:p>
          <a:p>
            <a:r>
              <a:rPr lang="en-GB" sz="2800" dirty="0"/>
              <a:t>Introduce a range of time-management techniques </a:t>
            </a:r>
          </a:p>
          <a:p>
            <a:r>
              <a:rPr lang="en-GB" sz="2800" dirty="0"/>
              <a:t>Setting SMART goals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121EB6-8267-063D-5D1B-BB6BF9AACE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F502AA-C8CB-4132-B592-CA60B7C38ACE}" type="datetime1">
              <a:rPr lang="en-GB" smtClean="0"/>
              <a:pPr>
                <a:defRPr/>
              </a:pPr>
              <a:t>17/02/2023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8956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A10FD8-524F-AA71-88BC-870B4F95E5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Discuss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355EB1-D111-CC29-E0D8-8C61D47C96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In pairs or small groups, write a definition of time-management and discuss why time-management is important.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849C58-4351-583D-5992-D10D726A4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F502AA-C8CB-4132-B592-CA60B7C38ACE}" type="datetime1">
              <a:rPr lang="en-GB" smtClean="0"/>
              <a:pPr>
                <a:defRPr/>
              </a:pPr>
              <a:t>17/02/2023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10393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/>
              <a:t>Time Management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752"/>
            <a:ext cx="8229600" cy="4822952"/>
          </a:xfrm>
        </p:spPr>
        <p:txBody>
          <a:bodyPr/>
          <a:lstStyle/>
          <a:p>
            <a:pPr eaLnBrk="1" hangingPunct="1"/>
            <a:r>
              <a:rPr lang="en-GB" altLang="en-US" sz="2400" dirty="0">
                <a:cs typeface="Times New Roman" pitchFamily="18" charset="0"/>
              </a:rPr>
              <a:t>Allocating time to study</a:t>
            </a:r>
            <a:endParaRPr lang="en-US" altLang="en-US" sz="2400" dirty="0">
              <a:cs typeface="Times New Roman" pitchFamily="18" charset="0"/>
            </a:endParaRPr>
          </a:p>
          <a:p>
            <a:pPr eaLnBrk="1" hangingPunct="1"/>
            <a:r>
              <a:rPr lang="en-GB" altLang="en-US" sz="2400" dirty="0">
                <a:cs typeface="Times New Roman" pitchFamily="18" charset="0"/>
              </a:rPr>
              <a:t>Using that time effectively</a:t>
            </a:r>
          </a:p>
          <a:p>
            <a:pPr eaLnBrk="1" hangingPunct="1"/>
            <a:r>
              <a:rPr lang="en-GB" altLang="en-US" sz="2400" dirty="0">
                <a:cs typeface="Times New Roman" pitchFamily="18" charset="0"/>
              </a:rPr>
              <a:t>Balancing the time requirements of different aspects of your life</a:t>
            </a:r>
            <a:endParaRPr lang="en-US" altLang="en-US" sz="2400" dirty="0">
              <a:cs typeface="Times New Roman" pitchFamily="18" charset="0"/>
            </a:endParaRPr>
          </a:p>
          <a:p>
            <a:pPr eaLnBrk="1" hangingPunct="1"/>
            <a:endParaRPr lang="en-GB" altLang="en-US" dirty="0"/>
          </a:p>
        </p:txBody>
      </p:sp>
      <p:pic>
        <p:nvPicPr>
          <p:cNvPr id="4" name="Picture 3" descr="A close up of a sign&#10;&#10;Description automatically generated">
            <a:extLst>
              <a:ext uri="{FF2B5EF4-FFF2-40B4-BE49-F238E27FC236}">
                <a16:creationId xmlns:a16="http://schemas.microsoft.com/office/drawing/2014/main" id="{B9FA9C3E-0FFF-431C-9460-FD687D53653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540901"/>
            <a:ext cx="4680520" cy="312034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07114-2745-776A-F310-120C2603D9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Importance of time management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46F572-2081-66EF-4E20-52AB731551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3989040"/>
          </a:xfrm>
        </p:spPr>
        <p:txBody>
          <a:bodyPr/>
          <a:lstStyle/>
          <a:p>
            <a:r>
              <a:rPr lang="en-GB" sz="2800" dirty="0"/>
              <a:t>Time management increases your productivity and efficiency.</a:t>
            </a:r>
          </a:p>
          <a:p>
            <a:r>
              <a:rPr lang="en-GB" sz="2800" dirty="0"/>
              <a:t>Time management can give you a sense of fulfilment. </a:t>
            </a:r>
          </a:p>
          <a:p>
            <a:r>
              <a:rPr lang="en-GB" sz="2800" dirty="0"/>
              <a:t>Time management can decrease stress and anxiety.</a:t>
            </a:r>
          </a:p>
          <a:p>
            <a:r>
              <a:rPr lang="en-GB" sz="2800" dirty="0"/>
              <a:t>Time management allows you to prioritise and complete activities to deadlines.</a:t>
            </a:r>
          </a:p>
          <a:p>
            <a:pPr marL="457200" lvl="1" indent="0">
              <a:buNone/>
            </a:pPr>
            <a:r>
              <a:rPr lang="en-GB" sz="2400" dirty="0"/>
              <a:t>						(Cottrell, 2018)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6D506F-92EE-FB1A-EE6A-84B28684F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F502AA-C8CB-4132-B592-CA60B7C38ACE}" type="datetime1">
              <a:rPr lang="en-GB" smtClean="0"/>
              <a:pPr>
                <a:defRPr/>
              </a:pPr>
              <a:t>17/02/2023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236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B500887-64C8-4475-8908-08EAC51F850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8000"/>
          </a:blip>
          <a:srcRect l="17347" t="6889" r="18367" b="5868"/>
          <a:stretch/>
        </p:blipFill>
        <p:spPr>
          <a:xfrm rot="767247">
            <a:off x="4830171" y="1964713"/>
            <a:ext cx="3600400" cy="2736304"/>
          </a:xfrm>
          <a:prstGeom prst="rect">
            <a:avLst/>
          </a:prstGeom>
        </p:spPr>
      </p:pic>
      <p:sp>
        <p:nvSpPr>
          <p:cNvPr id="204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/>
              <a:t>Which activities take time?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417638"/>
            <a:ext cx="8363272" cy="40989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cs typeface="Times New Roman" pitchFamily="18" charset="0"/>
              </a:rPr>
              <a:t>Scheduled sessions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cs typeface="Times New Roman" pitchFamily="18" charset="0"/>
              </a:rPr>
              <a:t>Study (</a:t>
            </a:r>
            <a:r>
              <a:rPr lang="en-GB" altLang="en-US" sz="2200" dirty="0">
                <a:cs typeface="Times New Roman" pitchFamily="18" charset="0"/>
              </a:rPr>
              <a:t>1-3 hours for every hour spent in class)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cs typeface="Times New Roman" pitchFamily="18" charset="0"/>
              </a:rPr>
              <a:t>Work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>
                <a:cs typeface="Times New Roman" pitchFamily="18" charset="0"/>
              </a:rPr>
              <a:t>Family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cs typeface="Times New Roman" pitchFamily="18" charset="0"/>
              </a:rPr>
              <a:t>Sleep (50-60 hours per week)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cs typeface="Times New Roman" pitchFamily="18" charset="0"/>
              </a:rPr>
              <a:t>Eating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cs typeface="Times New Roman" pitchFamily="18" charset="0"/>
              </a:rPr>
              <a:t>Commuting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cs typeface="Times New Roman" pitchFamily="18" charset="0"/>
              </a:rPr>
              <a:t>Recreation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cs typeface="Times New Roman" pitchFamily="18" charset="0"/>
              </a:rPr>
              <a:t>Other</a:t>
            </a:r>
          </a:p>
          <a:p>
            <a:pPr eaLnBrk="1" hangingPunct="1">
              <a:lnSpc>
                <a:spcPct val="90000"/>
              </a:lnSpc>
            </a:pPr>
            <a:endParaRPr lang="en-GB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 b="1" dirty="0"/>
              <a:t>Basic time management principles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435280" cy="391703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400" dirty="0"/>
              <a:t>You should direct your effort </a:t>
            </a:r>
            <a:r>
              <a:rPr lang="en-GB" altLang="en-US" sz="2400" i="1" u="sng" dirty="0"/>
              <a:t>appropriately</a:t>
            </a:r>
            <a:r>
              <a:rPr lang="en-GB" altLang="en-US" sz="2400" dirty="0"/>
              <a:t>, that is, towards the things that are most important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altLang="en-US" sz="2400" dirty="0"/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/>
              <a:t>You should direct your effort </a:t>
            </a:r>
            <a:r>
              <a:rPr lang="en-GB" altLang="en-US" sz="2400" i="1" u="sng" dirty="0"/>
              <a:t>efficiently</a:t>
            </a:r>
            <a:r>
              <a:rPr lang="en-GB" altLang="en-US" sz="2400" dirty="0"/>
              <a:t>, that is, maximise what is achieved by the expenditure of time and energy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altLang="en-US" sz="2400" dirty="0"/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/>
              <a:t>You should reduce </a:t>
            </a:r>
            <a:r>
              <a:rPr lang="en-GB" altLang="en-US" sz="2400" i="1" u="sng" dirty="0"/>
              <a:t>time wastage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2400" dirty="0"/>
              <a:t>                                                 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altLang="en-US" sz="2400" i="1" dirty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2400" i="1" dirty="0"/>
              <a:t>							      </a:t>
            </a:r>
            <a:r>
              <a:rPr lang="en-GB" altLang="en-US" sz="1600" i="1" dirty="0"/>
              <a:t>(Cameron, 2002)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 b="1" dirty="0"/>
              <a:t>Activity 1:  Review your use of time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8229600" cy="46069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altLang="en-US" sz="2200" dirty="0"/>
              <a:t>Do I use time efficiently?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200" dirty="0"/>
              <a:t>How do I waste time?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200" dirty="0"/>
              <a:t>What or who distracts me from study?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200" dirty="0"/>
              <a:t>Do I need to plan out my time:  for the year?  The term?  The week?  The day?  Each piece of work?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200" dirty="0"/>
              <a:t>Do I waste time getting started?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200" dirty="0"/>
              <a:t>Do I make the most of spare moments?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200" dirty="0"/>
              <a:t>Do I find time passes and I don’t know what has happened?</a:t>
            </a:r>
          </a:p>
          <a:p>
            <a:pPr eaLnBrk="1" hangingPunct="1">
              <a:lnSpc>
                <a:spcPct val="80000"/>
              </a:lnSpc>
            </a:pPr>
            <a:endParaRPr lang="en-GB" altLang="en-US" sz="22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2200" dirty="0"/>
              <a:t>For each question answer honestly and consider if you need /want to make improvements and what they might be.</a:t>
            </a:r>
          </a:p>
          <a:p>
            <a:pPr algn="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1800" dirty="0"/>
              <a:t>(Cottrell, 2019)</a:t>
            </a:r>
          </a:p>
          <a:p>
            <a:pPr eaLnBrk="1" hangingPunct="1">
              <a:lnSpc>
                <a:spcPct val="80000"/>
              </a:lnSpc>
            </a:pPr>
            <a:endParaRPr lang="en-GB" altLang="en-US" dirty="0"/>
          </a:p>
        </p:txBody>
      </p:sp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/>
              <a:t>Daily time management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60400" indent="-660400" eaLnBrk="1" hangingPunct="1">
              <a:lnSpc>
                <a:spcPct val="90000"/>
              </a:lnSpc>
            </a:pPr>
            <a:r>
              <a:rPr lang="en-GB" altLang="en-US" sz="2400" dirty="0">
                <a:cs typeface="Times New Roman" pitchFamily="18" charset="0"/>
              </a:rPr>
              <a:t>List what you need to do within a certain time span</a:t>
            </a:r>
            <a:endParaRPr lang="en-US" altLang="en-US" sz="2400" dirty="0">
              <a:cs typeface="Times New Roman" pitchFamily="18" charset="0"/>
            </a:endParaRPr>
          </a:p>
          <a:p>
            <a:pPr marL="660400" indent="-660400" eaLnBrk="1" hangingPunct="1">
              <a:lnSpc>
                <a:spcPct val="90000"/>
              </a:lnSpc>
            </a:pPr>
            <a:r>
              <a:rPr lang="en-GB" altLang="en-US" sz="2400" dirty="0">
                <a:cs typeface="Times New Roman" pitchFamily="18" charset="0"/>
              </a:rPr>
              <a:t>Prioritise all these activities (high, medium and low)</a:t>
            </a:r>
            <a:endParaRPr lang="en-US" altLang="en-US" sz="2400" dirty="0">
              <a:cs typeface="Times New Roman" pitchFamily="18" charset="0"/>
            </a:endParaRPr>
          </a:p>
          <a:p>
            <a:pPr marL="660400" indent="-660400" eaLnBrk="1" hangingPunct="1">
              <a:lnSpc>
                <a:spcPct val="90000"/>
              </a:lnSpc>
            </a:pPr>
            <a:r>
              <a:rPr lang="en-GB" altLang="en-US" sz="2400" dirty="0">
                <a:cs typeface="Times New Roman" pitchFamily="18" charset="0"/>
              </a:rPr>
              <a:t>Estimate time requirements</a:t>
            </a:r>
            <a:endParaRPr lang="en-US" altLang="en-US" sz="2400" dirty="0">
              <a:cs typeface="Times New Roman" pitchFamily="18" charset="0"/>
            </a:endParaRPr>
          </a:p>
          <a:p>
            <a:pPr marL="660400" indent="-660400" eaLnBrk="1" hangingPunct="1">
              <a:lnSpc>
                <a:spcPct val="90000"/>
              </a:lnSpc>
            </a:pPr>
            <a:r>
              <a:rPr lang="en-GB" altLang="en-US" sz="2400" dirty="0">
                <a:cs typeface="Times New Roman" pitchFamily="18" charset="0"/>
              </a:rPr>
              <a:t>Add in lunch and other ongoing activities</a:t>
            </a:r>
            <a:endParaRPr lang="en-US" altLang="en-US" sz="2400" dirty="0">
              <a:cs typeface="Times New Roman" pitchFamily="18" charset="0"/>
            </a:endParaRPr>
          </a:p>
          <a:p>
            <a:pPr marL="660400" indent="-660400" eaLnBrk="1" hangingPunct="1">
              <a:lnSpc>
                <a:spcPct val="90000"/>
              </a:lnSpc>
            </a:pPr>
            <a:r>
              <a:rPr lang="en-GB" altLang="en-US" sz="2400" dirty="0">
                <a:cs typeface="Times New Roman" pitchFamily="18" charset="0"/>
              </a:rPr>
              <a:t>Allow time for planning and problem solving</a:t>
            </a:r>
            <a:endParaRPr lang="en-US" altLang="en-US" sz="2400" dirty="0">
              <a:cs typeface="Times New Roman" pitchFamily="18" charset="0"/>
            </a:endParaRPr>
          </a:p>
          <a:p>
            <a:pPr marL="660400" indent="-660400" eaLnBrk="1" hangingPunct="1">
              <a:lnSpc>
                <a:spcPct val="90000"/>
              </a:lnSpc>
            </a:pPr>
            <a:r>
              <a:rPr lang="en-GB" altLang="en-US" sz="2400" dirty="0">
                <a:cs typeface="Times New Roman" pitchFamily="18" charset="0"/>
              </a:rPr>
              <a:t>Allow for delays and interruptions!</a:t>
            </a:r>
          </a:p>
          <a:p>
            <a:pPr marL="660400" indent="-660400" eaLnBrk="1" hangingPunct="1">
              <a:lnSpc>
                <a:spcPct val="90000"/>
              </a:lnSpc>
            </a:pPr>
            <a:r>
              <a:rPr lang="en-GB" altLang="en-US" sz="2400" dirty="0">
                <a:cs typeface="Times New Roman" pitchFamily="18" charset="0"/>
              </a:rPr>
              <a:t>Draw up action logs or “trackers”</a:t>
            </a:r>
            <a:endParaRPr lang="en-US" altLang="en-US" sz="2400" dirty="0">
              <a:cs typeface="Times New Roman" pitchFamily="18" charset="0"/>
            </a:endParaRPr>
          </a:p>
          <a:p>
            <a:pPr marL="660400" indent="-660400" eaLnBrk="1" hangingPunct="1">
              <a:lnSpc>
                <a:spcPct val="90000"/>
              </a:lnSpc>
            </a:pPr>
            <a:r>
              <a:rPr lang="en-GB" altLang="en-US" sz="2400" dirty="0">
                <a:cs typeface="Times New Roman" pitchFamily="18" charset="0"/>
              </a:rPr>
              <a:t>Review, </a:t>
            </a:r>
            <a:r>
              <a:rPr lang="en-GB" altLang="en-US" sz="2400" dirty="0" err="1">
                <a:cs typeface="Times New Roman" pitchFamily="18" charset="0"/>
              </a:rPr>
              <a:t>replan</a:t>
            </a:r>
            <a:r>
              <a:rPr lang="en-GB" altLang="en-US" sz="2400" dirty="0">
                <a:cs typeface="Times New Roman" pitchFamily="18" charset="0"/>
              </a:rPr>
              <a:t> etc.  and manage this list</a:t>
            </a:r>
            <a:endParaRPr lang="en-US" altLang="en-US" sz="2400" dirty="0">
              <a:cs typeface="Times New Roman" pitchFamily="18" charset="0"/>
            </a:endParaRPr>
          </a:p>
          <a:p>
            <a:pPr marL="660400" indent="-660400" eaLnBrk="1" hangingPunct="1">
              <a:lnSpc>
                <a:spcPct val="90000"/>
              </a:lnSpc>
            </a:pPr>
            <a:endParaRPr lang="en-GB" altLang="en-US" sz="2800" dirty="0"/>
          </a:p>
        </p:txBody>
      </p:sp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 b="1" dirty="0"/>
              <a:t>Organisation and time management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268413"/>
            <a:ext cx="8424862" cy="5040312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2400" dirty="0"/>
              <a:t>Being organised as a tool in effective time management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/>
              <a:t>Diaries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/>
              <a:t>Action logs – work plans/ trackers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/>
              <a:t>Lists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/>
              <a:t>Tidy workspace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/>
              <a:t>Organised paperwork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400" dirty="0"/>
              <a:t>Filing systems</a:t>
            </a:r>
          </a:p>
          <a:p>
            <a:pPr eaLnBrk="1" hangingPunct="1">
              <a:lnSpc>
                <a:spcPct val="90000"/>
              </a:lnSpc>
            </a:pPr>
            <a:endParaRPr lang="en-GB" altLang="en-US" sz="2400" dirty="0"/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GB" altLang="en-US" sz="2400" dirty="0"/>
              <a:t>What methods / tools do you use to organise your time? </a:t>
            </a:r>
          </a:p>
          <a:p>
            <a:pPr eaLnBrk="1" hangingPunct="1">
              <a:lnSpc>
                <a:spcPct val="90000"/>
              </a:lnSpc>
            </a:pPr>
            <a:endParaRPr lang="en-GB" altLang="en-US" sz="2800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599105" y="559615"/>
            <a:ext cx="8229600" cy="939800"/>
          </a:xfrm>
        </p:spPr>
        <p:txBody>
          <a:bodyPr/>
          <a:lstStyle/>
          <a:p>
            <a:pPr eaLnBrk="1" hangingPunct="1"/>
            <a:r>
              <a:rPr lang="en-GB" altLang="en-US" sz="4000" b="1" dirty="0"/>
              <a:t>Your natural body clock</a:t>
            </a:r>
            <a:br>
              <a:rPr lang="en-GB" altLang="en-US" sz="3600" b="1" dirty="0"/>
            </a:br>
            <a:endParaRPr lang="en-GB" altLang="en-US" sz="3600" b="1" dirty="0"/>
          </a:p>
        </p:txBody>
      </p:sp>
      <p:pic>
        <p:nvPicPr>
          <p:cNvPr id="29699" name="Picture 4" descr="Sunrise in Glasgow on a sombre d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813" y="1295400"/>
            <a:ext cx="1949450" cy="234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5" descr="Sunset in Glasgow.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0513" y="1301750"/>
            <a:ext cx="1941512" cy="23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9813" y="1930400"/>
            <a:ext cx="4106862" cy="188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2" name="Rectangle 8"/>
          <p:cNvSpPr>
            <a:spLocks noChangeArrowheads="1"/>
          </p:cNvSpPr>
          <p:nvPr/>
        </p:nvSpPr>
        <p:spPr bwMode="auto">
          <a:xfrm>
            <a:off x="457200" y="4067948"/>
            <a:ext cx="8229599" cy="147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488" tIns="44450" rIns="90488" bIns="44450">
            <a:spAutoFit/>
          </a:bodyPr>
          <a:lstStyle>
            <a:lvl1pPr eaLnBrk="0" hangingPunct="0">
              <a:lnSpc>
                <a:spcPct val="120000"/>
              </a:lnSpc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1pPr>
            <a:lvl2pPr marL="742950" indent="-285750" eaLnBrk="0" hangingPunct="0">
              <a:lnSpc>
                <a:spcPct val="120000"/>
              </a:lnSpc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n"/>
              <a:defRPr b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2pPr>
            <a:lvl3pPr marL="1143000" indent="-228600" eaLnBrk="0" hangingPunct="0">
              <a:lnSpc>
                <a:spcPct val="120000"/>
              </a:lnSpc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 sz="1600" b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3pPr>
            <a:lvl4pPr marL="1600200" indent="-228600" eaLnBrk="0" hangingPunct="0"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n"/>
              <a:defRPr sz="1400" b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de-DE" altLang="en-US" sz="1800" b="0" dirty="0">
                <a:latin typeface="+mj-lt"/>
                <a:cs typeface="Arial" pitchFamily="34" charset="0"/>
              </a:rPr>
              <a:t>During the course of the day there are peak times for your performance.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de-DE" altLang="en-US" sz="1800" b="0" dirty="0">
                <a:latin typeface="+mj-lt"/>
                <a:cs typeface="Arial" pitchFamily="34" charset="0"/>
              </a:rPr>
              <a:t>During this time, high importance tasks.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endParaRPr lang="de-DE" altLang="en-US" sz="1800" b="0" dirty="0">
              <a:latin typeface="+mj-lt"/>
              <a:cs typeface="Arial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r>
              <a:rPr lang="de-DE" altLang="en-US" sz="1800" b="0" dirty="0">
                <a:latin typeface="+mj-lt"/>
                <a:cs typeface="Arial" pitchFamily="34" charset="0"/>
              </a:rPr>
              <a:t>You know what works best for you. Don‘t force yourself to work against your natural instincts</a:t>
            </a:r>
          </a:p>
        </p:txBody>
      </p:sp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/>
              <a:t>Tools 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60400" indent="-660400" eaLnBrk="1" hangingPunct="1">
              <a:lnSpc>
                <a:spcPct val="90000"/>
              </a:lnSpc>
            </a:pPr>
            <a:r>
              <a:rPr lang="en-US" altLang="en-US" sz="2800" dirty="0">
                <a:cs typeface="Times New Roman" pitchFamily="18" charset="0"/>
              </a:rPr>
              <a:t>To-Do Lists</a:t>
            </a:r>
          </a:p>
          <a:p>
            <a:pPr marL="660400" indent="-660400" eaLnBrk="1" hangingPunct="1">
              <a:lnSpc>
                <a:spcPct val="90000"/>
              </a:lnSpc>
            </a:pPr>
            <a:r>
              <a:rPr lang="en-US" altLang="en-US" sz="2800" dirty="0">
                <a:cs typeface="Times New Roman" pitchFamily="18" charset="0"/>
              </a:rPr>
              <a:t>The Eisenhower Method/Matrix</a:t>
            </a:r>
          </a:p>
          <a:p>
            <a:pPr marL="660400" indent="-660400" eaLnBrk="1" hangingPunct="1">
              <a:lnSpc>
                <a:spcPct val="90000"/>
              </a:lnSpc>
            </a:pPr>
            <a:r>
              <a:rPr lang="en-US" altLang="en-US" sz="2800" dirty="0">
                <a:cs typeface="Times New Roman" pitchFamily="18" charset="0"/>
              </a:rPr>
              <a:t>Pomodoro Technique</a:t>
            </a:r>
          </a:p>
          <a:p>
            <a:pPr marL="660400" indent="-660400" eaLnBrk="1" hangingPunct="1">
              <a:lnSpc>
                <a:spcPct val="90000"/>
              </a:lnSpc>
            </a:pPr>
            <a:r>
              <a:rPr lang="en-US" altLang="en-US" sz="2800" dirty="0">
                <a:cs typeface="Times New Roman" pitchFamily="18" charset="0"/>
              </a:rPr>
              <a:t>SMART Goals </a:t>
            </a:r>
          </a:p>
          <a:p>
            <a:pPr marL="660400" indent="-660400" eaLnBrk="1" hangingPunct="1">
              <a:lnSpc>
                <a:spcPct val="90000"/>
              </a:lnSpc>
            </a:pPr>
            <a:endParaRPr lang="en-GB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694368323"/>
      </p:ext>
    </p:extLst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dirty="0"/>
              <a:t>To-Do List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8F6EB0C3-14E3-44CE-A8BF-2231DD757F7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81" y="1340768"/>
            <a:ext cx="8229600" cy="3406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423455D-A1CF-4E77-8C32-DC3069938238}"/>
              </a:ext>
            </a:extLst>
          </p:cNvPr>
          <p:cNvSpPr txBox="1"/>
          <p:nvPr/>
        </p:nvSpPr>
        <p:spPr>
          <a:xfrm>
            <a:off x="457200" y="4869160"/>
            <a:ext cx="81472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Image source: </a:t>
            </a:r>
            <a:r>
              <a:rPr lang="en-US" sz="1200" dirty="0">
                <a:hlinkClick r:id="rId3"/>
              </a:rPr>
              <a:t>https://blog.hubspot.com/marketing/organize-to-do-list</a:t>
            </a:r>
            <a:r>
              <a:rPr lang="en-US" sz="1200" dirty="0"/>
              <a:t> 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315957228"/>
      </p:ext>
    </p:extLst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28625" y="0"/>
            <a:ext cx="8229600" cy="1143000"/>
          </a:xfrm>
        </p:spPr>
        <p:txBody>
          <a:bodyPr/>
          <a:lstStyle/>
          <a:p>
            <a:pPr eaLnBrk="1" hangingPunct="1"/>
            <a:r>
              <a:rPr lang="de-DE" altLang="en-US" sz="3600" b="1" dirty="0"/>
              <a:t>To Do lists - Daily</a:t>
            </a:r>
          </a:p>
        </p:txBody>
      </p:sp>
      <p:graphicFrame>
        <p:nvGraphicFramePr>
          <p:cNvPr id="697347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3911898"/>
              </p:ext>
            </p:extLst>
          </p:nvPr>
        </p:nvGraphicFramePr>
        <p:xfrm>
          <a:off x="377633" y="908720"/>
          <a:ext cx="8369300" cy="4726056"/>
        </p:xfrm>
        <a:graphic>
          <a:graphicData uri="http://schemas.openxmlformats.org/drawingml/2006/table">
            <a:tbl>
              <a:tblPr/>
              <a:tblGrid>
                <a:gridCol w="1619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15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284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398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0702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2059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Activity</a:t>
                      </a:r>
                    </a:p>
                  </a:txBody>
                  <a:tcPr marL="36000" marR="36000" marT="35982" marB="3598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Time Required</a:t>
                      </a: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Priority</a:t>
                      </a: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Time</a:t>
                      </a:r>
                    </a:p>
                  </a:txBody>
                  <a:tcPr marL="36000" marR="36000" marT="35982" marB="3598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</a:rPr>
                        <a:t>Activity</a:t>
                      </a: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58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ahoma" pitchFamily="34" charset="0"/>
                        </a:rPr>
                        <a:t>7:00 AM</a:t>
                      </a:r>
                    </a:p>
                  </a:txBody>
                  <a:tcPr marL="36000" marR="36000" marT="35982" marB="3598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58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ahoma" pitchFamily="34" charset="0"/>
                        </a:rPr>
                        <a:t>8:00 AM</a:t>
                      </a:r>
                    </a:p>
                  </a:txBody>
                  <a:tcPr marL="36000" marR="36000" marT="35982" marB="3598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58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ahoma" pitchFamily="34" charset="0"/>
                        </a:rPr>
                        <a:t>9:00 AM</a:t>
                      </a:r>
                    </a:p>
                  </a:txBody>
                  <a:tcPr marL="36000" marR="36000" marT="35982" marB="3598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58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ahoma" pitchFamily="34" charset="0"/>
                        </a:rPr>
                        <a:t>10:00 AM</a:t>
                      </a:r>
                    </a:p>
                  </a:txBody>
                  <a:tcPr marL="36000" marR="36000" marT="35982" marB="3598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58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ahoma" pitchFamily="34" charset="0"/>
                        </a:rPr>
                        <a:t>11:00 AM</a:t>
                      </a:r>
                    </a:p>
                  </a:txBody>
                  <a:tcPr marL="36000" marR="36000" marT="35982" marB="3598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58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ahoma" pitchFamily="34" charset="0"/>
                        </a:rPr>
                        <a:t>12:00 PM</a:t>
                      </a:r>
                    </a:p>
                  </a:txBody>
                  <a:tcPr marL="36000" marR="36000" marT="35982" marB="3598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58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ahoma" pitchFamily="34" charset="0"/>
                        </a:rPr>
                        <a:t>1:00 PM</a:t>
                      </a:r>
                    </a:p>
                  </a:txBody>
                  <a:tcPr marL="36000" marR="36000" marT="35982" marB="3598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58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ahoma" pitchFamily="34" charset="0"/>
                        </a:rPr>
                        <a:t>2:00 PM</a:t>
                      </a:r>
                    </a:p>
                  </a:txBody>
                  <a:tcPr marL="36000" marR="36000" marT="35982" marB="3598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58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ahoma" pitchFamily="34" charset="0"/>
                        </a:rPr>
                        <a:t>3:00 PM</a:t>
                      </a:r>
                    </a:p>
                  </a:txBody>
                  <a:tcPr marL="36000" marR="36000" marT="35982" marB="3598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58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ahoma" pitchFamily="34" charset="0"/>
                        </a:rPr>
                        <a:t>4:00 PM</a:t>
                      </a:r>
                    </a:p>
                  </a:txBody>
                  <a:tcPr marL="36000" marR="36000" marT="35982" marB="3598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58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ahoma" pitchFamily="34" charset="0"/>
                        </a:rPr>
                        <a:t>5:00 PM</a:t>
                      </a:r>
                    </a:p>
                  </a:txBody>
                  <a:tcPr marL="36000" marR="36000" marT="35982" marB="3598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58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ahoma" pitchFamily="34" charset="0"/>
                        </a:rPr>
                        <a:t>6:00 PM</a:t>
                      </a:r>
                    </a:p>
                  </a:txBody>
                  <a:tcPr marL="36000" marR="36000" marT="35982" marB="3598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158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ahoma" pitchFamily="34" charset="0"/>
                        </a:rPr>
                        <a:t>7:00 PM</a:t>
                      </a:r>
                    </a:p>
                  </a:txBody>
                  <a:tcPr marL="36000" marR="36000" marT="35982" marB="3598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rgbClr val="FFFF00"/>
                        </a:solidFill>
                        <a:effectLst/>
                        <a:latin typeface="Tahoma" pitchFamily="34" charset="0"/>
                      </a:endParaRPr>
                    </a:p>
                  </a:txBody>
                  <a:tcPr marL="36000" marR="36000" marT="35982" marB="3598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-99392"/>
            <a:ext cx="8229600" cy="738336"/>
          </a:xfrm>
        </p:spPr>
        <p:txBody>
          <a:bodyPr/>
          <a:lstStyle/>
          <a:p>
            <a:pPr eaLnBrk="1" hangingPunct="1"/>
            <a:r>
              <a:rPr lang="de-DE" altLang="en-US" sz="2400" b="1" dirty="0"/>
              <a:t>To Do lists - Weekly</a:t>
            </a:r>
          </a:p>
        </p:txBody>
      </p:sp>
      <p:graphicFrame>
        <p:nvGraphicFramePr>
          <p:cNvPr id="700419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7647436"/>
              </p:ext>
            </p:extLst>
          </p:nvPr>
        </p:nvGraphicFramePr>
        <p:xfrm>
          <a:off x="426612" y="548681"/>
          <a:ext cx="8391524" cy="5058529"/>
        </p:xfrm>
        <a:graphic>
          <a:graphicData uri="http://schemas.openxmlformats.org/drawingml/2006/table">
            <a:tbl>
              <a:tblPr/>
              <a:tblGrid>
                <a:gridCol w="759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0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40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00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2400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9200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3600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2000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9424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86176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75078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Monday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Tuesday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Wednesday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Thursday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Friday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>
                      <a:noFill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768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Time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Activity</a:t>
                      </a: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Time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Activity</a:t>
                      </a: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Time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Activity</a:t>
                      </a: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Time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Activity</a:t>
                      </a: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Time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Activity</a:t>
                      </a: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782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7:00 AM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7:00 AM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7:00 AM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7:00 AM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7:00 AM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067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8:00 AM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8:00 AM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8:00 AM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8:00 AM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8:00 AM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444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9:00 AM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9:00 AM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9:00 AM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9:00 AM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9:00 AM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262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10:00 AM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10:00 AM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10:00 AM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10:00 AM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10:00 AM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262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11:00 AM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11:00 AM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11:00 AM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11:00 AM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11:00 AM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262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437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71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71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71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471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471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471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r>
                        <a:rPr kumimoji="0" lang="en-GB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7:00 PM</a:t>
                      </a:r>
                    </a:p>
                  </a:txBody>
                  <a:tcPr marL="35996" marR="35996" marT="36002" marB="3600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0000"/>
                        <a:buFont typeface="Monotype Sorts" pitchFamily="2" charset="2"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00B0F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35996" marR="35996" marT="36002" marB="36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13"/>
          <p:cNvSpPr>
            <a:spLocks noGrp="1" noChangeArrowheads="1"/>
          </p:cNvSpPr>
          <p:nvPr>
            <p:ph type="title"/>
          </p:nvPr>
        </p:nvSpPr>
        <p:spPr/>
        <p:txBody>
          <a:bodyPr lIns="0" tIns="0" rIns="0"/>
          <a:lstStyle/>
          <a:p>
            <a:pPr eaLnBrk="1" hangingPunct="1"/>
            <a:r>
              <a:rPr lang="en-US" altLang="en-US" b="1" dirty="0"/>
              <a:t>Eisenhower Matrix</a:t>
            </a:r>
            <a:endParaRPr lang="en-GB" altLang="en-US" b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D23F210-377F-4C3B-AC52-F0F82A7ADE3C}"/>
              </a:ext>
            </a:extLst>
          </p:cNvPr>
          <p:cNvSpPr txBox="1"/>
          <p:nvPr/>
        </p:nvSpPr>
        <p:spPr>
          <a:xfrm>
            <a:off x="457200" y="1556792"/>
            <a:ext cx="8291264" cy="36724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Watch this video ‘</a:t>
            </a:r>
            <a:r>
              <a:rPr lang="en-US" sz="2800" dirty="0"/>
              <a:t>Setting Priorities with Eisenhower Matrix’ </a:t>
            </a:r>
          </a:p>
          <a:p>
            <a:r>
              <a:rPr lang="en-GB" sz="2800" dirty="0">
                <a:hlinkClick r:id="rId2"/>
              </a:rPr>
              <a:t>https://www.youtube.com/watch?v=49ao86ETaSo&amp;ab_channel=ExpertAcademy</a:t>
            </a:r>
            <a:r>
              <a:rPr lang="en-GB" sz="2800" dirty="0"/>
              <a:t> (5 mins) </a:t>
            </a:r>
          </a:p>
          <a:p>
            <a:endParaRPr lang="en-GB" sz="2800" dirty="0"/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Discuss the importance of the Eisenhower Matrix </a:t>
            </a:r>
          </a:p>
        </p:txBody>
      </p:sp>
    </p:spTree>
    <p:extLst>
      <p:ext uri="{BB962C8B-B14F-4D97-AF65-F5344CB8AC3E}">
        <p14:creationId xmlns:p14="http://schemas.microsoft.com/office/powerpoint/2010/main" val="2652771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CAE6E19-012A-2628-45B1-E4879C753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F62988-4734-49D5-ABC9-1D8830979CA5}" type="datetime1">
              <a:rPr lang="en-GB" smtClean="0"/>
              <a:pPr>
                <a:defRPr/>
              </a:pPr>
              <a:t>17/02/2023</a:t>
            </a:fld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0CC23A-39AE-0875-A056-390113EDE8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440" y="260648"/>
            <a:ext cx="7346317" cy="5511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300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E6976E-40E1-1D48-51A4-3265C0039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Pomodoro</a:t>
            </a:r>
            <a:r>
              <a:rPr lang="en-GB" dirty="0"/>
              <a:t> </a:t>
            </a:r>
            <a:r>
              <a:rPr lang="en-GB" b="1" dirty="0"/>
              <a:t>Technique</a:t>
            </a:r>
            <a:r>
              <a:rPr lang="en-GB" dirty="0"/>
              <a:t>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166907-094C-5EE2-292D-03BCA61A2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F62988-4734-49D5-ABC9-1D8830979CA5}" type="datetime1">
              <a:rPr lang="en-GB" smtClean="0"/>
              <a:pPr>
                <a:defRPr/>
              </a:pPr>
              <a:t>17/02/2023</a:t>
            </a:fld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FE3245-4762-F711-DA73-82BE978335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600" y="1114424"/>
            <a:ext cx="8070824" cy="4539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1132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13"/>
          <p:cNvSpPr>
            <a:spLocks noGrp="1" noChangeArrowheads="1"/>
          </p:cNvSpPr>
          <p:nvPr>
            <p:ph type="title"/>
          </p:nvPr>
        </p:nvSpPr>
        <p:spPr/>
        <p:txBody>
          <a:bodyPr lIns="0" tIns="0" rIns="0"/>
          <a:lstStyle/>
          <a:p>
            <a:pPr eaLnBrk="1" hangingPunct="1"/>
            <a:r>
              <a:rPr lang="en-US" altLang="en-US" b="1" dirty="0"/>
              <a:t>How to Set SMART Goals</a:t>
            </a:r>
            <a:endParaRPr lang="en-GB" altLang="en-US" b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D23F210-377F-4C3B-AC52-F0F82A7ADE3C}"/>
              </a:ext>
            </a:extLst>
          </p:cNvPr>
          <p:cNvSpPr txBox="1"/>
          <p:nvPr/>
        </p:nvSpPr>
        <p:spPr>
          <a:xfrm>
            <a:off x="558520" y="1844824"/>
            <a:ext cx="8136904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Watch this video from MindTools: </a:t>
            </a:r>
            <a:endParaRPr lang="en-GB" sz="2800" dirty="0">
              <a:hlinkClick r:id="rId2"/>
            </a:endParaRPr>
          </a:p>
          <a:p>
            <a:r>
              <a:rPr lang="en-GB" sz="2800" dirty="0">
                <a:hlinkClick r:id="rId2"/>
              </a:rPr>
              <a:t>https://www.youtube.com/watch?v=OXA6gfzFA24&amp;ab_channel=MindToolsVideos</a:t>
            </a:r>
            <a:r>
              <a:rPr lang="en-GB" sz="2800" dirty="0"/>
              <a:t> (2:45)</a:t>
            </a:r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0845316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Group 2"/>
          <p:cNvGrpSpPr>
            <a:grpSpLocks/>
          </p:cNvGrpSpPr>
          <p:nvPr/>
        </p:nvGrpSpPr>
        <p:grpSpPr bwMode="auto">
          <a:xfrm>
            <a:off x="1979613" y="1470025"/>
            <a:ext cx="5224462" cy="3962400"/>
            <a:chOff x="1872" y="1176"/>
            <a:chExt cx="2548" cy="2496"/>
          </a:xfrm>
        </p:grpSpPr>
        <p:sp>
          <p:nvSpPr>
            <p:cNvPr id="28676" name="Rectangle 3"/>
            <p:cNvSpPr>
              <a:spLocks noChangeArrowheads="1"/>
            </p:cNvSpPr>
            <p:nvPr/>
          </p:nvSpPr>
          <p:spPr bwMode="auto">
            <a:xfrm>
              <a:off x="1872" y="1176"/>
              <a:ext cx="468" cy="384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n"/>
                <a:defRPr sz="20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1pPr>
              <a:lvl2pPr marL="742950" indent="-28575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n"/>
                <a:defRPr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2pPr>
              <a:lvl3pPr marL="1143000" indent="-22860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n"/>
                <a:defRPr sz="16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3pPr>
              <a:lvl4pPr marL="1600200" indent="-22860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n"/>
                <a:defRPr sz="14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3200" dirty="0">
                  <a:solidFill>
                    <a:srgbClr val="000000"/>
                  </a:solidFill>
                  <a:latin typeface="Tahoma" pitchFamily="34" charset="0"/>
                  <a:cs typeface="Arial" pitchFamily="34" charset="0"/>
                </a:rPr>
                <a:t>S</a:t>
              </a:r>
            </a:p>
          </p:txBody>
        </p:sp>
        <p:sp>
          <p:nvSpPr>
            <p:cNvPr id="28677" name="Text Box 4"/>
            <p:cNvSpPr txBox="1">
              <a:spLocks noChangeArrowheads="1"/>
            </p:cNvSpPr>
            <p:nvPr/>
          </p:nvSpPr>
          <p:spPr bwMode="auto">
            <a:xfrm>
              <a:off x="2600" y="1176"/>
              <a:ext cx="1820" cy="37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n"/>
                <a:defRPr sz="20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1pPr>
              <a:lvl2pPr marL="742950" indent="-28575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n"/>
                <a:defRPr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2pPr>
              <a:lvl3pPr marL="1143000" indent="-22860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n"/>
                <a:defRPr sz="16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3pPr>
              <a:lvl4pPr marL="1600200" indent="-22860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n"/>
                <a:defRPr sz="14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ClrTx/>
                <a:buFontTx/>
                <a:buNone/>
              </a:pPr>
              <a:r>
                <a:rPr lang="en-US" altLang="en-US" sz="3200">
                  <a:solidFill>
                    <a:srgbClr val="000000"/>
                  </a:solidFill>
                  <a:latin typeface="Tahoma" pitchFamily="34" charset="0"/>
                  <a:cs typeface="Arial" pitchFamily="34" charset="0"/>
                </a:rPr>
                <a:t>Specific</a:t>
              </a:r>
            </a:p>
          </p:txBody>
        </p:sp>
        <p:sp>
          <p:nvSpPr>
            <p:cNvPr id="28678" name="Rectangle 5"/>
            <p:cNvSpPr>
              <a:spLocks noChangeArrowheads="1"/>
            </p:cNvSpPr>
            <p:nvPr/>
          </p:nvSpPr>
          <p:spPr bwMode="auto">
            <a:xfrm>
              <a:off x="1872" y="1704"/>
              <a:ext cx="468" cy="384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n"/>
                <a:defRPr sz="20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1pPr>
              <a:lvl2pPr marL="742950" indent="-28575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n"/>
                <a:defRPr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2pPr>
              <a:lvl3pPr marL="1143000" indent="-22860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n"/>
                <a:defRPr sz="16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3pPr>
              <a:lvl4pPr marL="1600200" indent="-22860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n"/>
                <a:defRPr sz="14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3200">
                  <a:solidFill>
                    <a:srgbClr val="000000"/>
                  </a:solidFill>
                  <a:latin typeface="Tahoma" pitchFamily="34" charset="0"/>
                  <a:cs typeface="Arial" pitchFamily="34" charset="0"/>
                </a:rPr>
                <a:t>M</a:t>
              </a:r>
            </a:p>
          </p:txBody>
        </p:sp>
        <p:sp>
          <p:nvSpPr>
            <p:cNvPr id="28679" name="Text Box 6"/>
            <p:cNvSpPr txBox="1">
              <a:spLocks noChangeArrowheads="1"/>
            </p:cNvSpPr>
            <p:nvPr/>
          </p:nvSpPr>
          <p:spPr bwMode="auto">
            <a:xfrm>
              <a:off x="2600" y="1704"/>
              <a:ext cx="1820" cy="37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n"/>
                <a:defRPr sz="20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1pPr>
              <a:lvl2pPr marL="742950" indent="-28575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n"/>
                <a:defRPr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2pPr>
              <a:lvl3pPr marL="1143000" indent="-22860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n"/>
                <a:defRPr sz="16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3pPr>
              <a:lvl4pPr marL="1600200" indent="-22860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n"/>
                <a:defRPr sz="14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ClrTx/>
                <a:buFontTx/>
                <a:buNone/>
              </a:pPr>
              <a:r>
                <a:rPr lang="en-US" altLang="en-US" sz="3200">
                  <a:solidFill>
                    <a:srgbClr val="000000"/>
                  </a:solidFill>
                  <a:latin typeface="Tahoma" pitchFamily="34" charset="0"/>
                  <a:cs typeface="Arial" pitchFamily="34" charset="0"/>
                </a:rPr>
                <a:t>Measurable</a:t>
              </a:r>
            </a:p>
          </p:txBody>
        </p:sp>
        <p:sp>
          <p:nvSpPr>
            <p:cNvPr id="28680" name="Rectangle 7"/>
            <p:cNvSpPr>
              <a:spLocks noChangeArrowheads="1"/>
            </p:cNvSpPr>
            <p:nvPr/>
          </p:nvSpPr>
          <p:spPr bwMode="auto">
            <a:xfrm>
              <a:off x="1872" y="2232"/>
              <a:ext cx="468" cy="384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n"/>
                <a:defRPr sz="20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1pPr>
              <a:lvl2pPr marL="742950" indent="-28575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n"/>
                <a:defRPr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2pPr>
              <a:lvl3pPr marL="1143000" indent="-22860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n"/>
                <a:defRPr sz="16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3pPr>
              <a:lvl4pPr marL="1600200" indent="-22860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n"/>
                <a:defRPr sz="14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3200">
                  <a:solidFill>
                    <a:srgbClr val="000000"/>
                  </a:solidFill>
                  <a:latin typeface="Tahoma" pitchFamily="34" charset="0"/>
                  <a:cs typeface="Arial" pitchFamily="34" charset="0"/>
                </a:rPr>
                <a:t>A</a:t>
              </a:r>
            </a:p>
          </p:txBody>
        </p:sp>
        <p:sp>
          <p:nvSpPr>
            <p:cNvPr id="28681" name="Text Box 8"/>
            <p:cNvSpPr txBox="1">
              <a:spLocks noChangeArrowheads="1"/>
            </p:cNvSpPr>
            <p:nvPr/>
          </p:nvSpPr>
          <p:spPr bwMode="auto">
            <a:xfrm>
              <a:off x="2600" y="2232"/>
              <a:ext cx="1820" cy="37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n"/>
                <a:defRPr sz="20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1pPr>
              <a:lvl2pPr marL="742950" indent="-28575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n"/>
                <a:defRPr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2pPr>
              <a:lvl3pPr marL="1143000" indent="-22860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n"/>
                <a:defRPr sz="16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3pPr>
              <a:lvl4pPr marL="1600200" indent="-22860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n"/>
                <a:defRPr sz="14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ClrTx/>
                <a:buFontTx/>
                <a:buNone/>
              </a:pPr>
              <a:r>
                <a:rPr lang="en-US" altLang="en-US" sz="3200">
                  <a:solidFill>
                    <a:srgbClr val="000000"/>
                  </a:solidFill>
                  <a:latin typeface="Tahoma" pitchFamily="34" charset="0"/>
                  <a:cs typeface="Arial" pitchFamily="34" charset="0"/>
                </a:rPr>
                <a:t>Achievable</a:t>
              </a:r>
            </a:p>
          </p:txBody>
        </p:sp>
        <p:sp>
          <p:nvSpPr>
            <p:cNvPr id="28682" name="Rectangle 9"/>
            <p:cNvSpPr>
              <a:spLocks noChangeArrowheads="1"/>
            </p:cNvSpPr>
            <p:nvPr/>
          </p:nvSpPr>
          <p:spPr bwMode="auto">
            <a:xfrm>
              <a:off x="1872" y="2760"/>
              <a:ext cx="468" cy="384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n"/>
                <a:defRPr sz="20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1pPr>
              <a:lvl2pPr marL="742950" indent="-28575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n"/>
                <a:defRPr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2pPr>
              <a:lvl3pPr marL="1143000" indent="-22860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n"/>
                <a:defRPr sz="16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3pPr>
              <a:lvl4pPr marL="1600200" indent="-22860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n"/>
                <a:defRPr sz="14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3200">
                  <a:solidFill>
                    <a:srgbClr val="000000"/>
                  </a:solidFill>
                  <a:latin typeface="Tahoma" pitchFamily="34" charset="0"/>
                  <a:cs typeface="Arial" pitchFamily="34" charset="0"/>
                </a:rPr>
                <a:t>R</a:t>
              </a:r>
            </a:p>
          </p:txBody>
        </p:sp>
        <p:sp>
          <p:nvSpPr>
            <p:cNvPr id="28683" name="Text Box 10"/>
            <p:cNvSpPr txBox="1">
              <a:spLocks noChangeArrowheads="1"/>
            </p:cNvSpPr>
            <p:nvPr/>
          </p:nvSpPr>
          <p:spPr bwMode="auto">
            <a:xfrm>
              <a:off x="2600" y="2760"/>
              <a:ext cx="1820" cy="37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n"/>
                <a:defRPr sz="20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1pPr>
              <a:lvl2pPr marL="742950" indent="-28575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n"/>
                <a:defRPr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2pPr>
              <a:lvl3pPr marL="1143000" indent="-22860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n"/>
                <a:defRPr sz="16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3pPr>
              <a:lvl4pPr marL="1600200" indent="-22860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n"/>
                <a:defRPr sz="14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ClrTx/>
                <a:buFontTx/>
                <a:buNone/>
              </a:pPr>
              <a:r>
                <a:rPr lang="en-US" altLang="en-US" sz="3200">
                  <a:solidFill>
                    <a:srgbClr val="000000"/>
                  </a:solidFill>
                  <a:latin typeface="Tahoma" pitchFamily="34" charset="0"/>
                  <a:cs typeface="Arial" pitchFamily="34" charset="0"/>
                </a:rPr>
                <a:t>Realistic</a:t>
              </a:r>
            </a:p>
          </p:txBody>
        </p:sp>
        <p:sp>
          <p:nvSpPr>
            <p:cNvPr id="28684" name="Rectangle 11"/>
            <p:cNvSpPr>
              <a:spLocks noChangeArrowheads="1"/>
            </p:cNvSpPr>
            <p:nvPr/>
          </p:nvSpPr>
          <p:spPr bwMode="auto">
            <a:xfrm>
              <a:off x="1872" y="3288"/>
              <a:ext cx="468" cy="384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n"/>
                <a:defRPr sz="20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1pPr>
              <a:lvl2pPr marL="742950" indent="-28575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n"/>
                <a:defRPr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2pPr>
              <a:lvl3pPr marL="1143000" indent="-22860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n"/>
                <a:defRPr sz="16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3pPr>
              <a:lvl4pPr marL="1600200" indent="-22860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n"/>
                <a:defRPr sz="14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r>
                <a:rPr lang="en-US" altLang="en-US" sz="3200">
                  <a:solidFill>
                    <a:srgbClr val="000000"/>
                  </a:solidFill>
                  <a:latin typeface="Tahoma" pitchFamily="34" charset="0"/>
                  <a:cs typeface="Arial" pitchFamily="34" charset="0"/>
                </a:rPr>
                <a:t>T</a:t>
              </a:r>
            </a:p>
          </p:txBody>
        </p:sp>
        <p:sp>
          <p:nvSpPr>
            <p:cNvPr id="28685" name="Text Box 12"/>
            <p:cNvSpPr txBox="1">
              <a:spLocks noChangeArrowheads="1"/>
            </p:cNvSpPr>
            <p:nvPr/>
          </p:nvSpPr>
          <p:spPr bwMode="auto">
            <a:xfrm>
              <a:off x="2600" y="3288"/>
              <a:ext cx="1820" cy="371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n"/>
                <a:defRPr sz="20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1pPr>
              <a:lvl2pPr marL="742950" indent="-28575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n"/>
                <a:defRPr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2pPr>
              <a:lvl3pPr marL="1143000" indent="-22860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2"/>
                </a:buClr>
                <a:buFont typeface="Wingdings" pitchFamily="2" charset="2"/>
                <a:buChar char="n"/>
                <a:defRPr sz="16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3pPr>
              <a:lvl4pPr marL="1600200" indent="-228600" eaLnBrk="0" hangingPunct="0">
                <a:lnSpc>
                  <a:spcPct val="120000"/>
                </a:lnSpc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n"/>
                <a:defRPr sz="1400" b="1"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>
                  <a:solidFill>
                    <a:schemeClr val="tx1"/>
                  </a:solidFill>
                  <a:latin typeface="Arial" pitchFamily="34" charset="0"/>
                  <a:ea typeface="华文细黑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ClrTx/>
                <a:buFontTx/>
                <a:buNone/>
              </a:pPr>
              <a:r>
                <a:rPr lang="en-US" altLang="en-US" sz="3200">
                  <a:solidFill>
                    <a:srgbClr val="000000"/>
                  </a:solidFill>
                  <a:latin typeface="Tahoma" pitchFamily="34" charset="0"/>
                  <a:cs typeface="Arial" pitchFamily="34" charset="0"/>
                </a:rPr>
                <a:t>Time-Related</a:t>
              </a:r>
            </a:p>
          </p:txBody>
        </p:sp>
      </p:grpSp>
      <p:sp>
        <p:nvSpPr>
          <p:cNvPr id="28675" name="Rectangle 13"/>
          <p:cNvSpPr>
            <a:spLocks noGrp="1" noChangeArrowheads="1"/>
          </p:cNvSpPr>
          <p:nvPr>
            <p:ph type="title"/>
          </p:nvPr>
        </p:nvSpPr>
        <p:spPr/>
        <p:txBody>
          <a:bodyPr lIns="0" tIns="0" rIns="0"/>
          <a:lstStyle/>
          <a:p>
            <a:pPr eaLnBrk="1" hangingPunct="1"/>
            <a:r>
              <a:rPr lang="en-GB" altLang="en-US" b="1" dirty="0"/>
              <a:t>Setting SMART Goals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13"/>
          <p:cNvSpPr>
            <a:spLocks noGrp="1" noChangeArrowheads="1"/>
          </p:cNvSpPr>
          <p:nvPr>
            <p:ph type="title"/>
          </p:nvPr>
        </p:nvSpPr>
        <p:spPr/>
        <p:txBody>
          <a:bodyPr lIns="0" tIns="0" rIns="0"/>
          <a:lstStyle/>
          <a:p>
            <a:pPr eaLnBrk="1" hangingPunct="1"/>
            <a:r>
              <a:rPr lang="en-GB" altLang="en-US" sz="4000" b="1" dirty="0"/>
              <a:t>Activity 2:  setting goals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D23F210-377F-4C3B-AC52-F0F82A7ADE3C}"/>
              </a:ext>
            </a:extLst>
          </p:cNvPr>
          <p:cNvSpPr txBox="1"/>
          <p:nvPr/>
        </p:nvSpPr>
        <p:spPr>
          <a:xfrm>
            <a:off x="611560" y="1844824"/>
            <a:ext cx="813690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/>
              <a:t>Write down which goal you want to achieve:</a:t>
            </a:r>
          </a:p>
          <a:p>
            <a:pPr marL="457200" indent="-457200">
              <a:buFontTx/>
              <a:buChar char="-"/>
            </a:pPr>
            <a:r>
              <a:rPr lang="en-GB" sz="3200" dirty="0"/>
              <a:t>within 1 month</a:t>
            </a:r>
          </a:p>
          <a:p>
            <a:pPr marL="457200" indent="-457200">
              <a:buFontTx/>
              <a:buChar char="-"/>
            </a:pPr>
            <a:r>
              <a:rPr lang="en-GB" sz="3200" dirty="0"/>
              <a:t>within 1 year </a:t>
            </a:r>
          </a:p>
        </p:txBody>
      </p:sp>
    </p:spTree>
    <p:extLst>
      <p:ext uri="{BB962C8B-B14F-4D97-AF65-F5344CB8AC3E}">
        <p14:creationId xmlns:p14="http://schemas.microsoft.com/office/powerpoint/2010/main" val="24611227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200" b="1" dirty="0"/>
              <a:t>Activity 3:  Time management review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altLang="en-US" sz="2800" dirty="0"/>
              <a:t>Think back over the past two days and make a list of how you spent your time</a:t>
            </a:r>
          </a:p>
          <a:p>
            <a:pPr eaLnBrk="1" hangingPunct="1"/>
            <a:r>
              <a:rPr lang="en-GB" altLang="en-US" sz="2800" dirty="0"/>
              <a:t>Add it up – how much time did you spend on each activity</a:t>
            </a:r>
          </a:p>
          <a:p>
            <a:pPr eaLnBrk="1" hangingPunct="1"/>
            <a:r>
              <a:rPr lang="en-GB" altLang="en-US" sz="2800" dirty="0"/>
              <a:t>Review your priorities</a:t>
            </a:r>
          </a:p>
          <a:p>
            <a:pPr eaLnBrk="1" hangingPunct="1"/>
            <a:r>
              <a:rPr lang="en-GB" altLang="en-US" sz="2800" dirty="0"/>
              <a:t>Review your use of time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571500" y="1222375"/>
            <a:ext cx="7467600" cy="6635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9pPr>
          </a:lstStyle>
          <a:p>
            <a:pPr>
              <a:defRPr/>
            </a:pPr>
            <a:r>
              <a:rPr lang="de-DE" altLang="en-US" sz="2000" dirty="0">
                <a:latin typeface="+mn-lt"/>
              </a:rPr>
              <a:t>1. List activities</a:t>
            </a:r>
          </a:p>
          <a:p>
            <a:pPr>
              <a:defRPr/>
            </a:pPr>
            <a:r>
              <a:rPr lang="de-DE" altLang="en-US" sz="1600" dirty="0">
                <a:latin typeface="+mn-lt"/>
              </a:rPr>
              <a:t>Tasks, meetings, daily routines,things you did not do yesterday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8229600" cy="582612"/>
          </a:xfrm>
        </p:spPr>
        <p:txBody>
          <a:bodyPr/>
          <a:lstStyle/>
          <a:p>
            <a:pPr eaLnBrk="1" hangingPunct="1"/>
            <a:r>
              <a:rPr lang="de-DE" altLang="en-US" sz="2400" b="1" dirty="0"/>
              <a:t>Time management process: To-Do lists, Prioritisation and Reviewing Progress</a:t>
            </a: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571500" y="2343150"/>
            <a:ext cx="7467600" cy="6635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9pPr>
          </a:lstStyle>
          <a:p>
            <a:pPr>
              <a:defRPr/>
            </a:pPr>
            <a:r>
              <a:rPr lang="de-DE" altLang="en-US" sz="2000" dirty="0">
                <a:latin typeface="+mn-lt"/>
              </a:rPr>
              <a:t>2. Time required for each activity</a:t>
            </a:r>
            <a:endParaRPr lang="de-DE" altLang="en-US" sz="1600" dirty="0">
              <a:latin typeface="+mn-lt"/>
            </a:endParaRPr>
          </a:p>
          <a:p>
            <a:pPr>
              <a:defRPr/>
            </a:pPr>
            <a:r>
              <a:rPr lang="de-DE" altLang="en-US" sz="1600" dirty="0">
                <a:latin typeface="+mn-lt"/>
              </a:rPr>
              <a:t>Estimate if needed</a:t>
            </a:r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571500" y="3425825"/>
            <a:ext cx="7467600" cy="6016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9pPr>
          </a:lstStyle>
          <a:p>
            <a:pPr>
              <a:defRPr/>
            </a:pPr>
            <a:r>
              <a:rPr lang="de-DE" altLang="en-US" dirty="0">
                <a:latin typeface="+mn-lt"/>
              </a:rPr>
              <a:t>3. Reserve time for interruptions </a:t>
            </a:r>
            <a:endParaRPr lang="de-DE" altLang="en-US" sz="1400" dirty="0">
              <a:latin typeface="+mn-lt"/>
            </a:endParaRPr>
          </a:p>
          <a:p>
            <a:pPr>
              <a:defRPr/>
            </a:pPr>
            <a:r>
              <a:rPr lang="de-DE" altLang="en-US" sz="1400" dirty="0">
                <a:latin typeface="+mn-lt"/>
              </a:rPr>
              <a:t>Remember the 70-30 rule, only plan 70% of your day</a:t>
            </a:r>
          </a:p>
        </p:txBody>
      </p:sp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571500" y="4419600"/>
            <a:ext cx="7467600" cy="6318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9pPr>
          </a:lstStyle>
          <a:p>
            <a:pPr>
              <a:defRPr/>
            </a:pPr>
            <a:r>
              <a:rPr lang="de-DE" altLang="en-US" sz="2000" dirty="0">
                <a:latin typeface="+mn-lt"/>
              </a:rPr>
              <a:t>4. Set priorities – </a:t>
            </a:r>
            <a:r>
              <a:rPr lang="de-DE" altLang="en-US" sz="2000" dirty="0">
                <a:solidFill>
                  <a:schemeClr val="bg2">
                    <a:lumMod val="25000"/>
                  </a:schemeClr>
                </a:solidFill>
                <a:latin typeface="+mn-lt"/>
              </a:rPr>
              <a:t>Eisenhower Method</a:t>
            </a:r>
            <a:endParaRPr lang="de-DE" altLang="en-US" sz="1600" dirty="0">
              <a:solidFill>
                <a:schemeClr val="bg2">
                  <a:lumMod val="25000"/>
                </a:schemeClr>
              </a:solidFill>
              <a:latin typeface="+mn-lt"/>
            </a:endParaRPr>
          </a:p>
          <a:p>
            <a:pPr>
              <a:defRPr/>
            </a:pPr>
            <a:r>
              <a:rPr lang="de-DE" altLang="en-US" sz="1400" dirty="0">
                <a:latin typeface="+mn-lt"/>
              </a:rPr>
              <a:t>What has to be done today? Sort out the important from the urgent</a:t>
            </a:r>
            <a:endParaRPr lang="de-DE" altLang="en-US" sz="1600" dirty="0">
              <a:latin typeface="+mn-lt"/>
            </a:endParaRPr>
          </a:p>
        </p:txBody>
      </p:sp>
      <p:sp>
        <p:nvSpPr>
          <p:cNvPr id="29703" name="Rectangle 7"/>
          <p:cNvSpPr>
            <a:spLocks noChangeArrowheads="1"/>
          </p:cNvSpPr>
          <p:nvPr/>
        </p:nvSpPr>
        <p:spPr bwMode="auto">
          <a:xfrm>
            <a:off x="571500" y="5502275"/>
            <a:ext cx="7467600" cy="8445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>
            <a:lvl1pPr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  <a:cs typeface="Arial" pitchFamily="34" charset="0"/>
              </a:defRPr>
            </a:lvl9pPr>
          </a:lstStyle>
          <a:p>
            <a:pPr>
              <a:defRPr/>
            </a:pPr>
            <a:r>
              <a:rPr lang="de-DE" altLang="en-US" sz="2000" dirty="0">
                <a:latin typeface="+mn-lt"/>
              </a:rPr>
              <a:t>5. Monitor your results</a:t>
            </a:r>
            <a:endParaRPr lang="de-DE" altLang="en-US" sz="1400" dirty="0">
              <a:latin typeface="+mn-lt"/>
            </a:endParaRPr>
          </a:p>
          <a:p>
            <a:pPr>
              <a:defRPr/>
            </a:pPr>
            <a:r>
              <a:rPr lang="de-DE" altLang="en-US" sz="1400" dirty="0">
                <a:latin typeface="+mn-lt"/>
              </a:rPr>
              <a:t>Cross off your tasks as you do them (gives you a sense of success!), if you have not achieved your plan, assess why not and replan for the following day.</a:t>
            </a:r>
          </a:p>
        </p:txBody>
      </p:sp>
      <p:sp>
        <p:nvSpPr>
          <p:cNvPr id="25608" name="AutoShape 8"/>
          <p:cNvSpPr>
            <a:spLocks noChangeArrowheads="1"/>
          </p:cNvSpPr>
          <p:nvPr/>
        </p:nvSpPr>
        <p:spPr bwMode="auto">
          <a:xfrm>
            <a:off x="3924300" y="1974850"/>
            <a:ext cx="457200" cy="3048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36000" tIns="36000" rIns="36000" bIns="36000" anchor="ctr"/>
          <a:lstStyle>
            <a:lvl1pPr eaLnBrk="0" hangingPunct="0">
              <a:lnSpc>
                <a:spcPct val="120000"/>
              </a:lnSpc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1pPr>
            <a:lvl2pPr marL="742950" indent="-285750" eaLnBrk="0" hangingPunct="0">
              <a:lnSpc>
                <a:spcPct val="120000"/>
              </a:lnSpc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n"/>
              <a:defRPr b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2pPr>
            <a:lvl3pPr marL="1143000" indent="-228600" eaLnBrk="0" hangingPunct="0">
              <a:lnSpc>
                <a:spcPct val="120000"/>
              </a:lnSpc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 sz="1600" b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3pPr>
            <a:lvl4pPr marL="1600200" indent="-228600" eaLnBrk="0" hangingPunct="0"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n"/>
              <a:defRPr sz="1400" b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endParaRPr lang="en-US" altLang="en-US" sz="1800">
              <a:latin typeface="Garamond" pitchFamily="18" charset="0"/>
              <a:cs typeface="Arial" pitchFamily="34" charset="0"/>
            </a:endParaRPr>
          </a:p>
        </p:txBody>
      </p:sp>
      <p:sp>
        <p:nvSpPr>
          <p:cNvPr id="25609" name="AutoShape 9"/>
          <p:cNvSpPr>
            <a:spLocks noChangeArrowheads="1"/>
          </p:cNvSpPr>
          <p:nvPr/>
        </p:nvSpPr>
        <p:spPr bwMode="auto">
          <a:xfrm>
            <a:off x="3924300" y="3063875"/>
            <a:ext cx="457200" cy="3048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36000" tIns="36000" rIns="36000" bIns="36000" anchor="ctr"/>
          <a:lstStyle>
            <a:lvl1pPr eaLnBrk="0" hangingPunct="0">
              <a:lnSpc>
                <a:spcPct val="120000"/>
              </a:lnSpc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1pPr>
            <a:lvl2pPr marL="742950" indent="-285750" eaLnBrk="0" hangingPunct="0">
              <a:lnSpc>
                <a:spcPct val="120000"/>
              </a:lnSpc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n"/>
              <a:defRPr b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2pPr>
            <a:lvl3pPr marL="1143000" indent="-228600" eaLnBrk="0" hangingPunct="0">
              <a:lnSpc>
                <a:spcPct val="120000"/>
              </a:lnSpc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 sz="1600" b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3pPr>
            <a:lvl4pPr marL="1600200" indent="-228600" eaLnBrk="0" hangingPunct="0"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n"/>
              <a:defRPr sz="1400" b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endParaRPr lang="en-US" altLang="en-US" sz="1800">
              <a:latin typeface="Garamond" pitchFamily="18" charset="0"/>
              <a:cs typeface="Arial" pitchFamily="34" charset="0"/>
            </a:endParaRPr>
          </a:p>
        </p:txBody>
      </p:sp>
      <p:sp>
        <p:nvSpPr>
          <p:cNvPr id="25610" name="AutoShape 10"/>
          <p:cNvSpPr>
            <a:spLocks noChangeArrowheads="1"/>
          </p:cNvSpPr>
          <p:nvPr/>
        </p:nvSpPr>
        <p:spPr bwMode="auto">
          <a:xfrm>
            <a:off x="3924300" y="4073525"/>
            <a:ext cx="457200" cy="3048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36000" tIns="36000" rIns="36000" bIns="36000" anchor="ctr"/>
          <a:lstStyle>
            <a:lvl1pPr eaLnBrk="0" hangingPunct="0">
              <a:lnSpc>
                <a:spcPct val="120000"/>
              </a:lnSpc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1pPr>
            <a:lvl2pPr marL="742950" indent="-285750" eaLnBrk="0" hangingPunct="0">
              <a:lnSpc>
                <a:spcPct val="120000"/>
              </a:lnSpc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n"/>
              <a:defRPr b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2pPr>
            <a:lvl3pPr marL="1143000" indent="-228600" eaLnBrk="0" hangingPunct="0">
              <a:lnSpc>
                <a:spcPct val="120000"/>
              </a:lnSpc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 sz="1600" b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3pPr>
            <a:lvl4pPr marL="1600200" indent="-228600" eaLnBrk="0" hangingPunct="0"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n"/>
              <a:defRPr sz="1400" b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endParaRPr lang="en-US" altLang="en-US" sz="1800">
              <a:latin typeface="Garamond" pitchFamily="18" charset="0"/>
              <a:cs typeface="Arial" pitchFamily="34" charset="0"/>
            </a:endParaRPr>
          </a:p>
        </p:txBody>
      </p:sp>
      <p:sp>
        <p:nvSpPr>
          <p:cNvPr id="25611" name="AutoShape 11"/>
          <p:cNvSpPr>
            <a:spLocks noChangeArrowheads="1"/>
          </p:cNvSpPr>
          <p:nvPr/>
        </p:nvSpPr>
        <p:spPr bwMode="auto">
          <a:xfrm>
            <a:off x="3924300" y="5114925"/>
            <a:ext cx="457200" cy="3048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36000" tIns="36000" rIns="36000" bIns="36000" anchor="ctr"/>
          <a:lstStyle>
            <a:lvl1pPr eaLnBrk="0" hangingPunct="0">
              <a:lnSpc>
                <a:spcPct val="120000"/>
              </a:lnSpc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n"/>
              <a:defRPr sz="2000" b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1pPr>
            <a:lvl2pPr marL="742950" indent="-285750" eaLnBrk="0" hangingPunct="0">
              <a:lnSpc>
                <a:spcPct val="120000"/>
              </a:lnSpc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n"/>
              <a:defRPr b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2pPr>
            <a:lvl3pPr marL="1143000" indent="-228600" eaLnBrk="0" hangingPunct="0">
              <a:lnSpc>
                <a:spcPct val="120000"/>
              </a:lnSpc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 sz="1600" b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3pPr>
            <a:lvl4pPr marL="1600200" indent="-228600" eaLnBrk="0" hangingPunct="0">
              <a:lnSpc>
                <a:spcPct val="12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n"/>
              <a:defRPr sz="1400" b="1"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>
                <a:solidFill>
                  <a:schemeClr val="tx1"/>
                </a:solidFill>
                <a:latin typeface="Arial" pitchFamily="34" charset="0"/>
                <a:ea typeface="华文细黑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endParaRPr lang="en-US" altLang="en-US" sz="1800">
              <a:latin typeface="Garamond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5389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animBg="1"/>
      <p:bldP spid="29700" grpId="0" animBg="1"/>
      <p:bldP spid="29701" grpId="0" animBg="1"/>
      <p:bldP spid="29702" grpId="0" animBg="1"/>
      <p:bldP spid="29703" grpId="0" animBg="1"/>
      <p:bldP spid="25608" grpId="0" animBg="1"/>
      <p:bldP spid="25609" grpId="0" animBg="1"/>
      <p:bldP spid="25610" grpId="0" animBg="1"/>
      <p:bldP spid="256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93118F-8854-E779-28D7-198990CFF5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8155CE-A1A2-E5F4-B029-8BE4CF4ABB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>
                <a:ea typeface="Calibri" panose="020F0502020204030204" pitchFamily="34" charset="0"/>
                <a:cs typeface="Arial" panose="020B0604020202020204" pitchFamily="34" charset="0"/>
              </a:rPr>
              <a:t>Cameron, S. (2008) </a:t>
            </a:r>
            <a:r>
              <a:rPr lang="en-GB" sz="2400" i="1" dirty="0">
                <a:ea typeface="Calibri" panose="020F0502020204030204" pitchFamily="34" charset="0"/>
                <a:cs typeface="Arial" panose="020B0604020202020204" pitchFamily="34" charset="0"/>
              </a:rPr>
              <a:t>The Business Student's Handbook: Skills For Study And Employment.</a:t>
            </a:r>
            <a:r>
              <a:rPr lang="en-GB" sz="2400" dirty="0">
                <a:ea typeface="Calibri" panose="020F0502020204030204" pitchFamily="34" charset="0"/>
                <a:cs typeface="Arial" panose="020B0604020202020204" pitchFamily="34" charset="0"/>
              </a:rPr>
              <a:t> 4</a:t>
            </a:r>
            <a:r>
              <a:rPr lang="en-GB" sz="2400" baseline="30000" dirty="0"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GB" sz="2400" dirty="0"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ea typeface="Calibri" panose="020F0502020204030204" pitchFamily="34" charset="0"/>
                <a:cs typeface="Arial" panose="020B0604020202020204" pitchFamily="34" charset="0"/>
              </a:rPr>
              <a:t>edn</a:t>
            </a:r>
            <a:r>
              <a:rPr lang="en-GB" sz="2400" dirty="0">
                <a:ea typeface="Calibri" panose="020F0502020204030204" pitchFamily="34" charset="0"/>
                <a:cs typeface="Arial" panose="020B0604020202020204" pitchFamily="34" charset="0"/>
              </a:rPr>
              <a:t>. Harlow: Pearson Education.</a:t>
            </a:r>
          </a:p>
          <a:p>
            <a:r>
              <a:rPr lang="en-GB" sz="2400" dirty="0">
                <a:ea typeface="Calibri" panose="020F0502020204030204" pitchFamily="34" charset="0"/>
                <a:cs typeface="Arial" panose="020B0604020202020204" pitchFamily="34" charset="0"/>
              </a:rPr>
              <a:t>Cottrell, S. (2019). </a:t>
            </a:r>
            <a:r>
              <a:rPr lang="en-GB" sz="2400" i="1" dirty="0">
                <a:ea typeface="Calibri" panose="020F0502020204030204" pitchFamily="34" charset="0"/>
                <a:cs typeface="Arial" panose="020B0604020202020204" pitchFamily="34" charset="0"/>
              </a:rPr>
              <a:t>The study skills handbook. </a:t>
            </a:r>
            <a:r>
              <a:rPr lang="en-GB" sz="2400" dirty="0">
                <a:ea typeface="Calibri" panose="020F0502020204030204" pitchFamily="34" charset="0"/>
                <a:cs typeface="Arial" panose="020B0604020202020204" pitchFamily="34" charset="0"/>
              </a:rPr>
              <a:t>5</a:t>
            </a:r>
            <a:r>
              <a:rPr lang="en-GB" sz="2400" baseline="30000" dirty="0"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GB" sz="2400" dirty="0"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2400" dirty="0" err="1">
                <a:ea typeface="Calibri" panose="020F0502020204030204" pitchFamily="34" charset="0"/>
                <a:cs typeface="Arial" panose="020B0604020202020204" pitchFamily="34" charset="0"/>
              </a:rPr>
              <a:t>edn</a:t>
            </a:r>
            <a:r>
              <a:rPr lang="en-GB" sz="2400" i="1" dirty="0"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GB" sz="2400" dirty="0">
                <a:ea typeface="Calibri" panose="020F0502020204030204" pitchFamily="34" charset="0"/>
                <a:cs typeface="Arial" panose="020B0604020202020204" pitchFamily="34" charset="0"/>
              </a:rPr>
              <a:t>London: Red Globe Press. </a:t>
            </a: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68028E-6D02-0C31-C972-027D21425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F502AA-C8CB-4132-B592-CA60B7C38ACE}" type="datetime1">
              <a:rPr lang="en-GB" smtClean="0"/>
              <a:pPr>
                <a:defRPr/>
              </a:pPr>
              <a:t>17/02/2023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3574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3600" b="1" dirty="0"/>
              <a:t>Useful sources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3916363"/>
          </a:xfrm>
        </p:spPr>
        <p:txBody>
          <a:bodyPr/>
          <a:lstStyle/>
          <a:p>
            <a:r>
              <a:rPr lang="en-US" altLang="en-US" sz="2000" dirty="0"/>
              <a:t>Entrepreneur Handbook (2019) ‘7 proven time management tips for busy managers’. </a:t>
            </a:r>
            <a:r>
              <a:rPr lang="en-GB" sz="2000" dirty="0">
                <a:hlinkClick r:id="rId2"/>
              </a:rPr>
              <a:t>https://entrepreneurhandbook.co.uk/7-proven-time-management-tips-for-busy-office-managers/</a:t>
            </a:r>
            <a:endParaRPr lang="en-GB" sz="2000" dirty="0"/>
          </a:p>
          <a:p>
            <a:r>
              <a:rPr lang="en-US" sz="2000" dirty="0"/>
              <a:t>Mindtools (2019) ‘What Is Time Management?’ </a:t>
            </a:r>
            <a:r>
              <a:rPr lang="en-GB" sz="2000" dirty="0">
                <a:hlinkClick r:id="rId3"/>
              </a:rPr>
              <a:t>https://www.mindtools.com/pages/article/newHTE_00.htm</a:t>
            </a:r>
            <a:endParaRPr lang="en-GB" sz="2000" dirty="0"/>
          </a:p>
          <a:p>
            <a:r>
              <a:rPr lang="en-US" altLang="en-US" sz="2000" dirty="0" err="1"/>
              <a:t>Zantal</a:t>
            </a:r>
            <a:r>
              <a:rPr lang="en-US" altLang="en-US" sz="2000" dirty="0"/>
              <a:t>-Wiener, A. (2016).  ‘How to Make the Most of Your To-Do List: 7 Styles to Try’. Available at: </a:t>
            </a:r>
            <a:r>
              <a:rPr lang="en-US" altLang="en-US" sz="2000" dirty="0">
                <a:hlinkClick r:id="rId4"/>
              </a:rPr>
              <a:t>https://blog.hubspot.com/marketing/organize-to-do-list</a:t>
            </a:r>
            <a:r>
              <a:rPr lang="en-US" altLang="en-US" sz="2000" dirty="0"/>
              <a:t> </a:t>
            </a:r>
          </a:p>
          <a:p>
            <a:r>
              <a:rPr lang="en-US" sz="2000"/>
              <a:t>and </a:t>
            </a:r>
            <a:r>
              <a:rPr lang="en-US" sz="2000" dirty="0"/>
              <a:t>more on Moodle </a:t>
            </a:r>
          </a:p>
          <a:p>
            <a:endParaRPr lang="en-US" altLang="en-US" sz="2000" dirty="0"/>
          </a:p>
          <a:p>
            <a:endParaRPr lang="en-US" altLang="en-US" sz="2400" dirty="0"/>
          </a:p>
          <a:p>
            <a:endParaRPr lang="en-US" altLang="en-US" sz="2400" dirty="0"/>
          </a:p>
          <a:p>
            <a:endParaRPr lang="en-US" altLang="en-US" sz="2400" dirty="0"/>
          </a:p>
          <a:p>
            <a:endParaRPr lang="en-GB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20140311PresentationUWTSDTemplate">
  <a:themeElements>
    <a:clrScheme name="1_20140311PresentationUWTSDTemplat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FFFFFF"/>
      </a:accent3>
      <a:accent4>
        <a:srgbClr val="000000"/>
      </a:accent4>
      <a:accent5>
        <a:srgbClr val="AAD4F6"/>
      </a:accent5>
      <a:accent6>
        <a:srgbClr val="E7E700"/>
      </a:accent6>
      <a:hlink>
        <a:srgbClr val="0000FF"/>
      </a:hlink>
      <a:folHlink>
        <a:srgbClr val="800080"/>
      </a:folHlink>
    </a:clrScheme>
    <a:fontScheme name="1_20140311PresentationUWTSDTemplate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1_20140311PresentationUWTSDTemplat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00B0F0"/>
        </a:accent1>
        <a:accent2>
          <a:srgbClr val="FFFF00"/>
        </a:accent2>
        <a:accent3>
          <a:srgbClr val="FFFFFF"/>
        </a:accent3>
        <a:accent4>
          <a:srgbClr val="000000"/>
        </a:accent4>
        <a:accent5>
          <a:srgbClr val="AAD4F6"/>
        </a:accent5>
        <a:accent6>
          <a:srgbClr val="E7E700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0140311PresentationUWTSDTemplate">
  <a:themeElements>
    <a:clrScheme name="20140311PresentationUWTSDTemplat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FFFFFF"/>
      </a:accent3>
      <a:accent4>
        <a:srgbClr val="000000"/>
      </a:accent4>
      <a:accent5>
        <a:srgbClr val="AAD4F6"/>
      </a:accent5>
      <a:accent6>
        <a:srgbClr val="E7E700"/>
      </a:accent6>
      <a:hlink>
        <a:srgbClr val="0000FF"/>
      </a:hlink>
      <a:folHlink>
        <a:srgbClr val="800080"/>
      </a:folHlink>
    </a:clrScheme>
    <a:fontScheme name="20140311PresentationUWTSDTemplate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20140311PresentationUWTSDTemplat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00B0F0"/>
        </a:accent1>
        <a:accent2>
          <a:srgbClr val="FFFF00"/>
        </a:accent2>
        <a:accent3>
          <a:srgbClr val="FFFFFF"/>
        </a:accent3>
        <a:accent4>
          <a:srgbClr val="000000"/>
        </a:accent4>
        <a:accent5>
          <a:srgbClr val="AAD4F6"/>
        </a:accent5>
        <a:accent6>
          <a:srgbClr val="E7E700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20140311PresentationUWTSDTemplate">
  <a:themeElements>
    <a:clrScheme name="2_20140311PresentationUWTSDTemplat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FFFFFF"/>
      </a:accent3>
      <a:accent4>
        <a:srgbClr val="000000"/>
      </a:accent4>
      <a:accent5>
        <a:srgbClr val="AAD4F6"/>
      </a:accent5>
      <a:accent6>
        <a:srgbClr val="E7E700"/>
      </a:accent6>
      <a:hlink>
        <a:srgbClr val="0000FF"/>
      </a:hlink>
      <a:folHlink>
        <a:srgbClr val="800080"/>
      </a:folHlink>
    </a:clrScheme>
    <a:fontScheme name="2_20140311PresentationUWTSDTemplate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2_20140311PresentationUWTSDTemplat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00B0F0"/>
        </a:accent1>
        <a:accent2>
          <a:srgbClr val="FFFF00"/>
        </a:accent2>
        <a:accent3>
          <a:srgbClr val="FFFFFF"/>
        </a:accent3>
        <a:accent4>
          <a:srgbClr val="000000"/>
        </a:accent4>
        <a:accent5>
          <a:srgbClr val="AAD4F6"/>
        </a:accent5>
        <a:accent6>
          <a:srgbClr val="E7E700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5600</TotalTime>
  <Words>1114</Words>
  <Application>Microsoft Office PowerPoint</Application>
  <PresentationFormat>On-screen Show (4:3)</PresentationFormat>
  <Paragraphs>242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25</vt:i4>
      </vt:variant>
    </vt:vector>
  </HeadingPairs>
  <TitlesOfParts>
    <vt:vector size="35" baseType="lpstr">
      <vt:lpstr>Monotype Sorts</vt:lpstr>
      <vt:lpstr>Myriad Pro</vt:lpstr>
      <vt:lpstr>Arial</vt:lpstr>
      <vt:lpstr>Calibri</vt:lpstr>
      <vt:lpstr>Garamond</vt:lpstr>
      <vt:lpstr>Tahoma</vt:lpstr>
      <vt:lpstr>Wingdings</vt:lpstr>
      <vt:lpstr>1_20140311PresentationUWTSDTemplate</vt:lpstr>
      <vt:lpstr>20140311PresentationUWTSDTemplate</vt:lpstr>
      <vt:lpstr>2_20140311PresentationUWTSDTemplate</vt:lpstr>
      <vt:lpstr> LCBB4006 Academic Skills </vt:lpstr>
      <vt:lpstr>Aims of this session:</vt:lpstr>
      <vt:lpstr>Discuss </vt:lpstr>
      <vt:lpstr>Time Management</vt:lpstr>
      <vt:lpstr>Importance of time management </vt:lpstr>
      <vt:lpstr>Which activities take time?</vt:lpstr>
      <vt:lpstr>Basic time management principles</vt:lpstr>
      <vt:lpstr>Activity 1:  Review your use of time</vt:lpstr>
      <vt:lpstr>Daily time management</vt:lpstr>
      <vt:lpstr>Organisation and time management</vt:lpstr>
      <vt:lpstr>Your natural body clock </vt:lpstr>
      <vt:lpstr>Tools </vt:lpstr>
      <vt:lpstr>To-Do List</vt:lpstr>
      <vt:lpstr>To Do lists - Daily</vt:lpstr>
      <vt:lpstr>To Do lists - Weekly</vt:lpstr>
      <vt:lpstr>Eisenhower Matrix</vt:lpstr>
      <vt:lpstr>PowerPoint Presentation</vt:lpstr>
      <vt:lpstr>Pomodoro Technique </vt:lpstr>
      <vt:lpstr>How to Set SMART Goals</vt:lpstr>
      <vt:lpstr>Setting SMART Goals</vt:lpstr>
      <vt:lpstr>Activity 2:  setting goals</vt:lpstr>
      <vt:lpstr>Activity 3:  Time management review</vt:lpstr>
      <vt:lpstr>Time management process: To-Do lists, Prioritisation and Reviewing Progress</vt:lpstr>
      <vt:lpstr>REFERENCES </vt:lpstr>
      <vt:lpstr>Useful sources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Employability Session 1</dc:title>
  <dc:creator>Bob Wilson</dc:creator>
  <cp:lastModifiedBy>Lizeta Demetriou</cp:lastModifiedBy>
  <cp:revision>371</cp:revision>
  <dcterms:created xsi:type="dcterms:W3CDTF">2012-10-20T16:04:33Z</dcterms:created>
  <dcterms:modified xsi:type="dcterms:W3CDTF">2023-02-17T12:38:30Z</dcterms:modified>
</cp:coreProperties>
</file>