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61" r:id="rId4"/>
    <p:sldId id="262" r:id="rId5"/>
    <p:sldId id="263" r:id="rId6"/>
    <p:sldId id="264" r:id="rId7"/>
    <p:sldId id="265" r:id="rId8"/>
    <p:sldId id="266" r:id="rId9"/>
    <p:sldId id="267" r:id="rId10"/>
    <p:sldId id="268" r:id="rId11"/>
    <p:sldId id="269" r:id="rId12"/>
    <p:sldId id="270" r:id="rId13"/>
    <p:sldId id="286" r:id="rId14"/>
    <p:sldId id="287" r:id="rId15"/>
    <p:sldId id="288" r:id="rId16"/>
    <p:sldId id="285" r:id="rId17"/>
    <p:sldId id="289" r:id="rId18"/>
    <p:sldId id="290" r:id="rId19"/>
    <p:sldId id="271" r:id="rId20"/>
    <p:sldId id="272" r:id="rId21"/>
    <p:sldId id="273" r:id="rId22"/>
    <p:sldId id="274" r:id="rId23"/>
    <p:sldId id="275" r:id="rId24"/>
    <p:sldId id="276" r:id="rId25"/>
    <p:sldId id="277" r:id="rId26"/>
    <p:sldId id="278" r:id="rId27"/>
    <p:sldId id="280" r:id="rId28"/>
    <p:sldId id="279" r:id="rId29"/>
    <p:sldId id="281" r:id="rId30"/>
    <p:sldId id="282" r:id="rId31"/>
    <p:sldId id="283" r:id="rId32"/>
    <p:sldId id="284" r:id="rId33"/>
    <p:sldId id="29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53FBA-5807-3AA8-C5FA-A1183BAB68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97823B2-683B-1884-ECC1-6EB7EFC41E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141AAFF-A492-91A6-3A66-B89AF2CBA5A0}"/>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7BAC2C92-3EFF-EC58-FDEE-45EC6FE5DF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09385D-3C44-823E-8041-B5B388B8B9B4}"/>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77866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D139F-1A7C-0EF8-95E6-03652F97B36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8DA3645-5757-AD7B-7F78-416304C19F4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13CC4A3-9910-DDF7-4AE1-74D5F95237FD}"/>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D3F4964B-5C7C-9236-61A7-9AA1F75F58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7F8E06-A80B-EEC4-BFEB-A1893C2B805E}"/>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2473941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BB256-B06B-E148-413E-2586668A04B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44C96EB-0BA3-B7FD-A392-E6F61D51DE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693F32B-FD78-FC76-FBBD-80E7BF25B291}"/>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EDA7BBDB-21A9-0D31-AD06-B0B97FFEDF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F725A9-D1BD-D26E-4DCA-B47799C5233E}"/>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151662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69011-C6D3-9255-7B93-F4BA9932C62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5095B3D-71FF-52B3-4C09-FFC275D9D2A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780ACE1-9C67-5910-4BBE-3421EEFBE4A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4A04977-7C52-92CD-1FF1-39FF6B4C3FBC}"/>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6" name="Footer Placeholder 5">
            <a:extLst>
              <a:ext uri="{FF2B5EF4-FFF2-40B4-BE49-F238E27FC236}">
                <a16:creationId xmlns:a16="http://schemas.microsoft.com/office/drawing/2014/main" id="{E7B8350A-1D59-0077-3C1F-4D06E4112F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50F40E-9F36-F50A-8CA2-E06A66106916}"/>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419494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F40C0-5DD6-EF11-138E-B4471B7473F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29E46AF-E943-C7DE-77A7-0377960C61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118CA91-C5F5-8866-E647-7BCC253587E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7ABB816-49EE-13A4-1831-BBA96F7C9D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CF79AEE-FB54-0F23-6E98-7BE1B81677D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07EEF6B-3B6F-2582-5FFC-51DA049739ED}"/>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8" name="Footer Placeholder 7">
            <a:extLst>
              <a:ext uri="{FF2B5EF4-FFF2-40B4-BE49-F238E27FC236}">
                <a16:creationId xmlns:a16="http://schemas.microsoft.com/office/drawing/2014/main" id="{AB5DA869-2350-687F-BFD9-AA08E4FF6F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9164DD-BA68-8BDC-6723-9FD3022BEA79}"/>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2379010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C2FA-EE8F-1067-002A-EC0A0F2E942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EB9AAD4-5352-2C16-E7CD-9E7400BF1505}"/>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4" name="Footer Placeholder 3">
            <a:extLst>
              <a:ext uri="{FF2B5EF4-FFF2-40B4-BE49-F238E27FC236}">
                <a16:creationId xmlns:a16="http://schemas.microsoft.com/office/drawing/2014/main" id="{C0D0D6BB-612D-DD39-6520-2E73734947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223A6E-9EDA-5CA2-C420-BDDBC01D1C98}"/>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2147780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B452E4-15CA-E10D-02AB-142DEAFED4E3}"/>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3" name="Footer Placeholder 2">
            <a:extLst>
              <a:ext uri="{FF2B5EF4-FFF2-40B4-BE49-F238E27FC236}">
                <a16:creationId xmlns:a16="http://schemas.microsoft.com/office/drawing/2014/main" id="{577B9575-5727-C8C0-30F9-5D13D13E84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8D4096-5A94-C90D-9093-2FAE292E29C7}"/>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1120904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AF9CD-9628-5B89-1354-5EAD65F2269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E74FA31-13DE-762E-F3E0-5B62AE3A37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856899A-FA0E-2C21-81B4-ED5F9941AF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50F7D5B-241F-83FB-124F-FDA486D3FECF}"/>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6" name="Footer Placeholder 5">
            <a:extLst>
              <a:ext uri="{FF2B5EF4-FFF2-40B4-BE49-F238E27FC236}">
                <a16:creationId xmlns:a16="http://schemas.microsoft.com/office/drawing/2014/main" id="{13D607AF-FA39-D883-BF44-882CEBF1EE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A2A75-215A-3977-E337-2FD9199F4856}"/>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2542564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B92EA-C166-C9F2-0D4A-36356931F0D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B360FFF-3802-900F-55AD-4967F62783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07F6FE-1319-29CA-2DFE-2CA7964374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55B6FF-502A-C3D2-05DF-AB69733910F3}"/>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6" name="Footer Placeholder 5">
            <a:extLst>
              <a:ext uri="{FF2B5EF4-FFF2-40B4-BE49-F238E27FC236}">
                <a16:creationId xmlns:a16="http://schemas.microsoft.com/office/drawing/2014/main" id="{A8750EF2-2D41-B931-DEBD-8962BE36E4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441118-BF28-209E-D0CB-8B5C3DD5A8C1}"/>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167031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DF591-68A3-39AE-0891-46E38A7FB19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BDFB292-1828-50D6-08A6-DDF3EA8AF5F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F0B767-D6F5-1976-7A00-DD99734DEBF2}"/>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1DF06327-B359-0FAD-8A4A-AF8AE875BC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8F7FA4-1035-E68C-440B-1D6345973208}"/>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1627938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A44EA3-30AC-D524-9821-753089A1E2F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E33F46D-7EE5-A3A2-889F-DE08B617025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4080829-E344-275B-ABE5-C967A680B84C}"/>
              </a:ext>
            </a:extLst>
          </p:cNvPr>
          <p:cNvSpPr>
            <a:spLocks noGrp="1"/>
          </p:cNvSpPr>
          <p:nvPr>
            <p:ph type="dt" sz="half" idx="10"/>
          </p:nvPr>
        </p:nvSpPr>
        <p:spPr/>
        <p:txBody>
          <a:body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2D216521-107D-2E83-8D0E-67649C5E9E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0823EE-8564-F603-B013-FCC53C01171A}"/>
              </a:ext>
            </a:extLst>
          </p:cNvPr>
          <p:cNvSpPr>
            <a:spLocks noGrp="1"/>
          </p:cNvSpPr>
          <p:nvPr>
            <p:ph type="sldNum" sz="quarter" idx="12"/>
          </p:nvPr>
        </p:nvSpPr>
        <p:spPr/>
        <p:txBody>
          <a:bodyPr/>
          <a:lstStyle/>
          <a:p>
            <a:fld id="{24D9A723-DCCA-43EE-8AEF-90DDD259517E}" type="slidenum">
              <a:rPr lang="en-GB" smtClean="0"/>
              <a:t>‹#›</a:t>
            </a:fld>
            <a:endParaRPr lang="en-GB"/>
          </a:p>
        </p:txBody>
      </p:sp>
    </p:spTree>
    <p:extLst>
      <p:ext uri="{BB962C8B-B14F-4D97-AF65-F5344CB8AC3E}">
        <p14:creationId xmlns:p14="http://schemas.microsoft.com/office/powerpoint/2010/main" val="1105233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C94943-2F30-FA14-F62D-85E1354C72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843C59B-129F-8147-28C1-0428D4D0D0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8E7DF12-AAB5-B7DC-31DB-B37D09F35E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D2BDBB-E11F-41F4-AE1C-4A67C7131405}" type="datetimeFigureOut">
              <a:rPr lang="en-GB" smtClean="0"/>
              <a:t>08/04/2024</a:t>
            </a:fld>
            <a:endParaRPr lang="en-GB"/>
          </a:p>
        </p:txBody>
      </p:sp>
      <p:sp>
        <p:nvSpPr>
          <p:cNvPr id="5" name="Footer Placeholder 4">
            <a:extLst>
              <a:ext uri="{FF2B5EF4-FFF2-40B4-BE49-F238E27FC236}">
                <a16:creationId xmlns:a16="http://schemas.microsoft.com/office/drawing/2014/main" id="{11BF7138-D049-DE95-CE70-F9C679CBC4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2101905-18A6-CE2D-5660-17F9439EDC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D9A723-DCCA-43EE-8AEF-90DDD259517E}" type="slidenum">
              <a:rPr lang="en-GB" smtClean="0"/>
              <a:t>‹#›</a:t>
            </a:fld>
            <a:endParaRPr lang="en-GB"/>
          </a:p>
        </p:txBody>
      </p:sp>
    </p:spTree>
    <p:extLst>
      <p:ext uri="{BB962C8B-B14F-4D97-AF65-F5344CB8AC3E}">
        <p14:creationId xmlns:p14="http://schemas.microsoft.com/office/powerpoint/2010/main" val="4214622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A4E07-7BA8-141D-4926-EDC6E2487259}"/>
              </a:ext>
            </a:extLst>
          </p:cNvPr>
          <p:cNvSpPr>
            <a:spLocks noGrp="1"/>
          </p:cNvSpPr>
          <p:nvPr>
            <p:ph type="ctrTitle"/>
          </p:nvPr>
        </p:nvSpPr>
        <p:spPr/>
        <p:txBody>
          <a:bodyPr/>
          <a:lstStyle/>
          <a:p>
            <a:r>
              <a:rPr lang="en-GB" dirty="0"/>
              <a:t>Global Governance</a:t>
            </a:r>
          </a:p>
        </p:txBody>
      </p:sp>
      <p:sp>
        <p:nvSpPr>
          <p:cNvPr id="3" name="Subtitle 2">
            <a:extLst>
              <a:ext uri="{FF2B5EF4-FFF2-40B4-BE49-F238E27FC236}">
                <a16:creationId xmlns:a16="http://schemas.microsoft.com/office/drawing/2014/main" id="{AD83F424-0155-73A3-4667-631A10BB8448}"/>
              </a:ext>
            </a:extLst>
          </p:cNvPr>
          <p:cNvSpPr>
            <a:spLocks noGrp="1"/>
          </p:cNvSpPr>
          <p:nvPr>
            <p:ph type="subTitle" idx="1"/>
          </p:nvPr>
        </p:nvSpPr>
        <p:spPr/>
        <p:txBody>
          <a:bodyPr>
            <a:normAutofit/>
          </a:bodyPr>
          <a:lstStyle/>
          <a:p>
            <a:r>
              <a:rPr lang="en-GB" sz="3600" dirty="0"/>
              <a:t>Lecture 1: What is Global Governance?</a:t>
            </a:r>
          </a:p>
        </p:txBody>
      </p:sp>
    </p:spTree>
    <p:extLst>
      <p:ext uri="{BB962C8B-B14F-4D97-AF65-F5344CB8AC3E}">
        <p14:creationId xmlns:p14="http://schemas.microsoft.com/office/powerpoint/2010/main" val="2049088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840467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p:txBody>
          <a:bodyPr>
            <a:normAutofit/>
          </a:bodyPr>
          <a:lstStyle/>
          <a:p>
            <a:r>
              <a:rPr lang="en-GB" sz="3600" dirty="0"/>
              <a:t>What is meant by the word global?</a:t>
            </a:r>
          </a:p>
        </p:txBody>
      </p:sp>
    </p:spTree>
    <p:extLst>
      <p:ext uri="{BB962C8B-B14F-4D97-AF65-F5344CB8AC3E}">
        <p14:creationId xmlns:p14="http://schemas.microsoft.com/office/powerpoint/2010/main" val="1022805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a:xfrm>
            <a:off x="838200" y="1792967"/>
            <a:ext cx="10515600" cy="4351338"/>
          </a:xfrm>
        </p:spPr>
        <p:txBody>
          <a:bodyPr>
            <a:normAutofit/>
          </a:bodyPr>
          <a:lstStyle/>
          <a:p>
            <a:r>
              <a:rPr lang="en-GB" sz="3600" dirty="0"/>
              <a:t>What is meant by the word global?</a:t>
            </a:r>
          </a:p>
          <a:p>
            <a:r>
              <a:rPr lang="en-GB" sz="3600" dirty="0"/>
              <a:t>What is meant by the word governance?</a:t>
            </a:r>
          </a:p>
        </p:txBody>
      </p:sp>
    </p:spTree>
    <p:extLst>
      <p:ext uri="{BB962C8B-B14F-4D97-AF65-F5344CB8AC3E}">
        <p14:creationId xmlns:p14="http://schemas.microsoft.com/office/powerpoint/2010/main" val="3390861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a:xfrm>
            <a:off x="838200" y="1792967"/>
            <a:ext cx="10515600" cy="4351338"/>
          </a:xfrm>
        </p:spPr>
        <p:txBody>
          <a:bodyPr>
            <a:normAutofit/>
          </a:bodyPr>
          <a:lstStyle/>
          <a:p>
            <a:r>
              <a:rPr lang="en-GB" sz="3600" dirty="0"/>
              <a:t>What is meant by the word global?</a:t>
            </a:r>
          </a:p>
          <a:p>
            <a:pPr lvl="1"/>
            <a:r>
              <a:rPr lang="en-GB" sz="3200" dirty="0"/>
              <a:t>Dynamics of relations in the world of states</a:t>
            </a:r>
          </a:p>
          <a:p>
            <a:pPr lvl="1"/>
            <a:r>
              <a:rPr lang="en-GB" sz="3200" dirty="0"/>
              <a:t>Understanding of those dynamics</a:t>
            </a:r>
          </a:p>
          <a:p>
            <a:r>
              <a:rPr lang="en-GB" sz="3600" dirty="0"/>
              <a:t>What is meant by the word governance?</a:t>
            </a:r>
          </a:p>
        </p:txBody>
      </p:sp>
    </p:spTree>
    <p:extLst>
      <p:ext uri="{BB962C8B-B14F-4D97-AF65-F5344CB8AC3E}">
        <p14:creationId xmlns:p14="http://schemas.microsoft.com/office/powerpoint/2010/main" val="1855006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a:xfrm>
            <a:off x="838200" y="1792967"/>
            <a:ext cx="10515600" cy="4351338"/>
          </a:xfrm>
        </p:spPr>
        <p:txBody>
          <a:bodyPr>
            <a:normAutofit/>
          </a:bodyPr>
          <a:lstStyle/>
          <a:p>
            <a:r>
              <a:rPr lang="en-GB" sz="3600" dirty="0"/>
              <a:t>What is meant by the word global?</a:t>
            </a:r>
          </a:p>
          <a:p>
            <a:pPr lvl="1"/>
            <a:r>
              <a:rPr lang="en-GB" sz="3200" dirty="0"/>
              <a:t>Dynamics of relations in the world of states</a:t>
            </a:r>
          </a:p>
          <a:p>
            <a:pPr lvl="1"/>
            <a:r>
              <a:rPr lang="en-GB" sz="3200" dirty="0"/>
              <a:t>Understanding of those dynamics</a:t>
            </a:r>
          </a:p>
          <a:p>
            <a:r>
              <a:rPr lang="en-GB" sz="3600" dirty="0"/>
              <a:t>What is meant by the word governance?</a:t>
            </a:r>
          </a:p>
          <a:p>
            <a:pPr lvl="1"/>
            <a:r>
              <a:rPr lang="en-GB" sz="3200" dirty="0"/>
              <a:t>It does not mean government….</a:t>
            </a:r>
          </a:p>
          <a:p>
            <a:pPr lvl="1"/>
            <a:r>
              <a:rPr lang="en-GB" sz="3200" dirty="0"/>
              <a:t>The international system lacks hierarchy and government, so the word governance is used</a:t>
            </a:r>
          </a:p>
        </p:txBody>
      </p:sp>
    </p:spTree>
    <p:extLst>
      <p:ext uri="{BB962C8B-B14F-4D97-AF65-F5344CB8AC3E}">
        <p14:creationId xmlns:p14="http://schemas.microsoft.com/office/powerpoint/2010/main" val="2091672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20AD8-09A6-ED11-8AF0-739EB6A8C193}"/>
              </a:ext>
            </a:extLst>
          </p:cNvPr>
          <p:cNvSpPr>
            <a:spLocks noGrp="1"/>
          </p:cNvSpPr>
          <p:nvPr>
            <p:ph type="title"/>
          </p:nvPr>
        </p:nvSpPr>
        <p:spPr/>
        <p:txBody>
          <a:bodyPr/>
          <a:lstStyle/>
          <a:p>
            <a:pPr algn="ctr"/>
            <a:r>
              <a:rPr lang="en-GB" dirty="0"/>
              <a:t>What is Global Governance?</a:t>
            </a:r>
          </a:p>
        </p:txBody>
      </p:sp>
      <p:sp>
        <p:nvSpPr>
          <p:cNvPr id="3" name="Content Placeholder 2">
            <a:extLst>
              <a:ext uri="{FF2B5EF4-FFF2-40B4-BE49-F238E27FC236}">
                <a16:creationId xmlns:a16="http://schemas.microsoft.com/office/drawing/2014/main" id="{D6943048-FF3D-1AA2-8792-4D04BFFABE82}"/>
              </a:ext>
            </a:extLst>
          </p:cNvPr>
          <p:cNvSpPr>
            <a:spLocks noGrp="1"/>
          </p:cNvSpPr>
          <p:nvPr>
            <p:ph idx="1"/>
          </p:nvPr>
        </p:nvSpPr>
        <p:spPr>
          <a:xfrm>
            <a:off x="838200" y="1792967"/>
            <a:ext cx="10515600" cy="4351338"/>
          </a:xfrm>
        </p:spPr>
        <p:txBody>
          <a:bodyPr>
            <a:normAutofit/>
          </a:bodyPr>
          <a:lstStyle/>
          <a:p>
            <a:r>
              <a:rPr lang="en-GB" sz="3600" dirty="0"/>
              <a:t>What is meant by the word global?</a:t>
            </a:r>
          </a:p>
          <a:p>
            <a:pPr lvl="1"/>
            <a:r>
              <a:rPr lang="en-GB" sz="3200" dirty="0"/>
              <a:t>Dynamics of relations in the world of states</a:t>
            </a:r>
          </a:p>
          <a:p>
            <a:pPr lvl="1"/>
            <a:r>
              <a:rPr lang="en-GB" sz="3200" dirty="0"/>
              <a:t>Understanding of those dynamics</a:t>
            </a:r>
          </a:p>
          <a:p>
            <a:r>
              <a:rPr lang="en-GB" sz="3600" dirty="0"/>
              <a:t>What is meant by the word governance?</a:t>
            </a:r>
          </a:p>
          <a:p>
            <a:pPr lvl="1"/>
            <a:r>
              <a:rPr lang="en-GB" sz="3200" dirty="0"/>
              <a:t>It does not mean government….</a:t>
            </a:r>
          </a:p>
          <a:p>
            <a:pPr lvl="1"/>
            <a:r>
              <a:rPr lang="en-GB" sz="3200" dirty="0"/>
              <a:t>The international system lacks hierarchy and government, so the word governance is used</a:t>
            </a:r>
          </a:p>
          <a:p>
            <a:pPr marL="457200" lvl="1" indent="0">
              <a:buNone/>
            </a:pPr>
            <a:r>
              <a:rPr lang="en-GB" sz="3200" dirty="0">
                <a:sym typeface="Wingdings" panose="05000000000000000000" pitchFamily="2" charset="2"/>
              </a:rPr>
              <a:t>These two words introduce ambiguity into the term</a:t>
            </a:r>
            <a:endParaRPr lang="en-GB" sz="3200" dirty="0"/>
          </a:p>
        </p:txBody>
      </p:sp>
    </p:spTree>
    <p:extLst>
      <p:ext uri="{BB962C8B-B14F-4D97-AF65-F5344CB8AC3E}">
        <p14:creationId xmlns:p14="http://schemas.microsoft.com/office/powerpoint/2010/main" val="447677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8D71-91A0-EDB5-BABE-9478A9DEC4E6}"/>
              </a:ext>
            </a:extLst>
          </p:cNvPr>
          <p:cNvSpPr>
            <a:spLocks noGrp="1"/>
          </p:cNvSpPr>
          <p:nvPr>
            <p:ph type="title"/>
          </p:nvPr>
        </p:nvSpPr>
        <p:spPr/>
        <p:txBody>
          <a:bodyPr/>
          <a:lstStyle/>
          <a:p>
            <a:pPr algn="ctr"/>
            <a:r>
              <a:rPr lang="en-GB" dirty="0"/>
              <a:t>Definitions of Global Governance</a:t>
            </a:r>
          </a:p>
        </p:txBody>
      </p:sp>
      <p:sp>
        <p:nvSpPr>
          <p:cNvPr id="3" name="Content Placeholder 2">
            <a:extLst>
              <a:ext uri="{FF2B5EF4-FFF2-40B4-BE49-F238E27FC236}">
                <a16:creationId xmlns:a16="http://schemas.microsoft.com/office/drawing/2014/main" id="{03E567C8-70A9-1D63-6A01-5A4BD0BB9087}"/>
              </a:ext>
            </a:extLst>
          </p:cNvPr>
          <p:cNvSpPr>
            <a:spLocks noGrp="1"/>
          </p:cNvSpPr>
          <p:nvPr>
            <p:ph idx="1"/>
          </p:nvPr>
        </p:nvSpPr>
        <p:spPr/>
        <p:txBody>
          <a:bodyPr/>
          <a:lstStyle/>
          <a:p>
            <a:pPr marL="0" indent="0">
              <a:buNone/>
            </a:pPr>
            <a:r>
              <a:rPr lang="en-GB" dirty="0"/>
              <a:t>1) “Systems of rule at all levels of human activity, from the family to the international organization, in which the pursuit of goals through the exercise of control has transnational repercussions” (James Rosenau)</a:t>
            </a:r>
          </a:p>
        </p:txBody>
      </p:sp>
    </p:spTree>
    <p:extLst>
      <p:ext uri="{BB962C8B-B14F-4D97-AF65-F5344CB8AC3E}">
        <p14:creationId xmlns:p14="http://schemas.microsoft.com/office/powerpoint/2010/main" val="1584685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8D71-91A0-EDB5-BABE-9478A9DEC4E6}"/>
              </a:ext>
            </a:extLst>
          </p:cNvPr>
          <p:cNvSpPr>
            <a:spLocks noGrp="1"/>
          </p:cNvSpPr>
          <p:nvPr>
            <p:ph type="title"/>
          </p:nvPr>
        </p:nvSpPr>
        <p:spPr/>
        <p:txBody>
          <a:bodyPr/>
          <a:lstStyle/>
          <a:p>
            <a:pPr algn="ctr"/>
            <a:r>
              <a:rPr lang="en-GB" dirty="0"/>
              <a:t>Definitions of Global Governance</a:t>
            </a:r>
          </a:p>
        </p:txBody>
      </p:sp>
      <p:sp>
        <p:nvSpPr>
          <p:cNvPr id="3" name="Content Placeholder 2">
            <a:extLst>
              <a:ext uri="{FF2B5EF4-FFF2-40B4-BE49-F238E27FC236}">
                <a16:creationId xmlns:a16="http://schemas.microsoft.com/office/drawing/2014/main" id="{03E567C8-70A9-1D63-6A01-5A4BD0BB9087}"/>
              </a:ext>
            </a:extLst>
          </p:cNvPr>
          <p:cNvSpPr>
            <a:spLocks noGrp="1"/>
          </p:cNvSpPr>
          <p:nvPr>
            <p:ph idx="1"/>
          </p:nvPr>
        </p:nvSpPr>
        <p:spPr/>
        <p:txBody>
          <a:bodyPr/>
          <a:lstStyle/>
          <a:p>
            <a:pPr marL="514350" indent="-514350">
              <a:buAutoNum type="arabicParenR"/>
            </a:pPr>
            <a:r>
              <a:rPr lang="en-GB" dirty="0"/>
              <a:t>“Systems of rule at all levels of human activity, from the family to the international organization, in which the pursuit of goals through the exercise of control has transnational repercussions” (James Rosenau)</a:t>
            </a:r>
          </a:p>
          <a:p>
            <a:pPr marL="0" indent="0">
              <a:buNone/>
            </a:pPr>
            <a:endParaRPr lang="en-GB" dirty="0"/>
          </a:p>
          <a:p>
            <a:pPr marL="0" indent="0">
              <a:buNone/>
            </a:pPr>
            <a:r>
              <a:rPr lang="en-GB" dirty="0">
                <a:sym typeface="Wingdings" panose="05000000000000000000" pitchFamily="2" charset="2"/>
              </a:rPr>
              <a:t> 	</a:t>
            </a:r>
            <a:r>
              <a:rPr lang="en-GB" dirty="0"/>
              <a:t>“Any purposeful activity intended to control or influence 	someone else that either occurs in the arena occupied by 	nations, or, occurring at other levels, projects influence into 	that arena” (Lawrence Finkelstein)</a:t>
            </a:r>
          </a:p>
        </p:txBody>
      </p:sp>
    </p:spTree>
    <p:extLst>
      <p:ext uri="{BB962C8B-B14F-4D97-AF65-F5344CB8AC3E}">
        <p14:creationId xmlns:p14="http://schemas.microsoft.com/office/powerpoint/2010/main" val="2395980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8D71-91A0-EDB5-BABE-9478A9DEC4E6}"/>
              </a:ext>
            </a:extLst>
          </p:cNvPr>
          <p:cNvSpPr>
            <a:spLocks noGrp="1"/>
          </p:cNvSpPr>
          <p:nvPr>
            <p:ph type="title"/>
          </p:nvPr>
        </p:nvSpPr>
        <p:spPr/>
        <p:txBody>
          <a:bodyPr/>
          <a:lstStyle/>
          <a:p>
            <a:pPr algn="ctr"/>
            <a:r>
              <a:rPr lang="en-GB" dirty="0"/>
              <a:t>Definitions of Global Governance</a:t>
            </a:r>
          </a:p>
        </p:txBody>
      </p:sp>
      <p:sp>
        <p:nvSpPr>
          <p:cNvPr id="3" name="Content Placeholder 2">
            <a:extLst>
              <a:ext uri="{FF2B5EF4-FFF2-40B4-BE49-F238E27FC236}">
                <a16:creationId xmlns:a16="http://schemas.microsoft.com/office/drawing/2014/main" id="{03E567C8-70A9-1D63-6A01-5A4BD0BB9087}"/>
              </a:ext>
            </a:extLst>
          </p:cNvPr>
          <p:cNvSpPr>
            <a:spLocks noGrp="1"/>
          </p:cNvSpPr>
          <p:nvPr>
            <p:ph idx="1"/>
          </p:nvPr>
        </p:nvSpPr>
        <p:spPr/>
        <p:txBody>
          <a:bodyPr>
            <a:normAutofit/>
          </a:bodyPr>
          <a:lstStyle/>
          <a:p>
            <a:pPr marL="514350" indent="-514350">
              <a:buAutoNum type="arabicParenR"/>
            </a:pPr>
            <a:r>
              <a:rPr lang="en-GB" dirty="0"/>
              <a:t>“Systems of rule at all levels of human activity, from the family to the international organization, in which the pursuit of goals through the exercise of control has transnational repercussions” (James Rosenau)</a:t>
            </a:r>
          </a:p>
          <a:p>
            <a:pPr marL="514350" indent="-514350">
              <a:buAutoNum type="arabicParenR"/>
            </a:pPr>
            <a:r>
              <a:rPr lang="en-GB" dirty="0">
                <a:sym typeface="Wingdings" panose="05000000000000000000" pitchFamily="2" charset="2"/>
              </a:rPr>
              <a:t>“Governing, without sovereign authority, relationships that    transcend national frontiers. Doing internationally what governments do at home.” (Lawrence Finkelstein) </a:t>
            </a:r>
            <a:endParaRPr lang="en-GB" dirty="0"/>
          </a:p>
        </p:txBody>
      </p:sp>
    </p:spTree>
    <p:extLst>
      <p:ext uri="{BB962C8B-B14F-4D97-AF65-F5344CB8AC3E}">
        <p14:creationId xmlns:p14="http://schemas.microsoft.com/office/powerpoint/2010/main" val="3908854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1A0EF-2D23-3854-2B1A-0865873759C2}"/>
              </a:ext>
            </a:extLst>
          </p:cNvPr>
          <p:cNvSpPr>
            <a:spLocks noGrp="1"/>
          </p:cNvSpPr>
          <p:nvPr>
            <p:ph type="title"/>
          </p:nvPr>
        </p:nvSpPr>
        <p:spPr/>
        <p:txBody>
          <a:bodyPr/>
          <a:lstStyle/>
          <a:p>
            <a:pPr algn="ctr"/>
            <a:r>
              <a:rPr lang="en-GB" dirty="0"/>
              <a:t>Governance can include…</a:t>
            </a:r>
          </a:p>
        </p:txBody>
      </p:sp>
      <p:sp>
        <p:nvSpPr>
          <p:cNvPr id="3" name="Content Placeholder 2">
            <a:extLst>
              <a:ext uri="{FF2B5EF4-FFF2-40B4-BE49-F238E27FC236}">
                <a16:creationId xmlns:a16="http://schemas.microsoft.com/office/drawing/2014/main" id="{37D8BED6-893B-2BBA-FC0C-FB2D66834EFB}"/>
              </a:ext>
            </a:extLst>
          </p:cNvPr>
          <p:cNvSpPr>
            <a:spLocks noGrp="1"/>
          </p:cNvSpPr>
          <p:nvPr>
            <p:ph idx="1"/>
          </p:nvPr>
        </p:nvSpPr>
        <p:spPr/>
        <p:txBody>
          <a:bodyPr>
            <a:noAutofit/>
          </a:bodyPr>
          <a:lstStyle/>
          <a:p>
            <a:pPr marL="0" indent="0">
              <a:buNone/>
            </a:pPr>
            <a:r>
              <a:rPr lang="en-GB" sz="2400" dirty="0">
                <a:effectLst/>
                <a:latin typeface="Times New Roman" panose="02020603050405020304" pitchFamily="18" charset="0"/>
                <a:ea typeface="Aptos" panose="020B0004020202020204" pitchFamily="34" charset="0"/>
              </a:rPr>
              <a:t>“With governance such defined as activities, the way is cleared to identify and examine the process of influence, decision, and action that shape or determine them; including relevant power and the means of exercising it; diplomacy and politics between and within states; alliances and coalitions of states; international pressure groups of nongovernmental actors, including political alliances; individuals wielding influence whether because of position or status or the power of their ideas; consensual knowledge, as well as participants in and methods of developing it; propaganda and communication; feedback loops between international, national, and subnational actors; and institutional procedures and methods that channel inputs and determine their efficacy.” </a:t>
            </a:r>
            <a:endParaRPr lang="en-GB" sz="2400" dirty="0"/>
          </a:p>
        </p:txBody>
      </p:sp>
    </p:spTree>
    <p:extLst>
      <p:ext uri="{BB962C8B-B14F-4D97-AF65-F5344CB8AC3E}">
        <p14:creationId xmlns:p14="http://schemas.microsoft.com/office/powerpoint/2010/main" val="2394718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2EF2-2632-6B6A-3F58-2FA36D56D4AA}"/>
              </a:ext>
            </a:extLst>
          </p:cNvPr>
          <p:cNvSpPr>
            <a:spLocks noGrp="1"/>
          </p:cNvSpPr>
          <p:nvPr>
            <p:ph type="title"/>
          </p:nvPr>
        </p:nvSpPr>
        <p:spPr/>
        <p:txBody>
          <a:bodyPr/>
          <a:lstStyle/>
          <a:p>
            <a:pPr algn="ctr"/>
            <a:r>
              <a:rPr lang="en-GB" dirty="0"/>
              <a:t>Finkelstein definition</a:t>
            </a:r>
          </a:p>
        </p:txBody>
      </p:sp>
      <p:sp>
        <p:nvSpPr>
          <p:cNvPr id="3" name="Content Placeholder 2">
            <a:extLst>
              <a:ext uri="{FF2B5EF4-FFF2-40B4-BE49-F238E27FC236}">
                <a16:creationId xmlns:a16="http://schemas.microsoft.com/office/drawing/2014/main" id="{F6E37140-1D59-BDD7-647E-2DFCB22B3CD0}"/>
              </a:ext>
            </a:extLst>
          </p:cNvPr>
          <p:cNvSpPr>
            <a:spLocks noGrp="1"/>
          </p:cNvSpPr>
          <p:nvPr>
            <p:ph idx="1"/>
          </p:nvPr>
        </p:nvSpPr>
        <p:spPr/>
        <p:txBody>
          <a:bodyPr/>
          <a:lstStyle/>
          <a:p>
            <a:r>
              <a:rPr lang="en-GB" dirty="0">
                <a:sym typeface="Wingdings" panose="05000000000000000000" pitchFamily="2" charset="2"/>
              </a:rPr>
              <a:t>“Governing, without sovereign authority, relationships that    transcend national frontiers. Doing internationally what governments do at home.” (Lawrence Finkelstein) </a:t>
            </a:r>
          </a:p>
          <a:p>
            <a:r>
              <a:rPr lang="en-GB" dirty="0">
                <a:sym typeface="Wingdings" panose="05000000000000000000" pitchFamily="2" charset="2"/>
              </a:rPr>
              <a:t>Covers:</a:t>
            </a:r>
          </a:p>
          <a:p>
            <a:pPr lvl="1"/>
            <a:r>
              <a:rPr lang="en-GB" dirty="0">
                <a:sym typeface="Wingdings" panose="05000000000000000000" pitchFamily="2" charset="2"/>
              </a:rPr>
              <a:t>Bilateral agreements</a:t>
            </a:r>
          </a:p>
          <a:p>
            <a:pPr lvl="1"/>
            <a:r>
              <a:rPr lang="en-GB" dirty="0">
                <a:sym typeface="Wingdings" panose="05000000000000000000" pitchFamily="2" charset="2"/>
              </a:rPr>
              <a:t>Function-specific agreements</a:t>
            </a:r>
          </a:p>
          <a:p>
            <a:pPr lvl="1"/>
            <a:r>
              <a:rPr lang="en-GB" dirty="0">
                <a:sym typeface="Wingdings" panose="05000000000000000000" pitchFamily="2" charset="2"/>
              </a:rPr>
              <a:t>Regional agreements</a:t>
            </a:r>
          </a:p>
          <a:p>
            <a:pPr lvl="1"/>
            <a:r>
              <a:rPr lang="en-GB" dirty="0">
                <a:sym typeface="Wingdings" panose="05000000000000000000" pitchFamily="2" charset="2"/>
              </a:rPr>
              <a:t>Global agreements </a:t>
            </a:r>
            <a:endParaRPr lang="en-GB" dirty="0"/>
          </a:p>
          <a:p>
            <a:pPr marL="0" indent="0">
              <a:buNone/>
            </a:pPr>
            <a:endParaRPr lang="en-GB" dirty="0"/>
          </a:p>
        </p:txBody>
      </p:sp>
    </p:spTree>
    <p:extLst>
      <p:ext uri="{BB962C8B-B14F-4D97-AF65-F5344CB8AC3E}">
        <p14:creationId xmlns:p14="http://schemas.microsoft.com/office/powerpoint/2010/main" val="814242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8D71-91A0-EDB5-BABE-9478A9DEC4E6}"/>
              </a:ext>
            </a:extLst>
          </p:cNvPr>
          <p:cNvSpPr>
            <a:spLocks noGrp="1"/>
          </p:cNvSpPr>
          <p:nvPr>
            <p:ph type="title"/>
          </p:nvPr>
        </p:nvSpPr>
        <p:spPr/>
        <p:txBody>
          <a:bodyPr/>
          <a:lstStyle/>
          <a:p>
            <a:pPr algn="ctr"/>
            <a:r>
              <a:rPr lang="en-GB" dirty="0"/>
              <a:t>Definitions of Global Governance</a:t>
            </a:r>
          </a:p>
        </p:txBody>
      </p:sp>
      <p:sp>
        <p:nvSpPr>
          <p:cNvPr id="3" name="Content Placeholder 2">
            <a:extLst>
              <a:ext uri="{FF2B5EF4-FFF2-40B4-BE49-F238E27FC236}">
                <a16:creationId xmlns:a16="http://schemas.microsoft.com/office/drawing/2014/main" id="{03E567C8-70A9-1D63-6A01-5A4BD0BB9087}"/>
              </a:ext>
            </a:extLst>
          </p:cNvPr>
          <p:cNvSpPr>
            <a:spLocks noGrp="1"/>
          </p:cNvSpPr>
          <p:nvPr>
            <p:ph idx="1"/>
          </p:nvPr>
        </p:nvSpPr>
        <p:spPr/>
        <p:txBody>
          <a:bodyPr>
            <a:normAutofit/>
          </a:bodyPr>
          <a:lstStyle/>
          <a:p>
            <a:pPr marL="514350" indent="-514350">
              <a:buAutoNum type="arabicParenR"/>
            </a:pPr>
            <a:r>
              <a:rPr lang="en-GB" dirty="0"/>
              <a:t>“Systems of rule at all levels of human activity, from the family to the international organization, in which the pursuit of goals through the exercise of control has transnational repercussions” (James Rosenau)</a:t>
            </a:r>
          </a:p>
          <a:p>
            <a:pPr marL="514350" indent="-514350">
              <a:buAutoNum type="arabicParenR"/>
            </a:pPr>
            <a:r>
              <a:rPr lang="en-GB" dirty="0">
                <a:sym typeface="Wingdings" panose="05000000000000000000" pitchFamily="2" charset="2"/>
              </a:rPr>
              <a:t>“Governing, without sovereign authority, relationships that    transcend national frontiers. Doing internationally what governments do at home.” (Lawrence Finkelstein) </a:t>
            </a:r>
          </a:p>
          <a:p>
            <a:pPr marL="514350" indent="-514350">
              <a:buAutoNum type="arabicParenR"/>
            </a:pPr>
            <a:r>
              <a:rPr lang="en-GB" dirty="0">
                <a:sym typeface="Wingdings" panose="05000000000000000000" pitchFamily="2" charset="2"/>
              </a:rPr>
              <a:t>“Collective efforts to identify, understand, or address worldwide problems and processes that went beyond the capacities of individual states.” (Thomas Weiss) </a:t>
            </a:r>
            <a:endParaRPr lang="en-GB" dirty="0"/>
          </a:p>
        </p:txBody>
      </p:sp>
    </p:spTree>
    <p:extLst>
      <p:ext uri="{BB962C8B-B14F-4D97-AF65-F5344CB8AC3E}">
        <p14:creationId xmlns:p14="http://schemas.microsoft.com/office/powerpoint/2010/main" val="3342625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18D71-91A0-EDB5-BABE-9478A9DEC4E6}"/>
              </a:ext>
            </a:extLst>
          </p:cNvPr>
          <p:cNvSpPr>
            <a:spLocks noGrp="1"/>
          </p:cNvSpPr>
          <p:nvPr>
            <p:ph type="title"/>
          </p:nvPr>
        </p:nvSpPr>
        <p:spPr/>
        <p:txBody>
          <a:bodyPr/>
          <a:lstStyle/>
          <a:p>
            <a:pPr algn="ctr"/>
            <a:r>
              <a:rPr lang="en-GB" dirty="0"/>
              <a:t>Definitions of Global Governance</a:t>
            </a:r>
          </a:p>
        </p:txBody>
      </p:sp>
      <p:sp>
        <p:nvSpPr>
          <p:cNvPr id="3" name="Content Placeholder 2">
            <a:extLst>
              <a:ext uri="{FF2B5EF4-FFF2-40B4-BE49-F238E27FC236}">
                <a16:creationId xmlns:a16="http://schemas.microsoft.com/office/drawing/2014/main" id="{03E567C8-70A9-1D63-6A01-5A4BD0BB9087}"/>
              </a:ext>
            </a:extLst>
          </p:cNvPr>
          <p:cNvSpPr>
            <a:spLocks noGrp="1"/>
          </p:cNvSpPr>
          <p:nvPr>
            <p:ph idx="1"/>
          </p:nvPr>
        </p:nvSpPr>
        <p:spPr>
          <a:xfrm>
            <a:off x="838200" y="1782082"/>
            <a:ext cx="10515600" cy="4351338"/>
          </a:xfrm>
        </p:spPr>
        <p:txBody>
          <a:bodyPr>
            <a:normAutofit fontScale="92500" lnSpcReduction="20000"/>
          </a:bodyPr>
          <a:lstStyle/>
          <a:p>
            <a:pPr marL="514350" indent="-514350">
              <a:buAutoNum type="arabicParenR"/>
            </a:pPr>
            <a:r>
              <a:rPr lang="en-GB" dirty="0"/>
              <a:t>“Systems of rule at all levels of human activity, from the family to the international organization, in which the pursuit of goals through the exercise of control has transnational repercussions” (James Rosenau)</a:t>
            </a:r>
          </a:p>
          <a:p>
            <a:pPr marL="514350" indent="-514350">
              <a:buAutoNum type="arabicParenR"/>
            </a:pPr>
            <a:r>
              <a:rPr lang="en-GB" dirty="0">
                <a:sym typeface="Wingdings" panose="05000000000000000000" pitchFamily="2" charset="2"/>
              </a:rPr>
              <a:t>“Governing, without sovereign authority, relationships that    transcend national frontiers. Doing internationally what governments do at home.” (Lawrence Finkelstein) </a:t>
            </a:r>
          </a:p>
          <a:p>
            <a:pPr marL="514350" indent="-514350">
              <a:buAutoNum type="arabicParenR"/>
            </a:pPr>
            <a:r>
              <a:rPr lang="en-GB" dirty="0">
                <a:sym typeface="Wingdings" panose="05000000000000000000" pitchFamily="2" charset="2"/>
              </a:rPr>
              <a:t>“Collective efforts to identify, understand, or address worldwide problems and processes that went beyond the capacities of individual states.” (Thomas Weiss) </a:t>
            </a:r>
          </a:p>
          <a:p>
            <a:pPr marL="514350" indent="-514350">
              <a:buAutoNum type="arabicParenR"/>
            </a:pPr>
            <a:r>
              <a:rPr lang="en-GB" dirty="0">
                <a:sym typeface="Wingdings" panose="05000000000000000000" pitchFamily="2" charset="2"/>
              </a:rPr>
              <a:t>“The procedures and practices which exist at the world (or regional) level for the management of political, economic, and social affairs.” (Robert Cox)</a:t>
            </a:r>
            <a:endParaRPr lang="en-GB" dirty="0"/>
          </a:p>
        </p:txBody>
      </p:sp>
    </p:spTree>
    <p:extLst>
      <p:ext uri="{BB962C8B-B14F-4D97-AF65-F5344CB8AC3E}">
        <p14:creationId xmlns:p14="http://schemas.microsoft.com/office/powerpoint/2010/main" val="2697647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E70B6-FB04-7AD2-D4B6-33F002E7D4A5}"/>
              </a:ext>
            </a:extLst>
          </p:cNvPr>
          <p:cNvSpPr>
            <a:spLocks noGrp="1"/>
          </p:cNvSpPr>
          <p:nvPr>
            <p:ph type="title"/>
          </p:nvPr>
        </p:nvSpPr>
        <p:spPr/>
        <p:txBody>
          <a:bodyPr/>
          <a:lstStyle/>
          <a:p>
            <a:pPr algn="ctr"/>
            <a:r>
              <a:rPr lang="en-GB" dirty="0"/>
              <a:t>What Global Governance is Not</a:t>
            </a:r>
          </a:p>
        </p:txBody>
      </p:sp>
      <p:sp>
        <p:nvSpPr>
          <p:cNvPr id="3" name="Content Placeholder 2">
            <a:extLst>
              <a:ext uri="{FF2B5EF4-FFF2-40B4-BE49-F238E27FC236}">
                <a16:creationId xmlns:a16="http://schemas.microsoft.com/office/drawing/2014/main" id="{3EAF867E-ADC9-DA87-53E6-AC4ADE60EA16}"/>
              </a:ext>
            </a:extLst>
          </p:cNvPr>
          <p:cNvSpPr>
            <a:spLocks noGrp="1"/>
          </p:cNvSpPr>
          <p:nvPr>
            <p:ph idx="1"/>
          </p:nvPr>
        </p:nvSpPr>
        <p:spPr/>
        <p:txBody>
          <a:bodyPr/>
          <a:lstStyle/>
          <a:p>
            <a:pPr marL="514350" indent="-514350">
              <a:buAutoNum type="arabicParenR"/>
            </a:pPr>
            <a:r>
              <a:rPr lang="en-GB" dirty="0"/>
              <a:t>Continuation of traditional power politics</a:t>
            </a:r>
          </a:p>
          <a:p>
            <a:pPr marL="514350" indent="-514350">
              <a:buAutoNum type="arabicParenR"/>
            </a:pPr>
            <a:r>
              <a:rPr lang="en-GB" dirty="0"/>
              <a:t>Expression of an evolutionary process leading to the development of structures for addressing global threats</a:t>
            </a:r>
          </a:p>
          <a:p>
            <a:pPr marL="514350" indent="-514350">
              <a:buAutoNum type="arabicParenR"/>
            </a:pPr>
            <a:r>
              <a:rPr lang="en-GB" dirty="0"/>
              <a:t>Not only tied to economic issues</a:t>
            </a:r>
          </a:p>
        </p:txBody>
      </p:sp>
    </p:spTree>
    <p:extLst>
      <p:ext uri="{BB962C8B-B14F-4D97-AF65-F5344CB8AC3E}">
        <p14:creationId xmlns:p14="http://schemas.microsoft.com/office/powerpoint/2010/main" val="3475383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CA128-84DF-F082-8AD6-DAAFD14614C9}"/>
              </a:ext>
            </a:extLst>
          </p:cNvPr>
          <p:cNvSpPr>
            <a:spLocks noGrp="1"/>
          </p:cNvSpPr>
          <p:nvPr>
            <p:ph type="title"/>
          </p:nvPr>
        </p:nvSpPr>
        <p:spPr/>
        <p:txBody>
          <a:bodyPr/>
          <a:lstStyle/>
          <a:p>
            <a:pPr algn="ctr"/>
            <a:r>
              <a:rPr lang="en-GB" dirty="0"/>
              <a:t>Origins of the Term Global Governance</a:t>
            </a:r>
          </a:p>
        </p:txBody>
      </p:sp>
      <p:sp>
        <p:nvSpPr>
          <p:cNvPr id="3" name="Content Placeholder 2">
            <a:extLst>
              <a:ext uri="{FF2B5EF4-FFF2-40B4-BE49-F238E27FC236}">
                <a16:creationId xmlns:a16="http://schemas.microsoft.com/office/drawing/2014/main" id="{ADB3E297-B81A-F001-EFB8-694BC4168303}"/>
              </a:ext>
            </a:extLst>
          </p:cNvPr>
          <p:cNvSpPr>
            <a:spLocks noGrp="1"/>
          </p:cNvSpPr>
          <p:nvPr>
            <p:ph idx="1"/>
          </p:nvPr>
        </p:nvSpPr>
        <p:spPr/>
        <p:txBody>
          <a:bodyPr/>
          <a:lstStyle/>
          <a:p>
            <a:r>
              <a:rPr lang="en-GB" dirty="0"/>
              <a:t>Rosenau and </a:t>
            </a:r>
            <a:r>
              <a:rPr lang="en-GB" dirty="0" err="1"/>
              <a:t>Czempiel’s</a:t>
            </a:r>
            <a:r>
              <a:rPr lang="en-GB" dirty="0"/>
              <a:t> 1992 paper “Governance without Government”</a:t>
            </a:r>
          </a:p>
          <a:p>
            <a:r>
              <a:rPr lang="en-GB" i="1" dirty="0"/>
              <a:t>Our Global </a:t>
            </a:r>
            <a:r>
              <a:rPr lang="en-GB" i="1" dirty="0" err="1"/>
              <a:t>Neighborhood</a:t>
            </a:r>
            <a:r>
              <a:rPr lang="en-GB" dirty="0"/>
              <a:t>, Commission on Global Governance by the Swedish government </a:t>
            </a:r>
          </a:p>
          <a:p>
            <a:r>
              <a:rPr lang="en-GB" dirty="0"/>
              <a:t>UN System journal, </a:t>
            </a:r>
            <a:r>
              <a:rPr lang="en-GB" i="1" dirty="0"/>
              <a:t>Global Governance</a:t>
            </a:r>
          </a:p>
          <a:p>
            <a:r>
              <a:rPr lang="en-GB" dirty="0"/>
              <a:t>Replacing </a:t>
            </a:r>
            <a:r>
              <a:rPr lang="en-GB" i="1" dirty="0"/>
              <a:t>International Organization </a:t>
            </a:r>
          </a:p>
        </p:txBody>
      </p:sp>
    </p:spTree>
    <p:extLst>
      <p:ext uri="{BB962C8B-B14F-4D97-AF65-F5344CB8AC3E}">
        <p14:creationId xmlns:p14="http://schemas.microsoft.com/office/powerpoint/2010/main" val="2483269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11D76-FAAA-A4E3-3D15-D49740BFDCC0}"/>
              </a:ext>
            </a:extLst>
          </p:cNvPr>
          <p:cNvSpPr>
            <a:spLocks noGrp="1"/>
          </p:cNvSpPr>
          <p:nvPr>
            <p:ph type="title"/>
          </p:nvPr>
        </p:nvSpPr>
        <p:spPr/>
        <p:txBody>
          <a:bodyPr/>
          <a:lstStyle/>
          <a:p>
            <a:pPr algn="ctr"/>
            <a:r>
              <a:rPr lang="en-GB" dirty="0"/>
              <a:t>Principles of the International System</a:t>
            </a:r>
          </a:p>
        </p:txBody>
      </p:sp>
      <p:sp>
        <p:nvSpPr>
          <p:cNvPr id="3" name="Content Placeholder 2">
            <a:extLst>
              <a:ext uri="{FF2B5EF4-FFF2-40B4-BE49-F238E27FC236}">
                <a16:creationId xmlns:a16="http://schemas.microsoft.com/office/drawing/2014/main" id="{8E1A2BB7-FD42-7B68-B713-8CD4399B8CB2}"/>
              </a:ext>
            </a:extLst>
          </p:cNvPr>
          <p:cNvSpPr>
            <a:spLocks noGrp="1"/>
          </p:cNvSpPr>
          <p:nvPr>
            <p:ph idx="1"/>
          </p:nvPr>
        </p:nvSpPr>
        <p:spPr/>
        <p:txBody>
          <a:bodyPr/>
          <a:lstStyle/>
          <a:p>
            <a:r>
              <a:rPr lang="en-GB" dirty="0"/>
              <a:t>Treaty of Westphalia 1648</a:t>
            </a:r>
          </a:p>
          <a:p>
            <a:pPr lvl="1"/>
            <a:r>
              <a:rPr lang="en-GB" dirty="0"/>
              <a:t>Beginning of the modern international system of sovereign nation-states</a:t>
            </a:r>
          </a:p>
          <a:p>
            <a:pPr lvl="1"/>
            <a:r>
              <a:rPr lang="en-GB" dirty="0"/>
              <a:t>Established an international order based on multiple sovereign states with responsibilities to each other and the people they governed</a:t>
            </a:r>
          </a:p>
          <a:p>
            <a:pPr lvl="1"/>
            <a:r>
              <a:rPr lang="en-GB" dirty="0"/>
              <a:t>Beginning of the notion that territorial integrity should be respected</a:t>
            </a:r>
          </a:p>
        </p:txBody>
      </p:sp>
    </p:spTree>
    <p:extLst>
      <p:ext uri="{BB962C8B-B14F-4D97-AF65-F5344CB8AC3E}">
        <p14:creationId xmlns:p14="http://schemas.microsoft.com/office/powerpoint/2010/main" val="3748420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11D76-FAAA-A4E3-3D15-D49740BFDCC0}"/>
              </a:ext>
            </a:extLst>
          </p:cNvPr>
          <p:cNvSpPr>
            <a:spLocks noGrp="1"/>
          </p:cNvSpPr>
          <p:nvPr>
            <p:ph type="title"/>
          </p:nvPr>
        </p:nvSpPr>
        <p:spPr/>
        <p:txBody>
          <a:bodyPr/>
          <a:lstStyle/>
          <a:p>
            <a:pPr algn="ctr"/>
            <a:r>
              <a:rPr lang="en-GB" dirty="0"/>
              <a:t>The Treaty of Westphalia 1648</a:t>
            </a:r>
          </a:p>
        </p:txBody>
      </p:sp>
      <p:sp>
        <p:nvSpPr>
          <p:cNvPr id="3" name="Content Placeholder 2">
            <a:extLst>
              <a:ext uri="{FF2B5EF4-FFF2-40B4-BE49-F238E27FC236}">
                <a16:creationId xmlns:a16="http://schemas.microsoft.com/office/drawing/2014/main" id="{8E1A2BB7-FD42-7B68-B713-8CD4399B8CB2}"/>
              </a:ext>
            </a:extLst>
          </p:cNvPr>
          <p:cNvSpPr>
            <a:spLocks noGrp="1"/>
          </p:cNvSpPr>
          <p:nvPr>
            <p:ph idx="1"/>
          </p:nvPr>
        </p:nvSpPr>
        <p:spPr/>
        <p:txBody>
          <a:bodyPr>
            <a:normAutofit/>
          </a:bodyPr>
          <a:lstStyle/>
          <a:p>
            <a:pPr>
              <a:lnSpc>
                <a:spcPct val="107000"/>
              </a:lnSpc>
              <a:spcBef>
                <a:spcPts val="0"/>
              </a:spcBef>
              <a:spcAft>
                <a:spcPts val="800"/>
              </a:spcAft>
            </a:pPr>
            <a:r>
              <a:rPr lang="en-GB" sz="3200" kern="100" dirty="0">
                <a:effectLst/>
                <a:ea typeface="Aptos" panose="020B0004020202020204" pitchFamily="34" charset="0"/>
                <a:cs typeface="Times New Roman" panose="02020603050405020304" pitchFamily="18" charset="0"/>
              </a:rPr>
              <a:t>Principle of sovereignty of states and fundamental right of   political self determination</a:t>
            </a:r>
          </a:p>
          <a:p>
            <a:pPr>
              <a:lnSpc>
                <a:spcPct val="107000"/>
              </a:lnSpc>
              <a:spcBef>
                <a:spcPts val="0"/>
              </a:spcBef>
              <a:spcAft>
                <a:spcPts val="800"/>
              </a:spcAft>
            </a:pPr>
            <a:r>
              <a:rPr lang="en-GB" sz="3200" kern="100" dirty="0">
                <a:effectLst/>
                <a:ea typeface="Aptos" panose="020B0004020202020204" pitchFamily="34" charset="0"/>
                <a:cs typeface="Times New Roman" panose="02020603050405020304" pitchFamily="18" charset="0"/>
              </a:rPr>
              <a:t>Principle of equality between states (legal)</a:t>
            </a:r>
          </a:p>
          <a:p>
            <a:pPr>
              <a:lnSpc>
                <a:spcPct val="107000"/>
              </a:lnSpc>
              <a:spcBef>
                <a:spcPts val="0"/>
              </a:spcBef>
              <a:spcAft>
                <a:spcPts val="800"/>
              </a:spcAft>
            </a:pPr>
            <a:r>
              <a:rPr lang="en-GB" sz="3200" kern="100" dirty="0">
                <a:effectLst/>
                <a:ea typeface="Aptos" panose="020B0004020202020204" pitchFamily="34" charset="0"/>
                <a:cs typeface="Times New Roman" panose="02020603050405020304" pitchFamily="18" charset="0"/>
              </a:rPr>
              <a:t>Principle of non-intervention of one state in the internal affairs of another state </a:t>
            </a:r>
          </a:p>
        </p:txBody>
      </p:sp>
    </p:spTree>
    <p:extLst>
      <p:ext uri="{BB962C8B-B14F-4D97-AF65-F5344CB8AC3E}">
        <p14:creationId xmlns:p14="http://schemas.microsoft.com/office/powerpoint/2010/main" val="174895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refers to an institution’s right to rule </a:t>
            </a:r>
          </a:p>
        </p:txBody>
      </p:sp>
    </p:spTree>
    <p:extLst>
      <p:ext uri="{BB962C8B-B14F-4D97-AF65-F5344CB8AC3E}">
        <p14:creationId xmlns:p14="http://schemas.microsoft.com/office/powerpoint/2010/main" val="1012759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refers to an institution’s right to rule </a:t>
            </a:r>
          </a:p>
          <a:p>
            <a:r>
              <a:rPr lang="en-GB" dirty="0"/>
              <a:t>From Keohane’s perspective, legitimacy begins with fundamental principles of democracy </a:t>
            </a:r>
          </a:p>
        </p:txBody>
      </p:sp>
    </p:spTree>
    <p:extLst>
      <p:ext uri="{BB962C8B-B14F-4D97-AF65-F5344CB8AC3E}">
        <p14:creationId xmlns:p14="http://schemas.microsoft.com/office/powerpoint/2010/main" val="233276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refers to an institution’s right to rule </a:t>
            </a:r>
          </a:p>
          <a:p>
            <a:r>
              <a:rPr lang="en-GB" dirty="0"/>
              <a:t>From Keohane’s perspective, legitimacy begins with fundamental principles of democracy </a:t>
            </a:r>
          </a:p>
          <a:p>
            <a:pPr lvl="1"/>
            <a:r>
              <a:rPr lang="en-GB" dirty="0"/>
              <a:t>Inalienable human rights</a:t>
            </a:r>
          </a:p>
        </p:txBody>
      </p:sp>
    </p:spTree>
    <p:extLst>
      <p:ext uri="{BB962C8B-B14F-4D97-AF65-F5344CB8AC3E}">
        <p14:creationId xmlns:p14="http://schemas.microsoft.com/office/powerpoint/2010/main" val="2694447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refers to an institution’s right to rule </a:t>
            </a:r>
          </a:p>
          <a:p>
            <a:r>
              <a:rPr lang="en-GB" dirty="0"/>
              <a:t>From Keohane’s perspective, legitimacy begins with fundamental principles of democracy </a:t>
            </a:r>
          </a:p>
          <a:p>
            <a:pPr lvl="1"/>
            <a:r>
              <a:rPr lang="en-GB" dirty="0"/>
              <a:t>Inalienable human rights</a:t>
            </a:r>
          </a:p>
          <a:p>
            <a:pPr lvl="1"/>
            <a:r>
              <a:rPr lang="en-GB" dirty="0"/>
              <a:t>Freedom to make decisions for oneself when actions do not interfere with the lives of others </a:t>
            </a:r>
          </a:p>
        </p:txBody>
      </p:sp>
    </p:spTree>
    <p:extLst>
      <p:ext uri="{BB962C8B-B14F-4D97-AF65-F5344CB8AC3E}">
        <p14:creationId xmlns:p14="http://schemas.microsoft.com/office/powerpoint/2010/main" val="12172573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refers to an institution’s right to rule </a:t>
            </a:r>
          </a:p>
          <a:p>
            <a:r>
              <a:rPr lang="en-GB" dirty="0"/>
              <a:t>From Keohane’s perspective, legitimacy begins with fundamental principles of democracy </a:t>
            </a:r>
          </a:p>
          <a:p>
            <a:pPr lvl="1"/>
            <a:r>
              <a:rPr lang="en-GB" dirty="0"/>
              <a:t>Inalienable human rights</a:t>
            </a:r>
          </a:p>
          <a:p>
            <a:pPr lvl="1"/>
            <a:r>
              <a:rPr lang="en-GB" dirty="0"/>
              <a:t>Freedom to make decisions for oneself when actions do not interfere with the lives of others </a:t>
            </a:r>
          </a:p>
          <a:p>
            <a:pPr lvl="1"/>
            <a:r>
              <a:rPr lang="en-GB" dirty="0"/>
              <a:t>Equality of voice over how one is governed</a:t>
            </a:r>
          </a:p>
        </p:txBody>
      </p:sp>
    </p:spTree>
    <p:extLst>
      <p:ext uri="{BB962C8B-B14F-4D97-AF65-F5344CB8AC3E}">
        <p14:creationId xmlns:p14="http://schemas.microsoft.com/office/powerpoint/2010/main" val="246621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A public (self-governing group of people who communicate with each other) must be able to act collectively</a:t>
            </a:r>
          </a:p>
        </p:txBody>
      </p:sp>
    </p:spTree>
    <p:extLst>
      <p:ext uri="{BB962C8B-B14F-4D97-AF65-F5344CB8AC3E}">
        <p14:creationId xmlns:p14="http://schemas.microsoft.com/office/powerpoint/2010/main" val="39430106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A public (self-governing group of people who communicate with each other) must be able to act collectively</a:t>
            </a:r>
          </a:p>
          <a:p>
            <a:r>
              <a:rPr lang="en-GB" dirty="0"/>
              <a:t>To protect individual rights, constraints on power are required </a:t>
            </a:r>
          </a:p>
        </p:txBody>
      </p:sp>
    </p:spTree>
    <p:extLst>
      <p:ext uri="{BB962C8B-B14F-4D97-AF65-F5344CB8AC3E}">
        <p14:creationId xmlns:p14="http://schemas.microsoft.com/office/powerpoint/2010/main" val="3624814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A public (self-governing group of people who communicate with each other) must be able to act collectively</a:t>
            </a:r>
          </a:p>
          <a:p>
            <a:r>
              <a:rPr lang="en-GB" dirty="0"/>
              <a:t>To protect individual rights, constraints on power are required </a:t>
            </a:r>
          </a:p>
          <a:p>
            <a:r>
              <a:rPr lang="en-GB" dirty="0"/>
              <a:t>Institutions of governance provide these constraints on power through checks and balances and accountability </a:t>
            </a:r>
          </a:p>
        </p:txBody>
      </p:sp>
    </p:spTree>
    <p:extLst>
      <p:ext uri="{BB962C8B-B14F-4D97-AF65-F5344CB8AC3E}">
        <p14:creationId xmlns:p14="http://schemas.microsoft.com/office/powerpoint/2010/main" val="584565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Accountability requires transparency, sufficient quality information available to the public </a:t>
            </a:r>
          </a:p>
        </p:txBody>
      </p:sp>
    </p:spTree>
    <p:extLst>
      <p:ext uri="{BB962C8B-B14F-4D97-AF65-F5344CB8AC3E}">
        <p14:creationId xmlns:p14="http://schemas.microsoft.com/office/powerpoint/2010/main" val="4331599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Accountability requires transparency, sufficient quality information available to the public </a:t>
            </a:r>
          </a:p>
          <a:p>
            <a:r>
              <a:rPr lang="en-GB" dirty="0"/>
              <a:t>Accountability should include free and fair elections under universal suffrage </a:t>
            </a:r>
          </a:p>
        </p:txBody>
      </p:sp>
    </p:spTree>
    <p:extLst>
      <p:ext uri="{BB962C8B-B14F-4D97-AF65-F5344CB8AC3E}">
        <p14:creationId xmlns:p14="http://schemas.microsoft.com/office/powerpoint/2010/main" val="622715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16E6-DAA9-9E2C-8476-791EF95723EE}"/>
              </a:ext>
            </a:extLst>
          </p:cNvPr>
          <p:cNvSpPr>
            <a:spLocks noGrp="1"/>
          </p:cNvSpPr>
          <p:nvPr>
            <p:ph type="title"/>
          </p:nvPr>
        </p:nvSpPr>
        <p:spPr/>
        <p:txBody>
          <a:bodyPr/>
          <a:lstStyle/>
          <a:p>
            <a:r>
              <a:rPr lang="en-GB" dirty="0"/>
              <a:t>Legitimacy of Global Governance Institutions</a:t>
            </a:r>
          </a:p>
        </p:txBody>
      </p:sp>
      <p:sp>
        <p:nvSpPr>
          <p:cNvPr id="3" name="Content Placeholder 2">
            <a:extLst>
              <a:ext uri="{FF2B5EF4-FFF2-40B4-BE49-F238E27FC236}">
                <a16:creationId xmlns:a16="http://schemas.microsoft.com/office/drawing/2014/main" id="{06F31A7E-1EE8-71EA-AFF2-73B642E10C50}"/>
              </a:ext>
            </a:extLst>
          </p:cNvPr>
          <p:cNvSpPr>
            <a:spLocks noGrp="1"/>
          </p:cNvSpPr>
          <p:nvPr>
            <p:ph idx="1"/>
          </p:nvPr>
        </p:nvSpPr>
        <p:spPr/>
        <p:txBody>
          <a:bodyPr/>
          <a:lstStyle/>
          <a:p>
            <a:r>
              <a:rPr lang="en-GB" dirty="0"/>
              <a:t>Legitimacy should not be confused with justice. Legitimacy is a measure of whether an institution has the right to rule</a:t>
            </a:r>
          </a:p>
          <a:p>
            <a:r>
              <a:rPr lang="en-GB" dirty="0"/>
              <a:t>Legitimacy is a matter of degree</a:t>
            </a:r>
          </a:p>
        </p:txBody>
      </p:sp>
    </p:spTree>
    <p:extLst>
      <p:ext uri="{BB962C8B-B14F-4D97-AF65-F5344CB8AC3E}">
        <p14:creationId xmlns:p14="http://schemas.microsoft.com/office/powerpoint/2010/main" val="4848639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3820-BDAC-13C2-6109-533A6F1315DA}"/>
              </a:ext>
            </a:extLst>
          </p:cNvPr>
          <p:cNvSpPr>
            <a:spLocks noGrp="1"/>
          </p:cNvSpPr>
          <p:nvPr>
            <p:ph type="title"/>
          </p:nvPr>
        </p:nvSpPr>
        <p:spPr/>
        <p:txBody>
          <a:bodyPr/>
          <a:lstStyle/>
          <a:p>
            <a:r>
              <a:rPr lang="en-GB" dirty="0"/>
              <a:t>Robert Keohane’s 6 criteria for Legitimacy</a:t>
            </a:r>
          </a:p>
        </p:txBody>
      </p:sp>
      <p:sp>
        <p:nvSpPr>
          <p:cNvPr id="3" name="Content Placeholder 2">
            <a:extLst>
              <a:ext uri="{FF2B5EF4-FFF2-40B4-BE49-F238E27FC236}">
                <a16:creationId xmlns:a16="http://schemas.microsoft.com/office/drawing/2014/main" id="{8E0A99A3-6398-8DDA-638A-BFCAA24E0FC6}"/>
              </a:ext>
            </a:extLst>
          </p:cNvPr>
          <p:cNvSpPr>
            <a:spLocks noGrp="1"/>
          </p:cNvSpPr>
          <p:nvPr>
            <p:ph idx="1"/>
          </p:nvPr>
        </p:nvSpPr>
        <p:spPr/>
        <p:txBody>
          <a:bodyPr/>
          <a:lstStyle/>
          <a:p>
            <a:r>
              <a:rPr lang="en-GB" dirty="0"/>
              <a:t>Minimal moral acceptability</a:t>
            </a:r>
          </a:p>
          <a:p>
            <a:r>
              <a:rPr lang="en-GB" dirty="0"/>
              <a:t>Inclusiveness</a:t>
            </a:r>
          </a:p>
          <a:p>
            <a:r>
              <a:rPr lang="en-GB" dirty="0"/>
              <a:t>Institutional integrity and transparency</a:t>
            </a:r>
          </a:p>
          <a:p>
            <a:r>
              <a:rPr lang="en-GB" dirty="0"/>
              <a:t>Accountability</a:t>
            </a:r>
          </a:p>
          <a:p>
            <a:r>
              <a:rPr lang="en-GB" dirty="0"/>
              <a:t>Compatibility with democratic governance within countries, enhancement of democracy</a:t>
            </a:r>
          </a:p>
          <a:p>
            <a:r>
              <a:rPr lang="en-GB" dirty="0"/>
              <a:t>Comparative benefit </a:t>
            </a:r>
          </a:p>
        </p:txBody>
      </p:sp>
    </p:spTree>
    <p:extLst>
      <p:ext uri="{BB962C8B-B14F-4D97-AF65-F5344CB8AC3E}">
        <p14:creationId xmlns:p14="http://schemas.microsoft.com/office/powerpoint/2010/main" val="10261313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3820-BDAC-13C2-6109-533A6F1315DA}"/>
              </a:ext>
            </a:extLst>
          </p:cNvPr>
          <p:cNvSpPr>
            <a:spLocks noGrp="1"/>
          </p:cNvSpPr>
          <p:nvPr>
            <p:ph type="title"/>
          </p:nvPr>
        </p:nvSpPr>
        <p:spPr/>
        <p:txBody>
          <a:bodyPr/>
          <a:lstStyle/>
          <a:p>
            <a:pPr algn="ctr"/>
            <a:r>
              <a:rPr lang="en-GB" dirty="0"/>
              <a:t>Applying the Criteria for Legitimacy: </a:t>
            </a:r>
            <a:br>
              <a:rPr lang="en-GB" dirty="0"/>
            </a:br>
            <a:r>
              <a:rPr lang="en-GB" dirty="0"/>
              <a:t>UN Security Council</a:t>
            </a:r>
          </a:p>
        </p:txBody>
      </p:sp>
      <p:sp>
        <p:nvSpPr>
          <p:cNvPr id="3" name="Content Placeholder 2">
            <a:extLst>
              <a:ext uri="{FF2B5EF4-FFF2-40B4-BE49-F238E27FC236}">
                <a16:creationId xmlns:a16="http://schemas.microsoft.com/office/drawing/2014/main" id="{8E0A99A3-6398-8DDA-638A-BFCAA24E0FC6}"/>
              </a:ext>
            </a:extLst>
          </p:cNvPr>
          <p:cNvSpPr>
            <a:spLocks noGrp="1"/>
          </p:cNvSpPr>
          <p:nvPr>
            <p:ph idx="1"/>
          </p:nvPr>
        </p:nvSpPr>
        <p:spPr/>
        <p:txBody>
          <a:bodyPr/>
          <a:lstStyle/>
          <a:p>
            <a:r>
              <a:rPr lang="en-GB" dirty="0"/>
              <a:t>Minimal moral acceptability</a:t>
            </a:r>
          </a:p>
          <a:p>
            <a:r>
              <a:rPr lang="en-GB" dirty="0"/>
              <a:t>Inclusiveness</a:t>
            </a:r>
          </a:p>
          <a:p>
            <a:r>
              <a:rPr lang="en-GB" dirty="0"/>
              <a:t>Institutional integrity and transparency</a:t>
            </a:r>
          </a:p>
          <a:p>
            <a:r>
              <a:rPr lang="en-GB" dirty="0"/>
              <a:t>Accountability</a:t>
            </a:r>
          </a:p>
          <a:p>
            <a:r>
              <a:rPr lang="en-GB" dirty="0"/>
              <a:t>Compatibility with democratic governance within countries, enhancement of democracy</a:t>
            </a:r>
          </a:p>
          <a:p>
            <a:r>
              <a:rPr lang="en-GB" dirty="0"/>
              <a:t>Comparative benefit </a:t>
            </a:r>
          </a:p>
        </p:txBody>
      </p:sp>
    </p:spTree>
    <p:extLst>
      <p:ext uri="{BB962C8B-B14F-4D97-AF65-F5344CB8AC3E}">
        <p14:creationId xmlns:p14="http://schemas.microsoft.com/office/powerpoint/2010/main" val="9178611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3820-BDAC-13C2-6109-533A6F1315DA}"/>
              </a:ext>
            </a:extLst>
          </p:cNvPr>
          <p:cNvSpPr>
            <a:spLocks noGrp="1"/>
          </p:cNvSpPr>
          <p:nvPr>
            <p:ph type="title"/>
          </p:nvPr>
        </p:nvSpPr>
        <p:spPr/>
        <p:txBody>
          <a:bodyPr/>
          <a:lstStyle/>
          <a:p>
            <a:pPr algn="ctr"/>
            <a:r>
              <a:rPr lang="en-GB" dirty="0"/>
              <a:t>Applying the Criteria for Legitimacy: </a:t>
            </a:r>
            <a:br>
              <a:rPr lang="en-GB" dirty="0"/>
            </a:br>
            <a:r>
              <a:rPr lang="en-GB" dirty="0"/>
              <a:t>the WTO</a:t>
            </a:r>
          </a:p>
        </p:txBody>
      </p:sp>
      <p:sp>
        <p:nvSpPr>
          <p:cNvPr id="3" name="Content Placeholder 2">
            <a:extLst>
              <a:ext uri="{FF2B5EF4-FFF2-40B4-BE49-F238E27FC236}">
                <a16:creationId xmlns:a16="http://schemas.microsoft.com/office/drawing/2014/main" id="{8E0A99A3-6398-8DDA-638A-BFCAA24E0FC6}"/>
              </a:ext>
            </a:extLst>
          </p:cNvPr>
          <p:cNvSpPr>
            <a:spLocks noGrp="1"/>
          </p:cNvSpPr>
          <p:nvPr>
            <p:ph idx="1"/>
          </p:nvPr>
        </p:nvSpPr>
        <p:spPr/>
        <p:txBody>
          <a:bodyPr/>
          <a:lstStyle/>
          <a:p>
            <a:r>
              <a:rPr lang="en-GB" dirty="0"/>
              <a:t>Minimal moral acceptability</a:t>
            </a:r>
          </a:p>
          <a:p>
            <a:r>
              <a:rPr lang="en-GB" dirty="0"/>
              <a:t>Inclusiveness</a:t>
            </a:r>
          </a:p>
          <a:p>
            <a:r>
              <a:rPr lang="en-GB" dirty="0"/>
              <a:t>Institutional integrity and transparency</a:t>
            </a:r>
          </a:p>
          <a:p>
            <a:r>
              <a:rPr lang="en-GB" dirty="0"/>
              <a:t>Accountability</a:t>
            </a:r>
          </a:p>
          <a:p>
            <a:r>
              <a:rPr lang="en-GB" dirty="0"/>
              <a:t>Compatibility with democratic governance within countries, enhancement of democracy</a:t>
            </a:r>
          </a:p>
          <a:p>
            <a:r>
              <a:rPr lang="en-GB" dirty="0"/>
              <a:t>Comparative benefit </a:t>
            </a:r>
          </a:p>
        </p:txBody>
      </p:sp>
    </p:spTree>
    <p:extLst>
      <p:ext uri="{BB962C8B-B14F-4D97-AF65-F5344CB8AC3E}">
        <p14:creationId xmlns:p14="http://schemas.microsoft.com/office/powerpoint/2010/main" val="1324018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3B004-3641-B3E1-B881-10F677EB57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9663E39-6DE6-1B98-09DB-FBCA7E6BDE3E}"/>
              </a:ext>
            </a:extLst>
          </p:cNvPr>
          <p:cNvSpPr>
            <a:spLocks noGrp="1"/>
          </p:cNvSpPr>
          <p:nvPr>
            <p:ph idx="1"/>
          </p:nvPr>
        </p:nvSpPr>
        <p:spPr/>
        <p:txBody>
          <a:bodyPr/>
          <a:lstStyle/>
          <a:p>
            <a:pPr marL="0" indent="0">
              <a:buNone/>
            </a:pPr>
            <a:r>
              <a:rPr lang="en-GB" sz="3200" kern="100" dirty="0">
                <a:effectLst/>
                <a:ea typeface="Aptos" panose="020B0004020202020204" pitchFamily="34" charset="0"/>
                <a:cs typeface="Times New Roman" panose="02020603050405020304" pitchFamily="18" charset="0"/>
                <a:sym typeface="Wingdings" panose="05000000000000000000" pitchFamily="2" charset="2"/>
              </a:rPr>
              <a:t> </a:t>
            </a:r>
            <a:r>
              <a:rPr lang="en-GB" sz="3200" kern="100" dirty="0">
                <a:effectLst/>
                <a:ea typeface="Aptos" panose="020B0004020202020204" pitchFamily="34" charset="0"/>
                <a:cs typeface="Times New Roman" panose="02020603050405020304" pitchFamily="18" charset="0"/>
              </a:rPr>
              <a:t>So global governance is in essence a theory of international relations. And as you can see as an academic theory attempting to instruct a body of work, it has had some successes as well as challenges. Next class we shall look at global governance in the context of other theories of international relations and see how other theorists view the idea of global governance. </a:t>
            </a:r>
          </a:p>
          <a:p>
            <a:pPr marL="0" indent="0">
              <a:buNone/>
            </a:pPr>
            <a:endParaRPr lang="en-GB" dirty="0"/>
          </a:p>
        </p:txBody>
      </p:sp>
    </p:spTree>
    <p:extLst>
      <p:ext uri="{BB962C8B-B14F-4D97-AF65-F5344CB8AC3E}">
        <p14:creationId xmlns:p14="http://schemas.microsoft.com/office/powerpoint/2010/main" val="1267445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52</TotalTime>
  <Words>1425</Words>
  <Application>Microsoft Office PowerPoint</Application>
  <PresentationFormat>Widescreen</PresentationFormat>
  <Paragraphs>132</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Aptos</vt:lpstr>
      <vt:lpstr>Aptos Display</vt:lpstr>
      <vt:lpstr>Arial</vt:lpstr>
      <vt:lpstr>Times New Roman</vt:lpstr>
      <vt:lpstr>Wingdings</vt:lpstr>
      <vt:lpstr>Office Theme</vt:lpstr>
      <vt:lpstr>Global Governance</vt:lpstr>
      <vt:lpstr>What is Global Governance?</vt:lpstr>
      <vt:lpstr>What is Global Governance?</vt:lpstr>
      <vt:lpstr>What is Global Governance?</vt:lpstr>
      <vt:lpstr>What is Global Governance?</vt:lpstr>
      <vt:lpstr>What is Global Governance?</vt:lpstr>
      <vt:lpstr>What is Global Governance?</vt:lpstr>
      <vt:lpstr>Definitions of Global Governance</vt:lpstr>
      <vt:lpstr>Definitions of Global Governance</vt:lpstr>
      <vt:lpstr>Definitions of Global Governance</vt:lpstr>
      <vt:lpstr>Governance can include…</vt:lpstr>
      <vt:lpstr>Finkelstein definition</vt:lpstr>
      <vt:lpstr>Definitions of Global Governance</vt:lpstr>
      <vt:lpstr>Definitions of Global Governance</vt:lpstr>
      <vt:lpstr>What Global Governance is Not</vt:lpstr>
      <vt:lpstr>Origins of the Term Global Governance</vt:lpstr>
      <vt:lpstr>Principles of the International System</vt:lpstr>
      <vt:lpstr>The Treaty of Westphalia 1648</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Legitimacy of Global Governance Institutions</vt:lpstr>
      <vt:lpstr>Robert Keohane’s 6 criteria for Legitimacy</vt:lpstr>
      <vt:lpstr>Applying the Criteria for Legitimacy:  UN Security Council</vt:lpstr>
      <vt:lpstr>Applying the Criteria for Legitimacy:  the WTO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Governance</dc:title>
  <dc:creator>janieyh 10</dc:creator>
  <cp:lastModifiedBy>janieyh 10</cp:lastModifiedBy>
  <cp:revision>26</cp:revision>
  <dcterms:created xsi:type="dcterms:W3CDTF">2024-04-08T08:01:33Z</dcterms:created>
  <dcterms:modified xsi:type="dcterms:W3CDTF">2024-04-08T08:54:21Z</dcterms:modified>
</cp:coreProperties>
</file>