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9"/>
  </p:notesMasterIdLst>
  <p:handoutMasterIdLst>
    <p:handoutMasterId r:id="rId30"/>
  </p:handoutMasterIdLst>
  <p:sldIdLst>
    <p:sldId id="474" r:id="rId4"/>
    <p:sldId id="475" r:id="rId5"/>
    <p:sldId id="1046" r:id="rId6"/>
    <p:sldId id="303" r:id="rId7"/>
    <p:sldId id="502" r:id="rId8"/>
    <p:sldId id="499" r:id="rId9"/>
    <p:sldId id="509" r:id="rId10"/>
    <p:sldId id="513" r:id="rId11"/>
    <p:sldId id="515" r:id="rId12"/>
    <p:sldId id="284" r:id="rId13"/>
    <p:sldId id="514" r:id="rId14"/>
    <p:sldId id="511" r:id="rId15"/>
    <p:sldId id="256" r:id="rId16"/>
    <p:sldId id="503" r:id="rId17"/>
    <p:sldId id="504" r:id="rId18"/>
    <p:sldId id="505" r:id="rId19"/>
    <p:sldId id="506" r:id="rId20"/>
    <p:sldId id="508" r:id="rId21"/>
    <p:sldId id="1062" r:id="rId22"/>
    <p:sldId id="1064" r:id="rId23"/>
    <p:sldId id="1063" r:id="rId24"/>
    <p:sldId id="510" r:id="rId25"/>
    <p:sldId id="333" r:id="rId26"/>
    <p:sldId id="297" r:id="rId27"/>
    <p:sldId id="335" r:id="rId2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D3"/>
    <a:srgbClr val="B3ECE5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895"/>
    <p:restoredTop sz="79091" autoAdjust="0"/>
  </p:normalViewPr>
  <p:slideViewPr>
    <p:cSldViewPr snapToGrid="0" snapToObjects="1">
      <p:cViewPr>
        <p:scale>
          <a:sx n="97" d="100"/>
          <a:sy n="97" d="100"/>
        </p:scale>
        <p:origin x="400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1/5/22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43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9034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2984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9179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1/5/22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1/5/22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05/01/22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2628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05/01/22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66702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180798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14E7F-780D-4C4F-9D99-B54B456ED124}" type="datetimeFigureOut">
              <a:rPr lang="en-US" smtClean="0"/>
              <a:t>1/5/22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05CA3-98A7-F14C-BDED-AD4C5E91C0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23112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  <p:sldLayoutId id="2147484115" r:id="rId23"/>
    <p:sldLayoutId id="2147484116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../media/image6.e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6.emf"/><Relationship Id="rId5" Type="http://schemas.openxmlformats.org/officeDocument/2006/relationships/image" Target="../media/image7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13" Type="http://schemas.microsoft.com/office/2007/relationships/media" Target="../media/media8.m4a"/><Relationship Id="rId18" Type="http://schemas.openxmlformats.org/officeDocument/2006/relationships/audio" Target="../media/media10.m4a"/><Relationship Id="rId26" Type="http://schemas.openxmlformats.org/officeDocument/2006/relationships/audio" Target="../media/media14.m4a"/><Relationship Id="rId39" Type="http://schemas.openxmlformats.org/officeDocument/2006/relationships/image" Target="../media/image18.emf"/><Relationship Id="rId21" Type="http://schemas.microsoft.com/office/2007/relationships/media" Target="../media/media12.m4a"/><Relationship Id="rId34" Type="http://schemas.openxmlformats.org/officeDocument/2006/relationships/image" Target="../media/image13.emf"/><Relationship Id="rId42" Type="http://schemas.openxmlformats.org/officeDocument/2006/relationships/image" Target="../media/image21.emf"/><Relationship Id="rId7" Type="http://schemas.microsoft.com/office/2007/relationships/media" Target="../media/media5.m4a"/><Relationship Id="rId2" Type="http://schemas.openxmlformats.org/officeDocument/2006/relationships/audio" Target="../media/media2.m4a"/><Relationship Id="rId16" Type="http://schemas.openxmlformats.org/officeDocument/2006/relationships/audio" Target="../media/media9.m4a"/><Relationship Id="rId29" Type="http://schemas.openxmlformats.org/officeDocument/2006/relationships/image" Target="../media/image9.emf"/><Relationship Id="rId1" Type="http://schemas.microsoft.com/office/2007/relationships/media" Target="../media/media2.m4a"/><Relationship Id="rId6" Type="http://schemas.openxmlformats.org/officeDocument/2006/relationships/audio" Target="../media/media4.m4a"/><Relationship Id="rId11" Type="http://schemas.microsoft.com/office/2007/relationships/media" Target="../media/media7.m4a"/><Relationship Id="rId24" Type="http://schemas.openxmlformats.org/officeDocument/2006/relationships/audio" Target="../media/media13.m4a"/><Relationship Id="rId32" Type="http://schemas.openxmlformats.org/officeDocument/2006/relationships/image" Target="../media/image7.png"/><Relationship Id="rId37" Type="http://schemas.openxmlformats.org/officeDocument/2006/relationships/image" Target="../media/image16.emf"/><Relationship Id="rId40" Type="http://schemas.openxmlformats.org/officeDocument/2006/relationships/image" Target="../media/image19.emf"/><Relationship Id="rId45" Type="http://schemas.openxmlformats.org/officeDocument/2006/relationships/image" Target="../media/image24.emf"/><Relationship Id="rId5" Type="http://schemas.microsoft.com/office/2007/relationships/media" Target="../media/media4.m4a"/><Relationship Id="rId15" Type="http://schemas.microsoft.com/office/2007/relationships/media" Target="../media/media9.m4a"/><Relationship Id="rId23" Type="http://schemas.microsoft.com/office/2007/relationships/media" Target="../media/media13.m4a"/><Relationship Id="rId28" Type="http://schemas.openxmlformats.org/officeDocument/2006/relationships/notesSlide" Target="../notesSlides/notesSlide3.xml"/><Relationship Id="rId36" Type="http://schemas.openxmlformats.org/officeDocument/2006/relationships/image" Target="../media/image15.emf"/><Relationship Id="rId10" Type="http://schemas.openxmlformats.org/officeDocument/2006/relationships/audio" Target="../media/media6.m4a"/><Relationship Id="rId19" Type="http://schemas.microsoft.com/office/2007/relationships/media" Target="../media/media11.m4a"/><Relationship Id="rId31" Type="http://schemas.openxmlformats.org/officeDocument/2006/relationships/image" Target="../media/image11.png"/><Relationship Id="rId44" Type="http://schemas.openxmlformats.org/officeDocument/2006/relationships/image" Target="../media/image23.jpeg"/><Relationship Id="rId4" Type="http://schemas.openxmlformats.org/officeDocument/2006/relationships/audio" Target="../media/media3.m4a"/><Relationship Id="rId9" Type="http://schemas.microsoft.com/office/2007/relationships/media" Target="../media/media6.m4a"/><Relationship Id="rId14" Type="http://schemas.openxmlformats.org/officeDocument/2006/relationships/audio" Target="../media/media8.m4a"/><Relationship Id="rId22" Type="http://schemas.openxmlformats.org/officeDocument/2006/relationships/audio" Target="../media/media12.m4a"/><Relationship Id="rId27" Type="http://schemas.openxmlformats.org/officeDocument/2006/relationships/slideLayout" Target="../slideLayouts/slideLayout29.xml"/><Relationship Id="rId30" Type="http://schemas.openxmlformats.org/officeDocument/2006/relationships/image" Target="../media/image10.jpeg"/><Relationship Id="rId35" Type="http://schemas.openxmlformats.org/officeDocument/2006/relationships/image" Target="../media/image14.emf"/><Relationship Id="rId43" Type="http://schemas.openxmlformats.org/officeDocument/2006/relationships/image" Target="../media/image22.emf"/><Relationship Id="rId8" Type="http://schemas.openxmlformats.org/officeDocument/2006/relationships/audio" Target="../media/media5.m4a"/><Relationship Id="rId3" Type="http://schemas.microsoft.com/office/2007/relationships/media" Target="../media/media3.m4a"/><Relationship Id="rId12" Type="http://schemas.openxmlformats.org/officeDocument/2006/relationships/audio" Target="../media/media7.m4a"/><Relationship Id="rId17" Type="http://schemas.microsoft.com/office/2007/relationships/media" Target="../media/media10.m4a"/><Relationship Id="rId25" Type="http://schemas.microsoft.com/office/2007/relationships/media" Target="../media/media14.m4a"/><Relationship Id="rId33" Type="http://schemas.openxmlformats.org/officeDocument/2006/relationships/image" Target="../media/image12.emf"/><Relationship Id="rId38" Type="http://schemas.openxmlformats.org/officeDocument/2006/relationships/image" Target="../media/image17.emf"/><Relationship Id="rId46" Type="http://schemas.openxmlformats.org/officeDocument/2006/relationships/image" Target="../media/image25.jpeg"/><Relationship Id="rId20" Type="http://schemas.openxmlformats.org/officeDocument/2006/relationships/audio" Target="../media/media11.m4a"/><Relationship Id="rId41" Type="http://schemas.openxmlformats.org/officeDocument/2006/relationships/image" Target="../media/image20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media18.m4a"/><Relationship Id="rId13" Type="http://schemas.openxmlformats.org/officeDocument/2006/relationships/image" Target="../media/image28.png"/><Relationship Id="rId3" Type="http://schemas.microsoft.com/office/2007/relationships/media" Target="../media/media16.m4a"/><Relationship Id="rId7" Type="http://schemas.microsoft.com/office/2007/relationships/media" Target="../media/media18.m4a"/><Relationship Id="rId12" Type="http://schemas.openxmlformats.org/officeDocument/2006/relationships/image" Target="../media/image27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audio" Target="../media/media17.m4a"/><Relationship Id="rId11" Type="http://schemas.openxmlformats.org/officeDocument/2006/relationships/image" Target="../media/image7.png"/><Relationship Id="rId5" Type="http://schemas.microsoft.com/office/2007/relationships/media" Target="../media/media17.m4a"/><Relationship Id="rId10" Type="http://schemas.openxmlformats.org/officeDocument/2006/relationships/image" Target="../media/image26.jpeg"/><Relationship Id="rId4" Type="http://schemas.openxmlformats.org/officeDocument/2006/relationships/audio" Target="../media/media16.m4a"/><Relationship Id="rId9" Type="http://schemas.openxmlformats.org/officeDocument/2006/relationships/slideLayout" Target="../slideLayouts/slideLayout29.xml"/><Relationship Id="rId14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9.m4a"/><Relationship Id="rId7" Type="http://schemas.openxmlformats.org/officeDocument/2006/relationships/image" Target="../media/image7.png"/><Relationship Id="rId2" Type="http://schemas.microsoft.com/office/2007/relationships/media" Target="../media/media19.m4a"/><Relationship Id="rId1" Type="http://schemas.openxmlformats.org/officeDocument/2006/relationships/tags" Target="../tags/tag1.xml"/><Relationship Id="rId6" Type="http://schemas.openxmlformats.org/officeDocument/2006/relationships/image" Target="../media/image24.emf"/><Relationship Id="rId5" Type="http://schemas.openxmlformats.org/officeDocument/2006/relationships/image" Target="../media/image30.png"/><Relationship Id="rId4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emf"/><Relationship Id="rId3" Type="http://schemas.openxmlformats.org/officeDocument/2006/relationships/audio" Target="../media/media20.m4a"/><Relationship Id="rId7" Type="http://schemas.openxmlformats.org/officeDocument/2006/relationships/image" Target="../media/image7.png"/><Relationship Id="rId2" Type="http://schemas.microsoft.com/office/2007/relationships/media" Target="../media/media20.m4a"/><Relationship Id="rId1" Type="http://schemas.openxmlformats.org/officeDocument/2006/relationships/tags" Target="../tags/tag2.xml"/><Relationship Id="rId6" Type="http://schemas.openxmlformats.org/officeDocument/2006/relationships/image" Target="../media/image30.png"/><Relationship Id="rId5" Type="http://schemas.openxmlformats.org/officeDocument/2006/relationships/image" Target="../media/image21.emf"/><Relationship Id="rId4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7.png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7" Type="http://schemas.openxmlformats.org/officeDocument/2006/relationships/image" Target="../media/image6.emf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40.tiff"/><Relationship Id="rId5" Type="http://schemas.openxmlformats.org/officeDocument/2006/relationships/image" Target="../media/image39.pn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7.png"/><Relationship Id="rId4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tiff"/><Relationship Id="rId3" Type="http://schemas.microsoft.com/office/2007/relationships/media" Target="../media/media25.m4a"/><Relationship Id="rId7" Type="http://schemas.openxmlformats.org/officeDocument/2006/relationships/slideLayout" Target="../slideLayouts/slideLayout29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audio" Target="../media/media26.m4a"/><Relationship Id="rId5" Type="http://schemas.microsoft.com/office/2007/relationships/media" Target="../media/media26.m4a"/><Relationship Id="rId10" Type="http://schemas.openxmlformats.org/officeDocument/2006/relationships/image" Target="../media/image43.tiff"/><Relationship Id="rId4" Type="http://schemas.openxmlformats.org/officeDocument/2006/relationships/audio" Target="../media/media25.m4a"/><Relationship Id="rId9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tiff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microsoft.com/office/2007/relationships/hdphoto" Target="../media/hdphoto4.wdp"/><Relationship Id="rId3" Type="http://schemas.openxmlformats.org/officeDocument/2006/relationships/image" Target="../media/image48.png"/><Relationship Id="rId7" Type="http://schemas.microsoft.com/office/2007/relationships/hdphoto" Target="../media/hdphoto1.wdp"/><Relationship Id="rId12" Type="http://schemas.openxmlformats.org/officeDocument/2006/relationships/image" Target="../media/image5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51.png"/><Relationship Id="rId11" Type="http://schemas.microsoft.com/office/2007/relationships/hdphoto" Target="../media/hdphoto3.wdp"/><Relationship Id="rId5" Type="http://schemas.openxmlformats.org/officeDocument/2006/relationships/image" Target="../media/image50.png"/><Relationship Id="rId10" Type="http://schemas.openxmlformats.org/officeDocument/2006/relationships/image" Target="../media/image53.png"/><Relationship Id="rId4" Type="http://schemas.openxmlformats.org/officeDocument/2006/relationships/image" Target="../media/image49.png"/><Relationship Id="rId9" Type="http://schemas.microsoft.com/office/2007/relationships/hdphoto" Target="../media/hdphoto2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tiff"/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2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tiff"/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4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tiff"/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4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Grŵp</a:t>
            </a:r>
            <a:r>
              <a:rPr lang="en-US" sz="2400" b="1" dirty="0">
                <a:solidFill>
                  <a:schemeClr val="bg1"/>
                </a:solidFill>
              </a:rPr>
              <a:t> B – </a:t>
            </a:r>
            <a:r>
              <a:rPr lang="en-US" sz="2400" b="1" dirty="0" err="1">
                <a:solidFill>
                  <a:schemeClr val="bg1"/>
                </a:solidFill>
              </a:rPr>
              <a:t>Darlith</a:t>
            </a:r>
            <a:r>
              <a:rPr lang="en-US" sz="2400" b="1" dirty="0">
                <a:solidFill>
                  <a:schemeClr val="bg1"/>
                </a:solidFill>
              </a:rPr>
              <a:t>/Lecture 1</a:t>
            </a: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000" dirty="0" err="1">
                <a:solidFill>
                  <a:schemeClr val="bg1"/>
                </a:solidFill>
              </a:rPr>
              <a:t>c.evans-thomas@pcydds.ac.uk</a:t>
            </a:r>
            <a:endParaRPr lang="en-US" sz="2000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C457F-9971-2C47-968F-1C607F21F0B2}"/>
              </a:ext>
            </a:extLst>
          </p:cNvPr>
          <p:cNvSpPr/>
          <p:nvPr/>
        </p:nvSpPr>
        <p:spPr>
          <a:xfrm>
            <a:off x="9386855" y="1751695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2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6.1.2022</a:t>
            </a: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1933091"/>
            <a:ext cx="5799629" cy="447343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>
                <a:latin typeface="+mj-lt"/>
                <a:cs typeface="Cavolini" panose="03000502040302020204" pitchFamily="66" charset="0"/>
              </a:rPr>
              <a:t>Trafod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lleoliad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ysgol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a’r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Gymraeg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/ Discuss experience of the Welsh language on placement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/>
              <a:t>Adolygu</a:t>
            </a:r>
            <a:r>
              <a:rPr lang="en-US" sz="2400" dirty="0"/>
              <a:t> </a:t>
            </a:r>
            <a:r>
              <a:rPr lang="en-US" sz="2400" dirty="0" err="1"/>
              <a:t>rhai</a:t>
            </a:r>
            <a:r>
              <a:rPr lang="en-US" sz="2400" dirty="0"/>
              <a:t> </a:t>
            </a:r>
            <a:r>
              <a:rPr lang="en-US" sz="2400" dirty="0" err="1"/>
              <a:t>patrymau</a:t>
            </a:r>
            <a:r>
              <a:rPr lang="en-US" sz="2400" dirty="0"/>
              <a:t> – Revise some key patterns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>
                <a:latin typeface="+mj-lt"/>
                <a:cs typeface="Cavolini" panose="03000502040302020204" pitchFamily="66" charset="0"/>
              </a:rPr>
              <a:t>Geirfa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a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phatrymau’r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ysgol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/ School vocabulary and patterns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>
                <a:latin typeface="+mj-lt"/>
                <a:cs typeface="Cavolini" panose="03000502040302020204" pitchFamily="66" charset="0"/>
              </a:rPr>
              <a:t>Cyflwyno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patrymau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rhifedd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/ Introduce numeracy patterns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899" y="777862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42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C97555BF-83F1-FC4E-8A05-8EB232DE3751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/>
          <a:srcRect l="7031" r="7031"/>
          <a:stretch>
            <a:fillRect/>
          </a:stretch>
        </p:blipFill>
        <p:spPr>
          <a:xfrm>
            <a:off x="2460172" y="0"/>
            <a:ext cx="6858000" cy="6858000"/>
          </a:xfrm>
          <a:prstGeom prst="rect">
            <a:avLst/>
          </a:prstGeom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6200A1AC-11F3-C541-921A-0E1C084AC9CF}"/>
              </a:ext>
            </a:extLst>
          </p:cNvPr>
          <p:cNvSpPr/>
          <p:nvPr/>
        </p:nvSpPr>
        <p:spPr>
          <a:xfrm>
            <a:off x="2917372" y="210875"/>
            <a:ext cx="5943600" cy="3024914"/>
          </a:xfrm>
          <a:prstGeom prst="wedgeRoundRectCallout">
            <a:avLst>
              <a:gd name="adj1" fmla="val -46231"/>
              <a:gd name="adj2" fmla="val 7783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C83C2CE-34F1-574C-83A4-50CB765AB5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0307" y="3675730"/>
            <a:ext cx="2657730" cy="1594638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B0B21E3-8252-714F-8709-8D53019DC56C}"/>
              </a:ext>
            </a:extLst>
          </p:cNvPr>
          <p:cNvSpPr txBox="1">
            <a:spLocks/>
          </p:cNvSpPr>
          <p:nvPr/>
        </p:nvSpPr>
        <p:spPr>
          <a:xfrm>
            <a:off x="3113315" y="388431"/>
            <a:ext cx="5551714" cy="1020762"/>
          </a:xfrm>
          <a:solidFill>
            <a:schemeClr val="bg1"/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latin typeface="Segoe Print"/>
              </a:rPr>
              <a:t>Beth </a:t>
            </a:r>
            <a:r>
              <a:rPr lang="en-GB" sz="3200" dirty="0" err="1">
                <a:solidFill>
                  <a:schemeClr val="tx1"/>
                </a:solidFill>
                <a:latin typeface="Segoe Print"/>
              </a:rPr>
              <a:t>oedd</a:t>
            </a:r>
            <a:r>
              <a:rPr lang="en-GB" sz="3200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Segoe Print"/>
              </a:rPr>
              <a:t>eich</a:t>
            </a:r>
            <a:r>
              <a:rPr lang="en-GB" sz="3200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Segoe Print"/>
              </a:rPr>
              <a:t>profiad</a:t>
            </a:r>
            <a:r>
              <a:rPr lang="en-GB" sz="3200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Segoe Print"/>
              </a:rPr>
              <a:t>o’r</a:t>
            </a:r>
            <a:r>
              <a:rPr lang="en-GB" sz="3200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Segoe Print"/>
              </a:rPr>
              <a:t>Gymraeg</a:t>
            </a:r>
            <a:r>
              <a:rPr lang="en-GB" sz="3200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Segoe Print"/>
              </a:rPr>
              <a:t>ar</a:t>
            </a:r>
            <a:r>
              <a:rPr lang="en-GB" sz="3200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Segoe Print"/>
              </a:rPr>
              <a:t>leoliad</a:t>
            </a:r>
            <a:r>
              <a:rPr lang="en-GB" sz="3200" dirty="0">
                <a:solidFill>
                  <a:schemeClr val="tx1"/>
                </a:solidFill>
                <a:latin typeface="Segoe Print"/>
              </a:rPr>
              <a:t>?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Segoe Prin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3200" i="1" dirty="0">
                <a:solidFill>
                  <a:schemeClr val="tx1"/>
                </a:solidFill>
                <a:latin typeface="Segoe Print"/>
              </a:rPr>
              <a:t>What was your experience of the Welsh language on placement?</a:t>
            </a:r>
            <a:endParaRPr lang="en-GB" i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3D4F7F1C-1744-D042-BD37-70D1487B261A}"/>
              </a:ext>
            </a:extLst>
          </p:cNvPr>
          <p:cNvSpPr/>
          <p:nvPr/>
        </p:nvSpPr>
        <p:spPr>
          <a:xfrm>
            <a:off x="503712" y="4586054"/>
            <a:ext cx="3912919" cy="1177234"/>
          </a:xfrm>
          <a:prstGeom prst="wedgeRoundRectCallout">
            <a:avLst>
              <a:gd name="adj1" fmla="val -46231"/>
              <a:gd name="adj2" fmla="val 7783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Aft>
                <a:spcPts val="0"/>
              </a:spcAft>
              <a:defRPr/>
            </a:pPr>
            <a:endParaRPr lang="en-GB" sz="2400" dirty="0">
              <a:solidFill>
                <a:schemeClr val="tx1"/>
              </a:solidFill>
              <a:latin typeface="Segoe Prin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2400" dirty="0" err="1">
                <a:solidFill>
                  <a:schemeClr val="tx1"/>
                </a:solidFill>
                <a:latin typeface="Segoe Print"/>
              </a:rPr>
              <a:t>Addysgu’r</a:t>
            </a:r>
            <a:r>
              <a:rPr lang="en-GB" sz="2400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Segoe Print"/>
              </a:rPr>
              <a:t>Gymraeg</a:t>
            </a:r>
            <a:endParaRPr lang="en-GB" sz="2400" dirty="0">
              <a:solidFill>
                <a:schemeClr val="tx1"/>
              </a:solidFill>
              <a:latin typeface="Segoe Prin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2400" i="1" dirty="0">
                <a:solidFill>
                  <a:schemeClr val="tx1"/>
                </a:solidFill>
                <a:latin typeface="Segoe Print"/>
              </a:rPr>
              <a:t>Teaching Welsh</a:t>
            </a:r>
          </a:p>
          <a:p>
            <a:pPr algn="ctr" fontAlgn="auto">
              <a:spcAft>
                <a:spcPts val="0"/>
              </a:spcAft>
              <a:defRPr/>
            </a:pPr>
            <a:endParaRPr lang="en-GB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78A74DDE-8788-DF44-BFAB-1899B218A637}"/>
              </a:ext>
            </a:extLst>
          </p:cNvPr>
          <p:cNvSpPr/>
          <p:nvPr/>
        </p:nvSpPr>
        <p:spPr>
          <a:xfrm>
            <a:off x="7540611" y="4600108"/>
            <a:ext cx="3912919" cy="1700445"/>
          </a:xfrm>
          <a:prstGeom prst="wedgeRoundRectCallout">
            <a:avLst>
              <a:gd name="adj1" fmla="val -46231"/>
              <a:gd name="adj2" fmla="val 7783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Aft>
                <a:spcPts val="0"/>
              </a:spcAft>
              <a:defRPr/>
            </a:pPr>
            <a:endParaRPr lang="en-GB" sz="2400" dirty="0">
              <a:solidFill>
                <a:schemeClr val="tx1"/>
              </a:solidFill>
              <a:latin typeface="Segoe Prin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2400" dirty="0" err="1">
                <a:solidFill>
                  <a:schemeClr val="tx1"/>
                </a:solidFill>
                <a:latin typeface="Segoe Print"/>
              </a:rPr>
              <a:t>Defnydd</a:t>
            </a:r>
            <a:r>
              <a:rPr lang="en-GB" sz="2400" dirty="0">
                <a:solidFill>
                  <a:schemeClr val="tx1"/>
                </a:solidFill>
                <a:latin typeface="Segoe Print"/>
              </a:rPr>
              <a:t> y </a:t>
            </a:r>
            <a:r>
              <a:rPr lang="en-GB" sz="2400" dirty="0" err="1">
                <a:solidFill>
                  <a:schemeClr val="tx1"/>
                </a:solidFill>
                <a:latin typeface="Segoe Print"/>
              </a:rPr>
              <a:t>Gymraeg</a:t>
            </a:r>
            <a:r>
              <a:rPr lang="en-GB" sz="2400" dirty="0">
                <a:solidFill>
                  <a:schemeClr val="tx1"/>
                </a:solidFill>
                <a:latin typeface="Segoe Print"/>
              </a:rPr>
              <a:t>. </a:t>
            </a:r>
            <a:r>
              <a:rPr lang="en-GB" sz="2400" dirty="0" err="1">
                <a:solidFill>
                  <a:schemeClr val="tx1"/>
                </a:solidFill>
                <a:latin typeface="Segoe Print"/>
              </a:rPr>
              <a:t>e.e</a:t>
            </a:r>
            <a:r>
              <a:rPr lang="en-GB" sz="2400" dirty="0">
                <a:solidFill>
                  <a:schemeClr val="tx1"/>
                </a:solidFill>
                <a:latin typeface="Segoe Print"/>
              </a:rPr>
              <a:t>. </a:t>
            </a:r>
            <a:r>
              <a:rPr lang="en-GB" sz="2400" dirty="0" err="1">
                <a:solidFill>
                  <a:schemeClr val="tx1"/>
                </a:solidFill>
                <a:latin typeface="Segoe Print"/>
              </a:rPr>
              <a:t>Siarter</a:t>
            </a:r>
            <a:r>
              <a:rPr lang="en-GB" sz="2400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Segoe Print"/>
              </a:rPr>
              <a:t>iaith</a:t>
            </a:r>
            <a:endParaRPr lang="en-GB" sz="2400" dirty="0">
              <a:solidFill>
                <a:schemeClr val="tx1"/>
              </a:solidFill>
              <a:latin typeface="Segoe Prin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2400" i="1" dirty="0">
                <a:solidFill>
                  <a:schemeClr val="tx1"/>
                </a:solidFill>
                <a:latin typeface="Segoe Print"/>
              </a:rPr>
              <a:t>Use of Welsh e.g. </a:t>
            </a:r>
            <a:r>
              <a:rPr lang="en-GB" sz="2400" i="1" dirty="0" err="1">
                <a:solidFill>
                  <a:schemeClr val="tx1"/>
                </a:solidFill>
                <a:latin typeface="Segoe Print"/>
              </a:rPr>
              <a:t>Siarter</a:t>
            </a:r>
            <a:r>
              <a:rPr lang="en-GB" sz="2400" i="1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sz="2400" i="1" dirty="0" err="1">
                <a:solidFill>
                  <a:schemeClr val="tx1"/>
                </a:solidFill>
                <a:latin typeface="Segoe Print"/>
              </a:rPr>
              <a:t>Iaith</a:t>
            </a:r>
            <a:endParaRPr lang="en-GB" sz="2400" i="1" dirty="0">
              <a:solidFill>
                <a:schemeClr val="tx1"/>
              </a:solidFill>
              <a:latin typeface="Segoe Print"/>
            </a:endParaRPr>
          </a:p>
          <a:p>
            <a:pPr algn="ctr" fontAlgn="auto">
              <a:spcAft>
                <a:spcPts val="0"/>
              </a:spcAft>
              <a:defRPr/>
            </a:pPr>
            <a:endParaRPr lang="en-GB" dirty="0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4209293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Paddington | Original Shrewsbury">
            <a:extLst>
              <a:ext uri="{FF2B5EF4-FFF2-40B4-BE49-F238E27FC236}">
                <a16:creationId xmlns:a16="http://schemas.microsoft.com/office/drawing/2014/main" id="{4605970C-1403-D74C-AFA5-7B298DAE7B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3431"/>
          <a:stretch/>
        </p:blipFill>
        <p:spPr bwMode="auto">
          <a:xfrm>
            <a:off x="6869552" y="2182091"/>
            <a:ext cx="4357180" cy="3771900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109134" y="2530013"/>
            <a:ext cx="8421158" cy="5597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 err="1"/>
              <a:t>Dyma</a:t>
            </a:r>
            <a:r>
              <a:rPr lang="en-US" sz="2600" b="1" dirty="0"/>
              <a:t> Paddington.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Mae Paddington </a:t>
            </a:r>
            <a:r>
              <a:rPr lang="en-US" sz="2600" b="1" dirty="0" err="1"/>
              <a:t>yn</a:t>
            </a:r>
            <a:r>
              <a:rPr lang="en-US" sz="2600" b="1" dirty="0"/>
              <a:t> </a:t>
            </a:r>
            <a:r>
              <a:rPr lang="en-US" sz="2600" b="1" dirty="0" err="1"/>
              <a:t>byw</a:t>
            </a:r>
            <a:r>
              <a:rPr lang="en-US" sz="2600" b="1" dirty="0"/>
              <a:t> </a:t>
            </a:r>
            <a:r>
              <a:rPr lang="en-US" sz="2600" b="1" dirty="0" err="1"/>
              <a:t>yn</a:t>
            </a:r>
            <a:r>
              <a:rPr lang="en-US" sz="2600" b="1" dirty="0"/>
              <a:t> </a:t>
            </a:r>
            <a:r>
              <a:rPr lang="en-US" sz="2600" b="1" dirty="0" err="1"/>
              <a:t>Llundain</a:t>
            </a:r>
            <a:r>
              <a:rPr lang="en-US" sz="2600" b="1" dirty="0"/>
              <a:t>. 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Mae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dod</a:t>
            </a:r>
            <a:r>
              <a:rPr lang="en-US" sz="2600" b="1" dirty="0"/>
              <a:t> o </a:t>
            </a:r>
            <a:r>
              <a:rPr lang="en-US" sz="2600" b="1" dirty="0" err="1"/>
              <a:t>Beriw</a:t>
            </a:r>
            <a:r>
              <a:rPr lang="en-US" sz="2600" b="1" dirty="0"/>
              <a:t> </a:t>
            </a:r>
            <a:r>
              <a:rPr lang="en-US" sz="2600" b="1" dirty="0" err="1"/>
              <a:t>yn</a:t>
            </a:r>
            <a:r>
              <a:rPr lang="en-US" sz="2600" b="1" dirty="0"/>
              <a:t> </a:t>
            </a:r>
            <a:r>
              <a:rPr lang="en-US" sz="2600" b="1" dirty="0" err="1"/>
              <a:t>wreiddiol</a:t>
            </a:r>
            <a:r>
              <a:rPr lang="en-US" sz="2600" b="1" dirty="0"/>
              <a:t>. 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 err="1"/>
              <a:t>Pastuso</a:t>
            </a:r>
            <a:r>
              <a:rPr lang="en-US" sz="2600" b="1" dirty="0"/>
              <a:t> </a:t>
            </a:r>
            <a:r>
              <a:rPr lang="en-US" sz="2600" b="1" dirty="0" err="1"/>
              <a:t>ydy</a:t>
            </a:r>
            <a:r>
              <a:rPr lang="en-US" sz="2600" b="1" dirty="0"/>
              <a:t> </a:t>
            </a:r>
            <a:r>
              <a:rPr lang="en-US" sz="2600" b="1" dirty="0" err="1"/>
              <a:t>ei</a:t>
            </a:r>
            <a:r>
              <a:rPr lang="en-US" sz="2600" b="1" dirty="0"/>
              <a:t> </a:t>
            </a:r>
            <a:r>
              <a:rPr lang="en-US" sz="2600" b="1" dirty="0" err="1"/>
              <a:t>enw</a:t>
            </a:r>
            <a:r>
              <a:rPr lang="en-US" sz="2600" b="1" dirty="0"/>
              <a:t> </a:t>
            </a:r>
            <a:r>
              <a:rPr lang="en-US" sz="2600" b="1" dirty="0" err="1"/>
              <a:t>ym</a:t>
            </a:r>
            <a:r>
              <a:rPr lang="en-US" sz="2600" b="1" dirty="0"/>
              <a:t> </a:t>
            </a:r>
            <a:r>
              <a:rPr lang="en-US" sz="2600" b="1" dirty="0" err="1"/>
              <a:t>Mheriw</a:t>
            </a:r>
            <a:r>
              <a:rPr lang="en-US" sz="2600" b="1" dirty="0"/>
              <a:t>. 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Mae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hoffi</a:t>
            </a:r>
            <a:r>
              <a:rPr lang="en-US" sz="2600" b="1" dirty="0"/>
              <a:t> </a:t>
            </a:r>
            <a:r>
              <a:rPr lang="en-US" sz="2600" b="1" dirty="0" err="1"/>
              <a:t>bwyta</a:t>
            </a:r>
            <a:r>
              <a:rPr lang="en-US" sz="2600" b="1" dirty="0"/>
              <a:t> </a:t>
            </a:r>
            <a:r>
              <a:rPr lang="en-US" sz="2600" b="1" dirty="0" err="1"/>
              <a:t>marmalêd</a:t>
            </a:r>
            <a:r>
              <a:rPr lang="en-US" sz="2600" b="1" dirty="0"/>
              <a:t>. 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Mae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caru</a:t>
            </a:r>
            <a:r>
              <a:rPr lang="en-US" sz="2600" b="1" dirty="0"/>
              <a:t> </a:t>
            </a:r>
            <a:r>
              <a:rPr lang="en-US" sz="2600" b="1" dirty="0" err="1"/>
              <a:t>Modryb</a:t>
            </a:r>
            <a:r>
              <a:rPr lang="en-US" sz="2600" b="1" dirty="0"/>
              <a:t> Lucy.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b="1" dirty="0"/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DB5189A5-795F-E14E-848D-C021A0AEE5DB}"/>
              </a:ext>
            </a:extLst>
          </p:cNvPr>
          <p:cNvSpPr/>
          <p:nvPr/>
        </p:nvSpPr>
        <p:spPr>
          <a:xfrm>
            <a:off x="340989" y="444303"/>
            <a:ext cx="11477274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disgrifiad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ac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sydd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sleid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sz="20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sz="20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the description and write answers to the questions on the next slide.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5851176-A57C-3145-8168-30593740D91F}"/>
              </a:ext>
            </a:extLst>
          </p:cNvPr>
          <p:cNvPicPr/>
          <p:nvPr/>
        </p:nvPicPr>
        <p:blipFill rotWithShape="1">
          <a:blip r:embed="rId5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809513" y="636814"/>
            <a:ext cx="936013" cy="10126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1C751F-7064-EB4E-B633-6024179F27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24782" y="39577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677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550"/>
    </mc:Choice>
    <mc:Fallback xmlns="">
      <p:transition spd="slow" advTm="67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Explosion 2 11">
            <a:extLst>
              <a:ext uri="{FF2B5EF4-FFF2-40B4-BE49-F238E27FC236}">
                <a16:creationId xmlns:a16="http://schemas.microsoft.com/office/drawing/2014/main" id="{5668CF48-E495-3848-9909-684E488A5FF1}"/>
              </a:ext>
            </a:extLst>
          </p:cNvPr>
          <p:cNvSpPr/>
          <p:nvPr/>
        </p:nvSpPr>
        <p:spPr>
          <a:xfrm>
            <a:off x="6841548" y="177751"/>
            <a:ext cx="3525116" cy="1120757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Explosion 2 1">
            <a:extLst>
              <a:ext uri="{FF2B5EF4-FFF2-40B4-BE49-F238E27FC236}">
                <a16:creationId xmlns:a16="http://schemas.microsoft.com/office/drawing/2014/main" id="{B8287556-F11E-0640-A07D-F74E84E9AD54}"/>
              </a:ext>
            </a:extLst>
          </p:cNvPr>
          <p:cNvSpPr/>
          <p:nvPr/>
        </p:nvSpPr>
        <p:spPr>
          <a:xfrm>
            <a:off x="776721" y="166255"/>
            <a:ext cx="3525116" cy="1120757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3074" name="Picture 2" descr="Paddington | Original Shrewsbury">
            <a:extLst>
              <a:ext uri="{FF2B5EF4-FFF2-40B4-BE49-F238E27FC236}">
                <a16:creationId xmlns:a16="http://schemas.microsoft.com/office/drawing/2014/main" id="{4605970C-1403-D74C-AFA5-7B298DAE7B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3431"/>
          <a:stretch/>
        </p:blipFill>
        <p:spPr bwMode="auto">
          <a:xfrm>
            <a:off x="6921506" y="2811177"/>
            <a:ext cx="3942565" cy="3412978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078393" y="2779395"/>
            <a:ext cx="8421158" cy="5597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1. </a:t>
            </a:r>
            <a:r>
              <a:rPr lang="en-US" sz="2600" b="1" dirty="0" err="1"/>
              <a:t>Pwy</a:t>
            </a:r>
            <a:r>
              <a:rPr lang="en-US" sz="2600" b="1" dirty="0"/>
              <a:t> </a:t>
            </a:r>
            <a:r>
              <a:rPr lang="en-US" sz="2600" b="1" dirty="0" err="1"/>
              <a:t>ydy</a:t>
            </a:r>
            <a:r>
              <a:rPr lang="en-US" sz="2600" b="1" dirty="0"/>
              <a:t> e?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2. </a:t>
            </a:r>
            <a:r>
              <a:rPr lang="en-US" sz="2600" b="1" dirty="0" err="1"/>
              <a:t>Ble</a:t>
            </a:r>
            <a:r>
              <a:rPr lang="en-US" sz="2600" b="1" dirty="0"/>
              <a:t> </a:t>
            </a:r>
            <a:r>
              <a:rPr lang="en-US" sz="2600" b="1" dirty="0" err="1"/>
              <a:t>mae</a:t>
            </a:r>
            <a:r>
              <a:rPr lang="en-US" sz="2600" b="1" dirty="0"/>
              <a:t>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byw</a:t>
            </a:r>
            <a:r>
              <a:rPr lang="en-US" sz="2600" b="1" dirty="0"/>
              <a:t>?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3. O </a:t>
            </a:r>
            <a:r>
              <a:rPr lang="en-US" sz="2600" b="1" dirty="0" err="1"/>
              <a:t>ble</a:t>
            </a:r>
            <a:r>
              <a:rPr lang="en-US" sz="2600" b="1" dirty="0"/>
              <a:t> </a:t>
            </a:r>
            <a:r>
              <a:rPr lang="en-US" sz="2600" b="1" dirty="0" err="1"/>
              <a:t>mae</a:t>
            </a:r>
            <a:r>
              <a:rPr lang="en-US" sz="2600" b="1" dirty="0"/>
              <a:t>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dod</a:t>
            </a:r>
            <a:r>
              <a:rPr lang="en-US" sz="2600" b="1" dirty="0"/>
              <a:t> </a:t>
            </a:r>
            <a:r>
              <a:rPr lang="en-US" sz="2600" b="1" dirty="0" err="1"/>
              <a:t>yn</a:t>
            </a:r>
            <a:r>
              <a:rPr lang="en-US" sz="2600" b="1" dirty="0"/>
              <a:t> </a:t>
            </a:r>
            <a:r>
              <a:rPr lang="en-US" sz="2600" b="1" dirty="0" err="1"/>
              <a:t>wreiddiol</a:t>
            </a:r>
            <a:r>
              <a:rPr lang="en-US" sz="2600" b="1" dirty="0"/>
              <a:t>?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4. Beth </a:t>
            </a:r>
            <a:r>
              <a:rPr lang="en-US" sz="2600" b="1" dirty="0" err="1"/>
              <a:t>ydy</a:t>
            </a:r>
            <a:r>
              <a:rPr lang="en-US" sz="2600" b="1" dirty="0"/>
              <a:t> </a:t>
            </a:r>
            <a:r>
              <a:rPr lang="en-US" sz="2600" b="1" dirty="0" err="1"/>
              <a:t>ei</a:t>
            </a:r>
            <a:r>
              <a:rPr lang="en-US" sz="2600" b="1" dirty="0"/>
              <a:t> </a:t>
            </a:r>
            <a:r>
              <a:rPr lang="en-US" sz="2600" b="1" dirty="0" err="1"/>
              <a:t>enw</a:t>
            </a:r>
            <a:r>
              <a:rPr lang="en-US" sz="2600" b="1" dirty="0"/>
              <a:t> e </a:t>
            </a:r>
            <a:r>
              <a:rPr lang="en-US" sz="2600" b="1" dirty="0" err="1"/>
              <a:t>ym</a:t>
            </a:r>
            <a:r>
              <a:rPr lang="en-US" sz="2600" b="1" dirty="0"/>
              <a:t> </a:t>
            </a:r>
            <a:r>
              <a:rPr lang="en-US" sz="2600" b="1" dirty="0" err="1"/>
              <a:t>Mheriw</a:t>
            </a:r>
            <a:r>
              <a:rPr lang="en-US" sz="2600" b="1" dirty="0"/>
              <a:t>?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5. Beth </a:t>
            </a:r>
            <a:r>
              <a:rPr lang="en-US" sz="2600" b="1" dirty="0" err="1"/>
              <a:t>mae</a:t>
            </a:r>
            <a:r>
              <a:rPr lang="en-US" sz="2600" b="1" dirty="0"/>
              <a:t>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hoffi</a:t>
            </a:r>
            <a:r>
              <a:rPr lang="en-US" sz="2600" b="1" dirty="0"/>
              <a:t>?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600" b="1" dirty="0"/>
              <a:t>6. Beth </a:t>
            </a:r>
            <a:r>
              <a:rPr lang="en-US" sz="2600" b="1" dirty="0" err="1"/>
              <a:t>mae</a:t>
            </a:r>
            <a:r>
              <a:rPr lang="en-US" sz="2600" b="1" dirty="0"/>
              <a:t> </a:t>
            </a:r>
            <a:r>
              <a:rPr lang="en-US" sz="2600" b="1" dirty="0" err="1"/>
              <a:t>e’n</a:t>
            </a:r>
            <a:r>
              <a:rPr lang="en-US" sz="2600" b="1" dirty="0"/>
              <a:t> </a:t>
            </a:r>
            <a:r>
              <a:rPr lang="en-US" sz="2600" b="1" dirty="0" err="1"/>
              <a:t>garu</a:t>
            </a:r>
            <a:r>
              <a:rPr lang="en-US" sz="2600" b="1" dirty="0"/>
              <a:t>?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b="1" dirty="0"/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DB5189A5-795F-E14E-848D-C021A0AEE5DB}"/>
              </a:ext>
            </a:extLst>
          </p:cNvPr>
          <p:cNvSpPr/>
          <p:nvPr/>
        </p:nvSpPr>
        <p:spPr>
          <a:xfrm>
            <a:off x="974282" y="1287012"/>
            <a:ext cx="3025667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Answer the questions.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1C751F-7064-EB4E-B633-6024179F27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76736" y="4227946"/>
            <a:ext cx="812800" cy="812800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E10CB92B-2854-2C49-820D-304924BC73D0}"/>
              </a:ext>
            </a:extLst>
          </p:cNvPr>
          <p:cNvSpPr/>
          <p:nvPr/>
        </p:nvSpPr>
        <p:spPr>
          <a:xfrm>
            <a:off x="5288972" y="1287011"/>
            <a:ext cx="6359237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TASG ESTYNEDIG / EXTENDED TASK </a:t>
            </a:r>
          </a:p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baragraff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ddisgrifio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cymeriad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enwog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arall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Write a paragraph to describe another famous character.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EC709BB-FC04-3044-9613-44C5586C925E}"/>
              </a:ext>
            </a:extLst>
          </p:cNvPr>
          <p:cNvSpPr txBox="1">
            <a:spLocks/>
          </p:cNvSpPr>
          <p:nvPr/>
        </p:nvSpPr>
        <p:spPr>
          <a:xfrm>
            <a:off x="1667465" y="-13624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E66626E-FB24-694C-83A6-E35884304A79}"/>
              </a:ext>
            </a:extLst>
          </p:cNvPr>
          <p:cNvSpPr txBox="1">
            <a:spLocks/>
          </p:cNvSpPr>
          <p:nvPr/>
        </p:nvSpPr>
        <p:spPr>
          <a:xfrm>
            <a:off x="7722175" y="-2711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2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C8B3977-66A1-B444-A073-157435180DB8}"/>
              </a:ext>
            </a:extLst>
          </p:cNvPr>
          <p:cNvPicPr/>
          <p:nvPr/>
        </p:nvPicPr>
        <p:blipFill rotWithShape="1">
          <a:blip r:embed="rId6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9431099" y="155133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64927C0-C540-6742-ABC0-08621097CE43}"/>
              </a:ext>
            </a:extLst>
          </p:cNvPr>
          <p:cNvPicPr/>
          <p:nvPr/>
        </p:nvPicPr>
        <p:blipFill rotWithShape="1">
          <a:blip r:embed="rId6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3415254" y="16613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6732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550"/>
    </mc:Choice>
    <mc:Fallback xmlns="">
      <p:transition spd="slow" advTm="67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6BABA4D7-1760-F242-8A6D-8A8D860E9F57}"/>
              </a:ext>
            </a:extLst>
          </p:cNvPr>
          <p:cNvSpPr/>
          <p:nvPr/>
        </p:nvSpPr>
        <p:spPr>
          <a:xfrm>
            <a:off x="657542" y="252915"/>
            <a:ext cx="3809739" cy="397282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657542" y="252915"/>
            <a:ext cx="3809739" cy="4218954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Y </a:t>
            </a:r>
            <a:r>
              <a:rPr lang="en-US" sz="4000" b="1" dirty="0" err="1">
                <a:latin typeface="Ink Free" panose="03080402000500000000" pitchFamily="66" charset="0"/>
              </a:rPr>
              <a:t>pynciau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traddodiadol</a:t>
            </a:r>
            <a:endParaRPr lang="en-US" sz="40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  <a:sym typeface="Wingdings" pitchFamily="2" charset="2"/>
            </a:endParaRPr>
          </a:p>
          <a:p>
            <a:pPr algn="ctr">
              <a:spcAft>
                <a:spcPts val="600"/>
              </a:spcAft>
            </a:pPr>
            <a:r>
              <a:rPr lang="en-US" sz="4000" b="1" i="1" dirty="0">
                <a:latin typeface="Ink Free" panose="03080402000500000000" pitchFamily="66" charset="0"/>
                <a:sym typeface="Wingdings" pitchFamily="2" charset="2"/>
              </a:rPr>
              <a:t>The traditional subjects</a:t>
            </a:r>
            <a:endParaRPr lang="en-US" sz="4000" b="1" i="1" dirty="0">
              <a:latin typeface="Ink Free" panose="03080402000500000000" pitchFamily="66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94A17B-54F6-D640-ADB2-8FD9F5EC61BF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4654695" y="3581784"/>
            <a:ext cx="1196816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7305FD7-D558-114F-9C09-CDC9020A50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00" r="-2" b="5989"/>
          <a:stretch/>
        </p:blipFill>
        <p:spPr>
          <a:xfrm>
            <a:off x="4467281" y="0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12" name="Speech Bubble: Rectangle with Corners Rounded 4">
            <a:extLst>
              <a:ext uri="{FF2B5EF4-FFF2-40B4-BE49-F238E27FC236}">
                <a16:creationId xmlns:a16="http://schemas.microsoft.com/office/drawing/2014/main" id="{8D327F60-81CE-E748-B12F-951265266459}"/>
              </a:ext>
            </a:extLst>
          </p:cNvPr>
          <p:cNvSpPr/>
          <p:nvPr/>
        </p:nvSpPr>
        <p:spPr>
          <a:xfrm>
            <a:off x="865414" y="4503355"/>
            <a:ext cx="3601867" cy="2021249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bob un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sleidiau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and repeat each one on the next slides. </a:t>
            </a:r>
          </a:p>
        </p:txBody>
      </p:sp>
    </p:spTree>
    <p:extLst>
      <p:ext uri="{BB962C8B-B14F-4D97-AF65-F5344CB8AC3E}">
        <p14:creationId xmlns:p14="http://schemas.microsoft.com/office/powerpoint/2010/main" val="3758477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>
            <a:extLst>
              <a:ext uri="{FF2B5EF4-FFF2-40B4-BE49-F238E27FC236}">
                <a16:creationId xmlns:a16="http://schemas.microsoft.com/office/drawing/2014/main" id="{38688894-D4B7-5D46-8EB9-474AE60174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4580" y="89261"/>
            <a:ext cx="3724130" cy="479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lvl1pPr>
              <a:spcBef>
                <a:spcPct val="20000"/>
              </a:spcBef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fr-FR" altLang="en-US" sz="2400" b="1" dirty="0" err="1">
                <a:latin typeface="Century Gothic" panose="020B0502020202020204" pitchFamily="34" charset="0"/>
                <a:cs typeface="Arial" panose="020B0604020202020204" pitchFamily="34" charset="0"/>
              </a:rPr>
              <a:t>Addysg</a:t>
            </a:r>
            <a:r>
              <a:rPr lang="fr-FR" altLang="en-US" sz="2400" b="1" dirty="0">
                <a:solidFill>
                  <a:schemeClr val="accent1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fr-FR" altLang="en-US" sz="2400" b="1" dirty="0" err="1">
                <a:latin typeface="Century Gothic" panose="020B0502020202020204" pitchFamily="34" charset="0"/>
                <a:cs typeface="Arial" panose="020B0604020202020204" pitchFamily="34" charset="0"/>
              </a:rPr>
              <a:t>Grefyddol</a:t>
            </a:r>
            <a:endParaRPr lang="fr-FR" altLang="en-US" sz="2400" b="1" dirty="0">
              <a:latin typeface="Century Gothic" panose="020B0502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79F636-37D3-E84B-8055-54773C710B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910" y="605135"/>
            <a:ext cx="844207" cy="844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D3C6A30-4489-3B48-8F72-5E7BC59F6A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83" y="619417"/>
            <a:ext cx="608374" cy="82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2363FC4-3471-BF43-96E7-1033E1A9F0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5550" y="469355"/>
            <a:ext cx="979986" cy="97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" name="Audio 1">
            <a:hlinkClick r:id="" action="ppaction://media"/>
            <a:extLst>
              <a:ext uri="{FF2B5EF4-FFF2-40B4-BE49-F238E27FC236}">
                <a16:creationId xmlns:a16="http://schemas.microsoft.com/office/drawing/2014/main" id="{AF4D920C-7803-D240-81C5-BDD92E8E63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3268062" y="22172"/>
            <a:ext cx="710648" cy="710648"/>
          </a:xfrm>
          <a:prstGeom prst="rect">
            <a:avLst/>
          </a:prstGeom>
        </p:spPr>
      </p:pic>
      <p:sp>
        <p:nvSpPr>
          <p:cNvPr id="11" name="Rectangle 2">
            <a:extLst>
              <a:ext uri="{FF2B5EF4-FFF2-40B4-BE49-F238E27FC236}">
                <a16:creationId xmlns:a16="http://schemas.microsoft.com/office/drawing/2014/main" id="{6A9C08FE-9956-CF49-8C36-280F3B23C98C}"/>
              </a:ext>
            </a:extLst>
          </p:cNvPr>
          <p:cNvSpPr txBox="1">
            <a:spLocks noChangeArrowheads="1"/>
          </p:cNvSpPr>
          <p:nvPr/>
        </p:nvSpPr>
        <p:spPr>
          <a:xfrm>
            <a:off x="274747" y="1973462"/>
            <a:ext cx="2460023" cy="1320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Celf</a:t>
            </a:r>
            <a:r>
              <a:rPr lang="en-GB" altLang="en-US" sz="2400" b="1" dirty="0">
                <a:latin typeface="Century Gothic" panose="020B0502020202020204" pitchFamily="34" charset="0"/>
              </a:rPr>
              <a:t> a </a:t>
            </a:r>
            <a:r>
              <a:rPr lang="en-GB" altLang="en-US" sz="2400" b="1" dirty="0" err="1">
                <a:latin typeface="Century Gothic" panose="020B0502020202020204" pitchFamily="34" charset="0"/>
              </a:rPr>
              <a:t>dylunio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DBB4A161-199D-1C45-9096-6B129C7AB3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14" y="2543823"/>
            <a:ext cx="1049482" cy="699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Audio 1">
            <a:hlinkClick r:id="" action="ppaction://media"/>
            <a:extLst>
              <a:ext uri="{FF2B5EF4-FFF2-40B4-BE49-F238E27FC236}">
                <a16:creationId xmlns:a16="http://schemas.microsoft.com/office/drawing/2014/main" id="{9F9B79B3-7653-5149-86AA-03AA34621BB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2544899" y="1797027"/>
            <a:ext cx="812800" cy="812800"/>
          </a:xfrm>
          <a:prstGeom prst="rect">
            <a:avLst/>
          </a:prstGeom>
        </p:spPr>
      </p:pic>
      <p:sp>
        <p:nvSpPr>
          <p:cNvPr id="14" name="Rectangle 2">
            <a:extLst>
              <a:ext uri="{FF2B5EF4-FFF2-40B4-BE49-F238E27FC236}">
                <a16:creationId xmlns:a16="http://schemas.microsoft.com/office/drawing/2014/main" id="{F604F51F-178C-4442-9A51-EBCB81C5A8D2}"/>
              </a:ext>
            </a:extLst>
          </p:cNvPr>
          <p:cNvSpPr txBox="1">
            <a:spLocks noChangeArrowheads="1"/>
          </p:cNvSpPr>
          <p:nvPr/>
        </p:nvSpPr>
        <p:spPr>
          <a:xfrm>
            <a:off x="346583" y="3444264"/>
            <a:ext cx="2388187" cy="1320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Cerddoriaeth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16" name="Picture 3" descr="j0233955">
            <a:extLst>
              <a:ext uri="{FF2B5EF4-FFF2-40B4-BE49-F238E27FC236}">
                <a16:creationId xmlns:a16="http://schemas.microsoft.com/office/drawing/2014/main" id="{16CB7F7D-6420-3746-A7B0-E2494F51C2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07" y="3908826"/>
            <a:ext cx="939923" cy="960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Audio 1">
            <a:hlinkClick r:id="" action="ppaction://media"/>
            <a:extLst>
              <a:ext uri="{FF2B5EF4-FFF2-40B4-BE49-F238E27FC236}">
                <a16:creationId xmlns:a16="http://schemas.microsoft.com/office/drawing/2014/main" id="{F6DC1EDA-B9C7-A540-8435-D521BB3C18EB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2544899" y="3235547"/>
            <a:ext cx="812800" cy="812800"/>
          </a:xfrm>
          <a:prstGeom prst="rect">
            <a:avLst/>
          </a:prstGeom>
        </p:spPr>
      </p:pic>
      <p:sp>
        <p:nvSpPr>
          <p:cNvPr id="18" name="Rectangle 2">
            <a:extLst>
              <a:ext uri="{FF2B5EF4-FFF2-40B4-BE49-F238E27FC236}">
                <a16:creationId xmlns:a16="http://schemas.microsoft.com/office/drawing/2014/main" id="{ECAD93FC-CECF-424C-9245-D2C9ECD09E2C}"/>
              </a:ext>
            </a:extLst>
          </p:cNvPr>
          <p:cNvSpPr txBox="1">
            <a:spLocks noChangeArrowheads="1"/>
          </p:cNvSpPr>
          <p:nvPr/>
        </p:nvSpPr>
        <p:spPr>
          <a:xfrm>
            <a:off x="346583" y="5178164"/>
            <a:ext cx="1968967" cy="1320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Cymraeg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19" name="Picture 3" descr="j0391812">
            <a:extLst>
              <a:ext uri="{FF2B5EF4-FFF2-40B4-BE49-F238E27FC236}">
                <a16:creationId xmlns:a16="http://schemas.microsoft.com/office/drawing/2014/main" id="{644459AB-305C-3D45-8A15-4CE41720B9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091" y="5662530"/>
            <a:ext cx="981639" cy="656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Audio 1">
            <a:hlinkClick r:id="" action="ppaction://media"/>
            <a:extLst>
              <a:ext uri="{FF2B5EF4-FFF2-40B4-BE49-F238E27FC236}">
                <a16:creationId xmlns:a16="http://schemas.microsoft.com/office/drawing/2014/main" id="{4A7032D1-1431-144C-934D-E311C7EE5DE7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2077446" y="5074151"/>
            <a:ext cx="812800" cy="812800"/>
          </a:xfrm>
          <a:prstGeom prst="rect">
            <a:avLst/>
          </a:prstGeom>
        </p:spPr>
      </p:pic>
      <p:sp>
        <p:nvSpPr>
          <p:cNvPr id="21" name="Rectangle 2">
            <a:extLst>
              <a:ext uri="{FF2B5EF4-FFF2-40B4-BE49-F238E27FC236}">
                <a16:creationId xmlns:a16="http://schemas.microsoft.com/office/drawing/2014/main" id="{A065A51D-C4B8-7E4C-9C89-3508760606FD}"/>
              </a:ext>
            </a:extLst>
          </p:cNvPr>
          <p:cNvSpPr txBox="1">
            <a:spLocks noChangeArrowheads="1"/>
          </p:cNvSpPr>
          <p:nvPr/>
        </p:nvSpPr>
        <p:spPr>
          <a:xfrm>
            <a:off x="4338252" y="183011"/>
            <a:ext cx="2830162" cy="1320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Daearyddiaeth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22" name="Picture 3" descr="j0233956">
            <a:extLst>
              <a:ext uri="{FF2B5EF4-FFF2-40B4-BE49-F238E27FC236}">
                <a16:creationId xmlns:a16="http://schemas.microsoft.com/office/drawing/2014/main" id="{9A279C27-A8D4-6C4F-9343-26E6AD6BE0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228" y="602093"/>
            <a:ext cx="1129964" cy="1014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Audio 1">
            <a:hlinkClick r:id="" action="ppaction://media"/>
            <a:extLst>
              <a:ext uri="{FF2B5EF4-FFF2-40B4-BE49-F238E27FC236}">
                <a16:creationId xmlns:a16="http://schemas.microsoft.com/office/drawing/2014/main" id="{C6216022-30F0-F04A-8301-F9D588FFD5D4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6835423" y="0"/>
            <a:ext cx="812800" cy="812800"/>
          </a:xfrm>
          <a:prstGeom prst="rect">
            <a:avLst/>
          </a:prstGeom>
        </p:spPr>
      </p:pic>
      <p:sp>
        <p:nvSpPr>
          <p:cNvPr id="24" name="Rectangle 2">
            <a:extLst>
              <a:ext uri="{FF2B5EF4-FFF2-40B4-BE49-F238E27FC236}">
                <a16:creationId xmlns:a16="http://schemas.microsoft.com/office/drawing/2014/main" id="{DE1C1DB9-E11F-3246-9309-C3FC2BDEF054}"/>
              </a:ext>
            </a:extLst>
          </p:cNvPr>
          <p:cNvSpPr txBox="1">
            <a:spLocks noChangeArrowheads="1"/>
          </p:cNvSpPr>
          <p:nvPr/>
        </p:nvSpPr>
        <p:spPr>
          <a:xfrm>
            <a:off x="3932013" y="1842700"/>
            <a:ext cx="1844873" cy="1320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>
                <a:latin typeface="Century Gothic" panose="020B0502020202020204" pitchFamily="34" charset="0"/>
              </a:rPr>
              <a:t>Drama</a:t>
            </a:r>
          </a:p>
        </p:txBody>
      </p:sp>
      <p:pic>
        <p:nvPicPr>
          <p:cNvPr id="25" name="Picture 3" descr="j0282442">
            <a:extLst>
              <a:ext uri="{FF2B5EF4-FFF2-40B4-BE49-F238E27FC236}">
                <a16:creationId xmlns:a16="http://schemas.microsoft.com/office/drawing/2014/main" id="{C9645882-DE3A-6642-9952-BA3739BB3C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4665" y="2378268"/>
            <a:ext cx="864372" cy="9095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Audio 1">
            <a:hlinkClick r:id="" action="ppaction://media"/>
            <a:extLst>
              <a:ext uri="{FF2B5EF4-FFF2-40B4-BE49-F238E27FC236}">
                <a16:creationId xmlns:a16="http://schemas.microsoft.com/office/drawing/2014/main" id="{5CB552A8-0E6D-534A-9F2C-520FE4748CD0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5111042" y="1662487"/>
            <a:ext cx="812800" cy="812800"/>
          </a:xfrm>
          <a:prstGeom prst="rect">
            <a:avLst/>
          </a:prstGeom>
        </p:spPr>
      </p:pic>
      <p:sp>
        <p:nvSpPr>
          <p:cNvPr id="27" name="Rectangle 2">
            <a:extLst>
              <a:ext uri="{FF2B5EF4-FFF2-40B4-BE49-F238E27FC236}">
                <a16:creationId xmlns:a16="http://schemas.microsoft.com/office/drawing/2014/main" id="{BD88CCC7-25F2-5640-B555-DB75BEF942C6}"/>
              </a:ext>
            </a:extLst>
          </p:cNvPr>
          <p:cNvSpPr txBox="1">
            <a:spLocks noChangeArrowheads="1"/>
          </p:cNvSpPr>
          <p:nvPr/>
        </p:nvSpPr>
        <p:spPr>
          <a:xfrm>
            <a:off x="4347291" y="3653426"/>
            <a:ext cx="2821123" cy="1320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Gwyddoniaeth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28" name="Picture 27" descr="j0233959">
            <a:extLst>
              <a:ext uri="{FF2B5EF4-FFF2-40B4-BE49-F238E27FC236}">
                <a16:creationId xmlns:a16="http://schemas.microsoft.com/office/drawing/2014/main" id="{CDB9AE15-33F3-FA47-8C09-C4DC04876B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291" y="4045780"/>
            <a:ext cx="747677" cy="780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8" descr="j0292116">
            <a:extLst>
              <a:ext uri="{FF2B5EF4-FFF2-40B4-BE49-F238E27FC236}">
                <a16:creationId xmlns:a16="http://schemas.microsoft.com/office/drawing/2014/main" id="{43387495-3046-4F49-B4BD-837E57B25A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449" y="4088311"/>
            <a:ext cx="813429" cy="694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29" descr="j0278996">
            <a:extLst>
              <a:ext uri="{FF2B5EF4-FFF2-40B4-BE49-F238E27FC236}">
                <a16:creationId xmlns:a16="http://schemas.microsoft.com/office/drawing/2014/main" id="{FE809CD5-57A6-3346-95FA-A8F6E54C2F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522" y="4052352"/>
            <a:ext cx="780892" cy="741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Audio 1">
            <a:hlinkClick r:id="" action="ppaction://media"/>
            <a:extLst>
              <a:ext uri="{FF2B5EF4-FFF2-40B4-BE49-F238E27FC236}">
                <a16:creationId xmlns:a16="http://schemas.microsoft.com/office/drawing/2014/main" id="{30F4A7D7-1EE1-0E44-A1D2-051F5AC80BD2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6662088" y="3407588"/>
            <a:ext cx="812800" cy="812800"/>
          </a:xfrm>
          <a:prstGeom prst="rect">
            <a:avLst/>
          </a:prstGeom>
        </p:spPr>
      </p:pic>
      <p:sp>
        <p:nvSpPr>
          <p:cNvPr id="32" name="Rectangle 2">
            <a:extLst>
              <a:ext uri="{FF2B5EF4-FFF2-40B4-BE49-F238E27FC236}">
                <a16:creationId xmlns:a16="http://schemas.microsoft.com/office/drawing/2014/main" id="{D48191F6-487A-514E-BE6F-959CBEDF6525}"/>
              </a:ext>
            </a:extLst>
          </p:cNvPr>
          <p:cNvSpPr txBox="1">
            <a:spLocks noChangeArrowheads="1"/>
          </p:cNvSpPr>
          <p:nvPr/>
        </p:nvSpPr>
        <p:spPr>
          <a:xfrm>
            <a:off x="3363081" y="5219026"/>
            <a:ext cx="1863745" cy="11489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>
                <a:latin typeface="Century Gothic" panose="020B0502020202020204" pitchFamily="34" charset="0"/>
              </a:rPr>
              <a:t>Hanes</a:t>
            </a:r>
          </a:p>
        </p:txBody>
      </p:sp>
      <p:pic>
        <p:nvPicPr>
          <p:cNvPr id="33" name="Picture 3" descr="j0242939">
            <a:extLst>
              <a:ext uri="{FF2B5EF4-FFF2-40B4-BE49-F238E27FC236}">
                <a16:creationId xmlns:a16="http://schemas.microsoft.com/office/drawing/2014/main" id="{00C1CF56-6E2A-B04B-8C22-4E9D17E3F5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827" y="5672688"/>
            <a:ext cx="870761" cy="7923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" name="Audio 1">
            <a:hlinkClick r:id="" action="ppaction://media"/>
            <a:extLst>
              <a:ext uri="{FF2B5EF4-FFF2-40B4-BE49-F238E27FC236}">
                <a16:creationId xmlns:a16="http://schemas.microsoft.com/office/drawing/2014/main" id="{CE9E6E6A-6D7D-7F45-B96F-1C51581B855E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4565243" y="5036559"/>
            <a:ext cx="812800" cy="812800"/>
          </a:xfrm>
          <a:prstGeom prst="rect">
            <a:avLst/>
          </a:prstGeom>
        </p:spPr>
      </p:pic>
      <p:sp>
        <p:nvSpPr>
          <p:cNvPr id="44" name="Rectangle 2">
            <a:extLst>
              <a:ext uri="{FF2B5EF4-FFF2-40B4-BE49-F238E27FC236}">
                <a16:creationId xmlns:a16="http://schemas.microsoft.com/office/drawing/2014/main" id="{F73EB6ED-D231-504A-84ED-703874537B54}"/>
              </a:ext>
            </a:extLst>
          </p:cNvPr>
          <p:cNvSpPr txBox="1">
            <a:spLocks noChangeArrowheads="1"/>
          </p:cNvSpPr>
          <p:nvPr/>
        </p:nvSpPr>
        <p:spPr>
          <a:xfrm>
            <a:off x="7741874" y="130011"/>
            <a:ext cx="2497505" cy="53874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Mathemateg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45" name="Picture 3" descr="j0233967">
            <a:extLst>
              <a:ext uri="{FF2B5EF4-FFF2-40B4-BE49-F238E27FC236}">
                <a16:creationId xmlns:a16="http://schemas.microsoft.com/office/drawing/2014/main" id="{5CB6E47D-4797-5948-A229-56F1CD3F8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1848" y="547663"/>
            <a:ext cx="947650" cy="851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" name="Audio 1">
            <a:hlinkClick r:id="" action="ppaction://media"/>
            <a:extLst>
              <a:ext uri="{FF2B5EF4-FFF2-40B4-BE49-F238E27FC236}">
                <a16:creationId xmlns:a16="http://schemas.microsoft.com/office/drawing/2014/main" id="{1C4C4AEB-6A13-0142-9161-1D408AD8F3A3}"/>
              </a:ext>
            </a:extLst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9982879" y="17591"/>
            <a:ext cx="746436" cy="651165"/>
          </a:xfrm>
          <a:prstGeom prst="rect">
            <a:avLst/>
          </a:prstGeom>
        </p:spPr>
      </p:pic>
      <p:sp>
        <p:nvSpPr>
          <p:cNvPr id="47" name="Rectangle 2">
            <a:extLst>
              <a:ext uri="{FF2B5EF4-FFF2-40B4-BE49-F238E27FC236}">
                <a16:creationId xmlns:a16="http://schemas.microsoft.com/office/drawing/2014/main" id="{60857B8D-2BA3-5D43-B3D1-94FD4A6C1192}"/>
              </a:ext>
            </a:extLst>
          </p:cNvPr>
          <p:cNvSpPr txBox="1">
            <a:spLocks noChangeArrowheads="1"/>
          </p:cNvSpPr>
          <p:nvPr/>
        </p:nvSpPr>
        <p:spPr>
          <a:xfrm>
            <a:off x="9262995" y="5283180"/>
            <a:ext cx="2087927" cy="65495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400" b="1" dirty="0" err="1">
                <a:latin typeface="Century Gothic" panose="020B0502020202020204" pitchFamily="34" charset="0"/>
              </a:rPr>
              <a:t>Saesneg</a:t>
            </a:r>
            <a:endParaRPr lang="en-GB" altLang="en-US" sz="2400" b="1" dirty="0">
              <a:latin typeface="Century Gothic" panose="020B0502020202020204" pitchFamily="34" charset="0"/>
            </a:endParaRPr>
          </a:p>
        </p:txBody>
      </p:sp>
      <p:pic>
        <p:nvPicPr>
          <p:cNvPr id="48" name="Picture 3" descr="FL00033_">
            <a:extLst>
              <a:ext uri="{FF2B5EF4-FFF2-40B4-BE49-F238E27FC236}">
                <a16:creationId xmlns:a16="http://schemas.microsoft.com/office/drawing/2014/main" id="{6710D7B4-306A-F341-830C-EE5C3A5744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8549" y="5776565"/>
            <a:ext cx="974991" cy="588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" name="Audio 1">
            <a:hlinkClick r:id="" action="ppaction://media"/>
            <a:extLst>
              <a:ext uri="{FF2B5EF4-FFF2-40B4-BE49-F238E27FC236}">
                <a16:creationId xmlns:a16="http://schemas.microsoft.com/office/drawing/2014/main" id="{160AD0B2-BF5B-314D-8FBD-E7C54E6671B5}"/>
              </a:ext>
            </a:extLst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10778568" y="5128374"/>
            <a:ext cx="745546" cy="745546"/>
          </a:xfrm>
          <a:prstGeom prst="rect">
            <a:avLst/>
          </a:prstGeom>
        </p:spPr>
      </p:pic>
      <p:sp>
        <p:nvSpPr>
          <p:cNvPr id="50" name="Text Box 1">
            <a:extLst>
              <a:ext uri="{FF2B5EF4-FFF2-40B4-BE49-F238E27FC236}">
                <a16:creationId xmlns:a16="http://schemas.microsoft.com/office/drawing/2014/main" id="{24D8AADE-C18C-B443-BC30-ABBBF29128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7991" y="3569863"/>
            <a:ext cx="3418221" cy="463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none" lIns="90000" tIns="46800" rIns="90000" bIns="4680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 eaLnBrk="1" hangingPunct="1">
              <a:spcBef>
                <a:spcPct val="0"/>
              </a:spcBef>
              <a:buClr>
                <a:srgbClr val="000000"/>
              </a:buClr>
              <a:buFont typeface="Times New Roman" panose="02020603050405020304" pitchFamily="18" charset="0"/>
              <a:buNone/>
            </a:pPr>
            <a:r>
              <a:rPr lang="fr-FR" altLang="en-US" sz="2400" b="1" dirty="0" err="1">
                <a:latin typeface="Century Gothic" panose="020B0502020202020204" pitchFamily="34" charset="0"/>
                <a:cs typeface="Arial" panose="020B0604020202020204" pitchFamily="34" charset="0"/>
              </a:rPr>
              <a:t>Dylunio</a:t>
            </a:r>
            <a:r>
              <a:rPr lang="fr-FR" altLang="en-US" sz="2400" b="1" dirty="0">
                <a:latin typeface="Century Gothic" panose="020B0502020202020204" pitchFamily="34" charset="0"/>
                <a:cs typeface="Arial" panose="020B0604020202020204" pitchFamily="34" charset="0"/>
              </a:rPr>
              <a:t> a </a:t>
            </a:r>
            <a:r>
              <a:rPr lang="fr-FR" altLang="en-US" sz="2400" b="1" dirty="0" err="1">
                <a:latin typeface="Century Gothic" panose="020B0502020202020204" pitchFamily="34" charset="0"/>
                <a:cs typeface="Arial" panose="020B0604020202020204" pitchFamily="34" charset="0"/>
              </a:rPr>
              <a:t>Thechnoleg</a:t>
            </a:r>
            <a:endParaRPr lang="fr-FR" altLang="en-US" sz="2400" b="1" dirty="0">
              <a:latin typeface="Century Gothic" panose="020B0502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" name="Picture 50" descr="Design Technology – Westhaven School">
            <a:extLst>
              <a:ext uri="{FF2B5EF4-FFF2-40B4-BE49-F238E27FC236}">
                <a16:creationId xmlns:a16="http://schemas.microsoft.com/office/drawing/2014/main" id="{D391B6C1-48D9-594D-B7BF-4FCD196F58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3496" y="4151006"/>
            <a:ext cx="1632818" cy="642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Audio 1">
            <a:hlinkClick r:id="" action="ppaction://media"/>
            <a:extLst>
              <a:ext uri="{FF2B5EF4-FFF2-40B4-BE49-F238E27FC236}">
                <a16:creationId xmlns:a16="http://schemas.microsoft.com/office/drawing/2014/main" id="{87FFD24B-B43D-1F42-8654-38B2A13F98C3}"/>
              </a:ext>
            </a:extLst>
          </p:cNvPr>
          <p:cNvPicPr>
            <a:picLocks noChangeAspect="1"/>
          </p:cNvPicPr>
          <p:nvPr>
            <a:audioFile r:link="rId22"/>
            <p:extLst>
              <p:ext uri="{DAA4B4D4-6D71-4841-9C94-3DE7FCFB9230}">
                <p14:media xmlns:p14="http://schemas.microsoft.com/office/powerpoint/2010/main" r:embed="rId21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11487289" y="3473128"/>
            <a:ext cx="638323" cy="638323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3516C87B-8EF6-4142-A8D0-D211F52BCBAC}"/>
              </a:ext>
            </a:extLst>
          </p:cNvPr>
          <p:cNvSpPr>
            <a:spLocks noGrp="1" noChangeArrowheads="1"/>
          </p:cNvSpPr>
          <p:nvPr/>
        </p:nvSpPr>
        <p:spPr>
          <a:xfrm>
            <a:off x="6401459" y="1536624"/>
            <a:ext cx="4184073" cy="132080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2pPr>
            <a:lvl3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3pPr>
            <a:lvl4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4pPr>
            <a:lvl5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5pPr>
            <a:lvl6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6pPr>
            <a:lvl7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7pPr>
            <a:lvl8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8pPr>
            <a:lvl9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9pPr>
          </a:lstStyle>
          <a:p>
            <a:pPr eaLnBrk="1" hangingPunct="1"/>
            <a:r>
              <a:rPr lang="en-GB" alt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Technoleg</a:t>
            </a:r>
            <a:r>
              <a:rPr lang="en-GB" altLang="en-US" sz="2400" b="1" dirty="0">
                <a:solidFill>
                  <a:schemeClr val="tx1"/>
                </a:solidFill>
                <a:latin typeface="Century Gothic" panose="020B0502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Gwybodaeth</a:t>
            </a:r>
            <a:r>
              <a:rPr lang="en-GB" altLang="en-US" sz="2400" b="1" dirty="0">
                <a:solidFill>
                  <a:schemeClr val="tx1"/>
                </a:solidFill>
                <a:latin typeface="Century Gothic" panose="020B0502020202020204" pitchFamily="34" charset="0"/>
              </a:rPr>
              <a:t> </a:t>
            </a:r>
          </a:p>
          <a:p>
            <a:pPr eaLnBrk="1" hangingPunct="1"/>
            <a:r>
              <a:rPr lang="en-GB" altLang="en-US" sz="2400" b="1" dirty="0">
                <a:solidFill>
                  <a:schemeClr val="tx1"/>
                </a:solidFill>
                <a:latin typeface="Century Gothic" panose="020B0502020202020204" pitchFamily="34" charset="0"/>
              </a:rPr>
              <a:t>a </a:t>
            </a:r>
            <a:r>
              <a:rPr lang="en-GB" alt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Chyfathrebu</a:t>
            </a:r>
            <a:endParaRPr lang="en-GB" altLang="en-US" sz="2400" b="1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60" name="Picture 59">
            <a:extLst>
              <a:ext uri="{FF2B5EF4-FFF2-40B4-BE49-F238E27FC236}">
                <a16:creationId xmlns:a16="http://schemas.microsoft.com/office/drawing/2014/main" id="{0FD03F83-4478-4A40-967D-B7BED2ADEB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9922" y="2391118"/>
            <a:ext cx="948048" cy="845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90CD4DB5-E5F0-A447-99AB-BDFDA87007A1}"/>
              </a:ext>
            </a:extLst>
          </p:cNvPr>
          <p:cNvSpPr>
            <a:spLocks noGrp="1" noChangeArrowheads="1"/>
          </p:cNvSpPr>
          <p:nvPr/>
        </p:nvSpPr>
        <p:spPr>
          <a:xfrm>
            <a:off x="5736488" y="5188959"/>
            <a:ext cx="3476801" cy="132080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2pPr>
            <a:lvl3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3pPr>
            <a:lvl4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4pPr>
            <a:lvl5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5pPr>
            <a:lvl6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6pPr>
            <a:lvl7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7pPr>
            <a:lvl8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8pPr>
            <a:lvl9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9pPr>
          </a:lstStyle>
          <a:p>
            <a:pPr eaLnBrk="1" hangingPunct="1"/>
            <a:r>
              <a:rPr lang="en-GB" alt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Addysg</a:t>
            </a:r>
            <a:r>
              <a:rPr lang="en-GB" altLang="en-US" sz="2400" b="1" dirty="0">
                <a:solidFill>
                  <a:schemeClr val="tx1"/>
                </a:solidFill>
                <a:latin typeface="Century Gothic" panose="020B0502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Gorfforol</a:t>
            </a:r>
            <a:endParaRPr lang="en-GB" altLang="en-US" sz="2400" b="1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62" name="Picture 61" descr="ISCA - International Sport and Culture AssociationEstonia developing new  MOVING values with reformed “physical activity education”: Interview with  Maret Pihu">
            <a:extLst>
              <a:ext uri="{FF2B5EF4-FFF2-40B4-BE49-F238E27FC236}">
                <a16:creationId xmlns:a16="http://schemas.microsoft.com/office/drawing/2014/main" id="{297E9E74-56A1-734A-9FC2-EADD55453D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679" y="5756240"/>
            <a:ext cx="1373997" cy="625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Audio 1">
            <a:hlinkClick r:id="" action="ppaction://media"/>
            <a:extLst>
              <a:ext uri="{FF2B5EF4-FFF2-40B4-BE49-F238E27FC236}">
                <a16:creationId xmlns:a16="http://schemas.microsoft.com/office/drawing/2014/main" id="{2117752D-74D8-A945-97E9-1AE800EE7BED}"/>
              </a:ext>
            </a:extLst>
          </p:cNvPr>
          <p:cNvPicPr>
            <a:picLocks noChangeAspect="1"/>
          </p:cNvPicPr>
          <p:nvPr>
            <a:audioFile r:link="rId24"/>
            <p:extLst>
              <p:ext uri="{DAA4B4D4-6D71-4841-9C94-3DE7FCFB9230}">
                <p14:media xmlns:p14="http://schemas.microsoft.com/office/powerpoint/2010/main" r:embed="rId23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10257681" y="1484557"/>
            <a:ext cx="655702" cy="655702"/>
          </a:xfrm>
          <a:prstGeom prst="rect">
            <a:avLst/>
          </a:prstGeom>
        </p:spPr>
      </p:pic>
      <p:pic>
        <p:nvPicPr>
          <p:cNvPr id="64" name="Audio 1">
            <a:hlinkClick r:id="" action="ppaction://media"/>
            <a:extLst>
              <a:ext uri="{FF2B5EF4-FFF2-40B4-BE49-F238E27FC236}">
                <a16:creationId xmlns:a16="http://schemas.microsoft.com/office/drawing/2014/main" id="{FF7B2C14-C39A-A946-AC96-9DF4EBAAB404}"/>
              </a:ext>
            </a:extLst>
          </p:cNvPr>
          <p:cNvPicPr>
            <a:picLocks noChangeAspect="1"/>
          </p:cNvPicPr>
          <p:nvPr>
            <a:audioFile r:link="rId26"/>
            <p:extLst>
              <p:ext uri="{DAA4B4D4-6D71-4841-9C94-3DE7FCFB9230}">
                <p14:media xmlns:p14="http://schemas.microsoft.com/office/powerpoint/2010/main" r:embed="rId25"/>
              </p:ext>
            </p:extLst>
          </p:nvPr>
        </p:nvPicPr>
        <p:blipFill>
          <a:blip r:embed="rId32"/>
          <a:stretch>
            <a:fillRect/>
          </a:stretch>
        </p:blipFill>
        <p:spPr>
          <a:xfrm>
            <a:off x="8361842" y="5088488"/>
            <a:ext cx="584200" cy="58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7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"/>
                            </p:stCondLst>
                            <p:childTnLst>
                              <p:par>
                                <p:cTn id="2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"/>
                            </p:stCondLst>
                            <p:childTnLst>
                              <p:par>
                                <p:cTn id="2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"/>
                            </p:stCondLst>
                            <p:childTnLst>
                              <p:par>
                                <p:cTn id="2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1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"/>
                            </p:stCondLst>
                            <p:childTnLst>
                              <p:par>
                                <p:cTn id="3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1"/>
                            </p:stCondLst>
                            <p:childTnLst>
                              <p:par>
                                <p:cTn id="3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9" dur="1" fill="hold"/>
                                        <p:tgtEl>
                                          <p:spTgt spid="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"/>
                            </p:stCondLst>
                            <p:childTnLst>
                              <p:par>
                                <p:cTn id="4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 isNarration="1">
              <p:cMediaNode vol="80000" showWhenStopped="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 isNarration="1">
              <p:cMediaNode vol="80000" showWhenStopped="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 isNarration="1">
              <p:cMediaNode vol="80000" showWhenStopped="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 isNarration="1">
              <p:cMediaNode vol="80000" showWhenStopped="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audio isNarration="1">
              <p:cMediaNode vol="80000" showWhenStopped="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audio isNarration="1">
              <p:cMediaNode vol="80000" showWhenStopped="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  <p:audio isNarration="1">
              <p:cMediaNode vol="80000" showWhenStopped="0">
                <p:cTn id="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  <p:audio isNarration="1">
              <p:cMediaNode vol="80000" showWhenStopped="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  <p:audio isNarration="1">
              <p:cMediaNode vol="80000" showWhenStopped="0">
                <p:cTn id="5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9"/>
                </p:tgtEl>
              </p:cMediaNode>
            </p:audio>
            <p:audio isNarration="1">
              <p:cMediaNode vol="80000" showWhenStopped="0">
                <p:cTn id="5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  <p:audio isNarration="1">
              <p:cMediaNode vol="80000" showWhenStopped="0">
                <p:cTn id="5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3"/>
                </p:tgtEl>
              </p:cMediaNode>
            </p:audio>
            <p:audio isNarration="1">
              <p:cMediaNode vol="80000" showWhenStopped="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EA128558-5DAB-8247-886E-94692C1FA466}"/>
              </a:ext>
            </a:extLst>
          </p:cNvPr>
          <p:cNvSpPr/>
          <p:nvPr/>
        </p:nvSpPr>
        <p:spPr>
          <a:xfrm>
            <a:off x="382222" y="230986"/>
            <a:ext cx="6334343" cy="138898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382221" y="166967"/>
            <a:ext cx="6334343" cy="1545446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Rhai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pynciau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ychwanegol</a:t>
            </a:r>
            <a:endParaRPr lang="en-US" sz="40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4000" b="1" i="1" dirty="0">
                <a:latin typeface="Ink Free" panose="03080402000500000000" pitchFamily="66" charset="0"/>
                <a:sym typeface="Wingdings" pitchFamily="2" charset="2"/>
              </a:rPr>
              <a:t>Some extra subjects</a:t>
            </a:r>
            <a:endParaRPr lang="en-US" sz="4000" b="1" i="1" dirty="0">
              <a:latin typeface="Ink Free" panose="03080402000500000000" pitchFamily="66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8C57A62-C534-AB4C-AC45-5C99DBB46E54}"/>
              </a:ext>
            </a:extLst>
          </p:cNvPr>
          <p:cNvSpPr>
            <a:spLocks noGrp="1"/>
          </p:cNvSpPr>
          <p:nvPr/>
        </p:nvSpPr>
        <p:spPr>
          <a:xfrm>
            <a:off x="578600" y="1873895"/>
            <a:ext cx="2673752" cy="69893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2pPr>
            <a:lvl3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3pPr>
            <a:lvl4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4pPr>
            <a:lvl5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5pPr>
            <a:lvl6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6pPr>
            <a:lvl7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7pPr>
            <a:lvl8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8pPr>
            <a:lvl9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Llythrennedd</a:t>
            </a:r>
            <a:endParaRPr lang="en-US" sz="2400" b="1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6" name="Picture 5" descr="Llythrennedd a Rhifedd Berwyn on Twitter: &quot;RHEOL IAITH YR WYTHNOS/LANGUAGE  RULE OF THE WEEK: Correct use of the suffix -ing… &quot;">
            <a:extLst>
              <a:ext uri="{FF2B5EF4-FFF2-40B4-BE49-F238E27FC236}">
                <a16:creationId xmlns:a16="http://schemas.microsoft.com/office/drawing/2014/main" id="{E04DB00F-6928-464A-AED3-148C165C8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05316" y="2102305"/>
            <a:ext cx="710236" cy="710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Audio 2">
            <a:hlinkClick r:id="" action="ppaction://media"/>
            <a:extLst>
              <a:ext uri="{FF2B5EF4-FFF2-40B4-BE49-F238E27FC236}">
                <a16:creationId xmlns:a16="http://schemas.microsoft.com/office/drawing/2014/main" id="{1A964106-8C7A-5E44-9BCA-1E67E4C8ED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895723" y="1999741"/>
            <a:ext cx="780531" cy="780531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6EF7B684-659A-F243-90D5-4A25594C70E1}"/>
              </a:ext>
            </a:extLst>
          </p:cNvPr>
          <p:cNvSpPr>
            <a:spLocks noGrp="1"/>
          </p:cNvSpPr>
          <p:nvPr/>
        </p:nvSpPr>
        <p:spPr>
          <a:xfrm>
            <a:off x="578600" y="3499121"/>
            <a:ext cx="2673752" cy="69893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2pPr>
            <a:lvl3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3pPr>
            <a:lvl4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4pPr>
            <a:lvl5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5pPr>
            <a:lvl6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6pPr>
            <a:lvl7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7pPr>
            <a:lvl8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8pPr>
            <a:lvl9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Rhifedd</a:t>
            </a:r>
            <a:endParaRPr lang="en-US" sz="2400" b="1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8" name="Picture 2" descr="Rhifedd ar draws y cwricwlwm">
            <a:extLst>
              <a:ext uri="{FF2B5EF4-FFF2-40B4-BE49-F238E27FC236}">
                <a16:creationId xmlns:a16="http://schemas.microsoft.com/office/drawing/2014/main" id="{EDDB2FB2-C40B-1A42-A695-6F8DDDEB79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6781" t="-1629" r="764" b="-1"/>
          <a:stretch/>
        </p:blipFill>
        <p:spPr bwMode="auto">
          <a:xfrm>
            <a:off x="1719098" y="3738837"/>
            <a:ext cx="1734818" cy="769486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Audio 2">
            <a:hlinkClick r:id="" action="ppaction://media"/>
            <a:extLst>
              <a:ext uri="{FF2B5EF4-FFF2-40B4-BE49-F238E27FC236}">
                <a16:creationId xmlns:a16="http://schemas.microsoft.com/office/drawing/2014/main" id="{85170A38-11F0-214B-99AC-5939ABE08BF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836172" y="3580327"/>
            <a:ext cx="758242" cy="758242"/>
          </a:xfrm>
          <a:prstGeom prst="rect">
            <a:avLst/>
          </a:prstGeom>
        </p:spPr>
      </p:pic>
      <p:pic>
        <p:nvPicPr>
          <p:cNvPr id="20" name="Picture 2" descr="digital literacy">
            <a:extLst>
              <a:ext uri="{FF2B5EF4-FFF2-40B4-BE49-F238E27FC236}">
                <a16:creationId xmlns:a16="http://schemas.microsoft.com/office/drawing/2014/main" id="{2467F311-A1D0-9847-A2EE-E2C7EC8483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73" r="18903" b="4208"/>
          <a:stretch/>
        </p:blipFill>
        <p:spPr bwMode="auto">
          <a:xfrm>
            <a:off x="2294697" y="5243207"/>
            <a:ext cx="1481460" cy="831630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7E97D4FA-16A2-3B43-9062-D13F63FD45FA}"/>
              </a:ext>
            </a:extLst>
          </p:cNvPr>
          <p:cNvSpPr>
            <a:spLocks noGrp="1"/>
          </p:cNvSpPr>
          <p:nvPr/>
        </p:nvSpPr>
        <p:spPr>
          <a:xfrm>
            <a:off x="382222" y="5246413"/>
            <a:ext cx="2673752" cy="69893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2pPr>
            <a:lvl3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3pPr>
            <a:lvl4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4pPr>
            <a:lvl5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5pPr>
            <a:lvl6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6pPr>
            <a:lvl7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7pPr>
            <a:lvl8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8pPr>
            <a:lvl9pPr eaLnBrk="1" hangingPunct="1">
              <a:defRPr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Cymhwysedd</a:t>
            </a:r>
            <a:r>
              <a:rPr lang="en-US" sz="2400" b="1" dirty="0">
                <a:solidFill>
                  <a:schemeClr val="tx1"/>
                </a:solidFill>
                <a:latin typeface="Century Gothic" panose="020B0502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Century Gothic" panose="020B0502020202020204" pitchFamily="34" charset="0"/>
              </a:rPr>
              <a:t>Digidol</a:t>
            </a:r>
            <a:endParaRPr lang="en-US" sz="2400" b="1" dirty="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22" name="Audio 2">
            <a:hlinkClick r:id="" action="ppaction://media"/>
            <a:extLst>
              <a:ext uri="{FF2B5EF4-FFF2-40B4-BE49-F238E27FC236}">
                <a16:creationId xmlns:a16="http://schemas.microsoft.com/office/drawing/2014/main" id="{3F89A5EF-6CA6-FF4B-8D35-AFD46EB4E1D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788725" y="5243207"/>
            <a:ext cx="734291" cy="734291"/>
          </a:xfrm>
          <a:prstGeom prst="rect">
            <a:avLst/>
          </a:prstGeom>
        </p:spPr>
      </p:pic>
      <p:pic>
        <p:nvPicPr>
          <p:cNvPr id="25" name="Picture 2" descr="Understanding curriculum … means to understand the cultural construction of  the child and the future citizen' (Pinar, 2013) - ppt download">
            <a:extLst>
              <a:ext uri="{FF2B5EF4-FFF2-40B4-BE49-F238E27FC236}">
                <a16:creationId xmlns:a16="http://schemas.microsoft.com/office/drawing/2014/main" id="{1F12F35E-B20C-1045-8935-3CFF24EDA4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28" t="18011" r="4485" b="19893"/>
          <a:stretch/>
        </p:blipFill>
        <p:spPr bwMode="auto">
          <a:xfrm>
            <a:off x="5164827" y="2399757"/>
            <a:ext cx="5940216" cy="3119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EFBAC8-CE34-1149-9088-F5FF8DAFD4E6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69056" y="2223360"/>
            <a:ext cx="812800" cy="812800"/>
          </a:xfrm>
          <a:prstGeom prst="rect">
            <a:avLst/>
          </a:prstGeom>
        </p:spPr>
      </p:pic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A01BCAE0-2D8A-994C-96D3-80584798339A}"/>
              </a:ext>
            </a:extLst>
          </p:cNvPr>
          <p:cNvSpPr/>
          <p:nvPr/>
        </p:nvSpPr>
        <p:spPr>
          <a:xfrm>
            <a:off x="7068362" y="230986"/>
            <a:ext cx="4200694" cy="1453005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and repeat these. </a:t>
            </a:r>
          </a:p>
        </p:txBody>
      </p:sp>
    </p:spTree>
    <p:extLst>
      <p:ext uri="{BB962C8B-B14F-4D97-AF65-F5344CB8AC3E}">
        <p14:creationId xmlns:p14="http://schemas.microsoft.com/office/powerpoint/2010/main" val="2143766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325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 isNarration="1"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C631826B-5E52-2641-9433-C66D493762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0" r="-2" b="5989"/>
          <a:stretch/>
        </p:blipFill>
        <p:spPr>
          <a:xfrm>
            <a:off x="4467281" y="0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E7180D4-310F-DC41-8B18-9A00CA8854E8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136711" y="271088"/>
          <a:ext cx="8957387" cy="31699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6613">
                  <a:extLst>
                    <a:ext uri="{9D8B030D-6E8A-4147-A177-3AD203B41FA5}">
                      <a16:colId xmlns:a16="http://schemas.microsoft.com/office/drawing/2014/main" val="895600766"/>
                    </a:ext>
                  </a:extLst>
                </a:gridCol>
                <a:gridCol w="4500774">
                  <a:extLst>
                    <a:ext uri="{9D8B030D-6E8A-4147-A177-3AD203B41FA5}">
                      <a16:colId xmlns:a16="http://schemas.microsoft.com/office/drawing/2014/main" val="245997387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addysg grefyddol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addysg gorfforol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celf a dylunio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cerddoriaeth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Cymraeg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daearyddiaeth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dylunio a thechnoleg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gwyddoniaeth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hanes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mathemateg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Saesneg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technoleg gwybodaeth a chyfathrebu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pob pwnc</a:t>
                      </a:r>
                      <a:endParaRPr lang="cy-GB" sz="1600" b="1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EC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R.E.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P.E.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art and design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music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Welsh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geography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design and technology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science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history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maths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English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ICT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every subject</a:t>
                      </a:r>
                      <a:endParaRPr lang="cy-GB" sz="1600" b="1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FF3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4594196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92221B0-672F-8247-939D-79679EBA2D0F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136710" y="3867830"/>
          <a:ext cx="8957388" cy="7315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6614">
                  <a:extLst>
                    <a:ext uri="{9D8B030D-6E8A-4147-A177-3AD203B41FA5}">
                      <a16:colId xmlns:a16="http://schemas.microsoft.com/office/drawing/2014/main" val="220476040"/>
                    </a:ext>
                  </a:extLst>
                </a:gridCol>
                <a:gridCol w="4500774">
                  <a:extLst>
                    <a:ext uri="{9D8B030D-6E8A-4147-A177-3AD203B41FA5}">
                      <a16:colId xmlns:a16="http://schemas.microsoft.com/office/drawing/2014/main" val="92640043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llythrennedd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rhifedd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cymhwysedd digidol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EC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literacy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numeracy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digital literacy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FF3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654319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B343B07-D48C-ED43-AA3D-2AA3C80A724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136710" y="5064984"/>
          <a:ext cx="8957388" cy="1463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73852">
                  <a:extLst>
                    <a:ext uri="{9D8B030D-6E8A-4147-A177-3AD203B41FA5}">
                      <a16:colId xmlns:a16="http://schemas.microsoft.com/office/drawing/2014/main" val="888671173"/>
                    </a:ext>
                  </a:extLst>
                </a:gridCol>
                <a:gridCol w="4483536">
                  <a:extLst>
                    <a:ext uri="{9D8B030D-6E8A-4147-A177-3AD203B41FA5}">
                      <a16:colId xmlns:a16="http://schemas.microsoft.com/office/drawing/2014/main" val="252986419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y celfyddydau mynegiannol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iechyd a lles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dyniaethau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ieithoedd, llythrennedd a chyfathrebu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mathemateg a rhifedd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gwyddoniaeth a thechnoleg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EC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(the) expressive arts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health and well-being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humanities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languages, literacy and communication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mathematics and numeracy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science and technology. 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FF3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9234643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F082A374-56A4-A14C-BBD0-A0760D1D6D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6163" y="354488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EAB7E44E-6E49-604D-A487-D5AC9E900145}"/>
              </a:ext>
            </a:extLst>
          </p:cNvPr>
          <p:cNvSpPr/>
          <p:nvPr/>
        </p:nvSpPr>
        <p:spPr>
          <a:xfrm rot="16200000">
            <a:off x="-2207496" y="2903696"/>
            <a:ext cx="6254189" cy="9889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4BEC927-2EF2-4645-9F52-7E5F34EFE822}"/>
              </a:ext>
            </a:extLst>
          </p:cNvPr>
          <p:cNvSpPr txBox="1">
            <a:spLocks/>
          </p:cNvSpPr>
          <p:nvPr/>
        </p:nvSpPr>
        <p:spPr>
          <a:xfrm rot="16200000">
            <a:off x="-2382737" y="2977202"/>
            <a:ext cx="6604673" cy="988976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400" b="1" dirty="0" err="1">
                <a:latin typeface="Ink Free" panose="03080402000500000000" pitchFamily="66" charset="0"/>
              </a:rPr>
              <a:t>Dyma</a:t>
            </a:r>
            <a:r>
              <a:rPr lang="en-US" sz="2400" b="1" dirty="0">
                <a:latin typeface="Ink Free" panose="03080402000500000000" pitchFamily="66" charset="0"/>
              </a:rPr>
              <a:t> </a:t>
            </a:r>
            <a:r>
              <a:rPr lang="en-US" sz="2400" b="1" dirty="0" err="1">
                <a:latin typeface="Ink Free" panose="03080402000500000000" pitchFamily="66" charset="0"/>
              </a:rPr>
              <a:t>nhw</a:t>
            </a:r>
            <a:r>
              <a:rPr lang="en-US" sz="2400" b="1" dirty="0">
                <a:latin typeface="Ink Free" panose="03080402000500000000" pitchFamily="66" charset="0"/>
              </a:rPr>
              <a:t> i </a:t>
            </a:r>
            <a:r>
              <a:rPr lang="en-US" sz="2400" b="1" dirty="0" err="1">
                <a:latin typeface="Ink Free" panose="03080402000500000000" pitchFamily="66" charset="0"/>
              </a:rPr>
              <a:t>gyd</a:t>
            </a:r>
            <a:r>
              <a:rPr lang="en-US" sz="2400" b="1" dirty="0">
                <a:latin typeface="Ink Free" panose="03080402000500000000" pitchFamily="66" charset="0"/>
                <a:sym typeface="Wingdings" pitchFamily="2" charset="2"/>
              </a:rPr>
              <a:t>          </a:t>
            </a:r>
            <a:r>
              <a:rPr lang="en-US" sz="2400" b="1" i="1" dirty="0">
                <a:latin typeface="Ink Free" panose="03080402000500000000" pitchFamily="66" charset="0"/>
                <a:sym typeface="Wingdings" pitchFamily="2" charset="2"/>
              </a:rPr>
              <a:t> Here are all the subjects</a:t>
            </a:r>
            <a:endParaRPr lang="en-US" sz="2400" b="1" i="1" dirty="0">
              <a:latin typeface="Ink Free" panose="030804020005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668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43614-4439-8B40-97C4-AA3511CB7970}"/>
              </a:ext>
            </a:extLst>
          </p:cNvPr>
          <p:cNvSpPr txBox="1"/>
          <p:nvPr/>
        </p:nvSpPr>
        <p:spPr>
          <a:xfrm>
            <a:off x="558995" y="277134"/>
            <a:ext cx="5681469" cy="1551665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7B9EB3DE-CCFF-634F-B024-A440AAA1AB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latin typeface="Comic Sans MS" panose="030F0902030302020204" pitchFamily="66" charset="0"/>
              </a:rPr>
              <a:t>Pa </a:t>
            </a:r>
            <a:r>
              <a:rPr lang="en-GB" altLang="en-US" dirty="0" err="1">
                <a:latin typeface="Comic Sans MS" panose="030F0902030302020204" pitchFamily="66" charset="0"/>
              </a:rPr>
              <a:t>bwnc</a:t>
            </a:r>
            <a:r>
              <a:rPr lang="en-GB" altLang="en-US" dirty="0">
                <a:latin typeface="Comic Sans MS" panose="030F0902030302020204" pitchFamily="66" charset="0"/>
              </a:rPr>
              <a:t> </a:t>
            </a:r>
            <a:r>
              <a:rPr lang="en-GB" altLang="en-US" dirty="0" err="1">
                <a:latin typeface="Comic Sans MS" panose="030F0902030302020204" pitchFamily="66" charset="0"/>
              </a:rPr>
              <a:t>ydy</a:t>
            </a:r>
            <a:r>
              <a:rPr lang="en-GB" altLang="en-US" dirty="0">
                <a:latin typeface="Comic Sans MS" panose="030F0902030302020204" pitchFamily="66" charset="0"/>
              </a:rPr>
              <a:t> </a:t>
            </a:r>
            <a:r>
              <a:rPr lang="en-GB" altLang="en-US" dirty="0" err="1">
                <a:latin typeface="Comic Sans MS" panose="030F0902030302020204" pitchFamily="66" charset="0"/>
              </a:rPr>
              <a:t>hwn</a:t>
            </a:r>
            <a:r>
              <a:rPr lang="en-GB" altLang="en-US" dirty="0">
                <a:latin typeface="Comic Sans MS" panose="030F0902030302020204" pitchFamily="66" charset="0"/>
              </a:rPr>
              <a:t>?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623374B9-2B5E-3148-BBB1-A0E33A861FC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240464" y="1981200"/>
            <a:ext cx="4122737" cy="4114800"/>
          </a:xfrm>
        </p:spPr>
        <p:txBody>
          <a:bodyPr/>
          <a:lstStyle/>
          <a:p>
            <a:pPr eaLnBrk="1" hangingPunct="1"/>
            <a:r>
              <a:rPr lang="en-GB" altLang="en-US" sz="3700" dirty="0" err="1">
                <a:latin typeface="Comic Sans MS" panose="030F0902030302020204" pitchFamily="66" charset="0"/>
              </a:rPr>
              <a:t>Cerddoriaeth</a:t>
            </a:r>
            <a:r>
              <a:rPr lang="en-GB" altLang="en-US" sz="3700" dirty="0">
                <a:latin typeface="Comic Sans MS" panose="030F0902030302020204" pitchFamily="66" charset="0"/>
              </a:rPr>
              <a:t>?</a:t>
            </a:r>
          </a:p>
          <a:p>
            <a:pPr eaLnBrk="1" hangingPunct="1"/>
            <a:endParaRPr lang="en-GB" altLang="en-US" sz="3700" dirty="0">
              <a:latin typeface="Comic Sans MS" panose="030F0902030302020204" pitchFamily="66" charset="0"/>
            </a:endParaRPr>
          </a:p>
          <a:p>
            <a:pPr eaLnBrk="1" hangingPunct="1"/>
            <a:r>
              <a:rPr lang="en-GB" altLang="en-US" sz="3700" dirty="0" err="1">
                <a:latin typeface="Comic Sans MS" panose="030F0902030302020204" pitchFamily="66" charset="0"/>
              </a:rPr>
              <a:t>Daearyddiaeth</a:t>
            </a:r>
            <a:r>
              <a:rPr lang="en-GB" altLang="en-US" sz="3700" dirty="0">
                <a:latin typeface="Comic Sans MS" panose="030F0902030302020204" pitchFamily="66" charset="0"/>
              </a:rPr>
              <a:t>?</a:t>
            </a:r>
          </a:p>
          <a:p>
            <a:pPr eaLnBrk="1" hangingPunct="1"/>
            <a:endParaRPr lang="en-GB" altLang="en-US" sz="3700" dirty="0">
              <a:latin typeface="Comic Sans MS" panose="030F0902030302020204" pitchFamily="66" charset="0"/>
            </a:endParaRPr>
          </a:p>
          <a:p>
            <a:pPr eaLnBrk="1" hangingPunct="1"/>
            <a:r>
              <a:rPr lang="en-GB" altLang="en-US" sz="3700" dirty="0" err="1">
                <a:latin typeface="Comic Sans MS" panose="030F0902030302020204" pitchFamily="66" charset="0"/>
              </a:rPr>
              <a:t>Technoleg</a:t>
            </a:r>
            <a:r>
              <a:rPr lang="en-GB" altLang="en-US" sz="3700" dirty="0">
                <a:latin typeface="Comic Sans MS" panose="030F0902030302020204" pitchFamily="66" charset="0"/>
              </a:rPr>
              <a:t> </a:t>
            </a:r>
            <a:r>
              <a:rPr lang="en-GB" altLang="en-US" sz="3700" dirty="0" err="1">
                <a:latin typeface="Comic Sans MS" panose="030F0902030302020204" pitchFamily="66" charset="0"/>
              </a:rPr>
              <a:t>Gwybodaeth</a:t>
            </a:r>
            <a:r>
              <a:rPr lang="en-GB" altLang="en-US" sz="3700" dirty="0">
                <a:latin typeface="Comic Sans MS" panose="030F0902030302020204" pitchFamily="66" charset="0"/>
              </a:rPr>
              <a:t> a </a:t>
            </a:r>
            <a:r>
              <a:rPr lang="en-GB" altLang="en-US" sz="3700" dirty="0" err="1">
                <a:latin typeface="Comic Sans MS" panose="030F0902030302020204" pitchFamily="66" charset="0"/>
              </a:rPr>
              <a:t>Chyfathrebu</a:t>
            </a:r>
            <a:r>
              <a:rPr lang="en-GB" altLang="en-US" sz="3700" dirty="0">
                <a:latin typeface="Comic Sans MS" panose="030F0902030302020204" pitchFamily="66" charset="0"/>
              </a:rPr>
              <a:t>?</a:t>
            </a:r>
          </a:p>
        </p:txBody>
      </p:sp>
      <p:pic>
        <p:nvPicPr>
          <p:cNvPr id="5" name="Picture 6" descr="http://upload.wikimedia.org/wikipedia/en/e/e4/Green_tick.png">
            <a:extLst>
              <a:ext uri="{FF2B5EF4-FFF2-40B4-BE49-F238E27FC236}">
                <a16:creationId xmlns:a16="http://schemas.microsoft.com/office/drawing/2014/main" id="{2999FFBC-038E-5E45-BB6C-44CB67A39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9068" y="4943475"/>
            <a:ext cx="1174750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AAFF2855-EC73-3E4A-A604-934EC89D662B}"/>
              </a:ext>
            </a:extLst>
          </p:cNvPr>
          <p:cNvPicPr>
            <a:picLocks noGrp="1" noChangeAspect="1" noChangeArrowheads="1"/>
          </p:cNvPicPr>
          <p:nvPr>
            <p:ph type="chart" sz="half"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927" y="2161265"/>
            <a:ext cx="3810000" cy="3399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22714CC-1235-E14B-8C32-E3A70544F8E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502562" y="277134"/>
            <a:ext cx="1297829" cy="129782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51724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03"/>
    </mc:Choice>
    <mc:Fallback xmlns="">
      <p:transition spd="slow" advTm="296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3794" grpId="0" autoUpdateAnimBg="0"/>
      <p:bldP spid="33795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1B8AE27-2917-A243-ADE2-841A647499BF}"/>
              </a:ext>
            </a:extLst>
          </p:cNvPr>
          <p:cNvSpPr txBox="1"/>
          <p:nvPr/>
        </p:nvSpPr>
        <p:spPr>
          <a:xfrm>
            <a:off x="414531" y="200935"/>
            <a:ext cx="5681469" cy="1551665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FE83DE2C-9878-F54F-AFEA-446F8CF142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latin typeface="Comic Sans MS" panose="030F0902030302020204" pitchFamily="66" charset="0"/>
              </a:rPr>
              <a:t>Pa </a:t>
            </a:r>
            <a:r>
              <a:rPr lang="en-GB" altLang="en-US" dirty="0" err="1">
                <a:latin typeface="Comic Sans MS" panose="030F0902030302020204" pitchFamily="66" charset="0"/>
              </a:rPr>
              <a:t>bwnc</a:t>
            </a:r>
            <a:r>
              <a:rPr lang="en-GB" altLang="en-US" dirty="0">
                <a:latin typeface="Comic Sans MS" panose="030F0902030302020204" pitchFamily="66" charset="0"/>
              </a:rPr>
              <a:t> </a:t>
            </a:r>
            <a:r>
              <a:rPr lang="en-GB" altLang="en-US" dirty="0" err="1">
                <a:latin typeface="Comic Sans MS" panose="030F0902030302020204" pitchFamily="66" charset="0"/>
              </a:rPr>
              <a:t>ydy</a:t>
            </a:r>
            <a:r>
              <a:rPr lang="en-GB" altLang="en-US" dirty="0">
                <a:latin typeface="Comic Sans MS" panose="030F0902030302020204" pitchFamily="66" charset="0"/>
              </a:rPr>
              <a:t> </a:t>
            </a:r>
            <a:r>
              <a:rPr lang="en-GB" altLang="en-US" dirty="0" err="1">
                <a:latin typeface="Comic Sans MS" panose="030F0902030302020204" pitchFamily="66" charset="0"/>
              </a:rPr>
              <a:t>hwn</a:t>
            </a:r>
            <a:r>
              <a:rPr lang="en-GB" altLang="en-US" dirty="0">
                <a:latin typeface="Comic Sans MS" panose="030F0902030302020204" pitchFamily="66" charset="0"/>
              </a:rPr>
              <a:t>?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F1F478BF-B573-CB41-AC81-5E405EF8951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553200" y="1981200"/>
            <a:ext cx="3810000" cy="4114800"/>
          </a:xfrm>
        </p:spPr>
        <p:txBody>
          <a:bodyPr/>
          <a:lstStyle/>
          <a:p>
            <a:pPr eaLnBrk="1" hangingPunct="1"/>
            <a:r>
              <a:rPr lang="en-GB" altLang="en-US" sz="3700" dirty="0" err="1">
                <a:latin typeface="Comic Sans MS" panose="030F0902030302020204" pitchFamily="66" charset="0"/>
              </a:rPr>
              <a:t>Saesneg</a:t>
            </a:r>
            <a:r>
              <a:rPr lang="en-GB" altLang="en-US" sz="3700" dirty="0">
                <a:latin typeface="Comic Sans MS" panose="030F0902030302020204" pitchFamily="66" charset="0"/>
              </a:rPr>
              <a:t>?</a:t>
            </a:r>
          </a:p>
          <a:p>
            <a:pPr eaLnBrk="1" hangingPunct="1"/>
            <a:endParaRPr lang="en-GB" altLang="en-US" sz="3700" dirty="0">
              <a:latin typeface="Comic Sans MS" panose="030F0902030302020204" pitchFamily="66" charset="0"/>
            </a:endParaRPr>
          </a:p>
          <a:p>
            <a:pPr eaLnBrk="1" hangingPunct="1"/>
            <a:r>
              <a:rPr lang="en-GB" altLang="en-US" sz="3700" dirty="0" err="1">
                <a:latin typeface="Comic Sans MS" panose="030F0902030302020204" pitchFamily="66" charset="0"/>
              </a:rPr>
              <a:t>Mathemateg</a:t>
            </a:r>
            <a:r>
              <a:rPr lang="en-GB" altLang="en-US" sz="3700" dirty="0">
                <a:latin typeface="Comic Sans MS" panose="030F0902030302020204" pitchFamily="66" charset="0"/>
              </a:rPr>
              <a:t>?</a:t>
            </a:r>
          </a:p>
          <a:p>
            <a:pPr eaLnBrk="1" hangingPunct="1"/>
            <a:endParaRPr lang="en-GB" altLang="en-US" sz="3700" dirty="0">
              <a:latin typeface="Comic Sans MS" panose="030F0902030302020204" pitchFamily="66" charset="0"/>
            </a:endParaRPr>
          </a:p>
          <a:p>
            <a:pPr eaLnBrk="1" hangingPunct="1"/>
            <a:r>
              <a:rPr lang="en-GB" altLang="en-US" sz="3700" dirty="0" err="1">
                <a:latin typeface="Comic Sans MS" panose="030F0902030302020204" pitchFamily="66" charset="0"/>
              </a:rPr>
              <a:t>Addysg</a:t>
            </a:r>
            <a:r>
              <a:rPr lang="en-GB" altLang="en-US" sz="3700" dirty="0">
                <a:latin typeface="Comic Sans MS" panose="030F0902030302020204" pitchFamily="66" charset="0"/>
              </a:rPr>
              <a:t> </a:t>
            </a:r>
            <a:r>
              <a:rPr lang="en-GB" altLang="en-US" sz="3700" dirty="0" err="1">
                <a:latin typeface="Comic Sans MS" panose="030F0902030302020204" pitchFamily="66" charset="0"/>
              </a:rPr>
              <a:t>Grefyddol</a:t>
            </a:r>
            <a:r>
              <a:rPr lang="en-GB" altLang="en-US" sz="3700" dirty="0">
                <a:latin typeface="Comic Sans MS" panose="030F0902030302020204" pitchFamily="66" charset="0"/>
              </a:rPr>
              <a:t>?</a:t>
            </a:r>
          </a:p>
        </p:txBody>
      </p:sp>
      <p:pic>
        <p:nvPicPr>
          <p:cNvPr id="37894" name="Picture 6" descr="j0233967">
            <a:extLst>
              <a:ext uri="{FF2B5EF4-FFF2-40B4-BE49-F238E27FC236}">
                <a16:creationId xmlns:a16="http://schemas.microsoft.com/office/drawing/2014/main" id="{581E0774-F5C2-844A-B28C-17A49F9B6A4B}"/>
              </a:ext>
            </a:extLst>
          </p:cNvPr>
          <p:cNvPicPr>
            <a:picLocks noGrp="1" noChangeAspect="1" noChangeArrowheads="1"/>
          </p:cNvPicPr>
          <p:nvPr>
            <p:ph type="chart"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09800" y="2185989"/>
            <a:ext cx="3810000" cy="37036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Picture 6" descr="http://upload.wikimedia.org/wikipedia/en/e/e4/Green_tick.png">
            <a:extLst>
              <a:ext uri="{FF2B5EF4-FFF2-40B4-BE49-F238E27FC236}">
                <a16:creationId xmlns:a16="http://schemas.microsoft.com/office/drawing/2014/main" id="{911108FB-D5AE-C845-8CD7-0EC41F460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4438" y="2782094"/>
            <a:ext cx="1173162" cy="115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835CA63-A06B-A64E-BA6B-C32942FE9EF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553200" y="381000"/>
            <a:ext cx="1188972" cy="118897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5D3D56F-E98C-DE41-A95C-B96DACE0DF4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45567" y="2270486"/>
            <a:ext cx="3416189" cy="332509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11371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14"/>
    </mc:Choice>
    <mc:Fallback xmlns="">
      <p:transition spd="slow" advTm="343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7890" grpId="0" autoUpdateAnimBg="0"/>
      <p:bldP spid="37891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F4A39CD-56A1-0A4B-AE7A-50D992381E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4712" y="1073020"/>
            <a:ext cx="8599848" cy="414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738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0" y="-1"/>
          <a:ext cx="12192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28600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600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600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31" t="24575" r="49004" b="47974"/>
          <a:stretch/>
        </p:blipFill>
        <p:spPr>
          <a:xfrm>
            <a:off x="694069" y="197982"/>
            <a:ext cx="1744331" cy="18689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790" t="58300" r="30034" b="16863"/>
          <a:stretch/>
        </p:blipFill>
        <p:spPr>
          <a:xfrm>
            <a:off x="3603811" y="134472"/>
            <a:ext cx="1972235" cy="203654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58" t="23006" r="66158" b="56863"/>
          <a:stretch/>
        </p:blipFill>
        <p:spPr>
          <a:xfrm>
            <a:off x="6400800" y="134472"/>
            <a:ext cx="2563906" cy="186245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11" t="21700" r="48345" b="56339"/>
          <a:stretch/>
        </p:blipFill>
        <p:spPr>
          <a:xfrm>
            <a:off x="9270840" y="154279"/>
            <a:ext cx="2615026" cy="199693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11" t="18562" r="28385" b="56863"/>
          <a:stretch/>
        </p:blipFill>
        <p:spPr>
          <a:xfrm>
            <a:off x="196406" y="2343631"/>
            <a:ext cx="2547611" cy="210066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11" t="49934" r="29045" b="24707"/>
          <a:stretch/>
        </p:blipFill>
        <p:spPr>
          <a:xfrm>
            <a:off x="3281082" y="2343631"/>
            <a:ext cx="2456330" cy="216603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08" t="50196" r="67643" b="24706"/>
          <a:stretch/>
        </p:blipFill>
        <p:spPr>
          <a:xfrm>
            <a:off x="519953" y="4860050"/>
            <a:ext cx="1918447" cy="172122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02" t="51242" r="47189" b="24706"/>
          <a:stretch/>
        </p:blipFill>
        <p:spPr>
          <a:xfrm>
            <a:off x="6400800" y="2343631"/>
            <a:ext cx="2402541" cy="199129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0573" y="4734444"/>
            <a:ext cx="2857347" cy="197243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32" t="31657" r="47189" b="43530"/>
          <a:stretch/>
        </p:blipFill>
        <p:spPr>
          <a:xfrm>
            <a:off x="9466729" y="2343631"/>
            <a:ext cx="2419137" cy="210649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51" t="46797" r="54777" b="41699"/>
          <a:stretch/>
        </p:blipFill>
        <p:spPr>
          <a:xfrm>
            <a:off x="6580093" y="4860050"/>
            <a:ext cx="2097741" cy="1678194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7432" y="4901828"/>
            <a:ext cx="2657730" cy="159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857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1A8ECF7-CD1A-BF4B-8407-A2B0E5818E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068"/>
          <a:stretch/>
        </p:blipFill>
        <p:spPr>
          <a:xfrm>
            <a:off x="3848231" y="1911926"/>
            <a:ext cx="7519423" cy="4529889"/>
          </a:xfrm>
          <a:prstGeom prst="rect">
            <a:avLst/>
          </a:prstGeom>
        </p:spPr>
      </p:pic>
      <p:sp>
        <p:nvSpPr>
          <p:cNvPr id="3" name="Speech Bubble: Rectangle with Corners Rounded 4">
            <a:extLst>
              <a:ext uri="{FF2B5EF4-FFF2-40B4-BE49-F238E27FC236}">
                <a16:creationId xmlns:a16="http://schemas.microsoft.com/office/drawing/2014/main" id="{91E3FD89-2885-2C4F-AB56-F0B9E684C91D}"/>
              </a:ext>
            </a:extLst>
          </p:cNvPr>
          <p:cNvSpPr/>
          <p:nvPr/>
        </p:nvSpPr>
        <p:spPr>
          <a:xfrm>
            <a:off x="831273" y="350984"/>
            <a:ext cx="10536381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dril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Ymarferwch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Gallwch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ddefnyddio’r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pan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fyddwch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cyflwyno’ch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hunan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ysgol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this drill. Practise the patterns. You can use these patterns when you introduce yourself at the school.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0CD5CF8-D018-A848-ACB6-6FC5D0530BB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49724" y="1911926"/>
          <a:ext cx="2989668" cy="640080"/>
        </p:xfrm>
        <a:graphic>
          <a:graphicData uri="http://schemas.openxmlformats.org/drawingml/2006/table">
            <a:tbl>
              <a:tblPr firstRow="1" firstCol="1" bandRow="1"/>
              <a:tblGrid>
                <a:gridCol w="1431031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1558637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dysgu</a:t>
                      </a:r>
                      <a:endParaRPr lang="en-GB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to teach</a:t>
                      </a:r>
                      <a:endParaRPr lang="en-GB" sz="140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athro</a:t>
                      </a:r>
                      <a:endParaRPr lang="en-GB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male teacher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athrawes</a:t>
                      </a:r>
                      <a:endParaRPr lang="en-GB" sz="1400" b="1" dirty="0"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female teacher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3814620"/>
                  </a:ext>
                </a:extLst>
              </a:tr>
            </a:tbl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7C9366-A152-194E-A716-962C0A8F19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5144" y="2907837"/>
            <a:ext cx="1938013" cy="1938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839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2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udio 2">
            <a:hlinkClick r:id="" action="ppaction://media"/>
            <a:extLst>
              <a:ext uri="{FF2B5EF4-FFF2-40B4-BE49-F238E27FC236}">
                <a16:creationId xmlns:a16="http://schemas.microsoft.com/office/drawing/2014/main" id="{DD9B4FFE-FF40-C04E-8E55-C0B88D80C6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9007" y="1125940"/>
            <a:ext cx="1193138" cy="1193138"/>
          </a:xfrm>
          <a:prstGeom prst="rect">
            <a:avLst/>
          </a:prstGeom>
        </p:spPr>
      </p:pic>
      <p:pic>
        <p:nvPicPr>
          <p:cNvPr id="4" name="Picture 3" descr="A picture containing bird&#10;&#10;Description automatically generated">
            <a:extLst>
              <a:ext uri="{FF2B5EF4-FFF2-40B4-BE49-F238E27FC236}">
                <a16:creationId xmlns:a16="http://schemas.microsoft.com/office/drawing/2014/main" id="{B966AF16-8D57-E541-B4BB-345C6F0F99A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977" t="15023" r="6075" b="5771"/>
          <a:stretch/>
        </p:blipFill>
        <p:spPr>
          <a:xfrm>
            <a:off x="1899144" y="2504110"/>
            <a:ext cx="9186757" cy="411069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1E382FC-E357-7144-95BB-53E5D08163FD}"/>
              </a:ext>
            </a:extLst>
          </p:cNvPr>
          <p:cNvSpPr txBox="1">
            <a:spLocks/>
          </p:cNvSpPr>
          <p:nvPr/>
        </p:nvSpPr>
        <p:spPr>
          <a:xfrm>
            <a:off x="5527961" y="-169805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Sgwrs</a:t>
            </a:r>
            <a:endParaRPr lang="en-US" b="1" dirty="0">
              <a:latin typeface="Ink Free" panose="03080402000500000000" pitchFamily="66" charset="0"/>
            </a:endParaRPr>
          </a:p>
        </p:txBody>
      </p:sp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D7FB81E4-B20C-044C-9135-64446E647B77}"/>
              </a:ext>
            </a:extLst>
          </p:cNvPr>
          <p:cNvSpPr/>
          <p:nvPr/>
        </p:nvSpPr>
        <p:spPr>
          <a:xfrm>
            <a:off x="2088767" y="1153231"/>
            <a:ext cx="8493172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sgwrs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a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llenwch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bylchau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sleid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the dialogue and fill in the gaps. The answers are on the next slide.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0F78A50-0DA2-5C46-B4C0-99413E563A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4571" y="4272409"/>
            <a:ext cx="937920" cy="3165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F11DB5B-FF97-9948-98C3-B5D250F44A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33442" y="4662134"/>
            <a:ext cx="1083393" cy="33855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D8089D6-09E1-4242-90A3-A216398C77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30815" y="4588957"/>
            <a:ext cx="1853045" cy="39139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C2EB551-87CD-A242-A010-27217F8B887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30814" y="5372905"/>
            <a:ext cx="2209076" cy="39139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14EE8A6-176F-F24F-B636-4FD691FCAC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37442" y="5764296"/>
            <a:ext cx="1853045" cy="39139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822148-BE5E-2C4E-8D21-555C5AC9E1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53678" y="6225242"/>
            <a:ext cx="1003123" cy="338554"/>
          </a:xfrm>
          <a:prstGeom prst="rect">
            <a:avLst/>
          </a:prstGeom>
        </p:spPr>
      </p:pic>
      <p:sp>
        <p:nvSpPr>
          <p:cNvPr id="14" name="Explosion 2 13">
            <a:extLst>
              <a:ext uri="{FF2B5EF4-FFF2-40B4-BE49-F238E27FC236}">
                <a16:creationId xmlns:a16="http://schemas.microsoft.com/office/drawing/2014/main" id="{E6456DE1-EE5E-2740-ABC3-5C254B31A919}"/>
              </a:ext>
            </a:extLst>
          </p:cNvPr>
          <p:cNvSpPr/>
          <p:nvPr/>
        </p:nvSpPr>
        <p:spPr>
          <a:xfrm>
            <a:off x="0" y="41939"/>
            <a:ext cx="3525116" cy="1120757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3399BB0-AEF3-4442-8AF4-8FBDE2890918}"/>
              </a:ext>
            </a:extLst>
          </p:cNvPr>
          <p:cNvSpPr txBox="1">
            <a:spLocks/>
          </p:cNvSpPr>
          <p:nvPr/>
        </p:nvSpPr>
        <p:spPr>
          <a:xfrm>
            <a:off x="913245" y="-14196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3447B5-04D7-8A4D-B985-95D6BE87AFCF}"/>
              </a:ext>
            </a:extLst>
          </p:cNvPr>
          <p:cNvPicPr/>
          <p:nvPr/>
        </p:nvPicPr>
        <p:blipFill rotWithShape="1">
          <a:blip r:embed="rId7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2801130" y="-51529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7368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bird&#10;&#10;Description automatically generated">
            <a:extLst>
              <a:ext uri="{FF2B5EF4-FFF2-40B4-BE49-F238E27FC236}">
                <a16:creationId xmlns:a16="http://schemas.microsoft.com/office/drawing/2014/main" id="{0D4301CF-0402-AD4E-A89D-9000346AAF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77" t="15023" r="6075" b="5771"/>
          <a:stretch/>
        </p:blipFill>
        <p:spPr>
          <a:xfrm>
            <a:off x="278164" y="348835"/>
            <a:ext cx="7069457" cy="3163292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BB925A0-D515-6A4A-8CF8-10899793FF35}"/>
              </a:ext>
            </a:extLst>
          </p:cNvPr>
          <p:cNvSpPr txBox="1">
            <a:spLocks/>
          </p:cNvSpPr>
          <p:nvPr/>
        </p:nvSpPr>
        <p:spPr>
          <a:xfrm>
            <a:off x="7791582" y="979144"/>
            <a:ext cx="2583342" cy="1507489"/>
          </a:xfrm>
          <a:solidFill>
            <a:srgbClr val="FFFFD3"/>
          </a:solidFill>
          <a:ln>
            <a:solidFill>
              <a:schemeClr val="accent1">
                <a:shade val="5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Atebion</a:t>
            </a:r>
            <a:r>
              <a:rPr lang="en-US" b="1" dirty="0">
                <a:latin typeface="Ink Free" panose="03080402000500000000" pitchFamily="66" charset="0"/>
              </a:rPr>
              <a:t>      </a:t>
            </a:r>
          </a:p>
          <a:p>
            <a:pPr algn="ctr"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Answers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3DA06FF-56D8-9C4B-9C3B-86D6C70EBA88}"/>
              </a:ext>
            </a:extLst>
          </p:cNvPr>
          <p:cNvSpPr txBox="1">
            <a:spLocks/>
          </p:cNvSpPr>
          <p:nvPr/>
        </p:nvSpPr>
        <p:spPr>
          <a:xfrm>
            <a:off x="764131" y="4682833"/>
            <a:ext cx="2717623" cy="1507489"/>
          </a:xfrm>
          <a:solidFill>
            <a:schemeClr val="tx1">
              <a:lumMod val="50000"/>
              <a:lumOff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Mewn</a:t>
            </a:r>
            <a:r>
              <a:rPr lang="en-US" sz="4000" b="1" dirty="0">
                <a:latin typeface="Ink Free" panose="03080402000500000000" pitchFamily="66" charset="0"/>
              </a:rPr>
              <a:t> / </a:t>
            </a:r>
            <a:r>
              <a:rPr lang="en-US" sz="4000" b="1" dirty="0" err="1">
                <a:latin typeface="Ink Free" panose="03080402000500000000" pitchFamily="66" charset="0"/>
              </a:rPr>
              <a:t>Yn</a:t>
            </a:r>
            <a:endParaRPr lang="en-US" sz="4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0A73F2-CE13-F244-945E-8A35F7F866DB}"/>
              </a:ext>
            </a:extLst>
          </p:cNvPr>
          <p:cNvSpPr/>
          <p:nvPr/>
        </p:nvSpPr>
        <p:spPr>
          <a:xfrm>
            <a:off x="4135582" y="4282416"/>
            <a:ext cx="7762008" cy="230832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y-GB" b="1" dirty="0">
                <a:solidFill>
                  <a:srgbClr val="FF0000"/>
                </a:solidFill>
                <a:latin typeface="Comic Sans MS" panose="030F0902030302020204" pitchFamily="66" charset="0"/>
                <a:ea typeface="Times New Roman" panose="02020603050405020304" pitchFamily="18" charset="0"/>
              </a:rPr>
              <a:t>Mewn</a:t>
            </a:r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 usually means </a:t>
            </a:r>
            <a:r>
              <a:rPr lang="cy-GB" i="1" dirty="0">
                <a:latin typeface="Comic Sans MS" panose="030F0902030302020204" pitchFamily="66" charset="0"/>
                <a:ea typeface="Times New Roman" panose="02020603050405020304" pitchFamily="18" charset="0"/>
              </a:rPr>
              <a:t>‘in a‘</a:t>
            </a:r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  and is indefinite, e.g.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	Rydw i’n gweithio </a:t>
            </a:r>
            <a:r>
              <a:rPr lang="cy-GB" dirty="0">
                <a:solidFill>
                  <a:srgbClr val="FF0000"/>
                </a:solidFill>
                <a:latin typeface="Comic Sans MS" panose="030F0902030302020204" pitchFamily="66" charset="0"/>
                <a:ea typeface="Times New Roman" panose="02020603050405020304" pitchFamily="18" charset="0"/>
              </a:rPr>
              <a:t>mewn</a:t>
            </a:r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 ysgol gynradd yn Aberaeron.	</a:t>
            </a:r>
            <a:r>
              <a:rPr lang="cy-GB" i="1" dirty="0">
                <a:latin typeface="Comic Sans MS" panose="030F0902030302020204" pitchFamily="66" charset="0"/>
                <a:ea typeface="Times New Roman" panose="02020603050405020304" pitchFamily="18" charset="0"/>
              </a:rPr>
              <a:t>	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b="1" dirty="0">
                <a:solidFill>
                  <a:srgbClr val="FF0000"/>
                </a:solidFill>
                <a:latin typeface="Comic Sans MS" panose="030F0902030302020204" pitchFamily="66" charset="0"/>
                <a:ea typeface="Times New Roman" panose="02020603050405020304" pitchFamily="18" charset="0"/>
              </a:rPr>
              <a:t>Yn</a:t>
            </a:r>
            <a:r>
              <a:rPr lang="cy-GB" b="1" dirty="0">
                <a:latin typeface="Comic Sans MS" panose="030F0902030302020204" pitchFamily="66" charset="0"/>
                <a:ea typeface="Times New Roman" panose="02020603050405020304" pitchFamily="18" charset="0"/>
              </a:rPr>
              <a:t> </a:t>
            </a:r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refers to a definite place, e.g.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 	Rydw i’n gweithio mewn ysgol gynradd </a:t>
            </a:r>
            <a:r>
              <a:rPr lang="cy-GB" b="1" dirty="0">
                <a:solidFill>
                  <a:srgbClr val="FF0000"/>
                </a:solidFill>
                <a:latin typeface="Comic Sans MS" panose="030F0902030302020204" pitchFamily="66" charset="0"/>
                <a:ea typeface="Times New Roman" panose="02020603050405020304" pitchFamily="18" charset="0"/>
              </a:rPr>
              <a:t>yn</a:t>
            </a:r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 Aberaeron.	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	Rydw i’n gweithio </a:t>
            </a:r>
            <a:r>
              <a:rPr lang="cy-GB" dirty="0">
                <a:solidFill>
                  <a:srgbClr val="FF0000"/>
                </a:solidFill>
                <a:latin typeface="Comic Sans MS" panose="030F0902030302020204" pitchFamily="66" charset="0"/>
                <a:ea typeface="Times New Roman" panose="02020603050405020304" pitchFamily="18" charset="0"/>
              </a:rPr>
              <a:t>yn</a:t>
            </a:r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 Ysgol Gynradd Aberaeron.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	</a:t>
            </a:r>
          </a:p>
          <a:p>
            <a:r>
              <a:rPr lang="cy-GB" dirty="0">
                <a:latin typeface="Comic Sans MS" panose="030F0902030302020204" pitchFamily="66" charset="0"/>
                <a:ea typeface="Times New Roman" panose="02020603050405020304" pitchFamily="18" charset="0"/>
              </a:rPr>
              <a:t>Rydw i’n gweithio mewn archfarchnad. / Rydw i’n gweithio yn Tesco.	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D1651C2-0A41-CF42-A483-BD9857CCEE4B}"/>
              </a:ext>
            </a:extLst>
          </p:cNvPr>
          <p:cNvSpPr txBox="1">
            <a:spLocks/>
          </p:cNvSpPr>
          <p:nvPr/>
        </p:nvSpPr>
        <p:spPr>
          <a:xfrm>
            <a:off x="7791582" y="1055914"/>
            <a:ext cx="3705858" cy="1749133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Atebion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Answers 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87BD71B-E78B-564A-B4A8-A0B768551642}"/>
              </a:ext>
            </a:extLst>
          </p:cNvPr>
          <p:cNvSpPr txBox="1">
            <a:spLocks/>
          </p:cNvSpPr>
          <p:nvPr/>
        </p:nvSpPr>
        <p:spPr>
          <a:xfrm>
            <a:off x="566490" y="4593589"/>
            <a:ext cx="3242178" cy="1596733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Mewn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</a:p>
          <a:p>
            <a:pPr algn="ctr"/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Yn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0213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FCC83DC-5089-1443-90E0-70C0E7A1D82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55" t="12237"/>
          <a:stretch/>
        </p:blipFill>
        <p:spPr>
          <a:xfrm>
            <a:off x="4520371" y="1911926"/>
            <a:ext cx="7243523" cy="3456207"/>
          </a:xfrm>
          <a:prstGeom prst="rect">
            <a:avLst/>
          </a:prstGeom>
        </p:spPr>
      </p:pic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3F46501B-ECAA-564B-A1F5-51C2BC03FE4C}"/>
              </a:ext>
            </a:extLst>
          </p:cNvPr>
          <p:cNvSpPr/>
          <p:nvPr/>
        </p:nvSpPr>
        <p:spPr>
          <a:xfrm>
            <a:off x="831273" y="350984"/>
            <a:ext cx="10536381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dril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Ymarferwch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Mae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ddefnyddiol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ddweud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this drill. Practise the patterns. These can be used to say what and who you teach. 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7F77474-6C4C-4B40-B642-F7C89AE8EC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2950938"/>
              </p:ext>
            </p:extLst>
          </p:nvPr>
        </p:nvGraphicFramePr>
        <p:xfrm>
          <a:off x="353433" y="2206023"/>
          <a:ext cx="3752658" cy="2480290"/>
        </p:xfrm>
        <a:graphic>
          <a:graphicData uri="http://schemas.openxmlformats.org/drawingml/2006/table">
            <a:tbl>
              <a:tblPr firstRow="1" firstCol="1" bandRow="1"/>
              <a:tblGrid>
                <a:gridCol w="1849214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1903444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496058">
                <a:tc>
                  <a:txBody>
                    <a:bodyPr/>
                    <a:lstStyle/>
                    <a:p>
                      <a:pPr algn="ctr"/>
                      <a:r>
                        <a:rPr lang="cy-GB" sz="1300" b="1" i="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cyfrifol am</a:t>
                      </a:r>
                    </a:p>
                    <a:p>
                      <a:pPr algn="ctr"/>
                      <a:endParaRPr lang="en-GB" sz="1300" b="1" i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300" b="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responsible for</a:t>
                      </a:r>
                      <a:endParaRPr lang="en-GB" sz="13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496058">
                <a:tc>
                  <a:txBody>
                    <a:bodyPr/>
                    <a:lstStyle/>
                    <a:p>
                      <a:pPr algn="ctr"/>
                      <a:r>
                        <a:rPr lang="cy-GB" sz="1300" b="1" i="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ar draws yr ysgol</a:t>
                      </a:r>
                    </a:p>
                    <a:p>
                      <a:pPr algn="ctr"/>
                      <a:endParaRPr lang="en-GB" sz="1300" b="1" i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300" b="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across the school</a:t>
                      </a:r>
                      <a:endParaRPr lang="en-GB" sz="13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  <a:tr h="496058">
                <a:tc>
                  <a:txBody>
                    <a:bodyPr/>
                    <a:lstStyle/>
                    <a:p>
                      <a:pPr algn="ctr"/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y </a:t>
                      </a:r>
                      <a:r>
                        <a:rPr lang="en-GB" sz="1300" b="1" i="0" dirty="0" err="1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Cyfnod</a:t>
                      </a:r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 Sylfaen (CS)</a:t>
                      </a:r>
                    </a:p>
                    <a:p>
                      <a:pPr algn="ctr"/>
                      <a:endParaRPr lang="en-GB" sz="1300" b="1" i="0" dirty="0"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i="1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Foundation Phase (FP)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3814620"/>
                  </a:ext>
                </a:extLst>
              </a:tr>
              <a:tr h="496058">
                <a:tc>
                  <a:txBody>
                    <a:bodyPr/>
                    <a:lstStyle/>
                    <a:p>
                      <a:pPr algn="ctr"/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* </a:t>
                      </a:r>
                      <a:r>
                        <a:rPr lang="en-GB" sz="1300" b="1" i="0" dirty="0" err="1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Cyfnod</a:t>
                      </a:r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300" b="1" i="0" dirty="0" err="1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Allweddol</a:t>
                      </a:r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 1 (CA1) 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i="1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* Key Stage 1 (KS1)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1613216"/>
                  </a:ext>
                </a:extLst>
              </a:tr>
              <a:tr h="496058">
                <a:tc>
                  <a:txBody>
                    <a:bodyPr/>
                    <a:lstStyle/>
                    <a:p>
                      <a:pPr algn="ctr"/>
                      <a:r>
                        <a:rPr lang="en-GB" sz="1300" b="1" i="0" dirty="0" err="1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Cyfnod</a:t>
                      </a:r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300" b="1" i="0" dirty="0" err="1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Allweddol</a:t>
                      </a:r>
                      <a:r>
                        <a:rPr lang="en-GB" sz="1300" b="1" i="0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 2 (CA2)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i="1" dirty="0">
                          <a:effectLst/>
                          <a:latin typeface="Avenir Roman" panose="02000503020000020003" pitchFamily="2" charset="0"/>
                          <a:ea typeface="Times New Roman" panose="02020603050405020304" pitchFamily="18" charset="0"/>
                        </a:rPr>
                        <a:t>Key Stage 2 (KS2)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6098734"/>
                  </a:ext>
                </a:extLst>
              </a:tr>
            </a:tbl>
          </a:graphicData>
        </a:graphic>
      </p:graphicFrame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72573C-DA75-484C-A6FF-54E8F8EE59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87847" y="4793714"/>
            <a:ext cx="1148838" cy="114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67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95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 2 1">
            <a:extLst>
              <a:ext uri="{FF2B5EF4-FFF2-40B4-BE49-F238E27FC236}">
                <a16:creationId xmlns:a16="http://schemas.microsoft.com/office/drawing/2014/main" id="{63869BD8-829C-8F49-842F-46C2D5F00B9C}"/>
              </a:ext>
            </a:extLst>
          </p:cNvPr>
          <p:cNvSpPr/>
          <p:nvPr/>
        </p:nvSpPr>
        <p:spPr>
          <a:xfrm>
            <a:off x="0" y="41939"/>
            <a:ext cx="3525116" cy="1120757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311DE91-A0A5-1543-98B1-24669254DD1B}"/>
              </a:ext>
            </a:extLst>
          </p:cNvPr>
          <p:cNvSpPr txBox="1">
            <a:spLocks/>
          </p:cNvSpPr>
          <p:nvPr/>
        </p:nvSpPr>
        <p:spPr>
          <a:xfrm>
            <a:off x="913245" y="-14196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4</a:t>
            </a:r>
          </a:p>
        </p:txBody>
      </p:sp>
      <p:sp>
        <p:nvSpPr>
          <p:cNvPr id="4" name="Speech Bubble: Rectangle with Corners Rounded 4">
            <a:extLst>
              <a:ext uri="{FF2B5EF4-FFF2-40B4-BE49-F238E27FC236}">
                <a16:creationId xmlns:a16="http://schemas.microsoft.com/office/drawing/2014/main" id="{7A067DFD-1D83-734D-B142-F332B9EAD3DE}"/>
              </a:ext>
            </a:extLst>
          </p:cNvPr>
          <p:cNvSpPr/>
          <p:nvPr/>
        </p:nvSpPr>
        <p:spPr>
          <a:xfrm>
            <a:off x="314326" y="4956465"/>
            <a:ext cx="11500138" cy="1549398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defRPr/>
            </a:pP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Help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Llaw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  Helping Hand</a:t>
            </a:r>
          </a:p>
          <a:p>
            <a:pPr lvl="0">
              <a:defRPr/>
            </a:pPr>
            <a:endParaRPr lang="en-GB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clywed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ynganiad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clipiau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If you need some help with the pronunciation, listen to these clips.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1C8242-6E6D-CD45-B284-5093D1D2986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2714192" y="424901"/>
            <a:ext cx="1124527" cy="1124527"/>
          </a:xfrm>
          <a:prstGeom prst="rect">
            <a:avLst/>
          </a:prstGeom>
        </p:spPr>
      </p:pic>
      <p:pic>
        <p:nvPicPr>
          <p:cNvPr id="6" name="Audio 3">
            <a:hlinkClick r:id="" action="ppaction://media"/>
            <a:extLst>
              <a:ext uri="{FF2B5EF4-FFF2-40B4-BE49-F238E27FC236}">
                <a16:creationId xmlns:a16="http://schemas.microsoft.com/office/drawing/2014/main" id="{61FAC7B2-632E-2945-9FDA-5D99B45FE3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236589" y="5118751"/>
            <a:ext cx="1170195" cy="1170195"/>
          </a:xfrm>
          <a:prstGeom prst="rect">
            <a:avLst/>
          </a:prstGeom>
        </p:spPr>
      </p:pic>
      <p:pic>
        <p:nvPicPr>
          <p:cNvPr id="12" name="Audio 2">
            <a:hlinkClick r:id="" action="ppaction://media"/>
            <a:extLst>
              <a:ext uri="{FF2B5EF4-FFF2-40B4-BE49-F238E27FC236}">
                <a16:creationId xmlns:a16="http://schemas.microsoft.com/office/drawing/2014/main" id="{2A64396C-A6CF-F54A-A22C-37DEA7FB779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760076" y="5088624"/>
            <a:ext cx="1256759" cy="1256759"/>
          </a:xfrm>
          <a:prstGeom prst="rect">
            <a:avLst/>
          </a:prstGeom>
        </p:spPr>
      </p:pic>
      <p:pic>
        <p:nvPicPr>
          <p:cNvPr id="13" name="Audio 1">
            <a:hlinkClick r:id="" action="ppaction://media"/>
            <a:extLst>
              <a:ext uri="{FF2B5EF4-FFF2-40B4-BE49-F238E27FC236}">
                <a16:creationId xmlns:a16="http://schemas.microsoft.com/office/drawing/2014/main" id="{9163F5B9-A113-3A4F-BC35-A7EA3584221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277826" y="5163590"/>
            <a:ext cx="1181793" cy="118179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4F356AD-508C-594D-A17E-99EA4619A55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09065" y="5033817"/>
            <a:ext cx="465508" cy="582026"/>
          </a:xfrm>
          <a:prstGeom prst="rect">
            <a:avLst/>
          </a:prstGeom>
        </p:spPr>
      </p:pic>
      <p:sp>
        <p:nvSpPr>
          <p:cNvPr id="16" name="AutoShape 2">
            <a:extLst>
              <a:ext uri="{FF2B5EF4-FFF2-40B4-BE49-F238E27FC236}">
                <a16:creationId xmlns:a16="http://schemas.microsoft.com/office/drawing/2014/main" id="{AF92D466-8409-B441-B147-CD7EAC816A9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00794" y="1779602"/>
            <a:ext cx="3009566" cy="859629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gweithio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y Parc.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430467F7-7600-3044-9B90-5E574F18219F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374573" y="173914"/>
            <a:ext cx="3009566" cy="1203615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gyfrifol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am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Addysg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Gorfforol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ar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draws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18" name="AutoShape 2">
            <a:extLst>
              <a:ext uri="{FF2B5EF4-FFF2-40B4-BE49-F238E27FC236}">
                <a16:creationId xmlns:a16="http://schemas.microsoft.com/office/drawing/2014/main" id="{9D5F3B9D-A0BE-9D41-9755-2171CDC26223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7859157" y="727770"/>
            <a:ext cx="3009566" cy="859629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Mae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wyth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deg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o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blant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19" name="AutoShape 2">
            <a:extLst>
              <a:ext uri="{FF2B5EF4-FFF2-40B4-BE49-F238E27FC236}">
                <a16:creationId xmlns:a16="http://schemas.microsoft.com/office/drawing/2014/main" id="{504278FD-00FC-1D4B-989A-63D6AEEBD9C9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6064395" y="3317126"/>
            <a:ext cx="3009566" cy="1025622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gyfrifol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am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Gyfnod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Allweddol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2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ar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draws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20" name="AutoShape 2">
            <a:extLst>
              <a:ext uri="{FF2B5EF4-FFF2-40B4-BE49-F238E27FC236}">
                <a16:creationId xmlns:a16="http://schemas.microsoft.com/office/drawing/2014/main" id="{DEB5896A-2AEB-5C41-8B08-2E597DB434C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3909065" y="2150638"/>
            <a:ext cx="3009566" cy="859629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dysgu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rhifedd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i’r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Cyfnod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Sylfaen.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21" name="AutoShape 2">
            <a:extLst>
              <a:ext uri="{FF2B5EF4-FFF2-40B4-BE49-F238E27FC236}">
                <a16:creationId xmlns:a16="http://schemas.microsoft.com/office/drawing/2014/main" id="{85A6FE02-DB08-8E47-A48F-CFAE4251E648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792852" y="3483119"/>
            <a:ext cx="3009566" cy="859629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dysgu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Cymraeg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i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Gyfnod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Allweddol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2.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22" name="AutoShape 2">
            <a:extLst>
              <a:ext uri="{FF2B5EF4-FFF2-40B4-BE49-F238E27FC236}">
                <a16:creationId xmlns:a16="http://schemas.microsoft.com/office/drawing/2014/main" id="{C2EE3952-AE05-D848-B8A4-67AB111D0AD5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9073961" y="2266969"/>
            <a:ext cx="3009566" cy="859629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Mae’n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swydd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ddiddorol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iawn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520703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983E7F9-889B-FF44-8814-72737C0CF181}"/>
              </a:ext>
            </a:extLst>
          </p:cNvPr>
          <p:cNvSpPr txBox="1">
            <a:spLocks/>
          </p:cNvSpPr>
          <p:nvPr/>
        </p:nvSpPr>
        <p:spPr>
          <a:xfrm>
            <a:off x="6527925" y="185530"/>
            <a:ext cx="4186609" cy="125318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69500" y="185530"/>
            <a:ext cx="4063894" cy="1010603"/>
          </a:xfrm>
          <a:solidFill>
            <a:srgbClr val="FFFFD3"/>
          </a:solidFill>
        </p:spPr>
        <p:txBody>
          <a:bodyPr/>
          <a:lstStyle/>
          <a:p>
            <a:r>
              <a:rPr lang="cy-GB" sz="48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Mathemateg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BFB8BA-F38C-3A47-8A1D-A54368A58D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5" t="8269" r="3634" b="78135"/>
          <a:stretch/>
        </p:blipFill>
        <p:spPr>
          <a:xfrm>
            <a:off x="256939" y="185530"/>
            <a:ext cx="4769121" cy="11794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A572DF0-77E7-064D-B50F-761639BF7D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9" t="24176" r="3181" b="15647"/>
          <a:stretch/>
        </p:blipFill>
        <p:spPr>
          <a:xfrm>
            <a:off x="256939" y="1560065"/>
            <a:ext cx="4727546" cy="519037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DC73A64-9DAD-E643-99E3-3E854AF826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2" t="86161" r="3603" b="1889"/>
          <a:stretch/>
        </p:blipFill>
        <p:spPr>
          <a:xfrm>
            <a:off x="6244494" y="3217157"/>
            <a:ext cx="4966847" cy="10778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F560332-F060-894B-93C3-632921F4D85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3" t="4260" r="5326" b="56856"/>
          <a:stretch/>
        </p:blipFill>
        <p:spPr>
          <a:xfrm>
            <a:off x="6244495" y="4537612"/>
            <a:ext cx="4966846" cy="2212832"/>
          </a:xfrm>
          <a:prstGeom prst="rect">
            <a:avLst/>
          </a:prstGeom>
        </p:spPr>
      </p:pic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3300DF26-1B36-864E-B657-0DD96F910E29}"/>
              </a:ext>
            </a:extLst>
          </p:cNvPr>
          <p:cNvSpPr/>
          <p:nvPr/>
        </p:nvSpPr>
        <p:spPr>
          <a:xfrm>
            <a:off x="5459896" y="1681301"/>
            <a:ext cx="6228521" cy="1251474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Dyma’r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eirfa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berthnasol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gyfer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addygu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Mathemateg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trwy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gyfrwng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Cyfeiriwch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at y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sleid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fel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bod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angen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sz="1400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sz="1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Here is the relevant vocabulary for teaching Maths through the medium of Welsh. </a:t>
            </a:r>
          </a:p>
          <a:p>
            <a:pPr lvl="0" algn="ctr">
              <a:defRPr/>
            </a:pPr>
            <a:r>
              <a:rPr lang="en-GB" sz="1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Use this slide for reference.</a:t>
            </a:r>
          </a:p>
        </p:txBody>
      </p:sp>
    </p:spTree>
    <p:extLst>
      <p:ext uri="{BB962C8B-B14F-4D97-AF65-F5344CB8AC3E}">
        <p14:creationId xmlns:p14="http://schemas.microsoft.com/office/powerpoint/2010/main" val="37948622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3A541D76-036A-3A41-8153-2233B5FFF0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947" t="17970" r="15062" b="17399"/>
          <a:stretch/>
        </p:blipFill>
        <p:spPr>
          <a:xfrm>
            <a:off x="7041962" y="50702"/>
            <a:ext cx="4426225" cy="67291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DA6E35E-813B-6F4A-A01B-604C84167E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919" t="17555" r="55091" b="17096"/>
          <a:stretch/>
        </p:blipFill>
        <p:spPr>
          <a:xfrm>
            <a:off x="604544" y="70019"/>
            <a:ext cx="4365021" cy="6709864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CF22FD0F-7FCE-E240-93D9-466FFF6E81D4}"/>
              </a:ext>
            </a:extLst>
          </p:cNvPr>
          <p:cNvSpPr txBox="1">
            <a:spLocks/>
          </p:cNvSpPr>
          <p:nvPr/>
        </p:nvSpPr>
        <p:spPr>
          <a:xfrm rot="16200000">
            <a:off x="3885341" y="2634659"/>
            <a:ext cx="4200939" cy="122754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BBD0B963-6744-2748-A40B-D259F6844D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16200000">
            <a:off x="3776870" y="2596049"/>
            <a:ext cx="4200940" cy="1010603"/>
          </a:xfrm>
          <a:solidFill>
            <a:srgbClr val="FFFFD3"/>
          </a:solidFill>
        </p:spPr>
        <p:txBody>
          <a:bodyPr/>
          <a:lstStyle/>
          <a:p>
            <a:r>
              <a:rPr lang="cy-GB" sz="48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Siapiau</a:t>
            </a:r>
          </a:p>
        </p:txBody>
      </p:sp>
    </p:spTree>
    <p:extLst>
      <p:ext uri="{BB962C8B-B14F-4D97-AF65-F5344CB8AC3E}">
        <p14:creationId xmlns:p14="http://schemas.microsoft.com/office/powerpoint/2010/main" val="23130017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983E7F9-889B-FF44-8814-72737C0CF181}"/>
              </a:ext>
            </a:extLst>
          </p:cNvPr>
          <p:cNvSpPr txBox="1">
            <a:spLocks/>
          </p:cNvSpPr>
          <p:nvPr/>
        </p:nvSpPr>
        <p:spPr>
          <a:xfrm>
            <a:off x="3935896" y="317595"/>
            <a:ext cx="4200939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35895" y="132064"/>
            <a:ext cx="4200940" cy="1010603"/>
          </a:xfrm>
          <a:solidFill>
            <a:srgbClr val="FFFFD3"/>
          </a:solidFill>
        </p:spPr>
        <p:txBody>
          <a:bodyPr/>
          <a:lstStyle/>
          <a:p>
            <a:r>
              <a:rPr lang="cy-GB" sz="4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Siapiau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A541D76-036A-3A41-8153-2233B5FFF0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947" t="17970" r="15062" b="15866"/>
          <a:stretch/>
        </p:blipFill>
        <p:spPr>
          <a:xfrm>
            <a:off x="8366624" y="132064"/>
            <a:ext cx="3538883" cy="550772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DA6E35E-813B-6F4A-A01B-604C84167E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919" t="17555" r="55091" b="17096"/>
          <a:stretch/>
        </p:blipFill>
        <p:spPr>
          <a:xfrm>
            <a:off x="193727" y="132064"/>
            <a:ext cx="3582981" cy="5507720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FDEC8618-AE32-F845-9E43-CB543D30FF70}"/>
              </a:ext>
            </a:extLst>
          </p:cNvPr>
          <p:cNvSpPr/>
          <p:nvPr/>
        </p:nvSpPr>
        <p:spPr>
          <a:xfrm>
            <a:off x="4173345" y="1338136"/>
            <a:ext cx="3726040" cy="151361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this?)</a:t>
            </a: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siap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(Which shape is it?)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8188F1F-D598-CA48-9A25-C31D2FC5FD9F}"/>
              </a:ext>
            </a:extLst>
          </p:cNvPr>
          <p:cNvSpPr/>
          <p:nvPr/>
        </p:nvSpPr>
        <p:spPr>
          <a:xfrm>
            <a:off x="4199850" y="2936173"/>
            <a:ext cx="3699535" cy="1629854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_____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(It’s a ___.)</a:t>
            </a: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(This is a ___.)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4AC72103-5ACF-B748-9E5B-1F5F0117CB9A}"/>
              </a:ext>
            </a:extLst>
          </p:cNvPr>
          <p:cNvSpPr/>
          <p:nvPr/>
        </p:nvSpPr>
        <p:spPr>
          <a:xfrm>
            <a:off x="4221898" y="4650450"/>
            <a:ext cx="3699535" cy="989333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Siâp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 </a:t>
            </a:r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e. </a:t>
            </a:r>
            <a:endParaRPr lang="en-GB" sz="22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(It’s a ___ shape.)</a:t>
            </a:r>
          </a:p>
          <a:p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2CD2D0A0-F617-5746-B94B-B6AE2C9EB0B5}"/>
              </a:ext>
            </a:extLst>
          </p:cNvPr>
          <p:cNvSpPr/>
          <p:nvPr/>
        </p:nvSpPr>
        <p:spPr>
          <a:xfrm>
            <a:off x="1696279" y="5759972"/>
            <a:ext cx="8494644" cy="94667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GB" sz="2000" b="1" u="sng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bob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siâp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wrywaidd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oni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bai am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calon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seren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>
              <a:defRPr/>
            </a:pP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In Welsh </a:t>
            </a:r>
            <a:r>
              <a:rPr lang="en-GB" sz="2000" b="1" i="1" u="sng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every</a:t>
            </a:r>
            <a:r>
              <a:rPr lang="en-GB" sz="20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shape is masculine, apart from </a:t>
            </a:r>
            <a:r>
              <a:rPr lang="en-GB" sz="2000" b="1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calon</a:t>
            </a:r>
            <a:r>
              <a:rPr lang="en-GB" sz="20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(heart) and </a:t>
            </a:r>
            <a:r>
              <a:rPr lang="en-GB" sz="2000" b="1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seren</a:t>
            </a:r>
            <a:r>
              <a:rPr lang="en-GB" sz="20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(star).</a:t>
            </a:r>
          </a:p>
        </p:txBody>
      </p:sp>
      <p:sp>
        <p:nvSpPr>
          <p:cNvPr id="19" name="5-Point Star 18">
            <a:extLst>
              <a:ext uri="{FF2B5EF4-FFF2-40B4-BE49-F238E27FC236}">
                <a16:creationId xmlns:a16="http://schemas.microsoft.com/office/drawing/2014/main" id="{8DABD4B1-0393-E547-A6A3-02399D523884}"/>
              </a:ext>
            </a:extLst>
          </p:cNvPr>
          <p:cNvSpPr/>
          <p:nvPr/>
        </p:nvSpPr>
        <p:spPr>
          <a:xfrm rot="20847772">
            <a:off x="10044506" y="5722688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0" name="5-Point Star 19">
            <a:extLst>
              <a:ext uri="{FF2B5EF4-FFF2-40B4-BE49-F238E27FC236}">
                <a16:creationId xmlns:a16="http://schemas.microsoft.com/office/drawing/2014/main" id="{243D3F7A-6137-2144-B09C-27F1D1ED6097}"/>
              </a:ext>
            </a:extLst>
          </p:cNvPr>
          <p:cNvSpPr/>
          <p:nvPr/>
        </p:nvSpPr>
        <p:spPr>
          <a:xfrm rot="1211514">
            <a:off x="1086747" y="5811493"/>
            <a:ext cx="914481" cy="806623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9BB9F2-1B87-2249-9659-A1FC6C2DD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7219" y="5684294"/>
            <a:ext cx="1022349" cy="102234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AE408C9-42ED-A342-9F03-BA631A3BAC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011786" y="5722132"/>
            <a:ext cx="1022349" cy="1022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7726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DD033619-1E1C-7D4B-AD63-BD24FA40F2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8296" y="2305879"/>
            <a:ext cx="5446075" cy="3348930"/>
          </a:xfrm>
          <a:prstGeom prst="rect">
            <a:avLst/>
          </a:pr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ED549CFE-5639-D54A-A1A9-D7AEA64A6840}"/>
              </a:ext>
            </a:extLst>
          </p:cNvPr>
          <p:cNvSpPr txBox="1">
            <a:spLocks/>
          </p:cNvSpPr>
          <p:nvPr/>
        </p:nvSpPr>
        <p:spPr>
          <a:xfrm>
            <a:off x="3653258" y="463369"/>
            <a:ext cx="5261113" cy="145819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947EFF6-BFFB-B147-87DE-3F9137188D47}"/>
              </a:ext>
            </a:extLst>
          </p:cNvPr>
          <p:cNvSpPr txBox="1">
            <a:spLocks/>
          </p:cNvSpPr>
          <p:nvPr/>
        </p:nvSpPr>
        <p:spPr>
          <a:xfrm>
            <a:off x="3812284" y="666115"/>
            <a:ext cx="5102087" cy="1255450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Priodweddau siapiau</a:t>
            </a:r>
          </a:p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Shape properties</a:t>
            </a:r>
          </a:p>
        </p:txBody>
      </p:sp>
      <p:pic>
        <p:nvPicPr>
          <p:cNvPr id="24" name="Picture 2" descr="http://acceleroto.com/wp-content/uploads/2013/08/Rounded-cube2.png">
            <a:extLst>
              <a:ext uri="{FF2B5EF4-FFF2-40B4-BE49-F238E27FC236}">
                <a16:creationId xmlns:a16="http://schemas.microsoft.com/office/drawing/2014/main" id="{6D3D8ADA-CE39-1647-A93E-753EE7E8E2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4101" y="52080"/>
            <a:ext cx="1930611" cy="187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s://svn.apache.org/repos/asf/openoffice/symphony/trunk/main/extras/source/gallery/diagrams/Component-Cuboid01-DarkBlue.png">
            <a:extLst>
              <a:ext uri="{FF2B5EF4-FFF2-40B4-BE49-F238E27FC236}">
                <a16:creationId xmlns:a16="http://schemas.microsoft.com/office/drawing/2014/main" id="{F8CF0F27-C44F-DA4C-9E8C-B2F6722F4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8944" y="0"/>
            <a:ext cx="2931811" cy="168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">
            <a:extLst>
              <a:ext uri="{FF2B5EF4-FFF2-40B4-BE49-F238E27FC236}">
                <a16:creationId xmlns:a16="http://schemas.microsoft.com/office/drawing/2014/main" id="{2B284BE1-2C2D-8F42-B1C0-C4B8B012E8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7000" r="941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41054"/>
            <a:ext cx="2771132" cy="20783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1">
            <a:extLst>
              <a:ext uri="{FF2B5EF4-FFF2-40B4-BE49-F238E27FC236}">
                <a16:creationId xmlns:a16="http://schemas.microsoft.com/office/drawing/2014/main" id="{94D64BDA-03EA-A840-B0CB-53DBB909E7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818" b="98182" l="176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3614" y="2210401"/>
            <a:ext cx="1990315" cy="1931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5">
            <a:extLst>
              <a:ext uri="{FF2B5EF4-FFF2-40B4-BE49-F238E27FC236}">
                <a16:creationId xmlns:a16="http://schemas.microsoft.com/office/drawing/2014/main" id="{90EECFB0-BF81-614E-9A99-3556B55BCC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5000" b="85333" l="12667" r="85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380" t="14557" r="15110" b="14574"/>
          <a:stretch/>
        </p:blipFill>
        <p:spPr bwMode="auto">
          <a:xfrm>
            <a:off x="10011603" y="4854604"/>
            <a:ext cx="1965036" cy="194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3">
            <a:extLst>
              <a:ext uri="{FF2B5EF4-FFF2-40B4-BE49-F238E27FC236}">
                <a16:creationId xmlns:a16="http://schemas.microsoft.com/office/drawing/2014/main" id="{59564FF8-8B35-5049-BD63-B399278E21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72358" y="4681102"/>
            <a:ext cx="3109451" cy="2294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itle 1">
            <a:extLst>
              <a:ext uri="{FF2B5EF4-FFF2-40B4-BE49-F238E27FC236}">
                <a16:creationId xmlns:a16="http://schemas.microsoft.com/office/drawing/2014/main" id="{32B5F84B-5618-FC44-9C2C-47AD37DF2317}"/>
              </a:ext>
            </a:extLst>
          </p:cNvPr>
          <p:cNvSpPr txBox="1">
            <a:spLocks/>
          </p:cNvSpPr>
          <p:nvPr/>
        </p:nvSpPr>
        <p:spPr>
          <a:xfrm>
            <a:off x="9073397" y="1604825"/>
            <a:ext cx="1550505" cy="510438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18EB126F-C9C0-F046-98D3-F74E815CD5F9}"/>
              </a:ext>
            </a:extLst>
          </p:cNvPr>
          <p:cNvSpPr txBox="1">
            <a:spLocks/>
          </p:cNvSpPr>
          <p:nvPr/>
        </p:nvSpPr>
        <p:spPr>
          <a:xfrm>
            <a:off x="267492" y="1618775"/>
            <a:ext cx="1550505" cy="510438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34" name="Title 1">
            <a:extLst>
              <a:ext uri="{FF2B5EF4-FFF2-40B4-BE49-F238E27FC236}">
                <a16:creationId xmlns:a16="http://schemas.microsoft.com/office/drawing/2014/main" id="{7AC50B84-EEAB-B941-A82A-03BFBF62218C}"/>
              </a:ext>
            </a:extLst>
          </p:cNvPr>
          <p:cNvSpPr txBox="1">
            <a:spLocks/>
          </p:cNvSpPr>
          <p:nvPr/>
        </p:nvSpPr>
        <p:spPr>
          <a:xfrm>
            <a:off x="267492" y="1696842"/>
            <a:ext cx="1550505" cy="57296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ciwboid</a:t>
            </a:r>
          </a:p>
        </p:txBody>
      </p:sp>
      <p:sp>
        <p:nvSpPr>
          <p:cNvPr id="35" name="Title 1">
            <a:extLst>
              <a:ext uri="{FF2B5EF4-FFF2-40B4-BE49-F238E27FC236}">
                <a16:creationId xmlns:a16="http://schemas.microsoft.com/office/drawing/2014/main" id="{53FEECE0-80BC-5D48-9CE9-5EAD2EAA4E65}"/>
              </a:ext>
            </a:extLst>
          </p:cNvPr>
          <p:cNvSpPr txBox="1">
            <a:spLocks/>
          </p:cNvSpPr>
          <p:nvPr/>
        </p:nvSpPr>
        <p:spPr>
          <a:xfrm>
            <a:off x="9236351" y="4099220"/>
            <a:ext cx="1550505" cy="510438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D3BE6035-94A9-9C44-840B-9420011BDB56}"/>
              </a:ext>
            </a:extLst>
          </p:cNvPr>
          <p:cNvSpPr txBox="1">
            <a:spLocks/>
          </p:cNvSpPr>
          <p:nvPr/>
        </p:nvSpPr>
        <p:spPr>
          <a:xfrm>
            <a:off x="9236350" y="4159168"/>
            <a:ext cx="1550505" cy="57296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pyramid</a:t>
            </a: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3423F849-1C3F-4348-BC7E-CFEDAB74EE0D}"/>
              </a:ext>
            </a:extLst>
          </p:cNvPr>
          <p:cNvSpPr txBox="1">
            <a:spLocks/>
          </p:cNvSpPr>
          <p:nvPr/>
        </p:nvSpPr>
        <p:spPr>
          <a:xfrm>
            <a:off x="8461098" y="6150076"/>
            <a:ext cx="1550505" cy="510438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E6DEC2FF-56E0-9740-9E92-E28B8C53854A}"/>
              </a:ext>
            </a:extLst>
          </p:cNvPr>
          <p:cNvSpPr txBox="1">
            <a:spLocks/>
          </p:cNvSpPr>
          <p:nvPr/>
        </p:nvSpPr>
        <p:spPr>
          <a:xfrm>
            <a:off x="9048550" y="1664773"/>
            <a:ext cx="1550505" cy="57296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ciwb</a:t>
            </a:r>
          </a:p>
        </p:txBody>
      </p:sp>
      <p:sp>
        <p:nvSpPr>
          <p:cNvPr id="39" name="Title 1">
            <a:extLst>
              <a:ext uri="{FF2B5EF4-FFF2-40B4-BE49-F238E27FC236}">
                <a16:creationId xmlns:a16="http://schemas.microsoft.com/office/drawing/2014/main" id="{BB1B482F-405A-164F-A51B-2FF024DEA216}"/>
              </a:ext>
            </a:extLst>
          </p:cNvPr>
          <p:cNvSpPr txBox="1">
            <a:spLocks/>
          </p:cNvSpPr>
          <p:nvPr/>
        </p:nvSpPr>
        <p:spPr>
          <a:xfrm>
            <a:off x="1722737" y="4191194"/>
            <a:ext cx="1550505" cy="510438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B11D672C-E52B-344F-8E56-E8FAD77839C2}"/>
              </a:ext>
            </a:extLst>
          </p:cNvPr>
          <p:cNvSpPr txBox="1">
            <a:spLocks/>
          </p:cNvSpPr>
          <p:nvPr/>
        </p:nvSpPr>
        <p:spPr>
          <a:xfrm>
            <a:off x="1722737" y="4269261"/>
            <a:ext cx="1550505" cy="57296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ciwboid</a:t>
            </a:r>
          </a:p>
        </p:txBody>
      </p:sp>
      <p:sp>
        <p:nvSpPr>
          <p:cNvPr id="32" name="Title 1">
            <a:extLst>
              <a:ext uri="{FF2B5EF4-FFF2-40B4-BE49-F238E27FC236}">
                <a16:creationId xmlns:a16="http://schemas.microsoft.com/office/drawing/2014/main" id="{4EE4D1BA-C619-5848-81CC-8C03A7DDB819}"/>
              </a:ext>
            </a:extLst>
          </p:cNvPr>
          <p:cNvSpPr txBox="1">
            <a:spLocks/>
          </p:cNvSpPr>
          <p:nvPr/>
        </p:nvSpPr>
        <p:spPr>
          <a:xfrm>
            <a:off x="8461097" y="6219408"/>
            <a:ext cx="1550505" cy="57296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sffêr</a:t>
            </a:r>
          </a:p>
        </p:txBody>
      </p:sp>
      <p:sp>
        <p:nvSpPr>
          <p:cNvPr id="41" name="Title 1">
            <a:extLst>
              <a:ext uri="{FF2B5EF4-FFF2-40B4-BE49-F238E27FC236}">
                <a16:creationId xmlns:a16="http://schemas.microsoft.com/office/drawing/2014/main" id="{C161720D-1B5A-7443-9326-54057165A6A6}"/>
              </a:ext>
            </a:extLst>
          </p:cNvPr>
          <p:cNvSpPr txBox="1">
            <a:spLocks/>
          </p:cNvSpPr>
          <p:nvPr/>
        </p:nvSpPr>
        <p:spPr>
          <a:xfrm>
            <a:off x="2277442" y="6057617"/>
            <a:ext cx="1550505" cy="510438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2" name="Title 1">
            <a:extLst>
              <a:ext uri="{FF2B5EF4-FFF2-40B4-BE49-F238E27FC236}">
                <a16:creationId xmlns:a16="http://schemas.microsoft.com/office/drawing/2014/main" id="{8A9FD45F-EB68-B944-A826-2D4F5F255E2B}"/>
              </a:ext>
            </a:extLst>
          </p:cNvPr>
          <p:cNvSpPr txBox="1">
            <a:spLocks/>
          </p:cNvSpPr>
          <p:nvPr/>
        </p:nvSpPr>
        <p:spPr>
          <a:xfrm>
            <a:off x="2277442" y="6135684"/>
            <a:ext cx="1550505" cy="57296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côn</a:t>
            </a:r>
          </a:p>
        </p:txBody>
      </p:sp>
    </p:spTree>
    <p:extLst>
      <p:ext uri="{BB962C8B-B14F-4D97-AF65-F5344CB8AC3E}">
        <p14:creationId xmlns:p14="http://schemas.microsoft.com/office/powerpoint/2010/main" val="2409434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5A3774-BB41-C44C-BD20-951F10A665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1741" y="1365527"/>
            <a:ext cx="5080000" cy="5080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4964E4-4689-2E4E-8C35-A142ECC551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6318" y="2106707"/>
            <a:ext cx="3597640" cy="3597640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>
            <a:off x="-601134" y="2519180"/>
            <a:ext cx="0" cy="276013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-989629" y="-556909"/>
            <a:ext cx="1979257" cy="5506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-1768563" y="5156200"/>
            <a:ext cx="1557867" cy="17018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3581400" y="-2670887"/>
            <a:ext cx="8466" cy="164253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13396628" y="3022600"/>
            <a:ext cx="2097372" cy="257386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6490464" y="-2821569"/>
            <a:ext cx="1079845" cy="25400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1371600" y="7222416"/>
            <a:ext cx="444500" cy="86748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494699B0-6CCC-B24C-9E8F-92FB5A19D70E}"/>
              </a:ext>
            </a:extLst>
          </p:cNvPr>
          <p:cNvSpPr/>
          <p:nvPr/>
        </p:nvSpPr>
        <p:spPr>
          <a:xfrm>
            <a:off x="4438361" y="333735"/>
            <a:ext cx="4268643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Labelwch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briodweddau’r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siap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Label these shapes properties.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6" name="Explosion 2 15">
            <a:extLst>
              <a:ext uri="{FF2B5EF4-FFF2-40B4-BE49-F238E27FC236}">
                <a16:creationId xmlns:a16="http://schemas.microsoft.com/office/drawing/2014/main" id="{734CDCA3-06DF-C048-AFE2-A73F3142ACF0}"/>
              </a:ext>
            </a:extLst>
          </p:cNvPr>
          <p:cNvSpPr/>
          <p:nvPr/>
        </p:nvSpPr>
        <p:spPr>
          <a:xfrm>
            <a:off x="0" y="41939"/>
            <a:ext cx="3525116" cy="1197440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1259C3B6-5BD9-6241-A025-9ABFBCF808D5}"/>
              </a:ext>
            </a:extLst>
          </p:cNvPr>
          <p:cNvSpPr txBox="1">
            <a:spLocks/>
          </p:cNvSpPr>
          <p:nvPr/>
        </p:nvSpPr>
        <p:spPr>
          <a:xfrm>
            <a:off x="913245" y="-14196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5</a:t>
            </a:r>
          </a:p>
        </p:txBody>
      </p:sp>
    </p:spTree>
    <p:extLst>
      <p:ext uri="{BB962C8B-B14F-4D97-AF65-F5344CB8AC3E}">
        <p14:creationId xmlns:p14="http://schemas.microsoft.com/office/powerpoint/2010/main" val="15140123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5A3774-BB41-C44C-BD20-951F10A665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5810" y="1778000"/>
            <a:ext cx="5080000" cy="5080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4964E4-4689-2E4E-8C35-A142ECC551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0387" y="2519180"/>
            <a:ext cx="3597640" cy="3597640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>
            <a:off x="1066800" y="2810933"/>
            <a:ext cx="0" cy="276013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1458210" y="1968500"/>
            <a:ext cx="1979257" cy="5506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1371600" y="2810933"/>
            <a:ext cx="1557867" cy="17018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3937000" y="1697913"/>
            <a:ext cx="8466" cy="164253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10628027" y="3039533"/>
            <a:ext cx="725773" cy="307728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endCxn id="5" idx="1"/>
          </p:cNvCxnSpPr>
          <p:nvPr/>
        </p:nvCxnSpPr>
        <p:spPr>
          <a:xfrm>
            <a:off x="5950542" y="1778000"/>
            <a:ext cx="1079845" cy="25400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5448925" y="-924183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Ochr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2583757" y="2287713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Marker Felt Thin" charset="0"/>
                <a:ea typeface="Marker Felt Thin" charset="0"/>
                <a:cs typeface="Marker Felt Thin" charset="0"/>
              </a:rPr>
              <a:t>cornel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-2551382" y="5401733"/>
            <a:ext cx="1442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latin typeface="Marker Felt Thin" charset="0"/>
                <a:ea typeface="Marker Felt Thin" charset="0"/>
                <a:cs typeface="Marker Felt Thin" charset="0"/>
              </a:rPr>
              <a:t>Wyneb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351828" y="7391746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Fertig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034290" y="-662573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hyd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-2389543" y="3706799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Lled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cxnSp>
        <p:nvCxnSpPr>
          <p:cNvPr id="32" name="Straight Arrow Connector 31"/>
          <p:cNvCxnSpPr/>
          <p:nvPr/>
        </p:nvCxnSpPr>
        <p:spPr>
          <a:xfrm flipV="1">
            <a:off x="2260600" y="5812716"/>
            <a:ext cx="444500" cy="86748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-103543" y="7310626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Ymyl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0748905-347D-E749-8788-6BDF1724F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85FCB36A-2899-4540-8BDB-FA1C9A3FDE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0677" y="114960"/>
            <a:ext cx="3486673" cy="2144044"/>
          </a:xfrm>
          <a:prstGeom prst="rect">
            <a:avLst/>
          </a:prstGeom>
        </p:spPr>
      </p:pic>
      <p:sp>
        <p:nvSpPr>
          <p:cNvPr id="25" name="Explosion 2 24">
            <a:extLst>
              <a:ext uri="{FF2B5EF4-FFF2-40B4-BE49-F238E27FC236}">
                <a16:creationId xmlns:a16="http://schemas.microsoft.com/office/drawing/2014/main" id="{4B4404AC-B923-4945-972B-52846963CD8A}"/>
              </a:ext>
            </a:extLst>
          </p:cNvPr>
          <p:cNvSpPr/>
          <p:nvPr/>
        </p:nvSpPr>
        <p:spPr>
          <a:xfrm>
            <a:off x="0" y="41939"/>
            <a:ext cx="3525116" cy="1197440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4" name="Title 1">
            <a:extLst>
              <a:ext uri="{FF2B5EF4-FFF2-40B4-BE49-F238E27FC236}">
                <a16:creationId xmlns:a16="http://schemas.microsoft.com/office/drawing/2014/main" id="{02E07B5F-6EC3-1A41-99CD-6BFC2B01BF80}"/>
              </a:ext>
            </a:extLst>
          </p:cNvPr>
          <p:cNvSpPr txBox="1">
            <a:spLocks/>
          </p:cNvSpPr>
          <p:nvPr/>
        </p:nvSpPr>
        <p:spPr>
          <a:xfrm>
            <a:off x="913245" y="-14196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5</a:t>
            </a:r>
          </a:p>
        </p:txBody>
      </p:sp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3C64F96B-5E9D-7845-AC27-FEB20E4C4D9C}"/>
              </a:ext>
            </a:extLst>
          </p:cNvPr>
          <p:cNvSpPr/>
          <p:nvPr/>
        </p:nvSpPr>
        <p:spPr>
          <a:xfrm>
            <a:off x="3811154" y="340217"/>
            <a:ext cx="4268643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Labelwch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briodweddau’r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siap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Label these shapes properties.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659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5A3774-BB41-C44C-BD20-951F10A665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5810" y="1778000"/>
            <a:ext cx="5080000" cy="5080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4964E4-4689-2E4E-8C35-A142ECC551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0387" y="2519180"/>
            <a:ext cx="3597640" cy="3597640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>
            <a:off x="1066800" y="2810933"/>
            <a:ext cx="0" cy="276013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1458210" y="1968500"/>
            <a:ext cx="1979257" cy="5506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1371600" y="2810933"/>
            <a:ext cx="1557867" cy="17018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3937000" y="1697913"/>
            <a:ext cx="8466" cy="164253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10628027" y="3039533"/>
            <a:ext cx="725773" cy="307728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endCxn id="5" idx="1"/>
          </p:cNvCxnSpPr>
          <p:nvPr/>
        </p:nvCxnSpPr>
        <p:spPr>
          <a:xfrm>
            <a:off x="5950542" y="1778000"/>
            <a:ext cx="1079845" cy="25400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5429076" y="1318280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Ochr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1021657" y="2477356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Marker Felt Thin" charset="0"/>
                <a:ea typeface="Marker Felt Thin" charset="0"/>
                <a:cs typeface="Marker Felt Thin" charset="0"/>
              </a:rPr>
              <a:t>cornel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311400" y="4436533"/>
            <a:ext cx="1442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latin typeface="Marker Felt Thin" charset="0"/>
                <a:ea typeface="Marker Felt Thin" charset="0"/>
                <a:cs typeface="Marker Felt Thin" charset="0"/>
              </a:rPr>
              <a:t>Wyneb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557943" y="3276946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Fertig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920753" y="1612497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hyd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57952" y="3613666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Lled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cxnSp>
        <p:nvCxnSpPr>
          <p:cNvPr id="32" name="Straight Arrow Connector 31"/>
          <p:cNvCxnSpPr/>
          <p:nvPr/>
        </p:nvCxnSpPr>
        <p:spPr>
          <a:xfrm flipV="1">
            <a:off x="2260600" y="5812716"/>
            <a:ext cx="444500" cy="86748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1461819" y="6322658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Ymyl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C420A50B-5E9E-2D49-977B-6A67427976D7}"/>
              </a:ext>
            </a:extLst>
          </p:cNvPr>
          <p:cNvSpPr/>
          <p:nvPr/>
        </p:nvSpPr>
        <p:spPr>
          <a:xfrm>
            <a:off x="503038" y="323390"/>
            <a:ext cx="2399761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nhw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Here they are!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4A28E90-8CA8-A348-876B-6BD7DBA28C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0677" y="114960"/>
            <a:ext cx="3486673" cy="2144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2620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|3|2.4|5.8|8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14|1.7|4.4|3.2|5"/>
</p:tagLst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862</TotalTime>
  <Words>1035</Words>
  <Application>Microsoft Macintosh PowerPoint</Application>
  <PresentationFormat>Widescreen</PresentationFormat>
  <Paragraphs>278</Paragraphs>
  <Slides>25</Slides>
  <Notes>5</Notes>
  <HiddenSlides>0</HiddenSlides>
  <MMClips>27</MMClips>
  <ScaleCrop>false</ScaleCrop>
  <HeadingPairs>
    <vt:vector size="6" baseType="variant">
      <vt:variant>
        <vt:lpstr>Fonts Used</vt:lpstr>
      </vt:variant>
      <vt:variant>
        <vt:i4>20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48" baseType="lpstr">
      <vt:lpstr>Arial Unicode MS</vt:lpstr>
      <vt:lpstr>Arial</vt:lpstr>
      <vt:lpstr>Arial Rounded MT Bold</vt:lpstr>
      <vt:lpstr>Avenir Book</vt:lpstr>
      <vt:lpstr>Avenir Roman</vt:lpstr>
      <vt:lpstr>Calibri</vt:lpstr>
      <vt:lpstr>Calibri Light</vt:lpstr>
      <vt:lpstr>Cavolini</vt:lpstr>
      <vt:lpstr>Century Gothic</vt:lpstr>
      <vt:lpstr>Comic Sans MS</vt:lpstr>
      <vt:lpstr>Chalkboard SE</vt:lpstr>
      <vt:lpstr>Ink Free</vt:lpstr>
      <vt:lpstr>Marker Felt Thin</vt:lpstr>
      <vt:lpstr>Noteworthy Light</vt:lpstr>
      <vt:lpstr>Segoe Print</vt:lpstr>
      <vt:lpstr>Times New Roman</vt:lpstr>
      <vt:lpstr>Tw Cen MT</vt:lpstr>
      <vt:lpstr>Verdana</vt:lpstr>
      <vt:lpstr>Wingdings</vt:lpstr>
      <vt:lpstr>Wingdings 3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 bwnc ydy hwn?</vt:lpstr>
      <vt:lpstr>Pa bwnc ydy hwn?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Mathemateg</vt:lpstr>
      <vt:lpstr>Siapiau</vt:lpstr>
      <vt:lpstr>Siapiau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32</cp:revision>
  <dcterms:created xsi:type="dcterms:W3CDTF">2020-09-30T16:50:28Z</dcterms:created>
  <dcterms:modified xsi:type="dcterms:W3CDTF">2022-01-05T20:52:05Z</dcterms:modified>
</cp:coreProperties>
</file>