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314" r:id="rId2"/>
    <p:sldId id="431" r:id="rId3"/>
    <p:sldId id="441" r:id="rId4"/>
    <p:sldId id="438" r:id="rId5"/>
    <p:sldId id="440" r:id="rId6"/>
    <p:sldId id="439" r:id="rId7"/>
    <p:sldId id="326" r:id="rId8"/>
    <p:sldId id="323" r:id="rId9"/>
    <p:sldId id="345" r:id="rId10"/>
    <p:sldId id="354" r:id="rId11"/>
    <p:sldId id="382" r:id="rId12"/>
    <p:sldId id="381" r:id="rId13"/>
    <p:sldId id="398" r:id="rId14"/>
    <p:sldId id="348" r:id="rId15"/>
    <p:sldId id="435" r:id="rId16"/>
    <p:sldId id="433" r:id="rId17"/>
    <p:sldId id="347" r:id="rId18"/>
    <p:sldId id="346" r:id="rId19"/>
    <p:sldId id="334" r:id="rId20"/>
    <p:sldId id="330" r:id="rId21"/>
    <p:sldId id="432" r:id="rId22"/>
    <p:sldId id="350" r:id="rId23"/>
    <p:sldId id="412" r:id="rId24"/>
    <p:sldId id="384" r:id="rId25"/>
    <p:sldId id="410" r:id="rId26"/>
    <p:sldId id="331" r:id="rId27"/>
    <p:sldId id="436" r:id="rId28"/>
    <p:sldId id="437" r:id="rId29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441"/>
            <p14:sldId id="438"/>
            <p14:sldId id="440"/>
            <p14:sldId id="439"/>
            <p14:sldId id="326"/>
            <p14:sldId id="323"/>
            <p14:sldId id="345"/>
            <p14:sldId id="354"/>
            <p14:sldId id="382"/>
            <p14:sldId id="381"/>
            <p14:sldId id="398"/>
            <p14:sldId id="348"/>
            <p14:sldId id="435"/>
            <p14:sldId id="433"/>
            <p14:sldId id="347"/>
            <p14:sldId id="346"/>
            <p14:sldId id="334"/>
            <p14:sldId id="330"/>
            <p14:sldId id="432"/>
            <p14:sldId id="350"/>
            <p14:sldId id="412"/>
            <p14:sldId id="384"/>
            <p14:sldId id="410"/>
            <p14:sldId id="331"/>
            <p14:sldId id="436"/>
            <p14:sldId id="437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5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8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515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03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4705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 bwMode="auto">
          <a:xfrm>
            <a:off x="798897" y="3003082"/>
            <a:ext cx="4803006" cy="899962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480559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</a:t>
            </a:r>
            <a:r>
              <a:rPr lang="en-GB" dirty="0" smtClean="0"/>
              <a:t>repository</a:t>
            </a:r>
          </a:p>
          <a:p>
            <a:r>
              <a:rPr lang="en-GB" dirty="0" smtClean="0"/>
              <a:t>Install node.js and </a:t>
            </a:r>
            <a:r>
              <a:rPr lang="en-GB" dirty="0" err="1" smtClean="0"/>
              <a:t>npm</a:t>
            </a:r>
            <a:r>
              <a:rPr lang="en-GB" dirty="0" smtClean="0"/>
              <a:t> (</a:t>
            </a:r>
            <a:r>
              <a:rPr lang="en-GB" dirty="0" err="1" smtClean="0"/>
              <a:t>nodejs</a:t>
            </a:r>
            <a:r>
              <a:rPr lang="en-GB" dirty="0" smtClean="0"/>
              <a:t> package does both)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https://nodejs.org/en/download/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EXTRA….we won’t do this….</a:t>
            </a: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56164" y="1721552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curl </a:t>
            </a: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-sL https://deb.nodesource.com/setup_13.x | sudo -E bash -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sudo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apt-get install -y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nodejs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2076" y="5876223"/>
            <a:ext cx="5673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https://github.com/nodesource/distributions#debinstall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12783" y="40185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280143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656782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Note: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may need to install </a:t>
            </a:r>
            <a:r>
              <a:rPr lang="en-GB" dirty="0" err="1" smtClean="0"/>
              <a:t>npm</a:t>
            </a:r>
            <a:r>
              <a:rPr lang="en-GB" dirty="0" smtClean="0"/>
              <a:t> separately</a:t>
            </a:r>
            <a:br>
              <a:rPr lang="en-GB" dirty="0" smtClean="0"/>
            </a:br>
            <a:r>
              <a:rPr lang="en-GB" i="1" dirty="0" smtClean="0"/>
              <a:t>$ apt-get install -y </a:t>
            </a:r>
            <a:r>
              <a:rPr lang="en-GB" i="1" dirty="0" err="1" smtClean="0"/>
              <a:t>npm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</a:t>
            </a:r>
            <a:r>
              <a:rPr lang="pl-PL" i="1" dirty="0" smtClean="0"/>
              <a:t>i</a:t>
            </a:r>
            <a:r>
              <a:rPr lang="en-GB" i="1" dirty="0" err="1" smtClean="0"/>
              <a:t>nstall</a:t>
            </a:r>
            <a:r>
              <a:rPr lang="pl-PL" i="1" dirty="0" smtClean="0"/>
              <a:t> </a:t>
            </a:r>
            <a:r>
              <a:rPr lang="pl-PL" i="1" dirty="0"/>
              <a:t>-g </a:t>
            </a:r>
            <a:r>
              <a:rPr lang="pl-PL" i="1" dirty="0" smtClean="0"/>
              <a:t>npx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Windows Users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Perhaps use the Git Bash Window to follow these examples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use a standard Windows Console Window but you will need to translate the “Unix” to “Windows” commands seen in these slides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65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does it run?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3907"/>
            <a:ext cx="7029450" cy="655211"/>
          </a:xfrm>
        </p:spPr>
        <p:txBody>
          <a:bodyPr/>
          <a:lstStyle/>
          <a:p>
            <a:r>
              <a:rPr lang="en-GB" dirty="0" smtClean="0"/>
              <a:t>On the server-side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4530375" y="2958581"/>
            <a:ext cx="2897187" cy="2389188"/>
          </a:xfrm>
          <a:prstGeom prst="rect">
            <a:avLst/>
          </a:prstGeom>
          <a:solidFill>
            <a:srgbClr val="FFFFFF"/>
          </a:solidFill>
          <a:ln w="47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170784" y="5396981"/>
            <a:ext cx="1403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</a:t>
            </a:r>
            <a:r>
              <a:rPr kumimoji="0" lang="en-US" altLang="en-US" sz="1700" dirty="0" smtClean="0">
                <a:solidFill>
                  <a:srgbClr val="000000"/>
                </a:solidFill>
                <a:latin typeface="Arial" panose="020B0604020202020204" pitchFamily="34" charset="0"/>
              </a:rPr>
              <a:t>Server or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 smtClean="0">
                <a:solidFill>
                  <a:srgbClr val="000000"/>
                </a:solidFill>
                <a:latin typeface="Arial" panose="020B0604020202020204" pitchFamily="34" charset="0"/>
              </a:rPr>
              <a:t>Web Service</a:t>
            </a:r>
            <a:endParaRPr kumimoji="0" lang="en-US" altLang="en-US" sz="1800" dirty="0"/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661449" y="3220519"/>
            <a:ext cx="74058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 smtClean="0">
                <a:solidFill>
                  <a:srgbClr val="000000"/>
                </a:solidFill>
                <a:latin typeface="Arial" panose="020B0604020202020204" pitchFamily="34" charset="0"/>
              </a:rPr>
              <a:t>Node.js</a:t>
            </a:r>
            <a:endParaRPr kumimoji="0" lang="en-US" altLang="en-US" sz="1800" dirty="0"/>
          </a:p>
        </p:txBody>
      </p:sp>
      <p:sp>
        <p:nvSpPr>
          <p:cNvPr id="12" name="Freeform 12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1671287" y="4246044"/>
            <a:ext cx="339725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1671287" y="4215881"/>
            <a:ext cx="339725" cy="1588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>
            <a:spLocks noEditPoints="1"/>
          </p:cNvSpPr>
          <p:nvPr/>
        </p:nvSpPr>
        <p:spPr bwMode="auto">
          <a:xfrm>
            <a:off x="1849087" y="4261919"/>
            <a:ext cx="247650" cy="171450"/>
          </a:xfrm>
          <a:custGeom>
            <a:avLst/>
            <a:gdLst>
              <a:gd name="T0" fmla="*/ 0 w 156"/>
              <a:gd name="T1" fmla="*/ 2147483646 h 108"/>
              <a:gd name="T2" fmla="*/ 2147483646 w 156"/>
              <a:gd name="T3" fmla="*/ 2147483646 h 108"/>
              <a:gd name="T4" fmla="*/ 2147483646 w 156"/>
              <a:gd name="T5" fmla="*/ 0 h 108"/>
              <a:gd name="T6" fmla="*/ 0 w 156"/>
              <a:gd name="T7" fmla="*/ 0 h 108"/>
              <a:gd name="T8" fmla="*/ 0 w 156"/>
              <a:gd name="T9" fmla="*/ 2147483646 h 108"/>
              <a:gd name="T10" fmla="*/ 2147483646 w 156"/>
              <a:gd name="T11" fmla="*/ 2147483646 h 108"/>
              <a:gd name="T12" fmla="*/ 2147483646 w 156"/>
              <a:gd name="T13" fmla="*/ 2147483646 h 108"/>
              <a:gd name="T14" fmla="*/ 2147483646 w 156"/>
              <a:gd name="T15" fmla="*/ 0 h 108"/>
              <a:gd name="T16" fmla="*/ 2147483646 w 156"/>
              <a:gd name="T17" fmla="*/ 0 h 108"/>
              <a:gd name="T18" fmla="*/ 2147483646 w 156"/>
              <a:gd name="T19" fmla="*/ 2147483646 h 1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56"/>
              <a:gd name="T31" fmla="*/ 0 h 108"/>
              <a:gd name="T32" fmla="*/ 156 w 156"/>
              <a:gd name="T33" fmla="*/ 108 h 108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56" h="108">
                <a:moveTo>
                  <a:pt x="0" y="108"/>
                </a:moveTo>
                <a:lnTo>
                  <a:pt x="124" y="108"/>
                </a:lnTo>
                <a:lnTo>
                  <a:pt x="124" y="0"/>
                </a:lnTo>
                <a:lnTo>
                  <a:pt x="0" y="0"/>
                </a:lnTo>
                <a:lnTo>
                  <a:pt x="0" y="108"/>
                </a:lnTo>
                <a:close/>
                <a:moveTo>
                  <a:pt x="137" y="19"/>
                </a:moveTo>
                <a:lnTo>
                  <a:pt x="156" y="19"/>
                </a:lnTo>
                <a:lnTo>
                  <a:pt x="156" y="0"/>
                </a:lnTo>
                <a:lnTo>
                  <a:pt x="137" y="0"/>
                </a:lnTo>
                <a:lnTo>
                  <a:pt x="137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1849087" y="4261919"/>
            <a:ext cx="196850" cy="171450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>
            <a:off x="1849087" y="4322244"/>
            <a:ext cx="19685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>
            <a:off x="1849087" y="4377806"/>
            <a:ext cx="196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1858612" y="4347644"/>
            <a:ext cx="17780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1964975" y="4327006"/>
            <a:ext cx="55562" cy="4127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2066575" y="4261919"/>
            <a:ext cx="30162" cy="301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" name="Freeform 23"/>
          <p:cNvSpPr>
            <a:spLocks noEditPoints="1"/>
          </p:cNvSpPr>
          <p:nvPr/>
        </p:nvSpPr>
        <p:spPr bwMode="auto">
          <a:xfrm>
            <a:off x="1560162" y="3898381"/>
            <a:ext cx="561975" cy="398463"/>
          </a:xfrm>
          <a:custGeom>
            <a:avLst/>
            <a:gdLst>
              <a:gd name="T0" fmla="*/ 2147483646 w 354"/>
              <a:gd name="T1" fmla="*/ 2147483646 h 251"/>
              <a:gd name="T2" fmla="*/ 2147483646 w 354"/>
              <a:gd name="T3" fmla="*/ 2147483646 h 251"/>
              <a:gd name="T4" fmla="*/ 2147483646 w 354"/>
              <a:gd name="T5" fmla="*/ 2147483646 h 251"/>
              <a:gd name="T6" fmla="*/ 2147483646 w 354"/>
              <a:gd name="T7" fmla="*/ 2147483646 h 251"/>
              <a:gd name="T8" fmla="*/ 2147483646 w 354"/>
              <a:gd name="T9" fmla="*/ 2147483646 h 251"/>
              <a:gd name="T10" fmla="*/ 2147483646 w 354"/>
              <a:gd name="T11" fmla="*/ 2147483646 h 251"/>
              <a:gd name="T12" fmla="*/ 2147483646 w 354"/>
              <a:gd name="T13" fmla="*/ 2147483646 h 251"/>
              <a:gd name="T14" fmla="*/ 2147483646 w 354"/>
              <a:gd name="T15" fmla="*/ 2147483646 h 251"/>
              <a:gd name="T16" fmla="*/ 2147483646 w 354"/>
              <a:gd name="T17" fmla="*/ 2147483646 h 251"/>
              <a:gd name="T18" fmla="*/ 2147483646 w 354"/>
              <a:gd name="T19" fmla="*/ 2147483646 h 251"/>
              <a:gd name="T20" fmla="*/ 2147483646 w 354"/>
              <a:gd name="T21" fmla="*/ 2147483646 h 251"/>
              <a:gd name="T22" fmla="*/ 2147483646 w 354"/>
              <a:gd name="T23" fmla="*/ 2147483646 h 251"/>
              <a:gd name="T24" fmla="*/ 2147483646 w 354"/>
              <a:gd name="T25" fmla="*/ 2147483646 h 251"/>
              <a:gd name="T26" fmla="*/ 2147483646 w 354"/>
              <a:gd name="T27" fmla="*/ 2147483646 h 251"/>
              <a:gd name="T28" fmla="*/ 2147483646 w 354"/>
              <a:gd name="T29" fmla="*/ 0 h 251"/>
              <a:gd name="T30" fmla="*/ 2147483646 w 354"/>
              <a:gd name="T31" fmla="*/ 0 h 251"/>
              <a:gd name="T32" fmla="*/ 2147483646 w 354"/>
              <a:gd name="T33" fmla="*/ 2147483646 h 251"/>
              <a:gd name="T34" fmla="*/ 2147483646 w 354"/>
              <a:gd name="T35" fmla="*/ 2147483646 h 251"/>
              <a:gd name="T36" fmla="*/ 2147483646 w 354"/>
              <a:gd name="T37" fmla="*/ 2147483646 h 251"/>
              <a:gd name="T38" fmla="*/ 0 w 354"/>
              <a:gd name="T39" fmla="*/ 2147483646 h 251"/>
              <a:gd name="T40" fmla="*/ 2147483646 w 354"/>
              <a:gd name="T41" fmla="*/ 2147483646 h 251"/>
              <a:gd name="T42" fmla="*/ 2147483646 w 354"/>
              <a:gd name="T43" fmla="*/ 2147483646 h 251"/>
              <a:gd name="T44" fmla="*/ 0 w 354"/>
              <a:gd name="T45" fmla="*/ 2147483646 h 251"/>
              <a:gd name="T46" fmla="*/ 0 w 354"/>
              <a:gd name="T47" fmla="*/ 2147483646 h 251"/>
              <a:gd name="T48" fmla="*/ 2147483646 w 354"/>
              <a:gd name="T49" fmla="*/ 2147483646 h 251"/>
              <a:gd name="T50" fmla="*/ 2147483646 w 354"/>
              <a:gd name="T51" fmla="*/ 2147483646 h 251"/>
              <a:gd name="T52" fmla="*/ 2147483646 w 354"/>
              <a:gd name="T53" fmla="*/ 2147483646 h 251"/>
              <a:gd name="T54" fmla="*/ 2147483646 w 354"/>
              <a:gd name="T55" fmla="*/ 2147483646 h 251"/>
              <a:gd name="T56" fmla="*/ 2147483646 w 354"/>
              <a:gd name="T57" fmla="*/ 2147483646 h 251"/>
              <a:gd name="T58" fmla="*/ 2147483646 w 354"/>
              <a:gd name="T59" fmla="*/ 2147483646 h 251"/>
              <a:gd name="T60" fmla="*/ 2147483646 w 354"/>
              <a:gd name="T61" fmla="*/ 2147483646 h 251"/>
              <a:gd name="T62" fmla="*/ 2147483646 w 354"/>
              <a:gd name="T63" fmla="*/ 2147483646 h 251"/>
              <a:gd name="T64" fmla="*/ 2147483646 w 354"/>
              <a:gd name="T65" fmla="*/ 2147483646 h 251"/>
              <a:gd name="T66" fmla="*/ 2147483646 w 354"/>
              <a:gd name="T67" fmla="*/ 2147483646 h 251"/>
              <a:gd name="T68" fmla="*/ 2147483646 w 354"/>
              <a:gd name="T69" fmla="*/ 2147483646 h 251"/>
              <a:gd name="T70" fmla="*/ 2147483646 w 354"/>
              <a:gd name="T71" fmla="*/ 2147483646 h 251"/>
              <a:gd name="T72" fmla="*/ 2147483646 w 354"/>
              <a:gd name="T73" fmla="*/ 2147483646 h 251"/>
              <a:gd name="T74" fmla="*/ 2147483646 w 354"/>
              <a:gd name="T75" fmla="*/ 2147483646 h 251"/>
              <a:gd name="T76" fmla="*/ 2147483646 w 354"/>
              <a:gd name="T77" fmla="*/ 2147483646 h 251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354"/>
              <a:gd name="T118" fmla="*/ 0 h 251"/>
              <a:gd name="T119" fmla="*/ 354 w 354"/>
              <a:gd name="T120" fmla="*/ 251 h 251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354" h="251">
                <a:moveTo>
                  <a:pt x="297" y="178"/>
                </a:moveTo>
                <a:lnTo>
                  <a:pt x="309" y="178"/>
                </a:lnTo>
                <a:lnTo>
                  <a:pt x="309" y="175"/>
                </a:lnTo>
                <a:lnTo>
                  <a:pt x="297" y="175"/>
                </a:lnTo>
                <a:lnTo>
                  <a:pt x="297" y="178"/>
                </a:lnTo>
                <a:close/>
                <a:moveTo>
                  <a:pt x="80" y="149"/>
                </a:moveTo>
                <a:lnTo>
                  <a:pt x="80" y="16"/>
                </a:lnTo>
                <a:lnTo>
                  <a:pt x="274" y="16"/>
                </a:lnTo>
                <a:lnTo>
                  <a:pt x="274" y="149"/>
                </a:lnTo>
                <a:lnTo>
                  <a:pt x="80" y="149"/>
                </a:lnTo>
                <a:close/>
                <a:moveTo>
                  <a:pt x="70" y="156"/>
                </a:moveTo>
                <a:lnTo>
                  <a:pt x="284" y="156"/>
                </a:lnTo>
                <a:lnTo>
                  <a:pt x="284" y="6"/>
                </a:lnTo>
                <a:lnTo>
                  <a:pt x="294" y="6"/>
                </a:lnTo>
                <a:lnTo>
                  <a:pt x="294" y="0"/>
                </a:lnTo>
                <a:lnTo>
                  <a:pt x="64" y="0"/>
                </a:lnTo>
                <a:lnTo>
                  <a:pt x="64" y="165"/>
                </a:lnTo>
                <a:lnTo>
                  <a:pt x="70" y="165"/>
                </a:lnTo>
                <a:lnTo>
                  <a:pt x="70" y="156"/>
                </a:lnTo>
                <a:close/>
                <a:moveTo>
                  <a:pt x="0" y="242"/>
                </a:moveTo>
                <a:lnTo>
                  <a:pt x="35" y="242"/>
                </a:lnTo>
                <a:lnTo>
                  <a:pt x="35" y="229"/>
                </a:lnTo>
                <a:lnTo>
                  <a:pt x="0" y="229"/>
                </a:lnTo>
                <a:lnTo>
                  <a:pt x="0" y="242"/>
                </a:lnTo>
                <a:close/>
                <a:moveTo>
                  <a:pt x="207" y="251"/>
                </a:moveTo>
                <a:lnTo>
                  <a:pt x="284" y="251"/>
                </a:lnTo>
                <a:lnTo>
                  <a:pt x="284" y="245"/>
                </a:lnTo>
                <a:lnTo>
                  <a:pt x="207" y="245"/>
                </a:lnTo>
                <a:lnTo>
                  <a:pt x="207" y="251"/>
                </a:lnTo>
                <a:close/>
                <a:moveTo>
                  <a:pt x="341" y="235"/>
                </a:moveTo>
                <a:lnTo>
                  <a:pt x="354" y="235"/>
                </a:lnTo>
                <a:lnTo>
                  <a:pt x="354" y="229"/>
                </a:lnTo>
                <a:lnTo>
                  <a:pt x="341" y="229"/>
                </a:lnTo>
                <a:lnTo>
                  <a:pt x="341" y="235"/>
                </a:lnTo>
                <a:close/>
                <a:moveTo>
                  <a:pt x="341" y="248"/>
                </a:moveTo>
                <a:lnTo>
                  <a:pt x="354" y="248"/>
                </a:lnTo>
                <a:lnTo>
                  <a:pt x="354" y="242"/>
                </a:lnTo>
                <a:lnTo>
                  <a:pt x="341" y="242"/>
                </a:lnTo>
                <a:lnTo>
                  <a:pt x="341" y="24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2031650" y="4176194"/>
            <a:ext cx="19050" cy="47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1687162" y="3923781"/>
            <a:ext cx="307975" cy="211138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" name="Freeform 26"/>
          <p:cNvSpPr>
            <a:spLocks/>
          </p:cNvSpPr>
          <p:nvPr/>
        </p:nvSpPr>
        <p:spPr bwMode="auto">
          <a:xfrm>
            <a:off x="1661762" y="3898381"/>
            <a:ext cx="365125" cy="261938"/>
          </a:xfrm>
          <a:custGeom>
            <a:avLst/>
            <a:gdLst>
              <a:gd name="T0" fmla="*/ 2147483646 w 230"/>
              <a:gd name="T1" fmla="*/ 2147483646 h 165"/>
              <a:gd name="T2" fmla="*/ 2147483646 w 230"/>
              <a:gd name="T3" fmla="*/ 2147483646 h 165"/>
              <a:gd name="T4" fmla="*/ 2147483646 w 230"/>
              <a:gd name="T5" fmla="*/ 2147483646 h 165"/>
              <a:gd name="T6" fmla="*/ 2147483646 w 230"/>
              <a:gd name="T7" fmla="*/ 2147483646 h 165"/>
              <a:gd name="T8" fmla="*/ 2147483646 w 230"/>
              <a:gd name="T9" fmla="*/ 0 h 165"/>
              <a:gd name="T10" fmla="*/ 0 w 230"/>
              <a:gd name="T11" fmla="*/ 0 h 165"/>
              <a:gd name="T12" fmla="*/ 0 w 230"/>
              <a:gd name="T13" fmla="*/ 2147483646 h 165"/>
              <a:gd name="T14" fmla="*/ 2147483646 w 230"/>
              <a:gd name="T15" fmla="*/ 2147483646 h 165"/>
              <a:gd name="T16" fmla="*/ 2147483646 w 230"/>
              <a:gd name="T17" fmla="*/ 2147483646 h 165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30"/>
              <a:gd name="T28" fmla="*/ 0 h 165"/>
              <a:gd name="T29" fmla="*/ 230 w 230"/>
              <a:gd name="T30" fmla="*/ 165 h 165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30" h="165">
                <a:moveTo>
                  <a:pt x="6" y="156"/>
                </a:moveTo>
                <a:lnTo>
                  <a:pt x="220" y="156"/>
                </a:lnTo>
                <a:lnTo>
                  <a:pt x="220" y="6"/>
                </a:lnTo>
                <a:lnTo>
                  <a:pt x="230" y="6"/>
                </a:lnTo>
                <a:lnTo>
                  <a:pt x="230" y="0"/>
                </a:lnTo>
                <a:lnTo>
                  <a:pt x="0" y="0"/>
                </a:lnTo>
                <a:lnTo>
                  <a:pt x="0" y="165"/>
                </a:lnTo>
                <a:lnTo>
                  <a:pt x="6" y="165"/>
                </a:lnTo>
                <a:lnTo>
                  <a:pt x="6" y="156"/>
                </a:lnTo>
              </a:path>
            </a:pathLst>
          </a:cu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>
            <a:off x="1615725" y="4196831"/>
            <a:ext cx="450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V="1">
            <a:off x="1728437" y="4196831"/>
            <a:ext cx="1588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V="1">
            <a:off x="1844325" y="4196831"/>
            <a:ext cx="1587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" name="Rectangle 30"/>
          <p:cNvSpPr>
            <a:spLocks noChangeArrowheads="1"/>
          </p:cNvSpPr>
          <p:nvPr/>
        </p:nvSpPr>
        <p:spPr bwMode="auto">
          <a:xfrm>
            <a:off x="1560162" y="4261919"/>
            <a:ext cx="55563" cy="20637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1888775" y="4287319"/>
            <a:ext cx="1222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2101500" y="4261919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2101500" y="4282556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671287" y="4488931"/>
            <a:ext cx="552450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Client</a:t>
            </a:r>
            <a:endParaRPr kumimoji="0" lang="en-US" altLang="en-US" sz="1800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>
            <a:off x="2441225" y="4150794"/>
            <a:ext cx="2119312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>
            <a:spLocks/>
          </p:cNvSpPr>
          <p:nvPr/>
        </p:nvSpPr>
        <p:spPr bwMode="auto">
          <a:xfrm>
            <a:off x="4535137" y="4055544"/>
            <a:ext cx="298450" cy="196850"/>
          </a:xfrm>
          <a:custGeom>
            <a:avLst/>
            <a:gdLst>
              <a:gd name="T0" fmla="*/ 0 w 188"/>
              <a:gd name="T1" fmla="*/ 0 h 124"/>
              <a:gd name="T2" fmla="*/ 2147483646 w 188"/>
              <a:gd name="T3" fmla="*/ 2147483646 h 124"/>
              <a:gd name="T4" fmla="*/ 0 w 188"/>
              <a:gd name="T5" fmla="*/ 2147483646 h 124"/>
              <a:gd name="T6" fmla="*/ 0 w 188"/>
              <a:gd name="T7" fmla="*/ 0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8"/>
              <a:gd name="T13" fmla="*/ 0 h 124"/>
              <a:gd name="T14" fmla="*/ 188 w 188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8" h="124">
                <a:moveTo>
                  <a:pt x="0" y="0"/>
                </a:moveTo>
                <a:lnTo>
                  <a:pt x="188" y="60"/>
                </a:lnTo>
                <a:lnTo>
                  <a:pt x="0" y="124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2868262" y="3842819"/>
            <a:ext cx="1430338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Request</a:t>
            </a:r>
            <a:endParaRPr kumimoji="0" lang="en-US" altLang="en-US" sz="1800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 flipH="1">
            <a:off x="2709512" y="4750869"/>
            <a:ext cx="2124075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>
            <a:spLocks/>
          </p:cNvSpPr>
          <p:nvPr/>
        </p:nvSpPr>
        <p:spPr bwMode="auto">
          <a:xfrm>
            <a:off x="2441225" y="4655619"/>
            <a:ext cx="293687" cy="196850"/>
          </a:xfrm>
          <a:custGeom>
            <a:avLst/>
            <a:gdLst>
              <a:gd name="T0" fmla="*/ 2147483646 w 185"/>
              <a:gd name="T1" fmla="*/ 2147483646 h 124"/>
              <a:gd name="T2" fmla="*/ 0 w 185"/>
              <a:gd name="T3" fmla="*/ 2147483646 h 124"/>
              <a:gd name="T4" fmla="*/ 2147483646 w 185"/>
              <a:gd name="T5" fmla="*/ 0 h 124"/>
              <a:gd name="T6" fmla="*/ 2147483646 w 185"/>
              <a:gd name="T7" fmla="*/ 2147483646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5"/>
              <a:gd name="T13" fmla="*/ 0 h 124"/>
              <a:gd name="T14" fmla="*/ 185 w 185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5" h="124">
                <a:moveTo>
                  <a:pt x="185" y="124"/>
                </a:moveTo>
                <a:lnTo>
                  <a:pt x="0" y="60"/>
                </a:lnTo>
                <a:lnTo>
                  <a:pt x="185" y="0"/>
                </a:lnTo>
                <a:lnTo>
                  <a:pt x="185" y="12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" name="Rectangle 40"/>
          <p:cNvSpPr>
            <a:spLocks noChangeArrowheads="1"/>
          </p:cNvSpPr>
          <p:nvPr/>
        </p:nvSpPr>
        <p:spPr bwMode="auto">
          <a:xfrm>
            <a:off x="2982562" y="4417494"/>
            <a:ext cx="1598613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Response</a:t>
            </a:r>
            <a:endParaRPr kumimoji="0" lang="en-US" altLang="en-US" sz="1800"/>
          </a:p>
        </p:txBody>
      </p:sp>
      <p:sp>
        <p:nvSpPr>
          <p:cNvPr id="41" name="TextBox 40"/>
          <p:cNvSpPr txBox="1"/>
          <p:nvPr/>
        </p:nvSpPr>
        <p:spPr>
          <a:xfrm>
            <a:off x="4476744" y="1920708"/>
            <a:ext cx="2950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Yes, JavaScript running as a server-side language instead of PHP, C# or Java</a:t>
            </a:r>
            <a:endParaRPr lang="en-GB" dirty="0"/>
          </a:p>
        </p:txBody>
      </p:sp>
      <p:sp>
        <p:nvSpPr>
          <p:cNvPr id="42" name="Rounded Rectangle 41"/>
          <p:cNvSpPr/>
          <p:nvPr/>
        </p:nvSpPr>
        <p:spPr bwMode="auto">
          <a:xfrm>
            <a:off x="4880113" y="3852344"/>
            <a:ext cx="1808922" cy="1072495"/>
          </a:xfrm>
          <a:prstGeom prst="round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JavaScript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46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Node.js, was aiming to create </a:t>
            </a:r>
            <a:r>
              <a:rPr lang="en-GB" b="1" dirty="0"/>
              <a:t>real-time websites with push </a:t>
            </a:r>
            <a:r>
              <a:rPr lang="en-GB" b="1" dirty="0" smtClean="0"/>
              <a:t>capability</a:t>
            </a:r>
          </a:p>
          <a:p>
            <a:pPr lvl="1"/>
            <a:r>
              <a:rPr lang="en-GB" dirty="0"/>
              <a:t>real-time, two-way connections, where both the client and server can initiate communication, allowing them to exchange data freely</a:t>
            </a:r>
          </a:p>
          <a:p>
            <a:r>
              <a:rPr lang="en-GB" dirty="0" smtClean="0"/>
              <a:t>Shines in </a:t>
            </a:r>
            <a:r>
              <a:rPr lang="en-GB" dirty="0"/>
              <a:t>building fast, scalable network applications, as it’s capable of handling a huge number of simultaneous connections with high </a:t>
            </a:r>
            <a:r>
              <a:rPr lang="en-GB" dirty="0" smtClean="0"/>
              <a:t>throughput</a:t>
            </a:r>
          </a:p>
          <a:p>
            <a:r>
              <a:rPr lang="en-GB" dirty="0" smtClean="0"/>
              <a:t>Pretty much industry standard support across all Cloud providers….essentially everybody is using it!!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8016" y="6167993"/>
            <a:ext cx="8443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https://medium.com/the-node-js-collection/why-the-hell-would-you-use-node-js-4b053b94ab8e</a:t>
            </a:r>
          </a:p>
        </p:txBody>
      </p:sp>
    </p:spTree>
    <p:extLst>
      <p:ext uri="{BB962C8B-B14F-4D97-AF65-F5344CB8AC3E}">
        <p14:creationId xmlns:p14="http://schemas.microsoft.com/office/powerpoint/2010/main" val="20076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3966"/>
            <a:ext cx="7029450" cy="620831"/>
          </a:xfrm>
        </p:spPr>
        <p:txBody>
          <a:bodyPr/>
          <a:lstStyle/>
          <a:p>
            <a:r>
              <a:rPr lang="en-GB" dirty="0" smtClean="0"/>
              <a:t>Node.js is asynchronous</a:t>
            </a:r>
          </a:p>
          <a:p>
            <a:r>
              <a:rPr lang="en-GB" dirty="0" smtClean="0"/>
              <a:t>It is much easier to use than normal </a:t>
            </a:r>
            <a:r>
              <a:rPr lang="en-GB" dirty="0" err="1" smtClean="0"/>
              <a:t>async</a:t>
            </a:r>
            <a:r>
              <a:rPr lang="en-GB" dirty="0" smtClean="0"/>
              <a:t> programming because node.js uses a </a:t>
            </a:r>
            <a:r>
              <a:rPr lang="en-GB" dirty="0" err="1" smtClean="0"/>
              <a:t>callback</a:t>
            </a:r>
            <a:r>
              <a:rPr lang="en-GB" dirty="0" smtClean="0"/>
              <a:t> approach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Nested </a:t>
            </a:r>
            <a:r>
              <a:rPr lang="en-GB" dirty="0" err="1"/>
              <a:t>callbacks</a:t>
            </a:r>
            <a:r>
              <a:rPr lang="en-GB" dirty="0"/>
              <a:t> are get confusing </a:t>
            </a:r>
            <a:r>
              <a:rPr lang="en-GB" dirty="0">
                <a:sym typeface="Wingdings" panose="05000000000000000000" pitchFamily="2" charset="2"/>
              </a:rPr>
              <a:t> “</a:t>
            </a:r>
            <a:r>
              <a:rPr lang="en-GB" dirty="0" err="1">
                <a:sym typeface="Wingdings" panose="05000000000000000000" pitchFamily="2" charset="2"/>
              </a:rPr>
              <a:t>Callback</a:t>
            </a:r>
            <a:r>
              <a:rPr lang="en-GB" dirty="0">
                <a:sym typeface="Wingdings" panose="05000000000000000000" pitchFamily="2" charset="2"/>
              </a:rPr>
              <a:t> Hell</a:t>
            </a:r>
            <a:r>
              <a:rPr lang="en-GB" dirty="0" smtClean="0">
                <a:sym typeface="Wingdings" panose="05000000000000000000" pitchFamily="2" charset="2"/>
              </a:rPr>
              <a:t>”. Instead, </a:t>
            </a:r>
            <a:r>
              <a:rPr lang="en-GB" dirty="0" err="1" smtClean="0"/>
              <a:t>Javascript</a:t>
            </a:r>
            <a:r>
              <a:rPr lang="en-GB" dirty="0" smtClean="0"/>
              <a:t> provides “</a:t>
            </a:r>
            <a:r>
              <a:rPr lang="en-GB" b="1" dirty="0" smtClean="0"/>
              <a:t>promises</a:t>
            </a:r>
            <a:r>
              <a:rPr lang="en-GB" dirty="0" smtClean="0"/>
              <a:t>” and “</a:t>
            </a:r>
            <a:r>
              <a:rPr lang="en-GB" b="1" dirty="0" err="1" smtClean="0"/>
              <a:t>async</a:t>
            </a:r>
            <a:r>
              <a:rPr lang="en-GB" b="1" dirty="0" smtClean="0"/>
              <a:t> functions</a:t>
            </a:r>
            <a:r>
              <a:rPr lang="en-GB" dirty="0" smtClean="0"/>
              <a:t>” that can be used.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7140" y="2271561"/>
            <a:ext cx="3966105" cy="9175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lIns="180000" tIns="180000" rIns="180000" bIns="180000" rtlCol="0">
            <a:spAutoFit/>
          </a:bodyPr>
          <a:lstStyle/>
          <a:p>
            <a:r>
              <a:rPr lang="en-GB" dirty="0"/>
              <a:t>result = 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 smtClean="0">
                <a:solidFill>
                  <a:srgbClr val="FF0000"/>
                </a:solidFill>
              </a:rPr>
              <a:t>'</a:t>
            </a:r>
            <a:r>
              <a:rPr lang="en-GB" dirty="0" smtClean="0"/>
              <a:t>);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the result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3020" y="3635944"/>
            <a:ext cx="5240955" cy="174851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/>
              <a:t>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, function (err, result)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 </a:t>
            </a:r>
            <a:endParaRPr lang="en-GB" dirty="0"/>
          </a:p>
          <a:p>
            <a:r>
              <a:rPr lang="en-GB" dirty="0"/>
              <a:t>    if (err) throw err;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handle errors 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result </a:t>
            </a:r>
          </a:p>
          <a:p>
            <a:r>
              <a:rPr lang="en-GB" dirty="0"/>
              <a:t>}); </a:t>
            </a:r>
          </a:p>
        </p:txBody>
      </p:sp>
      <p:sp>
        <p:nvSpPr>
          <p:cNvPr id="9" name="Bent Arrow 8"/>
          <p:cNvSpPr/>
          <p:nvPr/>
        </p:nvSpPr>
        <p:spPr bwMode="auto">
          <a:xfrm flipV="1">
            <a:off x="2175217" y="3354115"/>
            <a:ext cx="1269677" cy="1677371"/>
          </a:xfrm>
          <a:prstGeom prst="ben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vert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Async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03020" y="3266612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node.js approach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309804" y="2436365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ym typeface="Wingdings" panose="05000000000000000000" pitchFamily="2" charset="2"/>
              </a:rPr>
              <a:t>   </a:t>
            </a:r>
            <a:r>
              <a:rPr lang="en-GB" dirty="0" smtClean="0"/>
              <a:t>Blocks on call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002379" y="2332205"/>
            <a:ext cx="1676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Anonymous function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214136" y="3018892"/>
            <a:ext cx="457199" cy="7830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52615" y="3225769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Blocking IO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3627566" y="5384454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Non-Blocking 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2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if Node.js is installed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 smtClean="0"/>
              <a:t>Check the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Ask Node.js for help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node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completion-bash …… etc., etc.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 smtClean="0"/>
              <a:t>Just typing “node” puts you into interactive </a:t>
            </a:r>
            <a:r>
              <a:rPr lang="en-GB" dirty="0" err="1" smtClean="0"/>
              <a:t>Javascript</a:t>
            </a:r>
            <a:r>
              <a:rPr lang="en-GB" dirty="0" smtClean="0"/>
              <a:t> mode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Executing a JavaScript file</a:t>
            </a:r>
          </a:p>
          <a:p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node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hello5times.js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 smtClean="0"/>
              <a:t>Check the </a:t>
            </a:r>
            <a:br>
              <a:rPr lang="en-GB" dirty="0" smtClean="0"/>
            </a:br>
            <a:r>
              <a:rPr lang="en-GB" dirty="0" smtClean="0"/>
              <a:t>Node Package Manager (</a:t>
            </a:r>
            <a:r>
              <a:rPr lang="en-GB" dirty="0" err="1" smtClean="0"/>
              <a:t>npm</a:t>
            </a:r>
            <a:r>
              <a:rPr lang="en-GB" dirty="0" smtClean="0"/>
              <a:t>) </a:t>
            </a:r>
            <a:br>
              <a:rPr lang="en-GB" dirty="0" smtClean="0"/>
            </a:br>
            <a:r>
              <a:rPr lang="en-GB" dirty="0" smtClean="0"/>
              <a:t>is installed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 smtClean="0"/>
              <a:t>Check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Get help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Check where Node.js was installed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:\.....\</a:t>
            </a:r>
            <a:r>
              <a:rPr kumimoji="0" lang="en-GB" altLang="en-US" sz="1800" dirty="0">
                <a:solidFill>
                  <a:schemeClr val="bg1"/>
                </a:solidFill>
              </a:rPr>
              <a:t>AppData\Roaming\npm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 smtClean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--help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New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 smtClean="0"/>
              <a:t>In the working directory you are using for your project, create a new </a:t>
            </a:r>
            <a:r>
              <a:rPr lang="en-GB" dirty="0" err="1" smtClean="0"/>
              <a:t>package.json</a:t>
            </a:r>
            <a:r>
              <a:rPr lang="en-GB" dirty="0" smtClean="0"/>
              <a:t> file using </a:t>
            </a:r>
            <a:r>
              <a:rPr lang="en-GB" b="1" dirty="0" err="1" smtClean="0"/>
              <a:t>npm</a:t>
            </a:r>
            <a:r>
              <a:rPr lang="en-GB" b="1" dirty="0" smtClean="0"/>
              <a:t> </a:t>
            </a:r>
            <a:r>
              <a:rPr lang="en-GB" b="1" dirty="0" err="1" smtClean="0"/>
              <a:t>init</a:t>
            </a:r>
            <a:r>
              <a:rPr lang="en-GB" dirty="0" smtClean="0"/>
              <a:t> and answering a list of questions</a:t>
            </a:r>
            <a:endParaRPr lang="en-GB" b="1" dirty="0" smtClean="0"/>
          </a:p>
          <a:p>
            <a:pPr lvl="1"/>
            <a:r>
              <a:rPr lang="en-GB" dirty="0" smtClean="0"/>
              <a:t>Note: you can specify the flag </a:t>
            </a:r>
            <a:r>
              <a:rPr lang="en-GB" b="1" dirty="0" smtClean="0"/>
              <a:t>--yes </a:t>
            </a:r>
            <a:r>
              <a:rPr lang="en-GB" dirty="0" smtClean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file keeps a list of the dependencies (modules) being used by your project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 smtClean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:\.....\WebServer\package.json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……..</a:t>
            </a:r>
            <a:r>
              <a:rPr kumimoji="0" lang="en-GB" altLang="en-US" sz="1800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 smtClean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 smtClean="0"/>
              <a:t>Dependencies (describe the package contents) for production are saved by default</a:t>
            </a:r>
          </a:p>
          <a:p>
            <a:pPr lvl="1"/>
            <a:r>
              <a:rPr lang="en-GB" dirty="0" smtClean="0"/>
              <a:t>Any dependencies required to run the application should be stored this way</a:t>
            </a:r>
          </a:p>
          <a:p>
            <a:endParaRPr lang="en-GB" dirty="0" smtClean="0"/>
          </a:p>
          <a:p>
            <a:r>
              <a:rPr lang="en-GB" dirty="0" smtClean="0"/>
              <a:t>Whereas, </a:t>
            </a:r>
            <a:r>
              <a:rPr lang="en-GB" b="1" dirty="0" smtClean="0"/>
              <a:t>--save-dev</a:t>
            </a:r>
            <a:r>
              <a:rPr lang="en-GB" dirty="0" smtClean="0"/>
              <a:t> is used to save the dependencies required for development in </a:t>
            </a:r>
            <a:r>
              <a:rPr lang="en-GB" i="1" dirty="0" err="1" smtClean="0"/>
              <a:t>devDependencies</a:t>
            </a:r>
            <a:r>
              <a:rPr lang="en-GB" dirty="0" smtClean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 smtClean="0"/>
              <a:t>In both cases, these dependencies are stored in the </a:t>
            </a:r>
            <a:r>
              <a:rPr lang="en-GB" dirty="0" err="1" smtClean="0"/>
              <a:t>package.json</a:t>
            </a:r>
            <a:r>
              <a:rPr lang="en-GB" dirty="0" smtClean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…..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main": </a:t>
            </a:r>
            <a:r>
              <a:rPr lang="en-GB" dirty="0" smtClean="0"/>
              <a:t>“app.js</a:t>
            </a:r>
            <a:r>
              <a:rPr lang="en-GB" dirty="0"/>
              <a:t>",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/>
              <a:t>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formidable": "^1.2.1</a:t>
            </a:r>
            <a:r>
              <a:rPr lang="en-GB" dirty="0" smtClean="0"/>
              <a:t>"</a:t>
            </a:r>
            <a:br>
              <a:rPr lang="en-GB" dirty="0" smtClean="0"/>
            </a:br>
            <a:r>
              <a:rPr lang="en-GB" dirty="0" smtClean="0"/>
              <a:t>},  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 err="1"/>
              <a:t>devDependencies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"@types/node": "^12.12.14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</a:t>
            </a:r>
            <a:r>
              <a:rPr lang="en-GB" dirty="0" err="1"/>
              <a:t>ts</a:t>
            </a:r>
            <a:r>
              <a:rPr lang="en-GB" dirty="0"/>
              <a:t>-node": "^8.5.4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"typescript": "^</a:t>
            </a:r>
            <a:r>
              <a:rPr lang="en-GB" dirty="0" smtClean="0"/>
              <a:t>3.7.3“, 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"@types/formidable": "^1.0.31",</a:t>
            </a:r>
            <a:br>
              <a:rPr lang="en-GB" dirty="0"/>
            </a:br>
            <a:r>
              <a:rPr lang="en-GB" dirty="0" smtClean="0"/>
              <a:t>},</a:t>
            </a:r>
          </a:p>
          <a:p>
            <a:r>
              <a:rPr lang="en-GB" dirty="0" smtClean="0"/>
              <a:t>…..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 smtClean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dirty="0" err="1"/>
              <a:t>i</a:t>
            </a:r>
            <a:r>
              <a:rPr lang="en-GB" dirty="0" smtClean="0"/>
              <a:t>” is shorthand for install e.g.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npm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 --save-dev </a:t>
            </a:r>
            <a:r>
              <a:rPr lang="en-GB" i="1" dirty="0" err="1" smtClean="0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switch a package between “production” and “development”, by just installing it again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 smtClean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 smtClean="0"/>
              <a:t>Example: Installing from a Git repository</a:t>
            </a:r>
            <a:br>
              <a:rPr lang="nb-NO" dirty="0" smtClean="0"/>
            </a:br>
            <a:r>
              <a:rPr lang="nb-NO" dirty="0" smtClean="0"/>
              <a:t/>
            </a:r>
            <a:br>
              <a:rPr lang="nb-NO" dirty="0" smtClean="0"/>
            </a:br>
            <a:r>
              <a:rPr lang="nb-NO" b="1" i="1" dirty="0" smtClean="0"/>
              <a:t>$ </a:t>
            </a:r>
            <a:r>
              <a:rPr lang="nb-NO" b="1" i="1" dirty="0"/>
              <a:t>npm install git+ssh://user@hostname:project.git#tag </a:t>
            </a:r>
            <a:r>
              <a:rPr lang="nb-NO" b="1" i="1" dirty="0" smtClean="0"/>
              <a:t>--save</a:t>
            </a:r>
            <a:br>
              <a:rPr lang="nb-NO" b="1" i="1" dirty="0" smtClean="0"/>
            </a:br>
            <a:r>
              <a:rPr lang="nb-NO" b="1" i="1" dirty="0"/>
              <a:t>$ npm install git://github.com/Marak/colors.js#v0.6.0</a:t>
            </a:r>
            <a:endParaRPr lang="nb-NO" b="1" i="1" dirty="0" smtClean="0"/>
          </a:p>
          <a:p>
            <a:pPr marL="0" indent="0">
              <a:buNone/>
            </a:pPr>
            <a:r>
              <a:rPr lang="nb-NO" b="1" i="1" dirty="0" smtClean="0"/>
              <a:t> </a:t>
            </a:r>
          </a:p>
          <a:p>
            <a:r>
              <a:rPr lang="nb-NO" dirty="0" smtClean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5591"/>
          </a:xfrm>
        </p:spPr>
        <p:txBody>
          <a:bodyPr/>
          <a:lstStyle/>
          <a:p>
            <a:r>
              <a:rPr lang="en-GB" dirty="0" smtClean="0"/>
              <a:t>Exercise: Create “</a:t>
            </a:r>
            <a:r>
              <a:rPr lang="en-GB" dirty="0" err="1" smtClean="0"/>
              <a:t>package.json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844550"/>
            <a:ext cx="3527736" cy="4994275"/>
          </a:xfrm>
        </p:spPr>
        <p:txBody>
          <a:bodyPr/>
          <a:lstStyle/>
          <a:p>
            <a:r>
              <a:rPr lang="en-GB" dirty="0" smtClean="0"/>
              <a:t>Create a new directory</a:t>
            </a:r>
          </a:p>
          <a:p>
            <a:r>
              <a:rPr lang="en-GB" dirty="0" smtClean="0"/>
              <a:t>Use the </a:t>
            </a:r>
            <a:r>
              <a:rPr lang="en-GB" i="1" dirty="0" err="1" smtClean="0">
                <a:solidFill>
                  <a:srgbClr val="FF0000"/>
                </a:solidFill>
              </a:rPr>
              <a:t>npm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init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command….</a:t>
            </a:r>
            <a:r>
              <a:rPr lang="en-GB" i="1" dirty="0" smtClean="0">
                <a:solidFill>
                  <a:srgbClr val="FF0000"/>
                </a:solidFill>
              </a:rPr>
              <a:t/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EITHER</a:t>
            </a:r>
            <a:r>
              <a:rPr lang="en-GB" dirty="0" smtClean="0"/>
              <a:t> specify the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smtClean="0">
                <a:solidFill>
                  <a:srgbClr val="FF0000"/>
                </a:solidFill>
              </a:rPr>
              <a:t>--yes </a:t>
            </a:r>
            <a:r>
              <a:rPr lang="en-GB" dirty="0" smtClean="0"/>
              <a:t>flag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1600" dirty="0" smtClean="0"/>
              <a:t>(the --yes option means we can avoid answering a set of questions</a:t>
            </a:r>
            <a:r>
              <a:rPr lang="en-GB" sz="1600" dirty="0" smtClean="0"/>
              <a:t>)</a:t>
            </a:r>
            <a:br>
              <a:rPr lang="en-GB" sz="1600" dirty="0" smtClean="0"/>
            </a:br>
            <a:r>
              <a:rPr lang="en-GB" b="1" dirty="0" smtClean="0"/>
              <a:t>OR</a:t>
            </a:r>
            <a:r>
              <a:rPr lang="en-GB" dirty="0" smtClean="0"/>
              <a:t> answer the questions as shown in previous example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i="1" dirty="0" err="1" smtClean="0"/>
              <a:t>package.json</a:t>
            </a:r>
            <a:r>
              <a:rPr lang="en-GB" dirty="0" smtClean="0"/>
              <a:t> file should have been </a:t>
            </a:r>
            <a:r>
              <a:rPr lang="en-GB" dirty="0" smtClean="0"/>
              <a:t>created</a:t>
            </a:r>
          </a:p>
          <a:p>
            <a:r>
              <a:rPr lang="en-GB" dirty="0" smtClean="0"/>
              <a:t>Open it and see what it contains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01055" y="615591"/>
            <a:ext cx="5377560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nodetest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bg1"/>
                </a:solidFill>
              </a:rPr>
              <a:t>npm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init</a:t>
            </a:r>
            <a:r>
              <a:rPr lang="en-GB" dirty="0">
                <a:solidFill>
                  <a:schemeClr val="bg1"/>
                </a:solidFill>
              </a:rPr>
              <a:t> --yes</a:t>
            </a:r>
          </a:p>
          <a:p>
            <a:r>
              <a:rPr lang="en-GB" dirty="0">
                <a:solidFill>
                  <a:schemeClr val="bg1"/>
                </a:solidFill>
              </a:rPr>
              <a:t>Wrote to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  <a:r>
              <a:rPr lang="en-GB" dirty="0" err="1" smtClean="0">
                <a:solidFill>
                  <a:schemeClr val="bg1"/>
                </a:solidFill>
              </a:rPr>
              <a:t>nodetest</a:t>
            </a:r>
            <a:r>
              <a:rPr lang="en-GB" dirty="0" smtClean="0">
                <a:solidFill>
                  <a:schemeClr val="bg1"/>
                </a:solidFill>
              </a:rPr>
              <a:t>\</a:t>
            </a:r>
            <a:r>
              <a:rPr lang="en-GB" dirty="0" err="1" smtClean="0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{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smtClean="0">
                <a:solidFill>
                  <a:schemeClr val="bg1"/>
                </a:solidFill>
              </a:rPr>
              <a:t>……. etc.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  "description": "",</a:t>
            </a:r>
          </a:p>
          <a:p>
            <a:r>
              <a:rPr lang="en-GB" dirty="0">
                <a:solidFill>
                  <a:schemeClr val="bg1"/>
                </a:solidFill>
              </a:rPr>
              <a:t>  "main": "index.js",</a:t>
            </a:r>
          </a:p>
          <a:p>
            <a:r>
              <a:rPr lang="en-GB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"keywords": [],</a:t>
            </a:r>
          </a:p>
          <a:p>
            <a:r>
              <a:rPr lang="en-GB" dirty="0">
                <a:solidFill>
                  <a:schemeClr val="bg1"/>
                </a:solidFill>
              </a:rPr>
              <a:t>  "author": "",</a:t>
            </a:r>
          </a:p>
          <a:p>
            <a:r>
              <a:rPr lang="en-GB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4081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Install the “print”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53415"/>
            <a:ext cx="7029450" cy="4385410"/>
          </a:xfrm>
        </p:spPr>
        <p:txBody>
          <a:bodyPr/>
          <a:lstStyle/>
          <a:p>
            <a:r>
              <a:rPr lang="en-GB" dirty="0" smtClean="0"/>
              <a:t>Install the “print” node module using </a:t>
            </a:r>
            <a:r>
              <a:rPr lang="en-GB" dirty="0" err="1" smtClean="0"/>
              <a:t>npm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1600" dirty="0" smtClean="0"/>
              <a:t>This is not a very interesting module, it provides a function called “print” allows us to display things to the screen</a:t>
            </a:r>
            <a:endParaRPr lang="en-GB" sz="1600" dirty="0"/>
          </a:p>
          <a:p>
            <a:endParaRPr lang="en-GB" dirty="0" smtClean="0"/>
          </a:p>
          <a:p>
            <a:r>
              <a:rPr lang="en-GB" dirty="0" smtClean="0"/>
              <a:t>We can execute this “function” in interactive JS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4538" y="203092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install print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24538" y="3772495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node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const</a:t>
            </a:r>
            <a:r>
              <a:rPr lang="en-GB" dirty="0">
                <a:solidFill>
                  <a:schemeClr val="bg1"/>
                </a:solidFill>
              </a:rPr>
              <a:t> print = require("print")</a:t>
            </a:r>
          </a:p>
          <a:p>
            <a:r>
              <a:rPr lang="en-GB" dirty="0">
                <a:solidFill>
                  <a:srgbClr val="FFC000"/>
                </a:solidFill>
              </a:rPr>
              <a:t>undefined</a:t>
            </a:r>
          </a:p>
          <a:p>
            <a:r>
              <a:rPr lang="en-GB" dirty="0">
                <a:solidFill>
                  <a:schemeClr val="bg1"/>
                </a:solidFill>
              </a:rPr>
              <a:t>&gt; print("Hello")</a:t>
            </a:r>
          </a:p>
          <a:p>
            <a:r>
              <a:rPr lang="en-GB" dirty="0">
                <a:solidFill>
                  <a:srgbClr val="FFC000"/>
                </a:solidFill>
              </a:rPr>
              <a:t>'"Hello"'</a:t>
            </a:r>
          </a:p>
          <a:p>
            <a:r>
              <a:rPr lang="en-GB" dirty="0">
                <a:solidFill>
                  <a:schemeClr val="bg1"/>
                </a:solidFill>
              </a:rPr>
              <a:t>&gt; .exit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95121" y="4327898"/>
            <a:ext cx="2694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Note: we use “require” to load the node module we just installed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27783" y="4443521"/>
            <a:ext cx="2057400" cy="352839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22225" cap="flat" cmpd="sng" algn="ctr">
            <a:solidFill>
              <a:schemeClr val="bg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0442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Check installed packages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9524"/>
            <a:ext cx="7029450" cy="1929777"/>
          </a:xfrm>
        </p:spPr>
        <p:txBody>
          <a:bodyPr/>
          <a:lstStyle/>
          <a:p>
            <a:r>
              <a:rPr lang="en-GB" dirty="0" smtClean="0"/>
              <a:t>List all the installed packages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Open </a:t>
            </a:r>
            <a:r>
              <a:rPr lang="en-GB" dirty="0" err="1" smtClean="0"/>
              <a:t>package.json</a:t>
            </a:r>
            <a:r>
              <a:rPr lang="en-GB" dirty="0" smtClean="0"/>
              <a:t> to see the installed packages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1683470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ls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2783" y="3168721"/>
            <a:ext cx="6332419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"dependencies": {</a:t>
            </a:r>
          </a:p>
          <a:p>
            <a:r>
              <a:rPr lang="en-GB" dirty="0">
                <a:solidFill>
                  <a:srgbClr val="FF0000"/>
                </a:solidFill>
              </a:rPr>
              <a:t>    "print": "^1.2.0"</a:t>
            </a:r>
          </a:p>
          <a:p>
            <a:r>
              <a:rPr lang="en-GB" dirty="0">
                <a:solidFill>
                  <a:schemeClr val="bg1"/>
                </a:solidFill>
              </a:rPr>
              <a:t>  }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ight Brace 8"/>
          <p:cNvSpPr/>
          <p:nvPr/>
        </p:nvSpPr>
        <p:spPr bwMode="auto">
          <a:xfrm>
            <a:off x="3809065" y="5104933"/>
            <a:ext cx="336589" cy="819033"/>
          </a:xfrm>
          <a:prstGeom prst="rightBrac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47607" y="5191283"/>
            <a:ext cx="2614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Note: the “print” module is now a dependency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Updating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for outdated dependencies in </a:t>
            </a:r>
            <a:r>
              <a:rPr lang="en-GB" dirty="0" err="1" smtClean="0"/>
              <a:t>package.json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Updating modules</a:t>
            </a:r>
          </a:p>
          <a:p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/>
              <a:t>Shorthand form</a:t>
            </a:r>
          </a:p>
          <a:p>
            <a:endParaRPr lang="en-GB" dirty="0"/>
          </a:p>
          <a:p>
            <a:r>
              <a:rPr lang="en-GB" dirty="0" smtClean="0"/>
              <a:t>Update all dependencies in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outdated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 print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update the “print” module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print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 smtClean="0"/>
              <a:t>There are a lot of node modules</a:t>
            </a:r>
            <a:r>
              <a:rPr lang="en-GB" dirty="0"/>
              <a:t>, check out </a:t>
            </a:r>
            <a:r>
              <a:rPr lang="en-GB" dirty="0">
                <a:hlinkClick r:id="rId2"/>
              </a:rPr>
              <a:t>https://www.npmjs.com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path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Used for handling and transforming file paths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path.join</a:t>
                      </a:r>
                      <a:r>
                        <a:rPr lang="en-GB" dirty="0" smtClean="0"/>
                        <a:t>(part1, part2,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etc</a:t>
                      </a:r>
                      <a:r>
                        <a:rPr lang="en-GB" baseline="0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File I/O using simple wrappers around standard POSIX functions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fs.open</a:t>
                      </a:r>
                      <a:r>
                        <a:rPr lang="en-GB" dirty="0" smtClean="0"/>
                        <a:t>(path, flags[, mode], </a:t>
                      </a:r>
                      <a:r>
                        <a:rPr lang="en-GB" dirty="0" err="1" smtClean="0"/>
                        <a:t>callback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express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r>
                        <a:rPr lang="en-GB" baseline="0" dirty="0" smtClean="0"/>
                        <a:t> web development framework, t</a:t>
                      </a:r>
                      <a:r>
                        <a:rPr lang="en-GB" dirty="0" smtClean="0"/>
                        <a:t>he de-facto standard for the majority of Node.js applications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connect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extensible HTTP server framework for Node.js, providing a collection of high performance “plugins”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socket.io</a:t>
                      </a:r>
                      <a:r>
                        <a:rPr lang="en-GB" dirty="0" smtClean="0"/>
                        <a:t> and </a:t>
                      </a:r>
                      <a:r>
                        <a:rPr lang="en-GB" b="1" dirty="0" err="1" smtClean="0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Websockets</a:t>
                      </a:r>
                      <a:r>
                        <a:rPr lang="en-GB" dirty="0" smtClean="0"/>
                        <a:t> components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forever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common utility for ensuring that a given node script runs continuously. Keeps your Node.js process up in production in the face of any unexpected failures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moment</a:t>
                      </a:r>
                      <a:r>
                        <a:rPr lang="en-GB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date library for parsing, validating, manipulating, and formatting dates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Network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 smtClean="0"/>
              <a:t>A network service can be created in Node.js using the “server” class and then executed as a standard .</a:t>
            </a:r>
            <a:r>
              <a:rPr lang="en-GB" dirty="0" err="1" smtClean="0"/>
              <a:t>js</a:t>
            </a:r>
            <a:r>
              <a:rPr lang="en-GB" dirty="0" smtClean="0"/>
              <a:t> file</a:t>
            </a:r>
          </a:p>
          <a:p>
            <a:endParaRPr lang="en-GB" dirty="0"/>
          </a:p>
          <a:p>
            <a:r>
              <a:rPr lang="en-GB" dirty="0" smtClean="0"/>
              <a:t>Example: display “Hello World” on webpage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Youffffffffff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smtClean="0"/>
              <a:t>server = </a:t>
            </a:r>
            <a:r>
              <a:rPr lang="en-GB" dirty="0" err="1" smtClean="0"/>
              <a:t>http.createServer</a:t>
            </a:r>
            <a:r>
              <a:rPr lang="en-GB" dirty="0" smtClean="0"/>
              <a:t>(function </a:t>
            </a:r>
            <a:r>
              <a:rPr lang="en-GB" dirty="0"/>
              <a:t>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dirty="0" err="1" smtClean="0"/>
              <a:t>server.listen</a:t>
            </a:r>
            <a:r>
              <a:rPr lang="en-GB" dirty="0" smtClean="0"/>
              <a:t>(8124</a:t>
            </a:r>
            <a:r>
              <a:rPr lang="en-GB" dirty="0"/>
              <a:t>, </a:t>
            </a:r>
            <a:r>
              <a:rPr lang="en-GB" dirty="0" smtClean="0"/>
              <a:t>'127.0.0.1‘, </a:t>
            </a:r>
            <a:r>
              <a:rPr lang="en-GB" dirty="0"/>
              <a:t>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</a:t>
            </a:r>
            <a:r>
              <a:rPr lang="en-GB" dirty="0" smtClean="0"/>
              <a:t>(‘Server running‘);</a:t>
            </a:r>
            <a:endParaRPr lang="en-GB" dirty="0"/>
          </a:p>
          <a:p>
            <a:r>
              <a:rPr lang="en-GB" dirty="0"/>
              <a:t>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server.js</a:t>
            </a:r>
            <a:endParaRPr lang="en-GB" b="1" u="sng" dirty="0"/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</a:t>
            </a:r>
            <a:r>
              <a:rPr lang="en-GB" i="1" dirty="0">
                <a:solidFill>
                  <a:srgbClr val="00B0F0"/>
                </a:solidFill>
              </a:rPr>
              <a:t>'request'</a:t>
            </a:r>
            <a:r>
              <a:rPr lang="en-GB" i="1" dirty="0"/>
              <a:t>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</a:t>
            </a:r>
            <a:r>
              <a:rPr lang="en-GB" dirty="0" smtClean="0"/>
              <a:t>running');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see the event handling more clearly in </a:t>
            </a:r>
            <a:r>
              <a:rPr lang="en-GB" smtClean="0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6108"/>
            <a:ext cx="7029450" cy="4862717"/>
          </a:xfrm>
        </p:spPr>
        <p:txBody>
          <a:bodyPr/>
          <a:lstStyle/>
          <a:p>
            <a:r>
              <a:rPr lang="en-GB" dirty="0" smtClean="0"/>
              <a:t>Create a “server.js” file in your “</a:t>
            </a:r>
            <a:r>
              <a:rPr lang="en-GB" dirty="0" err="1" smtClean="0"/>
              <a:t>nodetest</a:t>
            </a:r>
            <a:r>
              <a:rPr lang="en-GB" dirty="0" smtClean="0"/>
              <a:t>” directory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Execute the server.js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9637" y="1453582"/>
            <a:ext cx="5872640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smtClean="0"/>
              <a:t>server = </a:t>
            </a:r>
            <a:r>
              <a:rPr lang="en-GB" dirty="0" err="1" smtClean="0">
                <a:solidFill>
                  <a:srgbClr val="FF0000"/>
                </a:solidFill>
              </a:rPr>
              <a:t>http.createServer</a:t>
            </a:r>
            <a:r>
              <a:rPr lang="en-GB" dirty="0" smtClean="0"/>
              <a:t>( </a:t>
            </a:r>
            <a:r>
              <a:rPr lang="en-GB" dirty="0"/>
              <a:t>(</a:t>
            </a:r>
            <a:r>
              <a:rPr lang="en-GB" dirty="0" err="1"/>
              <a:t>req</a:t>
            </a:r>
            <a:r>
              <a:rPr lang="en-GB" dirty="0"/>
              <a:t>, res</a:t>
            </a:r>
            <a:r>
              <a:rPr lang="en-GB" dirty="0" smtClean="0"/>
              <a:t>) =&gt; </a:t>
            </a:r>
            <a:r>
              <a:rPr lang="en-GB" dirty="0"/>
              <a:t>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server.listen</a:t>
            </a:r>
            <a:r>
              <a:rPr lang="en-GB" dirty="0" smtClean="0"/>
              <a:t>(8124</a:t>
            </a:r>
            <a:r>
              <a:rPr lang="en-GB" dirty="0"/>
              <a:t>, </a:t>
            </a:r>
            <a:r>
              <a:rPr lang="en-GB" dirty="0" smtClean="0"/>
              <a:t>'127.0.0.1</a:t>
            </a:r>
            <a:r>
              <a:rPr lang="en-GB" dirty="0"/>
              <a:t>', () </a:t>
            </a:r>
            <a:r>
              <a:rPr lang="en-GB" dirty="0" smtClean="0"/>
              <a:t>=&gt; {</a:t>
            </a:r>
            <a:endParaRPr lang="en-GB" dirty="0"/>
          </a:p>
          <a:p>
            <a:r>
              <a:rPr lang="en-GB" dirty="0"/>
              <a:t>    console.log</a:t>
            </a:r>
            <a:r>
              <a:rPr lang="en-GB" dirty="0" smtClean="0"/>
              <a:t>('Server running http://127.0.0.1:8124');</a:t>
            </a:r>
            <a:endParaRPr lang="en-GB" dirty="0"/>
          </a:p>
          <a:p>
            <a:r>
              <a:rPr lang="en-GB" dirty="0"/>
              <a:t>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1919648" y="5091035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81066" y="5854661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&lt;Ctrl&gt;+&lt;C&gt; to exit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1745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162600" cy="3217313"/>
          </a:xfrm>
        </p:spPr>
        <p:txBody>
          <a:bodyPr/>
          <a:lstStyle/>
          <a:p>
            <a:r>
              <a:rPr lang="en-GB" dirty="0" smtClean="0"/>
              <a:t>In your projects working directory</a:t>
            </a:r>
          </a:p>
          <a:p>
            <a:r>
              <a:rPr lang="en-GB" dirty="0" smtClean="0"/>
              <a:t>Install typescript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Create a new </a:t>
            </a:r>
            <a:r>
              <a:rPr lang="en-GB" b="1" dirty="0" err="1" smtClean="0">
                <a:solidFill>
                  <a:srgbClr val="FF0000"/>
                </a:solidFill>
              </a:rPr>
              <a:t>ts.config</a:t>
            </a:r>
            <a:r>
              <a:rPr lang="en-GB" b="1" dirty="0" smtClean="0">
                <a:solidFill>
                  <a:srgbClr val="FF0000"/>
                </a:solidFill>
              </a:rPr>
              <a:t> file using --</a:t>
            </a:r>
            <a:r>
              <a:rPr lang="en-GB" b="1" dirty="0" err="1" smtClean="0">
                <a:solidFill>
                  <a:srgbClr val="FF0000"/>
                </a:solidFill>
              </a:rPr>
              <a:t>init</a:t>
            </a:r>
            <a:r>
              <a:rPr lang="en-GB" b="1" dirty="0" smtClean="0">
                <a:solidFill>
                  <a:srgbClr val="FF0000"/>
                </a:solidFill>
              </a:rPr>
              <a:t> flag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Note:</a:t>
            </a:r>
          </a:p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is installed locally, and stored in the ./</a:t>
            </a:r>
            <a:r>
              <a:rPr lang="en-GB" dirty="0" err="1" smtClean="0"/>
              <a:t>node_modules</a:t>
            </a:r>
            <a:r>
              <a:rPr lang="en-GB" dirty="0" smtClean="0"/>
              <a:t> directory. Making the project easier to move. </a:t>
            </a:r>
            <a:r>
              <a:rPr lang="en-GB" b="1" dirty="0" smtClean="0">
                <a:solidFill>
                  <a:srgbClr val="FF0000"/>
                </a:solidFill>
              </a:rPr>
              <a:t>We will use this approach for now!!</a:t>
            </a:r>
          </a:p>
          <a:p>
            <a:r>
              <a:rPr lang="en-GB" dirty="0" smtClean="0"/>
              <a:t>To install </a:t>
            </a:r>
            <a:r>
              <a:rPr lang="en-GB" dirty="0" err="1" smtClean="0"/>
              <a:t>TypeScript</a:t>
            </a:r>
            <a:r>
              <a:rPr lang="en-GB" dirty="0" smtClean="0"/>
              <a:t> globally so that it can be shared across projects, specify the </a:t>
            </a:r>
            <a:r>
              <a:rPr lang="en-GB" b="1" dirty="0" smtClean="0"/>
              <a:t>–g </a:t>
            </a:r>
            <a:r>
              <a:rPr lang="en-GB" dirty="0" smtClean="0"/>
              <a:t>option on install (which also sets </a:t>
            </a:r>
            <a:r>
              <a:rPr lang="en-GB" dirty="0"/>
              <a:t>the PATH environment variable</a:t>
            </a:r>
            <a:r>
              <a:rPr lang="en-GB" dirty="0" smtClean="0"/>
              <a:t>). Then you can just type </a:t>
            </a:r>
            <a:r>
              <a:rPr lang="en-GB" b="1" dirty="0" err="1" smtClean="0"/>
              <a:t>tsc</a:t>
            </a:r>
            <a:r>
              <a:rPr lang="en-GB" dirty="0" smtClean="0"/>
              <a:t> </a:t>
            </a:r>
            <a:r>
              <a:rPr lang="en-GB" u="sng" dirty="0" smtClean="0"/>
              <a:t>instead of </a:t>
            </a:r>
            <a:r>
              <a:rPr lang="en-GB" dirty="0" smtClean="0"/>
              <a:t>specifying </a:t>
            </a:r>
            <a:r>
              <a:rPr lang="en-GB" b="1" dirty="0" smtClean="0"/>
              <a:t>./</a:t>
            </a:r>
            <a:r>
              <a:rPr lang="en-GB" b="1" dirty="0" err="1" smtClean="0"/>
              <a:t>node_modules</a:t>
            </a:r>
            <a:r>
              <a:rPr lang="en-GB" b="1" dirty="0" smtClean="0"/>
              <a:t>/.bin/</a:t>
            </a:r>
            <a:r>
              <a:rPr lang="en-GB" b="1" dirty="0" err="1" smtClean="0"/>
              <a:t>tsc</a:t>
            </a:r>
            <a:endParaRPr lang="en-GB" b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9329" y="2404256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3063" y="5990901"/>
            <a:ext cx="9030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https://blog.angular-university.io/typescript-2-type-system-how-do-type-definitions-work-in-npm-when-to-use-types-and-why-what-are-compiler-opt-in-types/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79331" y="1624467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</p:txBody>
      </p:sp>
      <p:sp>
        <p:nvSpPr>
          <p:cNvPr id="6" name="TextBox 5"/>
          <p:cNvSpPr txBox="1"/>
          <p:nvPr/>
        </p:nvSpPr>
        <p:spPr>
          <a:xfrm rot="16200000">
            <a:off x="7925405" y="4588104"/>
            <a:ext cx="1390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won’t do this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8138160" y="4427621"/>
            <a:ext cx="216568" cy="1179053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2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DefintivelyTyped</a:t>
            </a:r>
            <a:r>
              <a:rPr lang="en-GB" dirty="0" smtClean="0"/>
              <a:t> @types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r>
              <a:rPr lang="en-GB" dirty="0" smtClean="0"/>
              <a:t> definitions using @types modules</a:t>
            </a:r>
          </a:p>
          <a:p>
            <a:r>
              <a:rPr lang="en-GB" dirty="0" smtClean="0"/>
              <a:t>All </a:t>
            </a:r>
            <a:r>
              <a:rPr lang="en-GB" dirty="0"/>
              <a:t>the content of </a:t>
            </a:r>
            <a:r>
              <a:rPr lang="en-GB" dirty="0" err="1"/>
              <a:t>DefintivelyTyped</a:t>
            </a:r>
            <a:r>
              <a:rPr lang="en-GB" dirty="0"/>
              <a:t> is now available under the @types scoped </a:t>
            </a:r>
            <a:r>
              <a:rPr lang="en-GB" dirty="0" smtClean="0"/>
              <a:t>package</a:t>
            </a:r>
          </a:p>
          <a:p>
            <a:r>
              <a:rPr lang="en-GB" dirty="0" smtClean="0"/>
              <a:t>Example: install node.js types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72676" y="332160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save-dev @types/node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72676" y="5226518"/>
            <a:ext cx="6494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Check this link for Node.js module definitions</a:t>
            </a:r>
          </a:p>
          <a:p>
            <a:r>
              <a:rPr lang="en-GB" dirty="0" smtClean="0"/>
              <a:t>https</a:t>
            </a:r>
            <a:r>
              <a:rPr lang="en-GB" dirty="0"/>
              <a:t>://nodes.duniter.io/typescript/duniter/typedoc/globals.html</a:t>
            </a:r>
          </a:p>
        </p:txBody>
      </p:sp>
    </p:spTree>
    <p:extLst>
      <p:ext uri="{BB962C8B-B14F-4D97-AF65-F5344CB8AC3E}">
        <p14:creationId xmlns:p14="http://schemas.microsoft.com/office/powerpoint/2010/main" val="152386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Compile specific files (and imports)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Better approach is to edit the </a:t>
            </a:r>
            <a:r>
              <a:rPr lang="en-GB" b="1" dirty="0" err="1" smtClean="0"/>
              <a:t>tsconfig.json</a:t>
            </a:r>
            <a:r>
              <a:rPr lang="en-GB" b="1" dirty="0" smtClean="0"/>
              <a:t> </a:t>
            </a:r>
            <a:r>
              <a:rPr lang="en-GB" dirty="0" smtClean="0"/>
              <a:t>so it knows the target </a:t>
            </a:r>
            <a:r>
              <a:rPr lang="en-GB" dirty="0" err="1" smtClean="0"/>
              <a:t>EcmaScript</a:t>
            </a:r>
            <a:r>
              <a:rPr lang="en-GB" dirty="0" smtClean="0"/>
              <a:t> version, input files and output directory …you can specify “include” and “exclude” directories in the </a:t>
            </a:r>
            <a:r>
              <a:rPr lang="en-GB" dirty="0" err="1" smtClean="0"/>
              <a:t>tsconfig.json</a:t>
            </a:r>
            <a:r>
              <a:rPr lang="en-GB" dirty="0" smtClean="0"/>
              <a:t> file (see next slide). Then compile: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r>
              <a:rPr lang="en-GB" dirty="0" smtClean="0"/>
              <a:t>You can ask </a:t>
            </a:r>
            <a:r>
              <a:rPr lang="en-GB" dirty="0" err="1" smtClean="0"/>
              <a:t>TypeScript</a:t>
            </a:r>
            <a:r>
              <a:rPr lang="en-GB" dirty="0" smtClean="0"/>
              <a:t> to watch directory for file changes and compile them automatically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Ctrl+C</a:t>
            </a:r>
            <a:r>
              <a:rPr lang="en-GB" dirty="0"/>
              <a:t> to escape)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751261" y="5620292"/>
            <a:ext cx="634786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We are </a:t>
            </a:r>
            <a:r>
              <a:rPr lang="en-GB" dirty="0"/>
              <a:t>using </a:t>
            </a:r>
            <a:r>
              <a:rPr lang="en-GB" b="1" dirty="0"/>
              <a:t>$ ./</a:t>
            </a:r>
            <a:r>
              <a:rPr lang="en-GB" b="1" dirty="0" err="1"/>
              <a:t>node_modules</a:t>
            </a:r>
            <a:r>
              <a:rPr lang="en-GB" b="1" dirty="0"/>
              <a:t>/.</a:t>
            </a:r>
            <a:r>
              <a:rPr lang="en-GB" b="1" dirty="0" smtClean="0"/>
              <a:t>bin/</a:t>
            </a:r>
            <a:r>
              <a:rPr lang="en-GB" b="1" dirty="0" err="1" smtClean="0"/>
              <a:t>tsc</a:t>
            </a:r>
            <a:r>
              <a:rPr lang="en-GB" dirty="0" smtClean="0"/>
              <a:t> OR for Windows </a:t>
            </a:r>
            <a:r>
              <a:rPr lang="en-GB" b="1" dirty="0"/>
              <a:t>C:&gt; .\</a:t>
            </a:r>
            <a:r>
              <a:rPr lang="en-GB" b="1" dirty="0" err="1"/>
              <a:t>node_modules</a:t>
            </a:r>
            <a:r>
              <a:rPr lang="en-GB" b="1" dirty="0"/>
              <a:t>\.bin\</a:t>
            </a:r>
            <a:r>
              <a:rPr lang="en-GB" b="1" dirty="0" err="1"/>
              <a:t>tsc</a:t>
            </a:r>
            <a:r>
              <a:rPr lang="en-GB" b="1" dirty="0"/>
              <a:t> </a:t>
            </a:r>
            <a:r>
              <a:rPr lang="en-GB" dirty="0" smtClean="0"/>
              <a:t>because we have installed </a:t>
            </a:r>
            <a:r>
              <a:rPr lang="en-GB" dirty="0" err="1" smtClean="0"/>
              <a:t>TypeScript</a:t>
            </a:r>
            <a:r>
              <a:rPr lang="en-GB" dirty="0" smtClean="0"/>
              <a:t> locally. If you install it globally then you can just type </a:t>
            </a:r>
            <a:r>
              <a:rPr lang="en-GB" b="1" dirty="0" smtClean="0"/>
              <a:t>$ </a:t>
            </a:r>
            <a:r>
              <a:rPr lang="en-GB" b="1" dirty="0" err="1" smtClean="0"/>
              <a:t>tsc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479331" y="5107588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--watch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27175" y="1319768"/>
            <a:ext cx="6668737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--target es5    ./</a:t>
            </a:r>
            <a:r>
              <a:rPr lang="en-GB" i="1" dirty="0" err="1" smtClean="0">
                <a:solidFill>
                  <a:schemeClr val="accent1">
                    <a:lumMod val="50000"/>
                  </a:schemeClr>
                </a:solidFill>
              </a:rPr>
              <a:t>myfile.ts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myfile2.ts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79331" y="3588519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32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err="1" smtClean="0"/>
              <a:t>tsconfig.json</a:t>
            </a:r>
            <a:r>
              <a:rPr lang="en-GB" dirty="0" smtClean="0"/>
              <a:t> </a:t>
            </a:r>
            <a:r>
              <a:rPr lang="en-GB" dirty="0"/>
              <a:t>F</a:t>
            </a:r>
            <a:r>
              <a:rPr lang="en-GB" dirty="0" smtClean="0"/>
              <a:t>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5" y="1342725"/>
            <a:ext cx="519565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 smtClean="0"/>
              <a:t>   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 smtClean="0"/>
              <a:t>           "target": "es5",                          </a:t>
            </a:r>
            <a:br>
              <a:rPr lang="en-GB" dirty="0" smtClean="0"/>
            </a:br>
            <a:r>
              <a:rPr lang="en-GB" dirty="0" smtClean="0"/>
              <a:t>       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       "</a:t>
            </a:r>
            <a:r>
              <a:rPr lang="en-GB" dirty="0"/>
              <a:t>strict": true,         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esModuleInterop</a:t>
            </a:r>
            <a:r>
              <a:rPr lang="en-GB" dirty="0"/>
              <a:t>": true,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forceConsistentCasingInFileNames</a:t>
            </a:r>
            <a:r>
              <a:rPr lang="en-GB" dirty="0"/>
              <a:t>": true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outDir</a:t>
            </a:r>
            <a:r>
              <a:rPr lang="en-GB" dirty="0"/>
              <a:t>": "./</a:t>
            </a:r>
            <a:r>
              <a:rPr lang="en-GB" dirty="0" err="1" smtClean="0"/>
              <a:t>dist</a:t>
            </a:r>
            <a:r>
              <a:rPr lang="en-GB" dirty="0" smtClean="0"/>
              <a:t>“</a:t>
            </a:r>
          </a:p>
          <a:p>
            <a:r>
              <a:rPr lang="en-GB" dirty="0"/>
              <a:t> </a:t>
            </a:r>
            <a:r>
              <a:rPr lang="en-GB" dirty="0" smtClean="0"/>
              <a:t>    },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include":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 "./**/*"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],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exclude":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"./</a:t>
            </a:r>
            <a:r>
              <a:rPr lang="en-GB" dirty="0" err="1"/>
              <a:t>node_modules</a:t>
            </a:r>
            <a:r>
              <a:rPr lang="en-GB" dirty="0"/>
              <a:t>",</a:t>
            </a:r>
          </a:p>
          <a:p>
            <a:r>
              <a:rPr lang="en-GB" dirty="0" smtClean="0"/>
              <a:t>         "./</a:t>
            </a:r>
            <a:r>
              <a:rPr lang="en-GB" dirty="0"/>
              <a:t>pages</a:t>
            </a:r>
            <a:r>
              <a:rPr lang="en-GB" dirty="0" smtClean="0"/>
              <a:t>"</a:t>
            </a:r>
            <a:endParaRPr lang="en-GB" dirty="0"/>
          </a:p>
          <a:p>
            <a:r>
              <a:rPr lang="en-GB" dirty="0" smtClean="0"/>
              <a:t>     ]</a:t>
            </a:r>
            <a:endParaRPr lang="en-GB" dirty="0"/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25452" y="1612232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ECMAScript target version</a:t>
            </a:r>
          </a:p>
        </p:txBody>
      </p:sp>
      <p:cxnSp>
        <p:nvCxnSpPr>
          <p:cNvPr id="8" name="Straight Arrow Connector 7"/>
          <p:cNvCxnSpPr>
            <a:stCxn id="6" idx="1"/>
          </p:cNvCxnSpPr>
          <p:nvPr/>
        </p:nvCxnSpPr>
        <p:spPr bwMode="auto">
          <a:xfrm flipH="1">
            <a:off x="3113773" y="1796898"/>
            <a:ext cx="2011679" cy="2821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32493" y="2189747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Module </a:t>
            </a:r>
            <a:r>
              <a:rPr lang="en-GB" dirty="0"/>
              <a:t>code generation</a:t>
            </a:r>
          </a:p>
        </p:txBody>
      </p:sp>
      <p:cxnSp>
        <p:nvCxnSpPr>
          <p:cNvPr id="11" name="Straight Arrow Connector 10"/>
          <p:cNvCxnSpPr>
            <a:stCxn id="9" idx="1"/>
          </p:cNvCxnSpPr>
          <p:nvPr/>
        </p:nvCxnSpPr>
        <p:spPr bwMode="auto">
          <a:xfrm flipH="1">
            <a:off x="4081112" y="2374413"/>
            <a:ext cx="1651381" cy="126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577131" y="2828586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Strict </a:t>
            </a:r>
            <a:r>
              <a:rPr lang="en-GB" dirty="0"/>
              <a:t>type-checking</a:t>
            </a:r>
          </a:p>
        </p:txBody>
      </p:sp>
      <p:cxnSp>
        <p:nvCxnSpPr>
          <p:cNvPr id="14" name="Straight Arrow Connector 13"/>
          <p:cNvCxnSpPr>
            <a:stCxn id="12" idx="1"/>
          </p:cNvCxnSpPr>
          <p:nvPr/>
        </p:nvCxnSpPr>
        <p:spPr bwMode="auto">
          <a:xfrm flipH="1" flipV="1">
            <a:off x="3205213" y="2613259"/>
            <a:ext cx="3371918" cy="3999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6790623" y="3619785"/>
            <a:ext cx="2153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Output directory for generated JavaScript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3373655" y="3467425"/>
            <a:ext cx="3383280" cy="748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/>
          <p:cNvSpPr txBox="1"/>
          <p:nvPr/>
        </p:nvSpPr>
        <p:spPr>
          <a:xfrm>
            <a:off x="5431949" y="4863136"/>
            <a:ext cx="35757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Search the current, all subdirectories and include all </a:t>
            </a:r>
            <a:r>
              <a:rPr lang="en-GB" dirty="0" err="1" smtClean="0"/>
              <a:t>TypeScript</a:t>
            </a:r>
            <a:r>
              <a:rPr lang="en-GB" dirty="0" smtClean="0"/>
              <a:t> files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 bwMode="auto">
          <a:xfrm flipH="1" flipV="1">
            <a:off x="2353377" y="4278093"/>
            <a:ext cx="3078572" cy="1056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2403200" y="6005539"/>
            <a:ext cx="3575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not look for </a:t>
            </a:r>
            <a:r>
              <a:rPr lang="en-GB" dirty="0" err="1" smtClean="0"/>
              <a:t>TypeScript</a:t>
            </a:r>
            <a:r>
              <a:rPr lang="en-GB" dirty="0" smtClean="0"/>
              <a:t> files in these directories</a:t>
            </a:r>
            <a:endParaRPr lang="en-GB" dirty="0"/>
          </a:p>
        </p:txBody>
      </p:sp>
      <p:cxnSp>
        <p:nvCxnSpPr>
          <p:cNvPr id="23" name="Straight Arrow Connector 22"/>
          <p:cNvCxnSpPr/>
          <p:nvPr/>
        </p:nvCxnSpPr>
        <p:spPr bwMode="auto">
          <a:xfrm flipH="1" flipV="1">
            <a:off x="3449661" y="5322433"/>
            <a:ext cx="650701" cy="6591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393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42762"/>
          </a:xfrm>
        </p:spPr>
        <p:txBody>
          <a:bodyPr/>
          <a:lstStyle/>
          <a:p>
            <a:r>
              <a:rPr lang="en-GB" dirty="0" smtClean="0"/>
              <a:t>Example: </a:t>
            </a:r>
            <a:r>
              <a:rPr lang="en-GB" dirty="0" err="1" smtClean="0"/>
              <a:t>TypeScript</a:t>
            </a:r>
            <a:r>
              <a:rPr lang="en-GB" dirty="0" smtClean="0"/>
              <a:t> 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42763"/>
            <a:ext cx="7029450" cy="418698"/>
          </a:xfrm>
        </p:spPr>
        <p:txBody>
          <a:bodyPr/>
          <a:lstStyle/>
          <a:p>
            <a:r>
              <a:rPr lang="en-GB" dirty="0" smtClean="0"/>
              <a:t>Simple </a:t>
            </a:r>
            <a:r>
              <a:rPr lang="en-GB" dirty="0" err="1" smtClean="0"/>
              <a:t>TypeScript</a:t>
            </a:r>
            <a:r>
              <a:rPr lang="en-GB" dirty="0" smtClean="0"/>
              <a:t>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5909" y="948690"/>
            <a:ext cx="83889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err="1" smtClean="0"/>
              <a:t>createServer</a:t>
            </a:r>
            <a:r>
              <a:rPr lang="en-GB" dirty="0"/>
              <a:t>, </a:t>
            </a:r>
            <a:r>
              <a:rPr lang="en-GB" dirty="0" smtClean="0"/>
              <a:t>Server, </a:t>
            </a:r>
            <a:r>
              <a:rPr lang="en-GB" dirty="0" err="1" smtClean="0"/>
              <a:t>IncomingMessage</a:t>
            </a:r>
            <a:r>
              <a:rPr lang="en-GB" dirty="0" smtClean="0"/>
              <a:t>, </a:t>
            </a:r>
            <a:r>
              <a:rPr lang="en-GB" dirty="0" err="1" smtClean="0"/>
              <a:t>ServerResponse</a:t>
            </a:r>
            <a:r>
              <a:rPr lang="en-GB" dirty="0" smtClean="0"/>
              <a:t>  } </a:t>
            </a:r>
            <a:r>
              <a:rPr lang="en-GB" dirty="0"/>
              <a:t>from "http";</a:t>
            </a:r>
          </a:p>
          <a:p>
            <a:r>
              <a:rPr lang="en-GB" dirty="0"/>
              <a:t>		</a:t>
            </a:r>
          </a:p>
          <a:p>
            <a:r>
              <a:rPr lang="en-GB" dirty="0" err="1"/>
              <a:t>const</a:t>
            </a:r>
            <a:r>
              <a:rPr lang="en-GB" dirty="0"/>
              <a:t> hostname: string = '127.0.0.1';</a:t>
            </a:r>
          </a:p>
          <a:p>
            <a:r>
              <a:rPr lang="en-GB" dirty="0" err="1"/>
              <a:t>const</a:t>
            </a:r>
            <a:r>
              <a:rPr lang="en-GB" dirty="0"/>
              <a:t> port: number = 1339;</a:t>
            </a:r>
          </a:p>
          <a:p>
            <a:r>
              <a:rPr lang="en-GB" dirty="0" err="1"/>
              <a:t>const</a:t>
            </a:r>
            <a:r>
              <a:rPr lang="en-GB" dirty="0"/>
              <a:t> server: 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</a:t>
            </a:r>
            <a:r>
              <a:rPr lang="en-GB" dirty="0"/>
              <a:t> = </a:t>
            </a:r>
            <a:r>
              <a:rPr lang="en-GB" dirty="0" err="1"/>
              <a:t>createServer</a:t>
            </a:r>
            <a:r>
              <a:rPr lang="en-GB" dirty="0"/>
              <a:t>((request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IncomingMessage</a:t>
            </a:r>
            <a:r>
              <a:rPr lang="en-GB" dirty="0"/>
              <a:t>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		response: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ServerResponse</a:t>
            </a:r>
            <a:r>
              <a:rPr lang="en-GB" dirty="0"/>
              <a:t>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Set the HTTP header information</a:t>
            </a:r>
          </a:p>
          <a:p>
            <a:r>
              <a:rPr lang="en-GB" dirty="0"/>
              <a:t>    </a:t>
            </a:r>
            <a:r>
              <a:rPr lang="en-GB" dirty="0" err="1"/>
              <a:t>response.statusCode</a:t>
            </a:r>
            <a:r>
              <a:rPr lang="en-GB" dirty="0"/>
              <a:t> = 200;</a:t>
            </a:r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('Content-Type', </a:t>
            </a:r>
            <a:r>
              <a:rPr lang="en-GB" dirty="0" smtClean="0"/>
              <a:t>'text/html');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('Cache-Control', 'no-store');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End the response to send it back to the client</a:t>
            </a:r>
          </a:p>
          <a:p>
            <a:r>
              <a:rPr lang="en-GB" dirty="0"/>
              <a:t>    </a:t>
            </a:r>
            <a:r>
              <a:rPr lang="en-GB" dirty="0" err="1"/>
              <a:t>response.end</a:t>
            </a:r>
            <a:r>
              <a:rPr lang="en-GB" dirty="0"/>
              <a:t>('Hello World ' + </a:t>
            </a:r>
            <a:r>
              <a:rPr lang="en-GB" dirty="0" err="1"/>
              <a:t>Date.now</a:t>
            </a:r>
            <a:r>
              <a:rPr lang="en-GB" dirty="0"/>
              <a:t>() + '\n');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Listen for incoming connections</a:t>
            </a:r>
          </a:p>
          <a:p>
            <a:r>
              <a:rPr lang="en-GB" dirty="0" err="1"/>
              <a:t>server.listen</a:t>
            </a:r>
            <a:r>
              <a:rPr lang="en-GB" dirty="0"/>
              <a:t>(port, hostname,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console.log(`Server running at http://${hostname}:${port}/`);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75705" y="3175291"/>
            <a:ext cx="2886480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ServerRequest</a:t>
            </a:r>
            <a:r>
              <a:rPr lang="en-GB" dirty="0" smtClean="0"/>
              <a:t> class has been deprecated hence we use </a:t>
            </a:r>
            <a:r>
              <a:rPr lang="en-GB" dirty="0" err="1" smtClean="0"/>
              <a:t>IncomingMessage</a:t>
            </a:r>
            <a:r>
              <a:rPr lang="en-GB" dirty="0" smtClean="0"/>
              <a:t> class instead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30227" y="4845745"/>
            <a:ext cx="3031958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listen() method starts and keeps the server running…dispatch event for each received request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80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7566"/>
          </a:xfrm>
        </p:spPr>
        <p:txBody>
          <a:bodyPr/>
          <a:lstStyle/>
          <a:p>
            <a:r>
              <a:rPr lang="en-GB" dirty="0" smtClean="0"/>
              <a:t>Exercise: Compile a .</a:t>
            </a:r>
            <a:r>
              <a:rPr lang="en-GB" dirty="0" err="1" smtClean="0"/>
              <a:t>ts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7566"/>
            <a:ext cx="7029450" cy="5401259"/>
          </a:xfrm>
        </p:spPr>
        <p:txBody>
          <a:bodyPr/>
          <a:lstStyle/>
          <a:p>
            <a:r>
              <a:rPr lang="en-GB" dirty="0" smtClean="0"/>
              <a:t>Within the “</a:t>
            </a:r>
            <a:r>
              <a:rPr lang="en-GB" dirty="0" err="1" smtClean="0"/>
              <a:t>nodetest</a:t>
            </a:r>
            <a:r>
              <a:rPr lang="en-GB" dirty="0" smtClean="0"/>
              <a:t>” directory</a:t>
            </a:r>
          </a:p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r>
              <a:rPr lang="en-GB" dirty="0" smtClean="0"/>
              <a:t> for development purposes (--save-dev)</a:t>
            </a:r>
          </a:p>
          <a:p>
            <a:r>
              <a:rPr lang="en-GB" dirty="0" smtClean="0"/>
              <a:t>Create the “</a:t>
            </a:r>
            <a:r>
              <a:rPr lang="en-GB" dirty="0" err="1" smtClean="0"/>
              <a:t>tsconfig.json</a:t>
            </a:r>
            <a:r>
              <a:rPr lang="en-GB" dirty="0" smtClean="0"/>
              <a:t>” file using </a:t>
            </a:r>
            <a:r>
              <a:rPr lang="en-GB" i="1" dirty="0" err="1" smtClean="0"/>
              <a:t>tsc</a:t>
            </a:r>
            <a:r>
              <a:rPr lang="en-GB" i="1" dirty="0" smtClean="0"/>
              <a:t> --</a:t>
            </a:r>
            <a:r>
              <a:rPr lang="en-GB" i="1" dirty="0" err="1" smtClean="0"/>
              <a:t>init</a:t>
            </a:r>
            <a:endParaRPr lang="en-GB" i="1" dirty="0" smtClean="0"/>
          </a:p>
          <a:p>
            <a:r>
              <a:rPr lang="en-GB" dirty="0" smtClean="0"/>
              <a:t>Add @types/node to allow </a:t>
            </a:r>
            <a:r>
              <a:rPr lang="en-GB" dirty="0" err="1" smtClean="0"/>
              <a:t>TypeScript</a:t>
            </a:r>
            <a:r>
              <a:rPr lang="en-GB" dirty="0" smtClean="0"/>
              <a:t> to handle node.js for development purposes (--save-dev)</a:t>
            </a:r>
          </a:p>
          <a:p>
            <a:r>
              <a:rPr lang="en-GB" dirty="0" smtClean="0"/>
              <a:t>Create a “</a:t>
            </a:r>
            <a:r>
              <a:rPr lang="en-GB" dirty="0" err="1" smtClean="0"/>
              <a:t>hello.ts</a:t>
            </a:r>
            <a:r>
              <a:rPr lang="en-GB" dirty="0" smtClean="0"/>
              <a:t>” file containing: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Compile it using the </a:t>
            </a:r>
            <a:r>
              <a:rPr lang="en-GB" dirty="0" err="1" smtClean="0"/>
              <a:t>TypeScript</a:t>
            </a:r>
            <a:r>
              <a:rPr lang="en-GB" dirty="0" smtClean="0"/>
              <a:t> compiler “</a:t>
            </a:r>
            <a:r>
              <a:rPr lang="en-GB" dirty="0" err="1" smtClean="0"/>
              <a:t>tsc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79375" y="6391467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6759" y="3689482"/>
            <a:ext cx="8747631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typescript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–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hello.ts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smtClean="0">
                <a:solidFill>
                  <a:schemeClr val="bg1"/>
                </a:solidFill>
              </a:rPr>
              <a:t>server.js </a:t>
            </a:r>
            <a:r>
              <a:rPr lang="en-GB" b="1" dirty="0" err="1" smtClean="0">
                <a:solidFill>
                  <a:srgbClr val="FF0000"/>
                </a:solidFill>
              </a:rPr>
              <a:t>tsconfig.json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types/node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vi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hello.ts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Edit the file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es5 ./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hello.ts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Produces the .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js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files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b="1" dirty="0">
                <a:solidFill>
                  <a:srgbClr val="FF0000"/>
                </a:solidFill>
              </a:rPr>
              <a:t>hello.js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 smtClean="0">
                <a:solidFill>
                  <a:schemeClr val="bg1"/>
                </a:solidFill>
              </a:rPr>
              <a:t>tsconfig.json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hello.ts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 smtClean="0">
                <a:solidFill>
                  <a:schemeClr val="bg1"/>
                </a:solidFill>
              </a:rPr>
              <a:t>server.js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node hello.js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Execute the built .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js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file…outputs “Hello World”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369223" y="2636640"/>
            <a:ext cx="405546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let message: string = “Hello World”;</a:t>
            </a:r>
          </a:p>
          <a:p>
            <a:r>
              <a:rPr lang="en-GB" dirty="0" smtClean="0"/>
              <a:t>console.log( message );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8" name="Elbow Connector 7"/>
          <p:cNvCxnSpPr/>
          <p:nvPr/>
        </p:nvCxnSpPr>
        <p:spPr bwMode="auto">
          <a:xfrm>
            <a:off x="3775406" y="4151261"/>
            <a:ext cx="4173703" cy="392687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161440" y="3781929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Creates this file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26633" y="3089374"/>
            <a:ext cx="1795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Careful not to miss the dots</a:t>
            </a: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4488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0494" y="1626873"/>
            <a:ext cx="8324967" cy="48013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/>
              <a:t>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/>
              <a:t>    "target": "es5</a:t>
            </a:r>
            <a:r>
              <a:rPr lang="en-GB" dirty="0" smtClean="0"/>
              <a:t>",                          </a:t>
            </a:r>
          </a:p>
          <a:p>
            <a:r>
              <a:rPr lang="en-GB" dirty="0" smtClean="0"/>
              <a:t>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dirty="0" err="1">
                <a:solidFill>
                  <a:srgbClr val="FF0000"/>
                </a:solidFill>
              </a:rPr>
              <a:t>outDir</a:t>
            </a:r>
            <a:r>
              <a:rPr lang="en-GB" dirty="0">
                <a:solidFill>
                  <a:srgbClr val="FF0000"/>
                </a:solidFill>
              </a:rPr>
              <a:t>": </a:t>
            </a:r>
            <a:r>
              <a:rPr lang="en-GB" dirty="0" smtClean="0">
                <a:solidFill>
                  <a:srgbClr val="FF0000"/>
                </a:solidFill>
              </a:rPr>
              <a:t>"./",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"strict":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esModuleInterop</a:t>
            </a:r>
            <a:r>
              <a:rPr lang="en-GB" dirty="0"/>
              <a:t>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skipLibCheck</a:t>
            </a:r>
            <a:r>
              <a:rPr lang="en-GB" dirty="0"/>
              <a:t>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forceConsistentCasingInFileNames</a:t>
            </a:r>
            <a:r>
              <a:rPr lang="en-GB" dirty="0"/>
              <a:t>": </a:t>
            </a:r>
            <a:r>
              <a:rPr lang="en-GB" dirty="0" smtClean="0"/>
              <a:t>true</a:t>
            </a:r>
            <a:endParaRPr lang="en-GB" dirty="0"/>
          </a:p>
          <a:p>
            <a:r>
              <a:rPr lang="en-GB" dirty="0"/>
              <a:t>  },</a:t>
            </a:r>
          </a:p>
          <a:p>
            <a:r>
              <a:rPr lang="en-GB" dirty="0">
                <a:solidFill>
                  <a:srgbClr val="FF0000"/>
                </a:solidFill>
              </a:rPr>
              <a:t>  "include": [</a:t>
            </a:r>
          </a:p>
          <a:p>
            <a:r>
              <a:rPr lang="en-GB" dirty="0">
                <a:solidFill>
                  <a:srgbClr val="FF0000"/>
                </a:solidFill>
              </a:rPr>
              <a:t>    "./**/*"</a:t>
            </a:r>
          </a:p>
          <a:p>
            <a:r>
              <a:rPr lang="en-GB" dirty="0">
                <a:solidFill>
                  <a:srgbClr val="FF0000"/>
                </a:solidFill>
              </a:rPr>
              <a:t>  ],</a:t>
            </a:r>
          </a:p>
          <a:p>
            <a:r>
              <a:rPr lang="en-GB" dirty="0">
                <a:solidFill>
                  <a:srgbClr val="FF0000"/>
                </a:solidFill>
              </a:rPr>
              <a:t>  "exclude": [</a:t>
            </a:r>
          </a:p>
          <a:p>
            <a:r>
              <a:rPr lang="en-GB" dirty="0">
                <a:solidFill>
                  <a:srgbClr val="FF0000"/>
                </a:solidFill>
              </a:rPr>
              <a:t>    "../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"</a:t>
            </a:r>
          </a:p>
          <a:p>
            <a:r>
              <a:rPr lang="en-GB" dirty="0">
                <a:solidFill>
                  <a:srgbClr val="FF0000"/>
                </a:solidFill>
              </a:rPr>
              <a:t>  ]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4562475" y="5306886"/>
            <a:ext cx="4194448" cy="1009767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Change the </a:t>
            </a:r>
            <a:r>
              <a:rPr lang="en-GB" dirty="0" err="1" smtClean="0"/>
              <a:t>tsconfig.json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7328"/>
            <a:ext cx="7029450" cy="4851497"/>
          </a:xfrm>
        </p:spPr>
        <p:txBody>
          <a:bodyPr/>
          <a:lstStyle/>
          <a:p>
            <a:r>
              <a:rPr lang="en-GB" dirty="0" smtClean="0"/>
              <a:t>Change the </a:t>
            </a:r>
            <a:r>
              <a:rPr lang="en-GB" dirty="0" err="1" smtClean="0"/>
              <a:t>tsconfig.json</a:t>
            </a:r>
            <a:r>
              <a:rPr lang="en-GB" dirty="0" smtClean="0"/>
              <a:t> file to the following: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718000" y="5796937"/>
            <a:ext cx="3896456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rgbClr val="FF0000"/>
                </a:solidFill>
              </a:rPr>
              <a:t>tsc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00575" y="5350353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Now compile </a:t>
            </a:r>
            <a:r>
              <a:rPr lang="en-GB" dirty="0" err="1" smtClean="0"/>
              <a:t>hello.ts</a:t>
            </a:r>
            <a:r>
              <a:rPr lang="en-GB" dirty="0" smtClean="0"/>
              <a:t> like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43574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84912</TotalTime>
  <Words>2709</Words>
  <Application>Microsoft Office PowerPoint</Application>
  <PresentationFormat>On-screen Show (4:3)</PresentationFormat>
  <Paragraphs>510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Node.js Quick Guide</vt:lpstr>
      <vt:lpstr>Install Node.js</vt:lpstr>
      <vt:lpstr>Windows Users</vt:lpstr>
      <vt:lpstr>Where does it run?</vt:lpstr>
      <vt:lpstr>Why use it?</vt:lpstr>
      <vt:lpstr>Asynchronous</vt:lpstr>
      <vt:lpstr>Checking if Node.js is installed</vt:lpstr>
      <vt:lpstr>PowerPoint Presentation</vt:lpstr>
      <vt:lpstr>Check the  Node Package Manager (npm)  is installed </vt:lpstr>
      <vt:lpstr>Create New package.json</vt:lpstr>
      <vt:lpstr>Example</vt:lpstr>
      <vt:lpstr>Installing Modules</vt:lpstr>
      <vt:lpstr>Note</vt:lpstr>
      <vt:lpstr>GIT</vt:lpstr>
      <vt:lpstr>Exercise: Create “package.json”</vt:lpstr>
      <vt:lpstr>Exercise: Install the “print” module</vt:lpstr>
      <vt:lpstr>Exercise: Check installed packages</vt:lpstr>
      <vt:lpstr>Updating Modules</vt:lpstr>
      <vt:lpstr>Node Modules</vt:lpstr>
      <vt:lpstr>Creating a Network Service</vt:lpstr>
      <vt:lpstr>Exercise</vt:lpstr>
      <vt:lpstr>Install TypeScript</vt:lpstr>
      <vt:lpstr>DefintivelyTyped @types</vt:lpstr>
      <vt:lpstr>TypeScript Usage</vt:lpstr>
      <vt:lpstr>Example tsconfig.json File</vt:lpstr>
      <vt:lpstr>Example: TypeScript Server</vt:lpstr>
      <vt:lpstr>Exercise: Compile a .ts file</vt:lpstr>
      <vt:lpstr>Exercise: Change the tsconfig.json file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1228</cp:revision>
  <cp:lastPrinted>2001-06-14T13:58:17Z</cp:lastPrinted>
  <dcterms:created xsi:type="dcterms:W3CDTF">1999-06-25T18:38:26Z</dcterms:created>
  <dcterms:modified xsi:type="dcterms:W3CDTF">2020-11-12T10:49:22Z</dcterms:modified>
</cp:coreProperties>
</file>