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ms-office.drawingml.diagramDrawing+xml" PartName="/ppt/diagrams/drawing1.xml"/>
  <Override ContentType="application/vnd.ms-office.drawingml.diagramDrawing+xml" PartName="/ppt/diagrams/drawing2.xml"/>
  <Override ContentType="application/vnd.ms-office.drawingml.diagramDrawing+xml" PartName="/ppt/diagrams/drawing3.xml"/>
  <Override ContentType="application/vnd.openxmlformats-officedocument.drawingml.diagramColors+xml" PartName="/ppt/diagrams/colors1.xml"/>
  <Override ContentType="application/vnd.openxmlformats-officedocument.drawingml.diagramColors+xml" PartName="/ppt/diagrams/colors2.xml"/>
  <Override ContentType="application/vnd.openxmlformats-officedocument.drawingml.diagramColors+xml" PartName="/ppt/diagrams/colors3.xml"/>
  <Override ContentType="application/vnd.openxmlformats-officedocument.drawingml.diagramData+xml" PartName="/ppt/diagrams/data1.xml"/>
  <Override ContentType="application/vnd.openxmlformats-officedocument.drawingml.diagramData+xml" PartName="/ppt/diagrams/data2.xml"/>
  <Override ContentType="application/vnd.openxmlformats-officedocument.drawingml.diagramData+xml" PartName="/ppt/diagrams/data3.xml"/>
  <Override ContentType="application/vnd.openxmlformats-officedocument.drawingml.diagramLayout+xml" PartName="/ppt/diagrams/layout1.xml"/>
  <Override ContentType="application/vnd.openxmlformats-officedocument.drawingml.diagramLayout+xml" PartName="/ppt/diagrams/layout2.xml"/>
  <Override ContentType="application/vnd.openxmlformats-officedocument.drawingml.diagramLayout+xml" PartName="/ppt/diagrams/layout3.xml"/>
  <Override ContentType="application/vnd.openxmlformats-officedocument.drawingml.diagramStyle+xml" PartName="/ppt/diagrams/quickStyle1.xml"/>
  <Override ContentType="application/vnd.openxmlformats-officedocument.drawingml.diagramStyle+xml" PartName="/ppt/diagrams/quickStyle2.xml"/>
  <Override ContentType="application/vnd.openxmlformats-officedocument.drawingml.diagramStyle+xml" PartName="/ppt/diagrams/quickStyle3.xml"/>
  <Override ContentType="application/vnd.openxmlformats-officedocument.extended-properties+xml" PartName="/docProps/app.xml"/>
  <Override ContentType="application/vnd.openxmlformats-officedocument.presentationml.handoutMaster+xml" PartName="/ppt/handoutMasters/handoutMaster1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8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3" Target="ppt/presentation.xml" Type="http://schemas.openxmlformats.org/officeDocument/2006/relationships/officeDocument"/><Relationship Id="rId2" Target="docProps/core.xml" Type="http://schemas.openxmlformats.org/package/2006/relationships/metadata/core-properties"/><Relationship Id="rId1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notesMasterIdLst>
    <p:notesMasterId r:id="rId6"/>
  </p:notesMasterIdLst>
  <p:handoutMasterIdLst>
    <p:handoutMasterId r:id="rId7"/>
  </p:handout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</p:sldIdLst>
  <p:sldSz cx="9144000" cy="6858000" type="screen4x3"/>
  <p:notesSz cx="6724650" cy="9774238"/>
  <p:defaultTextStyle>
    <a:defPPr>
      <a:defRPr altLang="en-GB" lang="en-GB"/>
    </a:defPPr>
    <a:lvl1pPr algn="l" eaLnBrk="0" fontAlgn="base" hangingPunct="0" rtl="0">
      <a:spcBef>
        <a:spcPct val="0"/>
      </a:spcBef>
      <a:spcAft>
        <a:spcPct val="0"/>
      </a:spcAft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1pPr>
    <a:lvl2pPr algn="l" eaLnBrk="0" fontAlgn="base" hangingPunct="0" marL="457200" rtl="0">
      <a:spcBef>
        <a:spcPct val="0"/>
      </a:spcBef>
      <a:spcAft>
        <a:spcPct val="0"/>
      </a:spcAft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2pPr>
    <a:lvl3pPr algn="l" eaLnBrk="0" fontAlgn="base" hangingPunct="0" marL="914400" rtl="0">
      <a:spcBef>
        <a:spcPct val="0"/>
      </a:spcBef>
      <a:spcAft>
        <a:spcPct val="0"/>
      </a:spcAft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3pPr>
    <a:lvl4pPr algn="l" eaLnBrk="0" fontAlgn="base" hangingPunct="0" marL="1371600" rtl="0">
      <a:spcBef>
        <a:spcPct val="0"/>
      </a:spcBef>
      <a:spcAft>
        <a:spcPct val="0"/>
      </a:spcAft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4pPr>
    <a:lvl5pPr algn="l" eaLnBrk="0" fontAlgn="base" hangingPunct="0" marL="1828800" rtl="0">
      <a:spcBef>
        <a:spcPct val="0"/>
      </a:spcBef>
      <a:spcAft>
        <a:spcPct val="0"/>
      </a:spcAft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5pPr>
    <a:lvl6pPr algn="l" defTabSz="914400" eaLnBrk="1" hangingPunct="1" latinLnBrk="0" marL="2286000" rtl="0"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6pPr>
    <a:lvl7pPr algn="l" defTabSz="914400" eaLnBrk="1" hangingPunct="1" latinLnBrk="0" marL="2743200" rtl="0"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7pPr>
    <a:lvl8pPr algn="l" defTabSz="914400" eaLnBrk="1" hangingPunct="1" latinLnBrk="0" marL="3200400" rtl="0"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8pPr>
    <a:lvl9pPr algn="l" defTabSz="914400" eaLnBrk="1" hangingPunct="1" latinLnBrk="0" marL="3657600" rtl="0">
      <a:defRPr kern="1200">
        <a:solidFill>
          <a:schemeClr val="tx1"/>
        </a:solidFill>
        <a:latin charset="0" panose="020B0604020202020204" pitchFamily="34" typeface="Arial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2A00"/>
    <a:srgbClr val="D4BA13"/>
    <a:srgbClr val="E3CC39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cmpd="sng" w="12700">
              <a:solidFill>
                <a:schemeClr val="lt1"/>
              </a:solidFill>
            </a:ln>
          </a:left>
          <a:right>
            <a:ln cmpd="sng" w="12700">
              <a:solidFill>
                <a:schemeClr val="lt1"/>
              </a:solidFill>
            </a:ln>
          </a:right>
          <a:top>
            <a:ln cmpd="sng" w="12700">
              <a:solidFill>
                <a:schemeClr val="lt1"/>
              </a:solidFill>
            </a:ln>
          </a:top>
          <a:bottom>
            <a:ln cmpd="sng" w="12700">
              <a:solidFill>
                <a:schemeClr val="lt1"/>
              </a:solidFill>
            </a:ln>
          </a:bottom>
          <a:insideH>
            <a:ln cmpd="sng" w="12700">
              <a:solidFill>
                <a:schemeClr val="lt1"/>
              </a:solidFill>
            </a:ln>
          </a:insideH>
          <a:insideV>
            <a:ln cmpd="sng" w="12700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cmpd="sng" w="38100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cmpd="sng" w="38100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b="0" g="0" r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cmpd="sng" w="12700">
              <a:solidFill>
                <a:schemeClr val="accent5"/>
              </a:solidFill>
            </a:ln>
          </a:top>
          <a:bottom>
            <a:ln cmpd="sng" w="12700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cmpd="sng" w="12700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cmpd="sng" w="12700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b="0" g="0" r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b="0" g="0" r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b="0" g="0" r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b="0" g="0" r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b="0" g="0" r="0"/>
        </a:fontRef>
        <a:schemeClr val="dk1"/>
      </a:tcTxStyle>
      <a:tcStyle>
        <a:tcBdr>
          <a:left>
            <a:ln cmpd="sng" w="12700">
              <a:solidFill>
                <a:schemeClr val="accent3"/>
              </a:solidFill>
            </a:ln>
          </a:left>
          <a:right>
            <a:ln cmpd="sng" w="12700">
              <a:solidFill>
                <a:schemeClr val="accent3"/>
              </a:solidFill>
            </a:ln>
          </a:right>
          <a:top>
            <a:ln cmpd="sng" w="12700">
              <a:solidFill>
                <a:schemeClr val="accent3"/>
              </a:solidFill>
            </a:ln>
          </a:top>
          <a:bottom>
            <a:ln cmpd="sng" w="12700">
              <a:solidFill>
                <a:schemeClr val="accent3"/>
              </a:solidFill>
            </a:ln>
          </a:bottom>
          <a:insideH>
            <a:ln cmpd="sng" w="12700">
              <a:solidFill>
                <a:schemeClr val="accent3"/>
              </a:solidFill>
            </a:ln>
          </a:insideH>
          <a:insideV>
            <a:ln cmpd="sng" w="12700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cmpd="sng" w="25400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b="0" g="0" r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cmpd="dbl" w="50800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b="0" g="0" r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d="2" n="1"/>
          <a:sy d="2" n="1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<Relationships xmlns="http://schemas.openxmlformats.org/package/2006/relationships"><Relationship Id="rId24" Target="slides/slide17.xml" Type="http://schemas.openxmlformats.org/officeDocument/2006/relationships/slide"/><Relationship Id="rId23" Target="slides/slide16.xml" Type="http://schemas.openxmlformats.org/officeDocument/2006/relationships/slide"/><Relationship Id="rId22" Target="slides/slide15.xml" Type="http://schemas.openxmlformats.org/officeDocument/2006/relationships/slide"/><Relationship Id="rId21" Target="slides/slide14.xml" Type="http://schemas.openxmlformats.org/officeDocument/2006/relationships/slide"/><Relationship Id="rId20" Target="slides/slide13.xml" Type="http://schemas.openxmlformats.org/officeDocument/2006/relationships/slide"/><Relationship Id="rId19" Target="slides/slide12.xml" Type="http://schemas.openxmlformats.org/officeDocument/2006/relationships/slide"/><Relationship Id="rId18" Target="slides/slide11.xml" Type="http://schemas.openxmlformats.org/officeDocument/2006/relationships/slide"/><Relationship Id="rId17" Target="slides/slide10.xml" Type="http://schemas.openxmlformats.org/officeDocument/2006/relationships/slide"/><Relationship Id="rId16" Target="slides/slide9.xml" Type="http://schemas.openxmlformats.org/officeDocument/2006/relationships/slide"/><Relationship Id="rId15" Target="slides/slide8.xml" Type="http://schemas.openxmlformats.org/officeDocument/2006/relationships/slide"/><Relationship Id="rId14" Target="slides/slide7.xml" Type="http://schemas.openxmlformats.org/officeDocument/2006/relationships/slide"/><Relationship Id="rId13" Target="slides/slide6.xml" Type="http://schemas.openxmlformats.org/officeDocument/2006/relationships/slide"/><Relationship Id="rId12" Target="slides/slide5.xml" Type="http://schemas.openxmlformats.org/officeDocument/2006/relationships/slide"/><Relationship Id="rId11" Target="slides/slide4.xml" Type="http://schemas.openxmlformats.org/officeDocument/2006/relationships/slide"/><Relationship Id="rId10" Target="slides/slide3.xml" Type="http://schemas.openxmlformats.org/officeDocument/2006/relationships/slide"/><Relationship Id="rId9" Target="slides/slide2.xml" Type="http://schemas.openxmlformats.org/officeDocument/2006/relationships/slide"/><Relationship Id="rId8" Target="slides/slide1.xml" Type="http://schemas.openxmlformats.org/officeDocument/2006/relationships/slide"/><Relationship Id="rId7" Target="handoutMasters/handoutMaster1.xml" Type="http://schemas.openxmlformats.org/officeDocument/2006/relationships/handoutMaster"/><Relationship Id="rId6" Target="notesMasters/notesMaster1.xml" Type="http://schemas.openxmlformats.org/officeDocument/2006/relationships/notesMaster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3.xml" Type="http://schemas.openxmlformats.org/officeDocument/2006/relationships/theme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pri="10400" type="colorful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pri="10500" type="colorful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pri="11200" type="accent1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1D0B07-051C-4F6A-BBF2-2B39FF44D797}" type="doc">
      <dgm:prSet csCatId="colorful" csTypeId="urn:microsoft.com/office/officeart/2005/8/colors/colorful4" loCatId="list" loTypeId="urn:microsoft.com/office/officeart/2005/8/layout/hList6" phldr="1" qsCatId="simple" qsTypeId="urn:microsoft.com/office/officeart/2005/8/quickstyle/simple1"/>
      <dgm:spPr/>
      <dgm:t>
        <a:bodyPr numCol="1"/>
        <a:lstStyle/>
        <a:p>
          <a:endParaRPr lang="en-US"/>
        </a:p>
      </dgm:t>
    </dgm:pt>
    <dgm:pt modelId="{89B7E087-554B-4093-ACEE-C17D0D080AA0}">
      <dgm:prSet phldr="0" phldrT="[Text]"/>
      <dgm:spPr/>
      <dgm:t>
        <a:bodyPr numCol="1"/>
        <a:lstStyle/>
        <a:p>
          <a:r>
            <a:rPr b="1" i="1" lang="en-US"/>
            <a:t>Geographic</a:t>
          </a:r>
          <a:endParaRPr lang="en-US"/>
        </a:p>
      </dgm:t>
    </dgm:pt>
    <dgm:pt cxnId="{4312A650-50A9-4619-AFA4-A68830B45792}" modelId="{AD237A76-A453-45D5-9369-C14116FF9071}" type="parTrans">
      <dgm:prSet/>
      <dgm:spPr/>
      <dgm:t>
        <a:bodyPr numCol="1"/>
        <a:lstStyle/>
        <a:p>
          <a:endParaRPr lang="en-US"/>
        </a:p>
      </dgm:t>
    </dgm:pt>
    <dgm:pt cxnId="{4312A650-50A9-4619-AFA4-A68830B45792}" modelId="{C050134F-1A89-4D40-83FC-CF7FA8C95900}" type="sibTrans">
      <dgm:prSet/>
      <dgm:spPr/>
      <dgm:t>
        <a:bodyPr numCol="1"/>
        <a:lstStyle/>
        <a:p>
          <a:endParaRPr lang="en-US"/>
        </a:p>
      </dgm:t>
    </dgm:pt>
    <dgm:pt modelId="{C88C6E6F-BA34-487B-BE3A-F20EEA8606AD}">
      <dgm:prSet custT="1" phldr="0" phldrT="[Text]"/>
      <dgm:spPr/>
      <dgm:t>
        <a:bodyPr numCol="1"/>
        <a:lstStyle/>
        <a:p>
          <a:pPr rtl="0"/>
          <a:r>
            <a:rPr lang="en-US" sz="1400">
              <a:latin charset="0" panose="020B0604020202020204" pitchFamily="34" typeface="Arial"/>
              <a:cs charset="0" panose="020B0604020202020204" pitchFamily="34" typeface="Arial"/>
            </a:rPr>
            <a:t>Birmingham, the largest city in the West Midlands, 1.1 millions - population</a:t>
          </a:r>
        </a:p>
      </dgm:t>
    </dgm:pt>
    <dgm:pt cxnId="{4B3953D7-7905-4979-A6DE-88C091A46848}" modelId="{837A412D-8D62-4CF4-858F-A9D6537255FC}" type="parTrans">
      <dgm:prSet/>
      <dgm:spPr/>
      <dgm:t>
        <a:bodyPr numCol="1"/>
        <a:lstStyle/>
        <a:p>
          <a:endParaRPr lang="en-US"/>
        </a:p>
      </dgm:t>
    </dgm:pt>
    <dgm:pt cxnId="{4B3953D7-7905-4979-A6DE-88C091A46848}" modelId="{BC2F1773-91B1-4EB7-AF13-4BD17A47E428}" type="sibTrans">
      <dgm:prSet/>
      <dgm:spPr/>
      <dgm:t>
        <a:bodyPr numCol="1"/>
        <a:lstStyle/>
        <a:p>
          <a:endParaRPr lang="en-US"/>
        </a:p>
      </dgm:t>
    </dgm:pt>
    <dgm:pt modelId="{1002B0DB-F95C-4A14-AFE3-3254BA0BD7EC}">
      <dgm:prSet phldr="0" phldrT="[Text]"/>
      <dgm:spPr/>
      <dgm:t>
        <a:bodyPr numCol="1"/>
        <a:lstStyle/>
        <a:p>
          <a:r>
            <a:rPr b="1" i="1" lang="en-US"/>
            <a:t>Demographic</a:t>
          </a:r>
          <a:endParaRPr lang="en-US"/>
        </a:p>
      </dgm:t>
    </dgm:pt>
    <dgm:pt cxnId="{805D72FE-F5F7-450F-B02F-96C70E3B3381}" modelId="{488C23B4-EB14-46E8-81D5-3FCB1DCC1958}" type="parTrans">
      <dgm:prSet/>
      <dgm:spPr/>
      <dgm:t>
        <a:bodyPr numCol="1"/>
        <a:lstStyle/>
        <a:p>
          <a:endParaRPr lang="en-US"/>
        </a:p>
      </dgm:t>
    </dgm:pt>
    <dgm:pt cxnId="{805D72FE-F5F7-450F-B02F-96C70E3B3381}" modelId="{6DC16047-69A2-4831-961E-6F7A9D59641F}" type="sibTrans">
      <dgm:prSet/>
      <dgm:spPr/>
      <dgm:t>
        <a:bodyPr numCol="1"/>
        <a:lstStyle/>
        <a:p>
          <a:endParaRPr lang="en-US"/>
        </a:p>
      </dgm:t>
    </dgm:pt>
    <dgm:pt modelId="{719E3377-6965-44C3-B9C5-7D1F984ABFC6}">
      <dgm:prSet custT="1" phldrT="[Text]"/>
      <dgm:spPr/>
      <dgm:t>
        <a:bodyPr numCol="1"/>
        <a:lstStyle/>
        <a:p>
          <a:pPr rtl="0"/>
          <a:r>
            <a:rPr lang="en-US" sz="1400">
              <a:latin charset="0" panose="020B0604020202020204" pitchFamily="34" typeface="Arial"/>
              <a:cs charset="0" panose="020B0604020202020204" pitchFamily="34" typeface="Arial"/>
            </a:rPr>
            <a:t>All ages, genders and ethnic groups, medium and high incomes; companies</a:t>
          </a:r>
        </a:p>
      </dgm:t>
    </dgm:pt>
    <dgm:pt cxnId="{FA06B643-B141-45B4-BB63-249EA3E3F7BD}" modelId="{E511FBBD-5B63-4882-8147-2966C3B3912C}" type="parTrans">
      <dgm:prSet/>
      <dgm:spPr/>
      <dgm:t>
        <a:bodyPr numCol="1"/>
        <a:lstStyle/>
        <a:p>
          <a:endParaRPr lang="en-US"/>
        </a:p>
      </dgm:t>
    </dgm:pt>
    <dgm:pt cxnId="{FA06B643-B141-45B4-BB63-249EA3E3F7BD}" modelId="{81B2E37B-0E3E-46E6-A729-F3040A38D553}" type="sibTrans">
      <dgm:prSet/>
      <dgm:spPr/>
      <dgm:t>
        <a:bodyPr numCol="1"/>
        <a:lstStyle/>
        <a:p>
          <a:endParaRPr lang="en-US"/>
        </a:p>
      </dgm:t>
    </dgm:pt>
    <dgm:pt modelId="{75E93E17-DB78-461B-895B-47064D985110}">
      <dgm:prSet phldr="0" phldrT="[Text]"/>
      <dgm:spPr/>
      <dgm:t>
        <a:bodyPr numCol="1"/>
        <a:lstStyle/>
        <a:p>
          <a:r>
            <a:rPr b="1" i="1" lang="en-US"/>
            <a:t>Psychographic</a:t>
          </a:r>
          <a:endParaRPr lang="en-US"/>
        </a:p>
      </dgm:t>
    </dgm:pt>
    <dgm:pt cxnId="{EED74415-12F8-4A90-831E-A6EE4707F1E1}" modelId="{D4F2649C-09CA-4B33-BDA9-8468E1B05A0E}" type="parTrans">
      <dgm:prSet/>
      <dgm:spPr/>
      <dgm:t>
        <a:bodyPr numCol="1"/>
        <a:lstStyle/>
        <a:p>
          <a:endParaRPr lang="en-US"/>
        </a:p>
      </dgm:t>
    </dgm:pt>
    <dgm:pt cxnId="{EED74415-12F8-4A90-831E-A6EE4707F1E1}" modelId="{9A1584A1-2CD2-43A1-97BD-440A6F5E5981}" type="sibTrans">
      <dgm:prSet/>
      <dgm:spPr/>
      <dgm:t>
        <a:bodyPr numCol="1"/>
        <a:lstStyle/>
        <a:p>
          <a:endParaRPr lang="en-US"/>
        </a:p>
      </dgm:t>
    </dgm:pt>
    <dgm:pt modelId="{634DA4D2-598E-403E-87C4-AC8E8589AF8D}">
      <dgm:prSet custT="1" phldr="0" phldrT="[Text]"/>
      <dgm:spPr/>
      <dgm:t>
        <a:bodyPr numCol="1"/>
        <a:lstStyle/>
        <a:p>
          <a:pPr rtl="0"/>
          <a:r>
            <a:rPr lang="en-US" sz="1400">
              <a:latin charset="0" panose="020B0604020202020204" pitchFamily="34" typeface="Arial"/>
              <a:cs charset="0" panose="020B0604020202020204" pitchFamily="34" typeface="Arial"/>
            </a:rPr>
            <a:t>All social groups, but more focused on people with active lifestyle</a:t>
          </a:r>
        </a:p>
      </dgm:t>
    </dgm:pt>
    <dgm:pt cxnId="{5F89D6EC-D854-4F0F-8E5A-7262781D3517}" modelId="{339FD2C4-A19C-44AA-A366-1671979533A0}" type="parTrans">
      <dgm:prSet/>
      <dgm:spPr/>
      <dgm:t>
        <a:bodyPr numCol="1"/>
        <a:lstStyle/>
        <a:p>
          <a:endParaRPr lang="en-US"/>
        </a:p>
      </dgm:t>
    </dgm:pt>
    <dgm:pt cxnId="{5F89D6EC-D854-4F0F-8E5A-7262781D3517}" modelId="{FF291D90-599A-418E-97B9-F7FA04934378}" type="sibTrans">
      <dgm:prSet/>
      <dgm:spPr/>
      <dgm:t>
        <a:bodyPr numCol="1"/>
        <a:lstStyle/>
        <a:p>
          <a:endParaRPr lang="en-US"/>
        </a:p>
      </dgm:t>
    </dgm:pt>
    <dgm:pt modelId="{4F0FB1C5-D837-42C3-9DAB-A683C2DC22BC}">
      <dgm:prSet custT="1" phldr="0"/>
      <dgm:spPr/>
      <dgm:t>
        <a:bodyPr numCol="1"/>
        <a:lstStyle/>
        <a:p>
          <a:pPr rtl="0"/>
          <a:r>
            <a:rPr lang="en-US" sz="1400">
              <a:latin charset="0" panose="020B0604020202020204" pitchFamily="34" typeface="Arial"/>
              <a:cs charset="0" panose="020B0604020202020204" pitchFamily="34" typeface="Arial"/>
            </a:rPr>
            <a:t>We don’t have a physical shop; all orders will be taken online or by phone</a:t>
          </a:r>
        </a:p>
      </dgm:t>
    </dgm:pt>
    <dgm:pt cxnId="{D3628C6E-D32B-486E-961A-B3E61FF8CDF7}" modelId="{A24DAEBD-EC75-4B96-AAD7-90720EDEDEE2}" type="parTrans">
      <dgm:prSet/>
      <dgm:spPr/>
      <dgm:t>
        <a:bodyPr numCol="1"/>
        <a:lstStyle/>
        <a:p>
          <a:endParaRPr altLang="en-GB" lang="en-GB"/>
        </a:p>
      </dgm:t>
    </dgm:pt>
    <dgm:pt cxnId="{D3628C6E-D32B-486E-961A-B3E61FF8CDF7}" modelId="{6F04CC39-9444-4092-A351-7B40D516077B}" type="sibTrans">
      <dgm:prSet/>
      <dgm:spPr/>
      <dgm:t>
        <a:bodyPr numCol="1"/>
        <a:lstStyle/>
        <a:p>
          <a:endParaRPr altLang="en-GB" lang="en-GB"/>
        </a:p>
      </dgm:t>
    </dgm:pt>
    <dgm:pt modelId="{716618D4-216F-44F2-88A8-EDF3F61617A7}">
      <dgm:prSet phldr="0"/>
      <dgm:spPr/>
      <dgm:t>
        <a:bodyPr numCol="1"/>
        <a:lstStyle/>
        <a:p>
          <a:r>
            <a:rPr b="1" i="1" lang="en-US"/>
            <a:t>Behavioral</a:t>
          </a:r>
          <a:endParaRPr lang="en-US"/>
        </a:p>
      </dgm:t>
    </dgm:pt>
    <dgm:pt cxnId="{01AF262C-32C7-7A4B-BB8A-84B93477E151}" modelId="{27252CC7-AEE1-4EED-9110-00FB8C8E9E9C}" type="parTrans">
      <dgm:prSet/>
      <dgm:spPr/>
      <dgm:t>
        <a:bodyPr numCol="1"/>
        <a:lstStyle/>
        <a:p>
          <a:endParaRPr altLang="en-GB" lang="en-GB"/>
        </a:p>
      </dgm:t>
    </dgm:pt>
    <dgm:pt cxnId="{01AF262C-32C7-7A4B-BB8A-84B93477E151}" modelId="{1B4D33E5-A62A-401F-A2B2-84D79228A5C4}" type="sibTrans">
      <dgm:prSet/>
      <dgm:spPr/>
      <dgm:t>
        <a:bodyPr numCol="1"/>
        <a:lstStyle/>
        <a:p>
          <a:endParaRPr altLang="en-GB" lang="en-GB"/>
        </a:p>
      </dgm:t>
    </dgm:pt>
    <dgm:pt modelId="{0095B27D-C980-4344-A409-F2CFB621BB53}" type="pres">
      <dgm:prSet presAssocID="{B81D0B07-051C-4F6A-BBF2-2B39FF44D797}" presName="Name0" presStyleCnt="0">
        <dgm:presLayoutVars>
          <dgm:dir/>
          <dgm:resizeHandles val="exact"/>
        </dgm:presLayoutVars>
      </dgm:prSet>
      <dgm:spPr/>
    </dgm:pt>
    <dgm:pt modelId="{7EE618FF-BBBC-4CA1-A2F7-CFB011DBFCD8}" type="pres">
      <dgm:prSet presAssocID="{89B7E087-554B-4093-ACEE-C17D0D080AA0}" presName="node" presStyleCnt="4" presStyleIdx="0" presStyleLbl="node1">
        <dgm:presLayoutVars>
          <dgm:bulletEnabled val="1"/>
        </dgm:presLayoutVars>
      </dgm:prSet>
      <dgm:spPr/>
    </dgm:pt>
    <dgm:pt modelId="{D1FF559B-FCB6-44BE-9344-15662EEBDB8F}" type="pres">
      <dgm:prSet presAssocID="{C050134F-1A89-4D40-83FC-CF7FA8C95900}" presName="sibTrans" presStyleCnt="0"/>
      <dgm:spPr/>
    </dgm:pt>
    <dgm:pt modelId="{8459AB2A-8003-4F5F-991F-E47514C1F3AC}" type="pres">
      <dgm:prSet presAssocID="{1002B0DB-F95C-4A14-AFE3-3254BA0BD7EC}" presName="node" presStyleCnt="4" presStyleIdx="1" presStyleLbl="node1">
        <dgm:presLayoutVars>
          <dgm:bulletEnabled val="1"/>
        </dgm:presLayoutVars>
      </dgm:prSet>
      <dgm:spPr/>
    </dgm:pt>
    <dgm:pt modelId="{DE755870-C531-4E67-AD87-F32495A9F5B0}" type="pres">
      <dgm:prSet presAssocID="{6DC16047-69A2-4831-961E-6F7A9D59641F}" presName="sibTrans" presStyleCnt="0"/>
      <dgm:spPr/>
    </dgm:pt>
    <dgm:pt modelId="{F88781C1-635E-4F58-977E-1EC21DAFD612}" type="pres">
      <dgm:prSet presAssocID="{75E93E17-DB78-461B-895B-47064D985110}" presName="node" presStyleCnt="4" presStyleIdx="2" presStyleLbl="node1">
        <dgm:presLayoutVars>
          <dgm:bulletEnabled val="1"/>
        </dgm:presLayoutVars>
      </dgm:prSet>
      <dgm:spPr/>
    </dgm:pt>
    <dgm:pt modelId="{B5B2008B-26BD-49BF-B86D-B237C3BEC957}" type="pres">
      <dgm:prSet presAssocID="{9A1584A1-2CD2-43A1-97BD-440A6F5E5981}" presName="sibTrans" presStyleCnt="0"/>
      <dgm:spPr/>
    </dgm:pt>
    <dgm:pt modelId="{45350D06-AE6F-42F6-B865-03C62CFF36EF}" type="pres">
      <dgm:prSet presAssocID="{716618D4-216F-44F2-88A8-EDF3F61617A7}" presName="node" presStyleCnt="4" presStyleIdx="3" presStyleLbl="node1">
        <dgm:presLayoutVars>
          <dgm:bulletEnabled val="1"/>
        </dgm:presLayoutVars>
      </dgm:prSet>
      <dgm:spPr/>
    </dgm:pt>
  </dgm:ptLst>
  <dgm:cxnLst>
    <dgm:cxn destId="{75E93E17-DB78-461B-895B-47064D985110}" destOrd="0" modelId="{EED74415-12F8-4A90-831E-A6EE4707F1E1}" parTransId="{D4F2649C-09CA-4B33-BDA9-8468E1B05A0E}" sibTransId="{9A1584A1-2CD2-43A1-97BD-440A6F5E5981}" srcId="{B81D0B07-051C-4F6A-BBF2-2B39FF44D797}" srcOrd="2"/>
    <dgm:cxn destId="{45350D06-AE6F-42F6-B865-03C62CFF36EF}" destOrd="1" modelId="{A543A42A-140B-4A34-97E4-739501B10276}" presId="urn:microsoft.com/office/officeart/2005/8/layout/hList6" srcId="{4F0FB1C5-D837-42C3-9DAB-A683C2DC22BC}" srcOrd="0" type="presOf"/>
    <dgm:cxn destId="{716618D4-216F-44F2-88A8-EDF3F61617A7}" destOrd="0" modelId="{01AF262C-32C7-7A4B-BB8A-84B93477E151}" parTransId="{27252CC7-AEE1-4EED-9110-00FB8C8E9E9C}" sibTransId="{1B4D33E5-A62A-401F-A2B2-84D79228A5C4}" srcId="{B81D0B07-051C-4F6A-BBF2-2B39FF44D797}" srcOrd="3"/>
    <dgm:cxn destId="{45350D06-AE6F-42F6-B865-03C62CFF36EF}" destOrd="0" modelId="{29B87A2D-717D-43C5-B740-97C4AE138344}" presId="urn:microsoft.com/office/officeart/2005/8/layout/hList6" srcId="{716618D4-216F-44F2-88A8-EDF3F61617A7}" srcOrd="0" type="presOf"/>
    <dgm:cxn destId="{719E3377-6965-44C3-B9C5-7D1F984ABFC6}" destOrd="0" modelId="{FA06B643-B141-45B4-BB63-249EA3E3F7BD}" parTransId="{E511FBBD-5B63-4882-8147-2966C3B3912C}" sibTransId="{81B2E37B-0E3E-46E6-A729-F3040A38D553}" srcId="{1002B0DB-F95C-4A14-AFE3-3254BA0BD7EC}" srcOrd="0"/>
    <dgm:cxn destId="{4F0FB1C5-D837-42C3-9DAB-A683C2DC22BC}" destOrd="0" modelId="{D3628C6E-D32B-486E-961A-B3E61FF8CDF7}" parTransId="{A24DAEBD-EC75-4B96-AAD7-90720EDEDEE2}" sibTransId="{6F04CC39-9444-4092-A351-7B40D516077B}" srcId="{716618D4-216F-44F2-88A8-EDF3F61617A7}" srcOrd="0"/>
    <dgm:cxn destId="{89B7E087-554B-4093-ACEE-C17D0D080AA0}" destOrd="0" modelId="{4312A650-50A9-4619-AFA4-A68830B45792}" parTransId="{AD237A76-A453-45D5-9369-C14116FF9071}" sibTransId="{C050134F-1A89-4D40-83FC-CF7FA8C95900}" srcId="{B81D0B07-051C-4F6A-BBF2-2B39FF44D797}" srcOrd="0"/>
    <dgm:cxn destId="{8459AB2A-8003-4F5F-991F-E47514C1F3AC}" destOrd="0" modelId="{14F79B8A-D767-4D9F-A281-AA36CC08E39B}" presId="urn:microsoft.com/office/officeart/2005/8/layout/hList6" srcId="{1002B0DB-F95C-4A14-AFE3-3254BA0BD7EC}" srcOrd="0" type="presOf"/>
    <dgm:cxn destId="{7EE618FF-BBBC-4CA1-A2F7-CFB011DBFCD8}" destOrd="1" modelId="{052F55A3-3C22-41FA-9D31-ABAC82D11BF3}" presId="urn:microsoft.com/office/officeart/2005/8/layout/hList6" srcId="{C88C6E6F-BA34-487B-BE3A-F20EEA8606AD}" srcOrd="0" type="presOf"/>
    <dgm:cxn destId="{8459AB2A-8003-4F5F-991F-E47514C1F3AC}" destOrd="1" modelId="{D93BD2A5-7867-49B3-AB85-DAC20718B3F3}" presId="urn:microsoft.com/office/officeart/2005/8/layout/hList6" srcId="{719E3377-6965-44C3-B9C5-7D1F984ABFC6}" srcOrd="0" type="presOf"/>
    <dgm:cxn destId="{F88781C1-635E-4F58-977E-1EC21DAFD612}" destOrd="1" modelId="{BCCED8B7-E527-4FAD-BFA7-A636A636989B}" presId="urn:microsoft.com/office/officeart/2005/8/layout/hList6" srcId="{634DA4D2-598E-403E-87C4-AC8E8589AF8D}" srcOrd="0" type="presOf"/>
    <dgm:cxn destId="{0095B27D-C980-4344-A409-F2CFB621BB53}" destOrd="0" modelId="{059931C0-40BA-4AA9-AADD-5FB6A51F416D}" presId="urn:microsoft.com/office/officeart/2005/8/layout/hList6" srcId="{B81D0B07-051C-4F6A-BBF2-2B39FF44D797}" srcOrd="0" type="presOf"/>
    <dgm:cxn destId="{7EE618FF-BBBC-4CA1-A2F7-CFB011DBFCD8}" destOrd="0" modelId="{C05555CF-AD87-438B-84F7-45639FA4B95A}" presId="urn:microsoft.com/office/officeart/2005/8/layout/hList6" srcId="{89B7E087-554B-4093-ACEE-C17D0D080AA0}" srcOrd="0" type="presOf"/>
    <dgm:cxn destId="{C88C6E6F-BA34-487B-BE3A-F20EEA8606AD}" destOrd="0" modelId="{4B3953D7-7905-4979-A6DE-88C091A46848}" parTransId="{837A412D-8D62-4CF4-858F-A9D6537255FC}" sibTransId="{BC2F1773-91B1-4EB7-AF13-4BD17A47E428}" srcId="{89B7E087-554B-4093-ACEE-C17D0D080AA0}" srcOrd="0"/>
    <dgm:cxn destId="{634DA4D2-598E-403E-87C4-AC8E8589AF8D}" destOrd="0" modelId="{5F89D6EC-D854-4F0F-8E5A-7262781D3517}" parTransId="{339FD2C4-A19C-44AA-A366-1671979533A0}" sibTransId="{FF291D90-599A-418E-97B9-F7FA04934378}" srcId="{75E93E17-DB78-461B-895B-47064D985110}" srcOrd="0"/>
    <dgm:cxn destId="{F88781C1-635E-4F58-977E-1EC21DAFD612}" destOrd="0" modelId="{F898C8FA-E2F8-4089-BD37-2077DA7CD898}" presId="urn:microsoft.com/office/officeart/2005/8/layout/hList6" srcId="{75E93E17-DB78-461B-895B-47064D985110}" srcOrd="0" type="presOf"/>
    <dgm:cxn destId="{1002B0DB-F95C-4A14-AFE3-3254BA0BD7EC}" destOrd="0" modelId="{805D72FE-F5F7-450F-B02F-96C70E3B3381}" parTransId="{488C23B4-EB14-46E8-81D5-3FCB1DCC1958}" sibTransId="{6DC16047-69A2-4831-961E-6F7A9D59641F}" srcId="{B81D0B07-051C-4F6A-BBF2-2B39FF44D797}" srcOrd="1"/>
    <dgm:cxn destId="{7EE618FF-BBBC-4CA1-A2F7-CFB011DBFCD8}" destOrd="0" modelId="{29C5C093-58AB-4404-B7D1-3CEFC813808F}" presId="urn:microsoft.com/office/officeart/2005/8/layout/hList6" srcId="{0095B27D-C980-4344-A409-F2CFB621BB53}" srcOrd="0" type="presParOf"/>
    <dgm:cxn destId="{D1FF559B-FCB6-44BE-9344-15662EEBDB8F}" destOrd="0" modelId="{4443EE3C-4D1E-40E5-B2F0-B5F4C9373540}" presId="urn:microsoft.com/office/officeart/2005/8/layout/hList6" srcId="{0095B27D-C980-4344-A409-F2CFB621BB53}" srcOrd="1" type="presParOf"/>
    <dgm:cxn destId="{8459AB2A-8003-4F5F-991F-E47514C1F3AC}" destOrd="0" modelId="{E14CBDB8-894E-477D-9052-6E6D4E6097C9}" presId="urn:microsoft.com/office/officeart/2005/8/layout/hList6" srcId="{0095B27D-C980-4344-A409-F2CFB621BB53}" srcOrd="2" type="presParOf"/>
    <dgm:cxn destId="{DE755870-C531-4E67-AD87-F32495A9F5B0}" destOrd="0" modelId="{AB0A709D-91F1-40B2-B986-CBE87D1D6B58}" presId="urn:microsoft.com/office/officeart/2005/8/layout/hList6" srcId="{0095B27D-C980-4344-A409-F2CFB621BB53}" srcOrd="3" type="presParOf"/>
    <dgm:cxn destId="{F88781C1-635E-4F58-977E-1EC21DAFD612}" destOrd="0" modelId="{AE4803A3-1A84-4045-BEDC-4E77448FC443}" presId="urn:microsoft.com/office/officeart/2005/8/layout/hList6" srcId="{0095B27D-C980-4344-A409-F2CFB621BB53}" srcOrd="4" type="presParOf"/>
    <dgm:cxn destId="{B5B2008B-26BD-49BF-B86D-B237C3BEC957}" destOrd="0" modelId="{57FC1B1F-E24B-4135-A9A5-B81D5B34925A}" presId="urn:microsoft.com/office/officeart/2005/8/layout/hList6" srcId="{0095B27D-C980-4344-A409-F2CFB621BB53}" srcOrd="5" type="presParOf"/>
    <dgm:cxn destId="{45350D06-AE6F-42F6-B865-03C62CFF36EF}" destOrd="0" modelId="{439C8A6E-8181-4D92-8EDA-42C6D5A049AA}" presId="urn:microsoft.com/office/officeart/2005/8/layout/hList6" srcId="{0095B27D-C980-4344-A409-F2CFB621BB53}" srcOrd="6" type="presParOf"/>
  </dgm:cxnLst>
  <dgm:bg/>
  <dgm:whole/>
  <dgm:extLst>
    <a:ext uri="http://schemas.microsoft.com/office/drawing/2008/diagram">
      <dsp:dataModelExt xmlns:dsp="http://schemas.microsoft.com/office/drawing/2008/diagram" minVer="http://schemas.openxmlformats.org/drawingml/2006/diagram" relId="rId6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D048DF-C571-489B-980F-81255C0BC7D0}" type="doc">
      <dgm:prSet csCatId="colorful" csTypeId="urn:microsoft.com/office/officeart/2005/8/colors/colorful5" loCatId="process" loTypeId="urn:microsoft.com/office/officeart/2005/8/layout/vList6" phldr="1" qsCatId="simple" qsTypeId="urn:microsoft.com/office/officeart/2005/8/quickstyle/simple1"/>
      <dgm:spPr/>
      <dgm:t>
        <a:bodyPr numCol="1"/>
        <a:lstStyle/>
        <a:p>
          <a:endParaRPr lang="en-US"/>
        </a:p>
      </dgm:t>
    </dgm:pt>
    <dgm:pt modelId="{A1D79704-8861-4A4B-882B-DBFACA60EE8A}">
      <dgm:prSet phldr="0" phldrT="[Text]"/>
      <dgm:spPr/>
      <dgm:t>
        <a:bodyPr numCol="1"/>
        <a:lstStyle/>
        <a:p>
          <a:r>
            <a:rPr dirty="0" lang="en-US"/>
            <a:t>Product</a:t>
          </a:r>
        </a:p>
      </dgm:t>
    </dgm:pt>
    <dgm:pt cxnId="{4BF1F2C9-B75C-424B-8570-66E5FEFDD31B}" modelId="{37771DA3-0182-4F00-B483-48D03C23A452}" type="parTrans">
      <dgm:prSet/>
      <dgm:spPr/>
      <dgm:t>
        <a:bodyPr numCol="1"/>
        <a:lstStyle/>
        <a:p>
          <a:endParaRPr lang="en-US"/>
        </a:p>
      </dgm:t>
    </dgm:pt>
    <dgm:pt cxnId="{4BF1F2C9-B75C-424B-8570-66E5FEFDD31B}" modelId="{42F3A4D5-E016-4B47-92A1-9EA3767DA9B5}" type="sibTrans">
      <dgm:prSet/>
      <dgm:spPr/>
      <dgm:t>
        <a:bodyPr numCol="1"/>
        <a:lstStyle/>
        <a:p>
          <a:endParaRPr lang="en-US"/>
        </a:p>
      </dgm:t>
    </dgm:pt>
    <dgm:pt modelId="{1C0A83E9-C9D9-4C19-9BD8-8040C6BBE275}">
      <dgm:prSet phldr="0" phldrT="[Text]"/>
      <dgm:spPr/>
      <dgm:t>
        <a:bodyPr numCol="1"/>
        <a:lstStyle/>
        <a:p>
          <a:pPr rtl="0"/>
          <a:r>
            <a:rPr dirty="0" lang="en-US"/>
            <a:t>mobile car wash service</a:t>
          </a:r>
          <a:r>
            <a:rPr dirty="0" lang="en-US">
              <a:latin typeface="Myriad Pro"/>
            </a:rPr>
            <a:t> at any places, flexible time-slots</a:t>
          </a:r>
          <a:endParaRPr dirty="0" lang="en-US"/>
        </a:p>
      </dgm:t>
    </dgm:pt>
    <dgm:pt cxnId="{753C5BFF-9EC8-46AE-9A33-5CB5386012E1}" modelId="{F83789C4-F3BF-46F4-B276-9188E280D41E}" type="parTrans">
      <dgm:prSet/>
      <dgm:spPr/>
      <dgm:t>
        <a:bodyPr numCol="1"/>
        <a:lstStyle/>
        <a:p>
          <a:endParaRPr lang="en-US"/>
        </a:p>
      </dgm:t>
    </dgm:pt>
    <dgm:pt cxnId="{753C5BFF-9EC8-46AE-9A33-5CB5386012E1}" modelId="{36042D7F-7BB3-4370-85B1-97AA58377AB4}" type="sibTrans">
      <dgm:prSet/>
      <dgm:spPr/>
      <dgm:t>
        <a:bodyPr numCol="1"/>
        <a:lstStyle/>
        <a:p>
          <a:endParaRPr lang="en-US"/>
        </a:p>
      </dgm:t>
    </dgm:pt>
    <dgm:pt modelId="{CEB16834-2DED-4670-8A50-8128DEC099C4}">
      <dgm:prSet phldr="0" phldrT="[Text]"/>
      <dgm:spPr/>
      <dgm:t>
        <a:bodyPr numCol="1"/>
        <a:lstStyle/>
        <a:p>
          <a:r>
            <a:rPr dirty="0" lang="en-US"/>
            <a:t>Price</a:t>
          </a:r>
        </a:p>
      </dgm:t>
    </dgm:pt>
    <dgm:pt cxnId="{195C0F0F-1B0E-441B-932D-B61C62390E4E}" modelId="{B3879751-386F-4F48-B7F1-DA2A7734FA5B}" type="parTrans">
      <dgm:prSet/>
      <dgm:spPr/>
      <dgm:t>
        <a:bodyPr numCol="1"/>
        <a:lstStyle/>
        <a:p>
          <a:endParaRPr lang="en-US"/>
        </a:p>
      </dgm:t>
    </dgm:pt>
    <dgm:pt cxnId="{195C0F0F-1B0E-441B-932D-B61C62390E4E}" modelId="{7E798856-CE4A-41BB-8E7F-8A4D94C03D14}" type="sibTrans">
      <dgm:prSet/>
      <dgm:spPr/>
      <dgm:t>
        <a:bodyPr numCol="1"/>
        <a:lstStyle/>
        <a:p>
          <a:endParaRPr lang="en-US"/>
        </a:p>
      </dgm:t>
    </dgm:pt>
    <dgm:pt modelId="{676C934C-D97C-4F42-9065-9FA96B5FBA45}">
      <dgm:prSet phldr="0" phldrT="[Text]"/>
      <dgm:spPr/>
      <dgm:t>
        <a:bodyPr numCol="1"/>
        <a:lstStyle/>
        <a:p>
          <a:pPr rtl="0"/>
          <a:r>
            <a:rPr dirty="0" lang="en-US"/>
            <a:t>Variable prices starting from £15 depending on the distance, service required, size of the vehicle and extras.</a:t>
          </a:r>
          <a:r>
            <a:rPr dirty="0" lang="en-US">
              <a:latin typeface="Myriad Pro"/>
            </a:rPr>
            <a:t> </a:t>
          </a:r>
        </a:p>
      </dgm:t>
    </dgm:pt>
    <dgm:pt cxnId="{62DD60B0-4413-4D23-8359-2EE8CB8362C5}" modelId="{2374FDE4-FD1B-4C03-AEC7-C2C3C761E840}" type="parTrans">
      <dgm:prSet/>
      <dgm:spPr/>
      <dgm:t>
        <a:bodyPr numCol="1"/>
        <a:lstStyle/>
        <a:p>
          <a:endParaRPr lang="en-US"/>
        </a:p>
      </dgm:t>
    </dgm:pt>
    <dgm:pt cxnId="{62DD60B0-4413-4D23-8359-2EE8CB8362C5}" modelId="{0BDA169E-3ED7-4E49-859A-D02E93B782D0}" type="sibTrans">
      <dgm:prSet/>
      <dgm:spPr/>
      <dgm:t>
        <a:bodyPr numCol="1"/>
        <a:lstStyle/>
        <a:p>
          <a:endParaRPr lang="en-US"/>
        </a:p>
      </dgm:t>
    </dgm:pt>
    <dgm:pt modelId="{46982FFE-F7FE-424F-A063-87445ADE84FD}">
      <dgm:prSet phldr="0"/>
      <dgm:spPr/>
      <dgm:t>
        <a:bodyPr numCol="1"/>
        <a:lstStyle/>
        <a:p>
          <a:pPr rtl="0"/>
          <a:r>
            <a:rPr dirty="0" lang="en-US">
              <a:latin typeface="Myriad Pro"/>
            </a:rPr>
            <a:t>Promotion  </a:t>
          </a:r>
          <a:r>
            <a:rPr dirty="0" lang="en-US"/>
            <a:t>  </a:t>
          </a:r>
        </a:p>
      </dgm:t>
    </dgm:pt>
    <dgm:pt cxnId="{00593534-C2DC-4EEF-B238-7C496A5600C8}" modelId="{D1B86098-1940-495A-AB09-FC1E20F6976C}" type="parTrans">
      <dgm:prSet/>
      <dgm:spPr/>
      <dgm:t>
        <a:bodyPr numCol="1"/>
        <a:lstStyle/>
        <a:p>
          <a:endParaRPr altLang="en-GB" lang="en-GB"/>
        </a:p>
      </dgm:t>
    </dgm:pt>
    <dgm:pt cxnId="{00593534-C2DC-4EEF-B238-7C496A5600C8}" modelId="{34A2DEEC-78B8-4432-BEDB-8C5840924FA4}" type="sibTrans">
      <dgm:prSet/>
      <dgm:spPr/>
      <dgm:t>
        <a:bodyPr numCol="1"/>
        <a:lstStyle/>
        <a:p>
          <a:endParaRPr altLang="en-GB" lang="en-GB"/>
        </a:p>
      </dgm:t>
    </dgm:pt>
    <dgm:pt modelId="{4FB4BCB3-91AC-48FB-8CFD-784AD7E972B8}">
      <dgm:prSet phldr="0"/>
      <dgm:spPr/>
      <dgm:t>
        <a:bodyPr numCol="1"/>
        <a:lstStyle/>
        <a:p>
          <a:pPr rtl="0"/>
          <a:r>
            <a:rPr dirty="0" lang="en-US">
              <a:latin typeface="Myriad Pro"/>
            </a:rPr>
            <a:t>Social media</a:t>
          </a:r>
          <a:r>
            <a:rPr dirty="0" lang="en-US">
              <a:solidFill>
                <a:srgbClr val="010000"/>
              </a:solidFill>
              <a:latin typeface="Myriad Pro"/>
            </a:rPr>
            <a:t>; </a:t>
          </a:r>
          <a:r>
            <a:rPr dirty="0" lang="en-US">
              <a:latin typeface="Myriad Pro"/>
            </a:rPr>
            <a:t>flyers</a:t>
          </a:r>
          <a:r>
            <a:rPr dirty="0" lang="en-US">
              <a:solidFill>
                <a:srgbClr val="010000"/>
              </a:solidFill>
              <a:latin typeface="Myriad Pro"/>
            </a:rPr>
            <a:t>;</a:t>
          </a:r>
          <a:r>
            <a:rPr dirty="0" lang="en-US">
              <a:latin typeface="Myriad Pro"/>
            </a:rPr>
            <a:t> business cards</a:t>
          </a:r>
          <a:r>
            <a:rPr dirty="0" lang="en-US">
              <a:solidFill>
                <a:srgbClr val="010000"/>
              </a:solidFill>
              <a:latin typeface="Myriad Pro"/>
            </a:rPr>
            <a:t>;</a:t>
          </a:r>
          <a:r>
            <a:rPr dirty="0" lang="en-US">
              <a:latin typeface="Myriad Pro"/>
            </a:rPr>
            <a:t> buy 2 get one free</a:t>
          </a:r>
          <a:r>
            <a:rPr dirty="0" lang="en-US">
              <a:solidFill>
                <a:srgbClr val="010000"/>
              </a:solidFill>
              <a:latin typeface="Myriad Pro"/>
            </a:rPr>
            <a:t>;</a:t>
          </a:r>
          <a:br>
            <a:rPr dirty="0" lang="en-US">
              <a:latin typeface="Myriad Pro"/>
            </a:rPr>
          </a:br>
          <a:r>
            <a:rPr dirty="0" lang="en-US">
              <a:latin typeface="Myriad Pro"/>
            </a:rPr>
            <a:t>    </a:t>
          </a:r>
          <a:endParaRPr dirty="0" lang="en-US"/>
        </a:p>
      </dgm:t>
    </dgm:pt>
    <dgm:pt cxnId="{16675272-515E-4FB2-9681-2C947CE7B5F6}" modelId="{7D7461EA-9789-4122-8645-4209C2A4131A}" type="parTrans">
      <dgm:prSet/>
      <dgm:spPr/>
      <dgm:t>
        <a:bodyPr numCol="1"/>
        <a:lstStyle/>
        <a:p>
          <a:endParaRPr altLang="en-GB" lang="en-GB"/>
        </a:p>
      </dgm:t>
    </dgm:pt>
    <dgm:pt cxnId="{16675272-515E-4FB2-9681-2C947CE7B5F6}" modelId="{2908FC7A-0836-48DB-A629-191D824B57FA}" type="sibTrans">
      <dgm:prSet/>
      <dgm:spPr/>
      <dgm:t>
        <a:bodyPr numCol="1"/>
        <a:lstStyle/>
        <a:p>
          <a:endParaRPr altLang="en-GB" lang="en-GB"/>
        </a:p>
      </dgm:t>
    </dgm:pt>
    <dgm:pt modelId="{A238106E-02DE-403C-BDE9-D9ABB0804F23}">
      <dgm:prSet phldr="0"/>
      <dgm:spPr/>
      <dgm:t>
        <a:bodyPr numCol="1"/>
        <a:lstStyle/>
        <a:p>
          <a:r>
            <a:rPr dirty="0" lang="en-US"/>
            <a:t>the service can be requested online on the company's website or phone; the service will be offered at the place requested by the client</a:t>
          </a:r>
        </a:p>
      </dgm:t>
    </dgm:pt>
    <dgm:pt cxnId="{D66AC9C8-BEB1-486E-97D2-7C3AC22E5948}" modelId="{5ED77BE7-A8A1-4084-9223-B38A300F5E72}" type="parTrans">
      <dgm:prSet/>
      <dgm:spPr/>
    </dgm:pt>
    <dgm:pt cxnId="{D66AC9C8-BEB1-486E-97D2-7C3AC22E5948}" modelId="{3275F103-F1FB-42F6-9315-603BAAB16FBA}" type="sibTrans">
      <dgm:prSet/>
      <dgm:spPr/>
    </dgm:pt>
    <dgm:pt modelId="{1763D001-15E1-448E-9FE6-26C4A8084309}">
      <dgm:prSet phldr="0"/>
      <dgm:spPr/>
      <dgm:t>
        <a:bodyPr numCol="1"/>
        <a:lstStyle/>
        <a:p>
          <a:pPr rtl="0"/>
          <a:r>
            <a:rPr dirty="0" lang="en-US"/>
            <a:t>Place   </a:t>
          </a:r>
        </a:p>
      </dgm:t>
    </dgm:pt>
    <dgm:pt cxnId="{0E98AD44-C010-4E7A-9978-64A489041319}" modelId="{0B10EC0C-C4BF-4923-B8BC-FD85615693C9}" type="parTrans">
      <dgm:prSet/>
      <dgm:spPr/>
    </dgm:pt>
    <dgm:pt cxnId="{0E98AD44-C010-4E7A-9978-64A489041319}" modelId="{F3392EC0-8B81-4C8E-9C19-B323E31750EF}" type="sibTrans">
      <dgm:prSet/>
      <dgm:spPr/>
    </dgm:pt>
    <dgm:pt modelId="{CFCD4985-390C-4026-A037-1147F98E02CC}" type="pres">
      <dgm:prSet presAssocID="{65D048DF-C571-489B-980F-81255C0BC7D0}" presName="Name0" presStyleCnt="0">
        <dgm:presLayoutVars>
          <dgm:dir/>
          <dgm:animLvl val="lvl"/>
          <dgm:resizeHandles/>
        </dgm:presLayoutVars>
      </dgm:prSet>
      <dgm:spPr/>
    </dgm:pt>
    <dgm:pt modelId="{3DC6EB1B-8599-44CE-806A-4C6861AD2EA7}" type="pres">
      <dgm:prSet presAssocID="{A1D79704-8861-4A4B-882B-DBFACA60EE8A}" presName="linNode" presStyleCnt="0"/>
      <dgm:spPr/>
    </dgm:pt>
    <dgm:pt modelId="{9D6656D9-96CD-495C-A9F6-2865C96D2D6D}" type="pres">
      <dgm:prSet presAssocID="{A1D79704-8861-4A4B-882B-DBFACA60EE8A}" presName="parentShp" presStyleCnt="4" presStyleIdx="0" presStyleLbl="node1">
        <dgm:presLayoutVars>
          <dgm:bulletEnabled val="1"/>
        </dgm:presLayoutVars>
      </dgm:prSet>
      <dgm:spPr/>
    </dgm:pt>
    <dgm:pt modelId="{C2AB188D-A002-43C3-9484-73C83EC2EA28}" type="pres">
      <dgm:prSet presAssocID="{A1D79704-8861-4A4B-882B-DBFACA60EE8A}" presName="childShp" presStyleCnt="4" presStyleIdx="0" presStyleLbl="bgAccFollowNode1">
        <dgm:presLayoutVars>
          <dgm:bulletEnabled val="1"/>
        </dgm:presLayoutVars>
      </dgm:prSet>
      <dgm:spPr/>
    </dgm:pt>
    <dgm:pt modelId="{9D51BEBA-059F-449A-A273-99F7791042EE}" type="pres">
      <dgm:prSet presAssocID="{42F3A4D5-E016-4B47-92A1-9EA3767DA9B5}" presName="spacing" presStyleCnt="0"/>
      <dgm:spPr/>
    </dgm:pt>
    <dgm:pt modelId="{201B4661-B1F9-4B5C-9CD2-1F8EC3286AEE}" type="pres">
      <dgm:prSet presAssocID="{CEB16834-2DED-4670-8A50-8128DEC099C4}" presName="linNode" presStyleCnt="0"/>
      <dgm:spPr/>
    </dgm:pt>
    <dgm:pt modelId="{FB5A0E92-BD39-4A03-B9E5-B4F19C34C6B0}" type="pres">
      <dgm:prSet presAssocID="{CEB16834-2DED-4670-8A50-8128DEC099C4}" presName="parentShp" presStyleCnt="4" presStyleIdx="1" presStyleLbl="node1">
        <dgm:presLayoutVars>
          <dgm:bulletEnabled val="1"/>
        </dgm:presLayoutVars>
      </dgm:prSet>
      <dgm:spPr/>
    </dgm:pt>
    <dgm:pt modelId="{7F1D9361-170C-4ABA-8E23-83AC06720FC0}" type="pres">
      <dgm:prSet presAssocID="{CEB16834-2DED-4670-8A50-8128DEC099C4}" presName="childShp" presStyleCnt="4" presStyleIdx="1" presStyleLbl="bgAccFollowNode1">
        <dgm:presLayoutVars>
          <dgm:bulletEnabled val="1"/>
        </dgm:presLayoutVars>
      </dgm:prSet>
      <dgm:spPr/>
    </dgm:pt>
    <dgm:pt modelId="{B6444A2D-75D5-4C42-B140-EEEDE624192C}" type="pres">
      <dgm:prSet presAssocID="{7E798856-CE4A-41BB-8E7F-8A4D94C03D14}" presName="spacing" presStyleCnt="0"/>
      <dgm:spPr/>
    </dgm:pt>
    <dgm:pt modelId="{4B9D8CFE-5150-4D58-9637-36E82832F355}" type="pres">
      <dgm:prSet presAssocID="{1763D001-15E1-448E-9FE6-26C4A8084309}" presName="linNode" presStyleCnt="0"/>
      <dgm:spPr/>
    </dgm:pt>
    <dgm:pt modelId="{F7633FE9-C9E6-4908-B47D-2C971B622FFB}" type="pres">
      <dgm:prSet presAssocID="{1763D001-15E1-448E-9FE6-26C4A8084309}" presName="parentShp" presStyleCnt="4" presStyleIdx="2" presStyleLbl="node1">
        <dgm:presLayoutVars>
          <dgm:bulletEnabled val="1"/>
        </dgm:presLayoutVars>
      </dgm:prSet>
      <dgm:spPr/>
    </dgm:pt>
    <dgm:pt modelId="{18DF0005-C44B-4265-92B9-7BC3E9C34E1C}" type="pres">
      <dgm:prSet presAssocID="{1763D001-15E1-448E-9FE6-26C4A8084309}" presName="childShp" presStyleCnt="4" presStyleIdx="2" presStyleLbl="bgAccFollowNode1">
        <dgm:presLayoutVars>
          <dgm:bulletEnabled val="1"/>
        </dgm:presLayoutVars>
      </dgm:prSet>
      <dgm:spPr/>
    </dgm:pt>
    <dgm:pt modelId="{B4FE8F32-8FCD-4AC7-AE1C-FE5C8CBB51EE}" type="pres">
      <dgm:prSet presAssocID="{F3392EC0-8B81-4C8E-9C19-B323E31750EF}" presName="spacing" presStyleCnt="0"/>
      <dgm:spPr/>
    </dgm:pt>
    <dgm:pt modelId="{EDB26C7D-5582-46F0-9951-73D7E8A9D2D7}" type="pres">
      <dgm:prSet presAssocID="{46982FFE-F7FE-424F-A063-87445ADE84FD}" presName="linNode" presStyleCnt="0"/>
      <dgm:spPr/>
    </dgm:pt>
    <dgm:pt modelId="{D291C802-00FC-49C3-89CE-479582F75C8E}" type="pres">
      <dgm:prSet presAssocID="{46982FFE-F7FE-424F-A063-87445ADE84FD}" presName="parentShp" presStyleCnt="4" presStyleIdx="3" presStyleLbl="node1">
        <dgm:presLayoutVars>
          <dgm:bulletEnabled val="1"/>
        </dgm:presLayoutVars>
      </dgm:prSet>
      <dgm:spPr/>
    </dgm:pt>
    <dgm:pt modelId="{04EB8BAD-EC10-4F4E-BB9B-2EB0EDF4B46A}" type="pres">
      <dgm:prSet presAssocID="{46982FFE-F7FE-424F-A063-87445ADE84FD}" presName="childShp" presStyleCnt="4" presStyleIdx="3" presStyleLbl="bgAccFollowNode1">
        <dgm:presLayoutVars>
          <dgm:bulletEnabled val="1"/>
        </dgm:presLayoutVars>
      </dgm:prSet>
      <dgm:spPr/>
    </dgm:pt>
  </dgm:ptLst>
  <dgm:cxnLst>
    <dgm:cxn destId="{D291C802-00FC-49C3-89CE-479582F75C8E}" destOrd="0" modelId="{1D340C06-193B-4A9D-AE98-7220E48CC729}" presId="urn:microsoft.com/office/officeart/2005/8/layout/vList6" srcId="{46982FFE-F7FE-424F-A063-87445ADE84FD}" srcOrd="0" type="presOf"/>
    <dgm:cxn destId="{CEB16834-2DED-4670-8A50-8128DEC099C4}" destOrd="0" modelId="{195C0F0F-1B0E-441B-932D-B61C62390E4E}" parTransId="{B3879751-386F-4F48-B7F1-DA2A7734FA5B}" sibTransId="{7E798856-CE4A-41BB-8E7F-8A4D94C03D14}" srcId="{65D048DF-C571-489B-980F-81255C0BC7D0}" srcOrd="1"/>
    <dgm:cxn destId="{04EB8BAD-EC10-4F4E-BB9B-2EB0EDF4B46A}" destOrd="0" modelId="{61CE8716-973C-4B5B-B3A3-A08E75A874D8}" presId="urn:microsoft.com/office/officeart/2005/8/layout/vList6" srcId="{4FB4BCB3-91AC-48FB-8CFD-784AD7E972B8}" srcOrd="0" type="presOf"/>
    <dgm:cxn destId="{46982FFE-F7FE-424F-A063-87445ADE84FD}" destOrd="0" modelId="{00593534-C2DC-4EEF-B238-7C496A5600C8}" parTransId="{D1B86098-1940-495A-AB09-FC1E20F6976C}" sibTransId="{34A2DEEC-78B8-4432-BEDB-8C5840924FA4}" srcId="{65D048DF-C571-489B-980F-81255C0BC7D0}" srcOrd="3"/>
    <dgm:cxn destId="{7F1D9361-170C-4ABA-8E23-83AC06720FC0}" destOrd="0" modelId="{24B36F34-34B3-45A9-9762-714F0522BF1D}" presId="urn:microsoft.com/office/officeart/2005/8/layout/vList6" srcId="{676C934C-D97C-4F42-9065-9FA96B5FBA45}" srcOrd="0" type="presOf"/>
    <dgm:cxn destId="{F7633FE9-C9E6-4908-B47D-2C971B622FFB}" destOrd="0" modelId="{61C7ED39-0CC1-4575-B482-661BC328A32D}" presId="urn:microsoft.com/office/officeart/2005/8/layout/vList6" srcId="{1763D001-15E1-448E-9FE6-26C4A8084309}" srcOrd="0" type="presOf"/>
    <dgm:cxn destId="{1763D001-15E1-448E-9FE6-26C4A8084309}" destOrd="0" modelId="{0E98AD44-C010-4E7A-9978-64A489041319}" parTransId="{0B10EC0C-C4BF-4923-B8BC-FD85615693C9}" sibTransId="{F3392EC0-8B81-4C8E-9C19-B323E31750EF}" srcId="{65D048DF-C571-489B-980F-81255C0BC7D0}" srcOrd="2"/>
    <dgm:cxn destId="{9D6656D9-96CD-495C-A9F6-2865C96D2D6D}" destOrd="0" modelId="{15D1F164-BD43-4DF8-9161-70BAA4B5A189}" presId="urn:microsoft.com/office/officeart/2005/8/layout/vList6" srcId="{A1D79704-8861-4A4B-882B-DBFACA60EE8A}" srcOrd="0" type="presOf"/>
    <dgm:cxn destId="{4FB4BCB3-91AC-48FB-8CFD-784AD7E972B8}" destOrd="0" modelId="{16675272-515E-4FB2-9681-2C947CE7B5F6}" parTransId="{7D7461EA-9789-4122-8645-4209C2A4131A}" sibTransId="{2908FC7A-0836-48DB-A629-191D824B57FA}" srcId="{46982FFE-F7FE-424F-A063-87445ADE84FD}" srcOrd="0"/>
    <dgm:cxn destId="{CFCD4985-390C-4026-A037-1147F98E02CC}" destOrd="0" modelId="{E1025058-0C6D-4AF1-940F-3455E62C2397}" presId="urn:microsoft.com/office/officeart/2005/8/layout/vList6" srcId="{65D048DF-C571-489B-980F-81255C0BC7D0}" srcOrd="0" type="presOf"/>
    <dgm:cxn destId="{FB5A0E92-BD39-4A03-B9E5-B4F19C34C6B0}" destOrd="0" modelId="{A789FDA6-8E7C-4242-A734-8EE2A80BA228}" presId="urn:microsoft.com/office/officeart/2005/8/layout/vList6" srcId="{CEB16834-2DED-4670-8A50-8128DEC099C4}" srcOrd="0" type="presOf"/>
    <dgm:cxn destId="{676C934C-D97C-4F42-9065-9FA96B5FBA45}" destOrd="0" modelId="{62DD60B0-4413-4D23-8359-2EE8CB8362C5}" parTransId="{2374FDE4-FD1B-4C03-AEC7-C2C3C761E840}" sibTransId="{0BDA169E-3ED7-4E49-859A-D02E93B782D0}" srcId="{CEB16834-2DED-4670-8A50-8128DEC099C4}" srcOrd="0"/>
    <dgm:cxn destId="{18DF0005-C44B-4265-92B9-7BC3E9C34E1C}" destOrd="0" modelId="{7CE1A5B7-CE93-424E-A3ED-5CF50A97870B}" presId="urn:microsoft.com/office/officeart/2005/8/layout/vList6" srcId="{A238106E-02DE-403C-BDE9-D9ABB0804F23}" srcOrd="0" type="presOf"/>
    <dgm:cxn destId="{A238106E-02DE-403C-BDE9-D9ABB0804F23}" destOrd="0" modelId="{D66AC9C8-BEB1-486E-97D2-7C3AC22E5948}" parTransId="{5ED77BE7-A8A1-4084-9223-B38A300F5E72}" sibTransId="{3275F103-F1FB-42F6-9315-603BAAB16FBA}" srcId="{1763D001-15E1-448E-9FE6-26C4A8084309}" srcOrd="0"/>
    <dgm:cxn destId="{A1D79704-8861-4A4B-882B-DBFACA60EE8A}" destOrd="0" modelId="{4BF1F2C9-B75C-424B-8570-66E5FEFDD31B}" parTransId="{37771DA3-0182-4F00-B483-48D03C23A452}" sibTransId="{42F3A4D5-E016-4B47-92A1-9EA3767DA9B5}" srcId="{65D048DF-C571-489B-980F-81255C0BC7D0}" srcOrd="0"/>
    <dgm:cxn destId="{C2AB188D-A002-43C3-9484-73C83EC2EA28}" destOrd="0" modelId="{19D9A2F4-D615-4465-9669-94A1133D10B3}" presId="urn:microsoft.com/office/officeart/2005/8/layout/vList6" srcId="{1C0A83E9-C9D9-4C19-9BD8-8040C6BBE275}" srcOrd="0" type="presOf"/>
    <dgm:cxn destId="{1C0A83E9-C9D9-4C19-9BD8-8040C6BBE275}" destOrd="0" modelId="{753C5BFF-9EC8-46AE-9A33-5CB5386012E1}" parTransId="{F83789C4-F3BF-46F4-B276-9188E280D41E}" sibTransId="{36042D7F-7BB3-4370-85B1-97AA58377AB4}" srcId="{A1D79704-8861-4A4B-882B-DBFACA60EE8A}" srcOrd="0"/>
    <dgm:cxn destId="{3DC6EB1B-8599-44CE-806A-4C6861AD2EA7}" destOrd="0" modelId="{1D5C9D17-8F65-47F2-A255-15FE5DC7DF4D}" presId="urn:microsoft.com/office/officeart/2005/8/layout/vList6" srcId="{CFCD4985-390C-4026-A037-1147F98E02CC}" srcOrd="0" type="presParOf"/>
    <dgm:cxn destId="{9D6656D9-96CD-495C-A9F6-2865C96D2D6D}" destOrd="0" modelId="{C356A942-F0CF-413B-B728-4F7827A04B12}" presId="urn:microsoft.com/office/officeart/2005/8/layout/vList6" srcId="{3DC6EB1B-8599-44CE-806A-4C6861AD2EA7}" srcOrd="0" type="presParOf"/>
    <dgm:cxn destId="{C2AB188D-A002-43C3-9484-73C83EC2EA28}" destOrd="0" modelId="{D7886704-79AC-4E80-8E48-79500E67E790}" presId="urn:microsoft.com/office/officeart/2005/8/layout/vList6" srcId="{3DC6EB1B-8599-44CE-806A-4C6861AD2EA7}" srcOrd="1" type="presParOf"/>
    <dgm:cxn destId="{9D51BEBA-059F-449A-A273-99F7791042EE}" destOrd="0" modelId="{188B47DB-A583-4852-A399-5197832FD82F}" presId="urn:microsoft.com/office/officeart/2005/8/layout/vList6" srcId="{CFCD4985-390C-4026-A037-1147F98E02CC}" srcOrd="1" type="presParOf"/>
    <dgm:cxn destId="{201B4661-B1F9-4B5C-9CD2-1F8EC3286AEE}" destOrd="0" modelId="{234ED16F-C4FA-42F6-AC3B-5259F3CF7DE3}" presId="urn:microsoft.com/office/officeart/2005/8/layout/vList6" srcId="{CFCD4985-390C-4026-A037-1147F98E02CC}" srcOrd="2" type="presParOf"/>
    <dgm:cxn destId="{FB5A0E92-BD39-4A03-B9E5-B4F19C34C6B0}" destOrd="0" modelId="{65EA66E6-4544-4D60-874D-D09B38E38B65}" presId="urn:microsoft.com/office/officeart/2005/8/layout/vList6" srcId="{201B4661-B1F9-4B5C-9CD2-1F8EC3286AEE}" srcOrd="0" type="presParOf"/>
    <dgm:cxn destId="{7F1D9361-170C-4ABA-8E23-83AC06720FC0}" destOrd="0" modelId="{E839109F-B1D0-4E6B-89B5-0781C8B1B457}" presId="urn:microsoft.com/office/officeart/2005/8/layout/vList6" srcId="{201B4661-B1F9-4B5C-9CD2-1F8EC3286AEE}" srcOrd="1" type="presParOf"/>
    <dgm:cxn destId="{B6444A2D-75D5-4C42-B140-EEEDE624192C}" destOrd="0" modelId="{6E3F5758-4DE5-4C63-B177-97708B6199A4}" presId="urn:microsoft.com/office/officeart/2005/8/layout/vList6" srcId="{CFCD4985-390C-4026-A037-1147F98E02CC}" srcOrd="3" type="presParOf"/>
    <dgm:cxn destId="{4B9D8CFE-5150-4D58-9637-36E82832F355}" destOrd="0" modelId="{DFDA0FC8-7E22-4C90-8268-45601FEE4990}" presId="urn:microsoft.com/office/officeart/2005/8/layout/vList6" srcId="{CFCD4985-390C-4026-A037-1147F98E02CC}" srcOrd="4" type="presParOf"/>
    <dgm:cxn destId="{F7633FE9-C9E6-4908-B47D-2C971B622FFB}" destOrd="0" modelId="{EF07C762-890C-44AF-91C9-29E3E6B142FC}" presId="urn:microsoft.com/office/officeart/2005/8/layout/vList6" srcId="{4B9D8CFE-5150-4D58-9637-36E82832F355}" srcOrd="0" type="presParOf"/>
    <dgm:cxn destId="{18DF0005-C44B-4265-92B9-7BC3E9C34E1C}" destOrd="0" modelId="{004A6D81-75FC-4C3E-9AB7-8EF6308D1882}" presId="urn:microsoft.com/office/officeart/2005/8/layout/vList6" srcId="{4B9D8CFE-5150-4D58-9637-36E82832F355}" srcOrd="1" type="presParOf"/>
    <dgm:cxn destId="{B4FE8F32-8FCD-4AC7-AE1C-FE5C8CBB51EE}" destOrd="0" modelId="{0C5FF3F5-3CF9-4FE7-BDF8-A26D34BE5304}" presId="urn:microsoft.com/office/officeart/2005/8/layout/vList6" srcId="{CFCD4985-390C-4026-A037-1147F98E02CC}" srcOrd="5" type="presParOf"/>
    <dgm:cxn destId="{EDB26C7D-5582-46F0-9951-73D7E8A9D2D7}" destOrd="0" modelId="{FE3A61B1-4A33-4A78-9261-D0D9FDDB6D93}" presId="urn:microsoft.com/office/officeart/2005/8/layout/vList6" srcId="{CFCD4985-390C-4026-A037-1147F98E02CC}" srcOrd="6" type="presParOf"/>
    <dgm:cxn destId="{D291C802-00FC-49C3-89CE-479582F75C8E}" destOrd="0" modelId="{039DBF0C-2295-446D-88D8-BC808AFF3994}" presId="urn:microsoft.com/office/officeart/2005/8/layout/vList6" srcId="{EDB26C7D-5582-46F0-9951-73D7E8A9D2D7}" srcOrd="0" type="presParOf"/>
    <dgm:cxn destId="{04EB8BAD-EC10-4F4E-BB9B-2EB0EDF4B46A}" destOrd="0" modelId="{E31CC8D9-ED3C-433C-B4A8-7B33EF2E7239}" presId="urn:microsoft.com/office/officeart/2005/8/layout/vList6" srcId="{EDB26C7D-5582-46F0-9951-73D7E8A9D2D7}" srcOrd="1" type="presParOf"/>
  </dgm:cxnLst>
  <dgm:bg/>
  <dgm:whole/>
  <dgm:extLst>
    <a:ext uri="http://schemas.microsoft.com/office/drawing/2008/diagram">
      <dsp:dataModelExt xmlns:dsp="http://schemas.microsoft.com/office/drawing/2008/diagram" minVer="http://schemas.openxmlformats.org/drawingml/2006/diagram" relId="rId7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963C9D-A4F0-7140-9432-4FE42C3F7176}" type="doc">
      <dgm:prSet csCatId="accent1" csTypeId="urn:microsoft.com/office/officeart/2005/8/colors/accent1_2" loCatId="list" loTypeId="urn:microsoft.com/office/officeart/2005/8/layout/hList6" phldr="1" qsCatId="simple" qsTypeId="urn:microsoft.com/office/officeart/2005/8/quickstyle/simple1"/>
      <dgm:spPr/>
      <dgm:t>
        <a:bodyPr numCol="1"/>
        <a:lstStyle/>
        <a:p>
          <a:endParaRPr altLang="en-GB" lang="en-GB"/>
        </a:p>
      </dgm:t>
    </dgm:pt>
    <dgm:pt modelId="{DBDF3F5A-A90B-0140-9433-0E6D4408E107}">
      <dgm:prSet custT="1"/>
      <dgm:spPr/>
      <dgm:t>
        <a:bodyPr numCol="1"/>
        <a:lstStyle/>
        <a:p>
          <a:r>
            <a:rPr altLang="en-GB" i="1" lang="en-GB" sz="1400" u="sng">
              <a:latin typeface="Arial"/>
              <a:cs typeface="Arial"/>
            </a:rPr>
            <a:t>Costel Andone</a:t>
          </a:r>
        </a:p>
        <a:p>
          <a:r>
            <a:rPr altLang="en-GB" lang="en-GB" sz="1400">
              <a:latin typeface="Arial"/>
              <a:cs typeface="Arial"/>
            </a:rPr>
            <a:t>-Company owner</a:t>
          </a:r>
        </a:p>
        <a:p>
          <a:r>
            <a:rPr altLang="en-GB" lang="en-GB" sz="1400">
              <a:latin typeface="Arial"/>
              <a:cs typeface="Arial"/>
            </a:rPr>
            <a:t>-Manager</a:t>
          </a:r>
        </a:p>
      </dgm:t>
    </dgm:pt>
    <dgm:pt cxnId="{BC2AA46C-3C13-334B-B228-B590C220BBCC}" modelId="{3BE4D861-6AF5-B44B-BECA-EA7795DC3FA8}" type="parTrans">
      <dgm:prSet/>
      <dgm:spPr/>
      <dgm:t>
        <a:bodyPr numCol="1"/>
        <a:lstStyle/>
        <a:p>
          <a:endParaRPr altLang="en-GB" lang="en-GB"/>
        </a:p>
      </dgm:t>
    </dgm:pt>
    <dgm:pt cxnId="{BC2AA46C-3C13-334B-B228-B590C220BBCC}" modelId="{718A2B33-86E3-4640-99CA-75B2567C7834}" type="sibTrans">
      <dgm:prSet/>
      <dgm:spPr/>
      <dgm:t>
        <a:bodyPr numCol="1"/>
        <a:lstStyle/>
        <a:p>
          <a:endParaRPr altLang="en-GB" lang="en-GB"/>
        </a:p>
      </dgm:t>
    </dgm:pt>
    <dgm:pt modelId="{B03DDAFD-379C-FD4B-BC84-37B78E5E5985}">
      <dgm:prSet custT="1"/>
      <dgm:spPr/>
      <dgm:t>
        <a:bodyPr numCol="1"/>
        <a:lstStyle/>
        <a:p>
          <a:pPr rtl="0"/>
          <a:r>
            <a:rPr altLang="en-GB" lang="en-GB" sz="1400" u="sng">
              <a:latin typeface="Arial"/>
              <a:cs typeface="Arial"/>
            </a:rPr>
            <a:t>Diana Macovei</a:t>
          </a:r>
          <a:r>
            <a:rPr altLang="en-GB" lang="en-GB" sz="1400">
              <a:latin typeface="Arial"/>
              <a:cs typeface="Arial"/>
            </a:rPr>
            <a:t>  </a:t>
          </a:r>
        </a:p>
        <a:p>
          <a:r>
            <a:rPr altLang="en-GB" lang="en-GB" sz="1400">
              <a:latin typeface="Arial"/>
              <a:cs typeface="Arial"/>
            </a:rPr>
            <a:t> - Accountant</a:t>
          </a:r>
        </a:p>
        <a:p>
          <a:r>
            <a:rPr altLang="en-GB" lang="en-GB" sz="1400">
              <a:latin typeface="Arial"/>
              <a:cs typeface="Arial"/>
            </a:rPr>
            <a:t>- IT technician</a:t>
          </a:r>
        </a:p>
      </dgm:t>
    </dgm:pt>
    <dgm:pt cxnId="{FE52A091-8789-3846-826E-73C3097024E8}" modelId="{42B3F653-1725-AE46-8DFD-EC258E7353D1}" type="parTrans">
      <dgm:prSet/>
      <dgm:spPr/>
      <dgm:t>
        <a:bodyPr numCol="1"/>
        <a:lstStyle/>
        <a:p>
          <a:endParaRPr altLang="en-GB" lang="en-GB"/>
        </a:p>
      </dgm:t>
    </dgm:pt>
    <dgm:pt cxnId="{FE52A091-8789-3846-826E-73C3097024E8}" modelId="{A98C232C-6524-A643-B353-9A2E235E5A23}" type="sibTrans">
      <dgm:prSet/>
      <dgm:spPr/>
      <dgm:t>
        <a:bodyPr numCol="1"/>
        <a:lstStyle/>
        <a:p>
          <a:endParaRPr altLang="en-GB" lang="en-GB"/>
        </a:p>
      </dgm:t>
    </dgm:pt>
    <dgm:pt modelId="{73AB3D02-310D-2E48-89BE-F2ED75FE5DD1}">
      <dgm:prSet custT="1"/>
      <dgm:spPr/>
      <dgm:t>
        <a:bodyPr numCol="1"/>
        <a:lstStyle/>
        <a:p>
          <a:pPr rtl="0"/>
          <a:r>
            <a:rPr altLang="en-GB" lang="en-GB" sz="1400" u="sng">
              <a:latin typeface="Arial"/>
              <a:cs typeface="Arial"/>
            </a:rPr>
            <a:t>Paulina Andone</a:t>
          </a:r>
          <a:r>
            <a:rPr altLang="en-GB" lang="en-GB" sz="1400">
              <a:latin typeface="Arial"/>
              <a:cs typeface="Arial"/>
            </a:rPr>
            <a:t>  </a:t>
          </a:r>
        </a:p>
        <a:p>
          <a:r>
            <a:rPr altLang="en-GB" lang="en-GB" sz="1400">
              <a:latin typeface="Arial"/>
              <a:cs typeface="Arial"/>
            </a:rPr>
            <a:t>- Assistant</a:t>
          </a:r>
        </a:p>
        <a:p>
          <a:r>
            <a:rPr altLang="en-GB" lang="en-GB" sz="1400">
              <a:latin typeface="Arial"/>
              <a:cs typeface="Arial"/>
            </a:rPr>
            <a:t>-Marketing and advertising</a:t>
          </a:r>
        </a:p>
      </dgm:t>
    </dgm:pt>
    <dgm:pt cxnId="{41FAF860-0AD6-994A-BA51-FA6D64F33865}" modelId="{395B5568-93F2-244F-B8BB-6EE22E024B22}" type="parTrans">
      <dgm:prSet/>
      <dgm:spPr/>
      <dgm:t>
        <a:bodyPr numCol="1"/>
        <a:lstStyle/>
        <a:p>
          <a:endParaRPr altLang="en-GB" lang="en-GB"/>
        </a:p>
      </dgm:t>
    </dgm:pt>
    <dgm:pt cxnId="{41FAF860-0AD6-994A-BA51-FA6D64F33865}" modelId="{D102DDFD-E9A1-B444-BBBD-A5DEA33360A0}" type="sibTrans">
      <dgm:prSet/>
      <dgm:spPr/>
      <dgm:t>
        <a:bodyPr numCol="1"/>
        <a:lstStyle/>
        <a:p>
          <a:endParaRPr altLang="en-GB" lang="en-GB"/>
        </a:p>
      </dgm:t>
    </dgm:pt>
    <dgm:pt modelId="{4D74E4E7-6D10-4EB9-92E5-9148753A6D01}" type="pres">
      <dgm:prSet presAssocID="{91963C9D-A4F0-7140-9432-4FE42C3F7176}" presName="Name0" presStyleCnt="0">
        <dgm:presLayoutVars>
          <dgm:dir/>
          <dgm:resizeHandles val="exact"/>
        </dgm:presLayoutVars>
      </dgm:prSet>
      <dgm:spPr/>
    </dgm:pt>
    <dgm:pt modelId="{E6E91426-250A-4AC3-AB4E-6B1451DB77BB}" type="pres">
      <dgm:prSet presAssocID="{DBDF3F5A-A90B-0140-9433-0E6D4408E107}" presName="node" presStyleCnt="3" presStyleIdx="0" presStyleLbl="node1">
        <dgm:presLayoutVars>
          <dgm:bulletEnabled val="1"/>
        </dgm:presLayoutVars>
      </dgm:prSet>
      <dgm:spPr/>
    </dgm:pt>
    <dgm:pt modelId="{B3726B1C-D46E-43C6-8DC1-EFB70664A327}" type="pres">
      <dgm:prSet presAssocID="{718A2B33-86E3-4640-99CA-75B2567C7834}" presName="sibTrans" presStyleCnt="0"/>
      <dgm:spPr/>
    </dgm:pt>
    <dgm:pt modelId="{37097208-8642-4DCC-904A-FE84C9FF6EFD}" type="pres">
      <dgm:prSet presAssocID="{B03DDAFD-379C-FD4B-BC84-37B78E5E5985}" presName="node" presStyleCnt="3" presStyleIdx="1" presStyleLbl="node1">
        <dgm:presLayoutVars>
          <dgm:bulletEnabled val="1"/>
        </dgm:presLayoutVars>
      </dgm:prSet>
      <dgm:spPr/>
    </dgm:pt>
    <dgm:pt modelId="{114EB5B9-D54E-4737-8646-D3EDD1353735}" type="pres">
      <dgm:prSet presAssocID="{A98C232C-6524-A643-B353-9A2E235E5A23}" presName="sibTrans" presStyleCnt="0"/>
      <dgm:spPr/>
    </dgm:pt>
    <dgm:pt modelId="{76A83D82-1E00-49E8-8878-AB69A583D5F6}" type="pres">
      <dgm:prSet presAssocID="{73AB3D02-310D-2E48-89BE-F2ED75FE5DD1}" presName="node" presStyleCnt="3" presStyleIdx="2" presStyleLbl="node1">
        <dgm:presLayoutVars>
          <dgm:bulletEnabled val="1"/>
        </dgm:presLayoutVars>
      </dgm:prSet>
      <dgm:spPr/>
    </dgm:pt>
  </dgm:ptLst>
  <dgm:cxnLst>
    <dgm:cxn destId="{73AB3D02-310D-2E48-89BE-F2ED75FE5DD1}" destOrd="0" modelId="{41FAF860-0AD6-994A-BA51-FA6D64F33865}" parTransId="{395B5568-93F2-244F-B8BB-6EE22E024B22}" sibTransId="{D102DDFD-E9A1-B444-BBBD-A5DEA33360A0}" srcId="{91963C9D-A4F0-7140-9432-4FE42C3F7176}" srcOrd="2"/>
    <dgm:cxn destId="{76A83D82-1E00-49E8-8878-AB69A583D5F6}" destOrd="0" modelId="{BEAD1D45-3BEB-5349-A608-3AD3ABF31F3E}" presId="urn:microsoft.com/office/officeart/2005/8/layout/hList6" srcId="{73AB3D02-310D-2E48-89BE-F2ED75FE5DD1}" srcOrd="0" type="presOf"/>
    <dgm:cxn destId="{DBDF3F5A-A90B-0140-9433-0E6D4408E107}" destOrd="0" modelId="{BC2AA46C-3C13-334B-B228-B590C220BBCC}" parTransId="{3BE4D861-6AF5-B44B-BECA-EA7795DC3FA8}" sibTransId="{718A2B33-86E3-4640-99CA-75B2567C7834}" srcId="{91963C9D-A4F0-7140-9432-4FE42C3F7176}" srcOrd="0"/>
    <dgm:cxn destId="{B03DDAFD-379C-FD4B-BC84-37B78E5E5985}" destOrd="0" modelId="{FE52A091-8789-3846-826E-73C3097024E8}" parTransId="{42B3F653-1725-AE46-8DFD-EC258E7353D1}" sibTransId="{A98C232C-6524-A643-B353-9A2E235E5A23}" srcId="{91963C9D-A4F0-7140-9432-4FE42C3F7176}" srcOrd="1"/>
    <dgm:cxn destId="{4D74E4E7-6D10-4EB9-92E5-9148753A6D01}" destOrd="0" modelId="{B34B31D5-E5BA-DA4D-9891-F81A1CA4C72C}" presId="urn:microsoft.com/office/officeart/2005/8/layout/hList6" srcId="{91963C9D-A4F0-7140-9432-4FE42C3F7176}" srcOrd="0" type="presOf"/>
    <dgm:cxn destId="{37097208-8642-4DCC-904A-FE84C9FF6EFD}" destOrd="0" modelId="{858E69DC-CBA5-B149-88AA-2525A058FC36}" presId="urn:microsoft.com/office/officeart/2005/8/layout/hList6" srcId="{B03DDAFD-379C-FD4B-BC84-37B78E5E5985}" srcOrd="0" type="presOf"/>
    <dgm:cxn destId="{E6E91426-250A-4AC3-AB4E-6B1451DB77BB}" destOrd="0" modelId="{6B371DDE-44A5-1F41-9A26-1F80829F66F1}" presId="urn:microsoft.com/office/officeart/2005/8/layout/hList6" srcId="{DBDF3F5A-A90B-0140-9433-0E6D4408E107}" srcOrd="0" type="presOf"/>
    <dgm:cxn destId="{E6E91426-250A-4AC3-AB4E-6B1451DB77BB}" destOrd="0" modelId="{434F57E2-9738-9743-8C35-4543E29FA33F}" presId="urn:microsoft.com/office/officeart/2005/8/layout/hList6" srcId="{4D74E4E7-6D10-4EB9-92E5-9148753A6D01}" srcOrd="0" type="presParOf"/>
    <dgm:cxn destId="{B3726B1C-D46E-43C6-8DC1-EFB70664A327}" destOrd="0" modelId="{DAC3B15F-B0F0-3D4F-A19D-0EAD9E57CB13}" presId="urn:microsoft.com/office/officeart/2005/8/layout/hList6" srcId="{4D74E4E7-6D10-4EB9-92E5-9148753A6D01}" srcOrd="1" type="presParOf"/>
    <dgm:cxn destId="{37097208-8642-4DCC-904A-FE84C9FF6EFD}" destOrd="0" modelId="{EF632205-2FAD-FC42-89BA-22B6EBF0E05E}" presId="urn:microsoft.com/office/officeart/2005/8/layout/hList6" srcId="{4D74E4E7-6D10-4EB9-92E5-9148753A6D01}" srcOrd="2" type="presParOf"/>
    <dgm:cxn destId="{114EB5B9-D54E-4737-8646-D3EDD1353735}" destOrd="0" modelId="{EC9A842B-6B5C-8940-A52A-5164C7BECFED}" presId="urn:microsoft.com/office/officeart/2005/8/layout/hList6" srcId="{4D74E4E7-6D10-4EB9-92E5-9148753A6D01}" srcOrd="3" type="presParOf"/>
    <dgm:cxn destId="{76A83D82-1E00-49E8-8878-AB69A583D5F6}" destOrd="0" modelId="{3B014E5F-85DA-C24C-94BC-6F5F3B12419F}" presId="urn:microsoft.com/office/officeart/2005/8/layout/hList6" srcId="{4D74E4E7-6D10-4EB9-92E5-9148753A6D01}" srcOrd="4" type="presParOf"/>
  </dgm:cxnLst>
  <dgm:bg/>
  <dgm:whole/>
  <dgm:extLst>
    <a:ext uri="http://schemas.microsoft.com/office/drawing/2008/diagram">
      <dsp:dataModelExt xmlns:dsp="http://schemas.microsoft.com/office/drawing/2008/diagram" minVer="http://schemas.openxmlformats.org/drawingml/2006/diagram" relId="rId7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GrpSpPr/>
      <dsp:cNvPr id="0" name=""/>
    </dsp:nvGrpSpPr>
    <dsp:grpSpPr/>
    <dsp:sp modelId="{7EE618FF-BBBC-4CA1-A2F7-CFB011DBFCD8}">
      <dsp:nvSpPr>
        <dsp:cNvPr id="0" name=""/>
        <dsp:cNvSpPr/>
      </dsp:nvSpPr>
      <dsp:spPr>
        <a:xfrm rot="16200000">
          <a:off x="-1320426" y="1322592"/>
          <a:ext cx="4770781" cy="2125595"/>
        </a:xfrm>
        <a:prstGeom prst="flowChartManualOperati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t" anchorCtr="0" bIns="0" lIns="88900" numCol="1" rIns="88900" spcCol="1270" spcFirstLastPara="0" tIns="0" vert="horz" wrap="square">
          <a:noAutofit/>
        </a:bodyPr>
        <a:lstStyle/>
        <a:p>
          <a:pPr algn="l" defTabSz="16002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b="1" i="1" kern="1200" lang="en-US" sz="3600"/>
            <a:t>Geographic</a:t>
          </a:r>
          <a:endParaRPr kern="1200" lang="en-US" sz="3600"/>
        </a:p>
        <a:p>
          <a:pPr algn="l" defTabSz="622300" indent="-114300" lvl="1" marL="114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ern="1200" lang="en-US" sz="1400">
              <a:latin charset="0" panose="020B0604020202020204" pitchFamily="34" typeface="Arial"/>
              <a:cs charset="0" panose="020B0604020202020204" pitchFamily="34" typeface="Arial"/>
            </a:rPr>
            <a:t>Birmingham, the largest city in the West Midlands, 1.1 millions - population</a:t>
          </a:r>
        </a:p>
      </dsp:txBody>
      <dsp:txXfrm rot="5400000">
        <a:off x="2167" y="954155"/>
        <a:ext cx="2125595" cy="2862469"/>
      </dsp:txXfrm>
    </dsp:sp>
    <dsp:sp modelId="{8459AB2A-8003-4F5F-991F-E47514C1F3AC}">
      <dsp:nvSpPr>
        <dsp:cNvPr id="0" name=""/>
        <dsp:cNvSpPr/>
      </dsp:nvSpPr>
      <dsp:spPr>
        <a:xfrm rot="16200000">
          <a:off x="964588" y="1322592"/>
          <a:ext cx="4770781" cy="2125595"/>
        </a:xfrm>
        <a:prstGeom prst="flowChartManualOperation">
          <a:avLst/>
        </a:prstGeom>
        <a:solidFill>
          <a:schemeClr val="accent4">
            <a:hueOff val="-1488256"/>
            <a:satOff val="8966"/>
            <a:lumOff val="719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t" anchorCtr="0" bIns="0" lIns="88900" numCol="1" rIns="88900" spcCol="1270" spcFirstLastPara="0" tIns="0" vert="horz" wrap="square">
          <a:noAutofit/>
        </a:bodyPr>
        <a:lstStyle/>
        <a:p>
          <a:pPr algn="l" defTabSz="16002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b="1" i="1" kern="1200" lang="en-US" sz="3600"/>
            <a:t>Demographic</a:t>
          </a:r>
          <a:endParaRPr kern="1200" lang="en-US" sz="3600"/>
        </a:p>
        <a:p>
          <a:pPr algn="l" defTabSz="622300" indent="-114300" lvl="1" marL="114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ern="1200" lang="en-US" sz="1400">
              <a:latin charset="0" panose="020B0604020202020204" pitchFamily="34" typeface="Arial"/>
              <a:cs charset="0" panose="020B0604020202020204" pitchFamily="34" typeface="Arial"/>
            </a:rPr>
            <a:t>All ages, genders and ethnic groups, medium and high incomes; companies</a:t>
          </a:r>
        </a:p>
      </dsp:txBody>
      <dsp:txXfrm rot="5400000">
        <a:off x="2287181" y="954155"/>
        <a:ext cx="2125595" cy="2862469"/>
      </dsp:txXfrm>
    </dsp:sp>
    <dsp:sp modelId="{F88781C1-635E-4F58-977E-1EC21DAFD612}">
      <dsp:nvSpPr>
        <dsp:cNvPr id="0" name=""/>
        <dsp:cNvSpPr/>
      </dsp:nvSpPr>
      <dsp:spPr>
        <a:xfrm rot="16200000">
          <a:off x="3249602" y="1322592"/>
          <a:ext cx="4770781" cy="2125595"/>
        </a:xfrm>
        <a:prstGeom prst="flowChartManualOperation">
          <a:avLst/>
        </a:prstGeom>
        <a:solidFill>
          <a:schemeClr val="accent4">
            <a:hueOff val="-2976512"/>
            <a:satOff val="17933"/>
            <a:lumOff val="1437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t" anchorCtr="0" bIns="0" lIns="88900" numCol="1" rIns="88900" spcCol="1270" spcFirstLastPara="0" tIns="0" vert="horz" wrap="square">
          <a:noAutofit/>
        </a:bodyPr>
        <a:lstStyle/>
        <a:p>
          <a:pPr algn="l" defTabSz="16002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b="1" i="1" kern="1200" lang="en-US" sz="3600"/>
            <a:t>Psychographic</a:t>
          </a:r>
          <a:endParaRPr kern="1200" lang="en-US" sz="3600"/>
        </a:p>
        <a:p>
          <a:pPr algn="l" defTabSz="622300" indent="-114300" lvl="1" marL="114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ern="1200" lang="en-US" sz="1400">
              <a:latin charset="0" panose="020B0604020202020204" pitchFamily="34" typeface="Arial"/>
              <a:cs charset="0" panose="020B0604020202020204" pitchFamily="34" typeface="Arial"/>
            </a:rPr>
            <a:t>All social groups, but more focused on people with active lifestyle</a:t>
          </a:r>
        </a:p>
      </dsp:txBody>
      <dsp:txXfrm rot="5400000">
        <a:off x="4572195" y="954155"/>
        <a:ext cx="2125595" cy="2862469"/>
      </dsp:txXfrm>
    </dsp:sp>
    <dsp:sp modelId="{45350D06-AE6F-42F6-B865-03C62CFF36EF}">
      <dsp:nvSpPr>
        <dsp:cNvPr id="0" name=""/>
        <dsp:cNvSpPr/>
      </dsp:nvSpPr>
      <dsp:spPr>
        <a:xfrm rot="16200000">
          <a:off x="5534617" y="1322592"/>
          <a:ext cx="4770781" cy="2125595"/>
        </a:xfrm>
        <a:prstGeom prst="flowChartManualOperation">
          <a:avLst/>
        </a:prstGeom>
        <a:solidFill>
          <a:schemeClr val="accent4">
            <a:hueOff val="-4464769"/>
            <a:satOff val="26899"/>
            <a:lumOff val="2156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t" anchorCtr="0" bIns="0" lIns="88900" numCol="1" rIns="88900" spcCol="1270" spcFirstLastPara="0" tIns="0" vert="horz" wrap="square">
          <a:noAutofit/>
        </a:bodyPr>
        <a:lstStyle/>
        <a:p>
          <a:pPr algn="l" defTabSz="16002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b="1" i="1" kern="1200" lang="en-US" sz="3600"/>
            <a:t>Behavioral</a:t>
          </a:r>
          <a:endParaRPr kern="1200" lang="en-US" sz="3600"/>
        </a:p>
        <a:p>
          <a:pPr algn="l" defTabSz="622300" indent="-114300" lvl="1" marL="114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kern="1200" lang="en-US" sz="1400">
              <a:latin charset="0" panose="020B0604020202020204" pitchFamily="34" typeface="Arial"/>
              <a:cs charset="0" panose="020B0604020202020204" pitchFamily="34" typeface="Arial"/>
            </a:rPr>
            <a:t>We don’t have a physical shop; all orders will be taken online or by phone</a:t>
          </a:r>
        </a:p>
      </dsp:txBody>
      <dsp:txXfrm rot="5400000">
        <a:off x="6857210" y="954155"/>
        <a:ext cx="2125595" cy="286246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GrpSpPr/>
      <dsp:cNvPr id="0" name=""/>
    </dsp:nvGrpSpPr>
    <dsp:grpSpPr/>
    <dsp:sp modelId="{C2AB188D-A002-43C3-9484-73C83EC2EA28}">
      <dsp:nvSpPr>
        <dsp:cNvPr id="0" name=""/>
        <dsp:cNvSpPr/>
      </dsp:nvSpPr>
      <dsp:spPr>
        <a:xfrm>
          <a:off x="3291839" y="1274"/>
          <a:ext cx="4937760" cy="1010736"/>
        </a:xfrm>
        <a:prstGeom prst="rightArrow">
          <a:avLst>
            <a:gd fmla="val 75000" name="adj1"/>
            <a:gd fmla="val 50000" name="adj2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10160" lIns="10160" numCol="1" rIns="10160" spcCol="1270" spcFirstLastPara="0" tIns="10160" vert="horz" wrap="square">
          <a:noAutofit/>
        </a:bodyPr>
        <a:lstStyle/>
        <a:p>
          <a:pPr algn="l" defTabSz="711200" indent="-171450" lvl="1" marL="171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dirty="0" kern="1200" lang="en-US" sz="1600"/>
            <a:t>mobile car wash service</a:t>
          </a:r>
          <a:r>
            <a:rPr dirty="0" kern="1200" lang="en-US" sz="1600">
              <a:latin typeface="Myriad Pro"/>
            </a:rPr>
            <a:t> at any places, flexible time-slots</a:t>
          </a:r>
          <a:endParaRPr dirty="0" kern="1200" lang="en-US" sz="1600"/>
        </a:p>
      </dsp:txBody>
      <dsp:txXfrm>
        <a:off x="3291839" y="127616"/>
        <a:ext cx="4558734" cy="758052"/>
      </dsp:txXfrm>
    </dsp:sp>
    <dsp:sp modelId="{9D6656D9-96CD-495C-A9F6-2865C96D2D6D}">
      <dsp:nvSpPr>
        <dsp:cNvPr id="0" name=""/>
        <dsp:cNvSpPr/>
      </dsp:nvSpPr>
      <dsp:spPr>
        <a:xfrm>
          <a:off x="0" y="1274"/>
          <a:ext cx="3291840" cy="101073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ctr" anchorCtr="0" bIns="68580" lIns="137160" numCol="1" rIns="137160" spcCol="1270" spcFirstLastPara="0" tIns="68580" vert="horz" wrap="square">
          <a:noAutofit/>
        </a:bodyPr>
        <a:lstStyle/>
        <a:p>
          <a:pPr algn="ctr" defTabSz="16002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dirty="0" kern="1200" lang="en-US" sz="3600"/>
            <a:t>Product</a:t>
          </a:r>
        </a:p>
      </dsp:txBody>
      <dsp:txXfrm>
        <a:off x="49340" y="50614"/>
        <a:ext cx="3193160" cy="912056"/>
      </dsp:txXfrm>
    </dsp:sp>
    <dsp:sp modelId="{7F1D9361-170C-4ABA-8E23-83AC06720FC0}">
      <dsp:nvSpPr>
        <dsp:cNvPr id="0" name=""/>
        <dsp:cNvSpPr/>
      </dsp:nvSpPr>
      <dsp:spPr>
        <a:xfrm>
          <a:off x="3291839" y="1113083"/>
          <a:ext cx="4937760" cy="1010736"/>
        </a:xfrm>
        <a:prstGeom prst="rightArrow">
          <a:avLst>
            <a:gd fmla="val 75000" name="adj1"/>
            <a:gd fmla="val 50000" name="adj2"/>
          </a:avLst>
        </a:prstGeom>
        <a:solidFill>
          <a:schemeClr val="accent5">
            <a:tint val="40000"/>
            <a:alpha val="90000"/>
            <a:hueOff val="-3580160"/>
            <a:satOff val="16084"/>
            <a:lumOff val="1106"/>
            <a:alphaOff val="0"/>
          </a:schemeClr>
        </a:solidFill>
        <a:ln algn="ctr" cap="flat" cmpd="sng" w="25400">
          <a:solidFill>
            <a:schemeClr val="accent5">
              <a:tint val="40000"/>
              <a:alpha val="90000"/>
              <a:hueOff val="-3580160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10160" lIns="10160" numCol="1" rIns="10160" spcCol="1270" spcFirstLastPara="0" tIns="10160" vert="horz" wrap="square">
          <a:noAutofit/>
        </a:bodyPr>
        <a:lstStyle/>
        <a:p>
          <a:pPr algn="l" defTabSz="711200" indent="-171450" lvl="1" marL="171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dirty="0" kern="1200" lang="en-US" sz="1600"/>
            <a:t>Variable prices starting from £15 depending on the distance, service required, size of the vehicle and extras.</a:t>
          </a:r>
          <a:r>
            <a:rPr dirty="0" kern="1200" lang="en-US" sz="1600">
              <a:latin typeface="Myriad Pro"/>
            </a:rPr>
            <a:t> </a:t>
          </a:r>
        </a:p>
      </dsp:txBody>
      <dsp:txXfrm>
        <a:off x="3291839" y="1239425"/>
        <a:ext cx="4558734" cy="758052"/>
      </dsp:txXfrm>
    </dsp:sp>
    <dsp:sp modelId="{FB5A0E92-BD39-4A03-B9E5-B4F19C34C6B0}">
      <dsp:nvSpPr>
        <dsp:cNvPr id="0" name=""/>
        <dsp:cNvSpPr/>
      </dsp:nvSpPr>
      <dsp:spPr>
        <a:xfrm>
          <a:off x="0" y="1113083"/>
          <a:ext cx="3291840" cy="1010736"/>
        </a:xfrm>
        <a:prstGeom prst="roundRect">
          <a:avLst/>
        </a:prstGeom>
        <a:solidFill>
          <a:schemeClr val="accent5">
            <a:hueOff val="-3311291"/>
            <a:satOff val="13270"/>
            <a:lumOff val="2876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ctr" anchorCtr="0" bIns="68580" lIns="137160" numCol="1" rIns="137160" spcCol="1270" spcFirstLastPara="0" tIns="68580" vert="horz" wrap="square">
          <a:noAutofit/>
        </a:bodyPr>
        <a:lstStyle/>
        <a:p>
          <a:pPr algn="ctr" defTabSz="16002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dirty="0" kern="1200" lang="en-US" sz="3600"/>
            <a:t>Price</a:t>
          </a:r>
        </a:p>
      </dsp:txBody>
      <dsp:txXfrm>
        <a:off x="49340" y="1162423"/>
        <a:ext cx="3193160" cy="912056"/>
      </dsp:txXfrm>
    </dsp:sp>
    <dsp:sp modelId="{18DF0005-C44B-4265-92B9-7BC3E9C34E1C}">
      <dsp:nvSpPr>
        <dsp:cNvPr id="0" name=""/>
        <dsp:cNvSpPr/>
      </dsp:nvSpPr>
      <dsp:spPr>
        <a:xfrm>
          <a:off x="3291839" y="2224893"/>
          <a:ext cx="4937760" cy="1010736"/>
        </a:xfrm>
        <a:prstGeom prst="rightArrow">
          <a:avLst>
            <a:gd fmla="val 75000" name="adj1"/>
            <a:gd fmla="val 50000" name="adj2"/>
          </a:avLst>
        </a:prstGeom>
        <a:solidFill>
          <a:schemeClr val="accent5">
            <a:tint val="40000"/>
            <a:alpha val="90000"/>
            <a:hueOff val="-7160320"/>
            <a:satOff val="32169"/>
            <a:lumOff val="2211"/>
            <a:alphaOff val="0"/>
          </a:schemeClr>
        </a:solidFill>
        <a:ln algn="ctr" cap="flat" cmpd="sng" w="25400">
          <a:solidFill>
            <a:schemeClr val="accent5">
              <a:tint val="40000"/>
              <a:alpha val="90000"/>
              <a:hueOff val="-7160320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10160" lIns="10160" numCol="1" rIns="10160" spcCol="1270" spcFirstLastPara="0" tIns="10160" vert="horz" wrap="square">
          <a:noAutofit/>
        </a:bodyPr>
        <a:lstStyle/>
        <a:p>
          <a:pPr algn="l" defTabSz="711200" indent="-171450" lvl="1" marL="171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dirty="0" kern="1200" lang="en-US" sz="1600"/>
            <a:t>the service can be requested online on the company's website or phone; the service will be offered at the place requested by the client</a:t>
          </a:r>
        </a:p>
      </dsp:txBody>
      <dsp:txXfrm>
        <a:off x="3291839" y="2351235"/>
        <a:ext cx="4558734" cy="758052"/>
      </dsp:txXfrm>
    </dsp:sp>
    <dsp:sp modelId="{F7633FE9-C9E6-4908-B47D-2C971B622FFB}">
      <dsp:nvSpPr>
        <dsp:cNvPr id="0" name=""/>
        <dsp:cNvSpPr/>
      </dsp:nvSpPr>
      <dsp:spPr>
        <a:xfrm>
          <a:off x="0" y="2224893"/>
          <a:ext cx="3291840" cy="1010736"/>
        </a:xfrm>
        <a:prstGeom prst="roundRect">
          <a:avLst/>
        </a:prstGeom>
        <a:solidFill>
          <a:schemeClr val="accent5">
            <a:hueOff val="-6622583"/>
            <a:satOff val="26541"/>
            <a:lumOff val="5752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ctr" anchorCtr="0" bIns="68580" lIns="137160" numCol="1" rIns="137160" spcCol="1270" spcFirstLastPara="0" tIns="68580" vert="horz" wrap="square">
          <a:noAutofit/>
        </a:bodyPr>
        <a:lstStyle/>
        <a:p>
          <a:pPr algn="ctr" defTabSz="1600200" indent="0" lvl="0" marL="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dirty="0" kern="1200" lang="en-US" sz="3600"/>
            <a:t>Place   </a:t>
          </a:r>
        </a:p>
      </dsp:txBody>
      <dsp:txXfrm>
        <a:off x="49340" y="2274233"/>
        <a:ext cx="3193160" cy="912056"/>
      </dsp:txXfrm>
    </dsp:sp>
    <dsp:sp modelId="{04EB8BAD-EC10-4F4E-BB9B-2EB0EDF4B46A}">
      <dsp:nvSpPr>
        <dsp:cNvPr id="0" name=""/>
        <dsp:cNvSpPr/>
      </dsp:nvSpPr>
      <dsp:spPr>
        <a:xfrm>
          <a:off x="3291839" y="3336703"/>
          <a:ext cx="4937760" cy="1010736"/>
        </a:xfrm>
        <a:prstGeom prst="rightArrow">
          <a:avLst>
            <a:gd fmla="val 75000" name="adj1"/>
            <a:gd fmla="val 50000" name="adj2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algn="ctr" cap="flat" cmpd="sng" w="25400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/>
      </dsp:style>
      <dsp:txBody>
        <a:bodyPr anchor="t" anchorCtr="0" bIns="10160" lIns="10160" numCol="1" rIns="10160" spcCol="1270" spcFirstLastPara="0" tIns="10160" vert="horz" wrap="square">
          <a:noAutofit/>
        </a:bodyPr>
        <a:lstStyle/>
        <a:p>
          <a:pPr algn="l" defTabSz="711200" indent="-171450" lvl="1" marL="1714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dirty="0" kern="1200" lang="en-US" sz="1600">
              <a:latin typeface="Myriad Pro"/>
            </a:rPr>
            <a:t>Social media</a:t>
          </a:r>
          <a:r>
            <a:rPr dirty="0" kern="1200" lang="en-US" sz="1600">
              <a:solidFill>
                <a:srgbClr val="010000"/>
              </a:solidFill>
              <a:latin typeface="Myriad Pro"/>
            </a:rPr>
            <a:t>; </a:t>
          </a:r>
          <a:r>
            <a:rPr dirty="0" kern="1200" lang="en-US" sz="1600">
              <a:latin typeface="Myriad Pro"/>
            </a:rPr>
            <a:t>flyers</a:t>
          </a:r>
          <a:r>
            <a:rPr dirty="0" kern="1200" lang="en-US" sz="1600">
              <a:solidFill>
                <a:srgbClr val="010000"/>
              </a:solidFill>
              <a:latin typeface="Myriad Pro"/>
            </a:rPr>
            <a:t>;</a:t>
          </a:r>
          <a:r>
            <a:rPr dirty="0" kern="1200" lang="en-US" sz="1600">
              <a:latin typeface="Myriad Pro"/>
            </a:rPr>
            <a:t> business cards</a:t>
          </a:r>
          <a:r>
            <a:rPr dirty="0" kern="1200" lang="en-US" sz="1600">
              <a:solidFill>
                <a:srgbClr val="010000"/>
              </a:solidFill>
              <a:latin typeface="Myriad Pro"/>
            </a:rPr>
            <a:t>;</a:t>
          </a:r>
          <a:r>
            <a:rPr dirty="0" kern="1200" lang="en-US" sz="1600">
              <a:latin typeface="Myriad Pro"/>
            </a:rPr>
            <a:t> buy 2 get one free</a:t>
          </a:r>
          <a:r>
            <a:rPr dirty="0" kern="1200" lang="en-US" sz="1600">
              <a:solidFill>
                <a:srgbClr val="010000"/>
              </a:solidFill>
              <a:latin typeface="Myriad Pro"/>
            </a:rPr>
            <a:t>;</a:t>
          </a:r>
          <a:br>
            <a:rPr dirty="0" kern="1200" lang="en-US" sz="1600">
              <a:latin typeface="Myriad Pro"/>
            </a:rPr>
          </a:br>
          <a:r>
            <a:rPr dirty="0" kern="1200" lang="en-US" sz="1600">
              <a:latin typeface="Myriad Pro"/>
            </a:rPr>
            <a:t>    </a:t>
          </a:r>
          <a:endParaRPr dirty="0" kern="1200" lang="en-US" sz="1600"/>
        </a:p>
      </dsp:txBody>
      <dsp:txXfrm>
        <a:off x="3291839" y="3463045"/>
        <a:ext cx="4558734" cy="758052"/>
      </dsp:txXfrm>
    </dsp:sp>
    <dsp:sp modelId="{D291C802-00FC-49C3-89CE-479582F75C8E}">
      <dsp:nvSpPr>
        <dsp:cNvPr id="0" name=""/>
        <dsp:cNvSpPr/>
      </dsp:nvSpPr>
      <dsp:spPr>
        <a:xfrm>
          <a:off x="0" y="3336703"/>
          <a:ext cx="3291840" cy="1010736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ctr" anchorCtr="0" bIns="68580" lIns="137160" numCol="1" rIns="137160" spcCol="1270" spcFirstLastPara="0" tIns="68580" vert="horz" wrap="square">
          <a:noAutofit/>
        </a:bodyPr>
        <a:lstStyle/>
        <a:p>
          <a:pPr algn="ctr" defTabSz="1600200" indent="0" lvl="0" marL="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dirty="0" kern="1200" lang="en-US" sz="3600">
              <a:latin typeface="Myriad Pro"/>
            </a:rPr>
            <a:t>Promotion  </a:t>
          </a:r>
          <a:r>
            <a:rPr dirty="0" kern="1200" lang="en-US" sz="3600"/>
            <a:t>  </a:t>
          </a:r>
        </a:p>
      </dsp:txBody>
      <dsp:txXfrm>
        <a:off x="49340" y="3386043"/>
        <a:ext cx="3193160" cy="912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GrpSpPr/>
      <dsp:cNvPr id="0" name=""/>
    </dsp:nvGrpSpPr>
    <dsp:grpSpPr/>
    <dsp:sp modelId="{E6E91426-250A-4AC3-AB4E-6B1451DB77BB}">
      <dsp:nvSpPr>
        <dsp:cNvPr id="0" name=""/>
        <dsp:cNvSpPr/>
      </dsp:nvSpPr>
      <dsp:spPr>
        <a:xfrm rot="16200000">
          <a:off x="-673199" y="674203"/>
          <a:ext cx="3960341" cy="2611933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ctr" anchorCtr="0" bIns="0" lIns="88900" numCol="1" rIns="88900" spcCol="1270" spcFirstLastPara="0" tIns="0" vert="horz" wrap="square">
          <a:noAutofit/>
        </a:bodyPr>
        <a:lstStyle/>
        <a:p>
          <a:pPr algn="ctr" defTabSz="6223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i="1" kern="1200" lang="en-GB" sz="1400" u="sng">
              <a:latin typeface="Arial"/>
              <a:cs typeface="Arial"/>
            </a:rPr>
            <a:t>Costel Andone</a:t>
          </a:r>
        </a:p>
        <a:p>
          <a:pPr algn="ctr" defTabSz="6223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1400">
              <a:latin typeface="Arial"/>
              <a:cs typeface="Arial"/>
            </a:rPr>
            <a:t>-Company owner</a:t>
          </a:r>
        </a:p>
        <a:p>
          <a:pPr algn="ctr" defTabSz="6223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1400">
              <a:latin typeface="Arial"/>
              <a:cs typeface="Arial"/>
            </a:rPr>
            <a:t>-Manager</a:t>
          </a:r>
        </a:p>
      </dsp:txBody>
      <dsp:txXfrm rot="5400000">
        <a:off x="1005" y="792067"/>
        <a:ext cx="2611933" cy="2376205"/>
      </dsp:txXfrm>
    </dsp:sp>
    <dsp:sp modelId="{37097208-8642-4DCC-904A-FE84C9FF6EFD}">
      <dsp:nvSpPr>
        <dsp:cNvPr id="0" name=""/>
        <dsp:cNvSpPr/>
      </dsp:nvSpPr>
      <dsp:spPr>
        <a:xfrm rot="16200000">
          <a:off x="2134629" y="674203"/>
          <a:ext cx="3960341" cy="2611933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ctr" anchorCtr="0" bIns="0" lIns="88900" numCol="1" rIns="88900" spcCol="1270" spcFirstLastPara="0" tIns="0" vert="horz" wrap="square">
          <a:noAutofit/>
        </a:bodyPr>
        <a:lstStyle/>
        <a:p>
          <a:pPr algn="ctr" defTabSz="622300" indent="0" lvl="0" marL="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1400" u="sng">
              <a:latin typeface="Arial"/>
              <a:cs typeface="Arial"/>
            </a:rPr>
            <a:t>Diana Macovei</a:t>
          </a:r>
          <a:r>
            <a:rPr altLang="en-GB" kern="1200" lang="en-GB" sz="1400">
              <a:latin typeface="Arial"/>
              <a:cs typeface="Arial"/>
            </a:rPr>
            <a:t>  </a:t>
          </a:r>
        </a:p>
        <a:p>
          <a:pPr algn="ctr" defTabSz="6223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1400">
              <a:latin typeface="Arial"/>
              <a:cs typeface="Arial"/>
            </a:rPr>
            <a:t> - Accountant</a:t>
          </a:r>
        </a:p>
        <a:p>
          <a:pPr algn="ctr" defTabSz="6223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1400">
              <a:latin typeface="Arial"/>
              <a:cs typeface="Arial"/>
            </a:rPr>
            <a:t>- IT technician</a:t>
          </a:r>
        </a:p>
      </dsp:txBody>
      <dsp:txXfrm rot="5400000">
        <a:off x="2808833" y="792067"/>
        <a:ext cx="2611933" cy="2376205"/>
      </dsp:txXfrm>
    </dsp:sp>
    <dsp:sp modelId="{76A83D82-1E00-49E8-8878-AB69A583D5F6}">
      <dsp:nvSpPr>
        <dsp:cNvPr id="0" name=""/>
        <dsp:cNvSpPr/>
      </dsp:nvSpPr>
      <dsp:spPr>
        <a:xfrm rot="16200000">
          <a:off x="4942458" y="674203"/>
          <a:ext cx="3960341" cy="2611933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algn="ctr" cap="flat" cmpd="sng" w="254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b="0" g="0" r="0"/>
        </a:lnRef>
        <a:fillRef idx="1">
          <a:scrgbClr b="0" g="0" r="0"/>
        </a:fillRef>
        <a:effectRef idx="0">
          <a:scrgbClr b="0" g="0" r="0"/>
        </a:effectRef>
        <a:fontRef idx="minor">
          <a:schemeClr val="lt1"/>
        </a:fontRef>
      </dsp:style>
      <dsp:txBody>
        <a:bodyPr anchor="ctr" anchorCtr="0" bIns="0" lIns="88900" numCol="1" rIns="88900" spcCol="1270" spcFirstLastPara="0" tIns="0" vert="horz" wrap="square">
          <a:noAutofit/>
        </a:bodyPr>
        <a:lstStyle/>
        <a:p>
          <a:pPr algn="ctr" defTabSz="622300" indent="0" lvl="0" marL="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1400" u="sng">
              <a:latin typeface="Arial"/>
              <a:cs typeface="Arial"/>
            </a:rPr>
            <a:t>Paulina Andone</a:t>
          </a:r>
          <a:r>
            <a:rPr altLang="en-GB" kern="1200" lang="en-GB" sz="1400">
              <a:latin typeface="Arial"/>
              <a:cs typeface="Arial"/>
            </a:rPr>
            <a:t>  </a:t>
          </a:r>
        </a:p>
        <a:p>
          <a:pPr algn="ctr" defTabSz="6223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1400">
              <a:latin typeface="Arial"/>
              <a:cs typeface="Arial"/>
            </a:rPr>
            <a:t>- Assistant</a:t>
          </a:r>
        </a:p>
        <a:p>
          <a:pPr algn="ctr" defTabSz="622300" indent="0" lvl="0" mar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GB" kern="1200" lang="en-GB" sz="1400">
              <a:latin typeface="Arial"/>
              <a:cs typeface="Arial"/>
            </a:rPr>
            <a:t>-Marketing and advertising</a:t>
          </a:r>
        </a:p>
      </dsp:txBody>
      <dsp:txXfrm rot="5400000">
        <a:off x="5616662" y="792067"/>
        <a:ext cx="2611933" cy="23762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pri="18000" type="list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destId="1" destOrd="0" modelId="4" srcId="0" srcOrd="0"/>
        <dgm:cxn destId="2" destOrd="0" modelId="5" srcId="0" srcOrd="1"/>
        <dgm:cxn destId="3" destOrd="0" modelId="6" srcId="0" srcOrd="2"/>
        <dgm:cxn destId="11" destOrd="0" modelId="13" srcId="1" srcOrd="0"/>
        <dgm:cxn destId="12" destOrd="0" modelId="14" srcId="1" srcOrd="1"/>
        <dgm:cxn destId="21" destOrd="0" modelId="23" srcId="2" srcOrd="0"/>
        <dgm:cxn destId="22" destOrd="0" modelId="24" srcId="2" srcOrd="1"/>
        <dgm:cxn destId="31" destOrd="0" modelId="33" srcId="3" srcOrd="0"/>
        <dgm:cxn destId="32" destOrd="0" modelId="34" srcId="3" srcOrd="1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destId="1" destOrd="0" modelId="4" srcId="0" srcOrd="0"/>
        <dgm:cxn destId="2" destOrd="0" modelId="5" srcId="0" srcOrd="1"/>
        <dgm:cxn destId="11" destOrd="0" modelId="13" srcId="1" srcOrd="0"/>
        <dgm:cxn destId="21" destOrd="0" modelId="23" srcId="2" src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destId="1" destOrd="0" modelId="5" srcId="0" srcOrd="0"/>
        <dgm:cxn destId="2" destOrd="0" modelId="6" srcId="0" srcOrd="1"/>
        <dgm:cxn destId="3" destOrd="0" modelId="7" srcId="0" srcOrd="2"/>
        <dgm:cxn destId="4" destOrd="0" modelId="8" srcId="0" srcOrd="3"/>
        <dgm:cxn destId="11" destOrd="0" modelId="13" srcId="1" srcOrd="0"/>
        <dgm:cxn destId="21" destOrd="0" modelId="23" srcId="2" srcOrd="0"/>
        <dgm:cxn destId="31" destOrd="0" modelId="33" srcId="3" srcOrd="0"/>
        <dgm:cxn destId="41" destOrd="0" modelId="43" srcId="4" srcOrd="0"/>
      </dgm:cxnLst>
      <dgm:bg/>
      <dgm:whole/>
    </dgm:dataModel>
  </dgm:clrData>
  <dgm:layoutNode name="Name0">
    <dgm:shape xmlns:r="http://schemas.openxmlformats.org/officeDocument/2006/relationships" r:blip="">
      <dgm:adjLst/>
    </dgm:shape>
    <dgm:varLst>
      <dgm:dir/>
      <dgm:resizeHandles val="exact"/>
    </dgm:varLst>
    <dgm:choose name="Name1">
      <dgm:if arg="dir" func="var" name="Name2" op="equ" val="norm">
        <dgm:alg type="lin"/>
      </dgm:if>
      <dgm:else name="Name3">
        <dgm:alg type="lin">
          <dgm:param type="linDir" val="fromR"/>
        </dgm:alg>
      </dgm:else>
    </dgm:choose>
    <dgm:presOf/>
    <dgm:constrLst>
      <dgm:constr for="ch" ptType="node" refType="h" type="h"/>
      <dgm:constr for="ch" ptType="node" refType="w" type="w"/>
      <dgm:constr for="ch" op="equ" ptType="node" type="primFontSz"/>
      <dgm:constr fact="0.075" for="ch" forName="sibTrans" refType="w" type="w"/>
    </dgm:constrLst>
    <dgm:ruleLst/>
    <dgm:forEach axis="ch" name="nodesForEach" ptType="node">
      <dgm:layoutNode name="node">
        <dgm:alg type="tx"/>
        <dgm:varLst>
          <dgm:bulletEnabled val="1"/>
        </dgm:varLst>
        <dgm:choose name="Name4">
          <dgm:if arg="dir" func="var" name="Name5" op="equ" val="norm">
            <dgm:shape xmlns:r="http://schemas.openxmlformats.org/officeDocument/2006/relationships" r:blip="" rot="-90" type="flowChartManualOperation">
              <dgm:adjLst/>
            </dgm:shape>
          </dgm:if>
          <dgm:else name="Name6">
            <dgm:shape xmlns:r="http://schemas.openxmlformats.org/officeDocument/2006/relationships" r:blip="" rot="90" type="flowChartManualOperation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fact="0.5" refType="primFontSz" type="lMarg"/>
          <dgm:constr refType="lMarg" type="rMarg"/>
        </dgm:constrLst>
        <dgm:ruleLst>
          <dgm:rule fact="NaN" max="NaN" type="primFontSz" val="5"/>
        </dgm:ruleLst>
      </dgm:layoutNode>
      <dgm:forEach axis="followSib" cnt="1" name="sibTransForEach" ptType="sibTrans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pri="22000" type="process"/>
    <dgm:cat pri="17000" type="list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destId="1" destOrd="0" modelId="4" srcId="0" srcOrd="0"/>
        <dgm:cxn destId="2" destOrd="0" modelId="5" srcId="0" srcOrd="1"/>
        <dgm:cxn destId="11" destOrd="0" modelId="13" srcId="1" srcOrd="0"/>
        <dgm:cxn destId="12" destOrd="0" modelId="14" srcId="1" srcOrd="0"/>
        <dgm:cxn destId="21" destOrd="0" modelId="23" srcId="2" srcOrd="0"/>
        <dgm:cxn destId="22" destOrd="0" modelId="24" srcId="2" src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destId="1" destOrd="0" modelId="3" srcId="0" srcOrd="0"/>
        <dgm:cxn destId="2" destOrd="0" modelId="4" srcId="0" srcOrd="1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destId="1" destOrd="0" modelId="5" srcId="0" srcOrd="0"/>
        <dgm:cxn destId="2" destOrd="0" modelId="6" srcId="0" srcOrd="1"/>
        <dgm:cxn destId="3" destOrd="0" modelId="7" srcId="0" srcOrd="2"/>
        <dgm:cxn destId="4" destOrd="0" modelId="8" srcId="0" srcOrd="3"/>
      </dgm:cxnLst>
      <dgm:bg/>
      <dgm:whole/>
    </dgm:dataModel>
  </dgm:clrData>
  <dgm:layoutNode name="Name0">
    <dgm:alg type="lin">
      <dgm:param type="linDir" val="fromT"/>
    </dgm:alg>
    <dgm:shape xmlns:r="http://schemas.openxmlformats.org/officeDocument/2006/relationships" r:blip="">
      <dgm:adjLst/>
    </dgm:shape>
    <dgm:varLst>
      <dgm:dir/>
      <dgm:animLvl val="lvl"/>
      <dgm:resizeHandles/>
    </dgm:varLst>
    <dgm:presOf/>
    <dgm:constrLst>
      <dgm:constr for="ch" forName="linNode" refType="w" type="w"/>
      <dgm:constr for="ch" forName="linNode" refType="h" type="h"/>
      <dgm:constr fact="0.1" for="ch" forName="spacing" refFor="ch" refForName="linNode" refType="h" type="h"/>
      <dgm:constr for="des" forName="parentShp" op="equ" type="primFontSz" val="65"/>
      <dgm:constr for="des" forName="childShp" op="equ" type="primFontSz" val="65"/>
    </dgm:constrLst>
    <dgm:ruleLst/>
    <dgm:forEach axis="ch" name="Name1" ptType="node">
      <dgm:layoutNode name="linNode">
        <dgm:shape xmlns:r="http://schemas.openxmlformats.org/officeDocument/2006/relationships" r:blip="">
          <dgm:adjLst/>
        </dgm:shape>
        <dgm:layoutNode name="parentShp" styleLbl="node1">
          <dgm:alg type="tx"/>
          <dgm:shape xmlns:r="http://schemas.openxmlformats.org/officeDocument/2006/relationships" r:blip="" type="roundRect">
            <dgm:adjLst/>
          </dgm:shape>
          <dgm:varLst>
            <dgm:bulletEnabled val="1"/>
          </dgm:varLst>
          <dgm:presOf axis="self" ptType="node"/>
          <dgm:constrLst>
            <dgm:constr fact="0.15" refType="primFontSz" type="tMarg"/>
            <dgm:constr fact="0.15" refType="primFontSz" type="bMarg"/>
            <dgm:constr fact="0.3" refType="primFontSz" type="lMarg"/>
            <dgm:constr fact="0.3" refType="primFontSz" type="rMarg"/>
          </dgm:constrLst>
          <dgm:ruleLst>
            <dgm:rule fact="NaN" max="NaN" type="primFontSz" val="5"/>
          </dgm:ruleLst>
        </dgm:layoutNode>
        <dgm:layoutNode name="childShp" styleLbl="bgAccFollowNode1">
          <dgm:alg type="tx">
            <dgm:param type="stBulletLvl" val="1"/>
          </dgm:alg>
          <dgm:varLst>
            <dgm:bulletEnabled val="1"/>
          </dgm:varLst>
          <dgm:choose name="Name8">
            <dgm:if arg="dir" func="var" name="Name9" op="equ" val="norm">
              <dgm:shape xmlns:r="http://schemas.openxmlformats.org/officeDocument/2006/relationships" r:blip="" type="rightArrow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:blip="" rot="180" type="rightArrow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refType="primFontSz" type="secFontSz"/>
            <dgm:constr fact="0.05" refType="primFontSz" type="tMarg"/>
            <dgm:constr fact="0.05" refType="primFontSz" type="bMarg"/>
            <dgm:constr fact="0.05" refType="primFontSz" type="lMarg"/>
            <dgm:constr fact="0.05" refType="primFontSz" type="rMarg"/>
          </dgm:constrLst>
          <dgm:ruleLst>
            <dgm:rule fact="NaN" max="NaN" type="primFontSz" val="5"/>
          </dgm:ruleLst>
        </dgm:layoutNode>
        <dgm:choose name="Name2">
          <dgm:if arg="dir" func="var" name="Name3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presOf/>
        <dgm:choose name="Name5">
          <dgm:if arg="dir" func="var" name="Name6" op="equ" val="norm">
            <dgm:constrLst>
              <dgm:constr fact="0.4" for="ch" forName="parentShp" refType="w" type="w"/>
              <dgm:constr for="ch" forName="parentShp" refType="h" type="h"/>
              <dgm:constr fact="0.6" for="ch" forName="childShp" refType="w" type="w"/>
              <dgm:constr for="ch" forName="childShp" refFor="ch" refForName="parentShp" refType="h" type="h"/>
            </dgm:constrLst>
          </dgm:if>
          <dgm:else name="Name7">
            <dgm:constrLst>
              <dgm:constr fact="0.4" for="ch" forName="parentShp" refType="w" type="w"/>
              <dgm:constr for="ch" forName="parentShp" refType="h" type="h"/>
              <dgm:constr fact="0.6" for="ch" forName="childShp" refType="w" type="w"/>
              <dgm:constr for="ch" forName="childShp" refFor="ch" refForName="parentShp" refType="h" type="h"/>
            </dgm:constrLst>
          </dgm:else>
        </dgm:choose>
        <dgm:ruleLst/>
      </dgm:layoutNode>
      <dgm:forEach axis="followSib" cnt="1" name="Name11" ptType="sibTrans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pri="18000" type="list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destId="1" destOrd="0" modelId="4" srcId="0" srcOrd="0"/>
        <dgm:cxn destId="2" destOrd="0" modelId="5" srcId="0" srcOrd="1"/>
        <dgm:cxn destId="3" destOrd="0" modelId="6" srcId="0" srcOrd="2"/>
        <dgm:cxn destId="11" destOrd="0" modelId="13" srcId="1" srcOrd="0"/>
        <dgm:cxn destId="12" destOrd="0" modelId="14" srcId="1" srcOrd="1"/>
        <dgm:cxn destId="21" destOrd="0" modelId="23" srcId="2" srcOrd="0"/>
        <dgm:cxn destId="22" destOrd="0" modelId="24" srcId="2" srcOrd="1"/>
        <dgm:cxn destId="31" destOrd="0" modelId="33" srcId="3" srcOrd="0"/>
        <dgm:cxn destId="32" destOrd="0" modelId="34" srcId="3" srcOrd="1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destId="1" destOrd="0" modelId="4" srcId="0" srcOrd="0"/>
        <dgm:cxn destId="2" destOrd="0" modelId="5" srcId="0" srcOrd="1"/>
        <dgm:cxn destId="11" destOrd="0" modelId="13" srcId="1" srcOrd="0"/>
        <dgm:cxn destId="21" destOrd="0" modelId="23" srcId="2" src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destId="1" destOrd="0" modelId="5" srcId="0" srcOrd="0"/>
        <dgm:cxn destId="2" destOrd="0" modelId="6" srcId="0" srcOrd="1"/>
        <dgm:cxn destId="3" destOrd="0" modelId="7" srcId="0" srcOrd="2"/>
        <dgm:cxn destId="4" destOrd="0" modelId="8" srcId="0" srcOrd="3"/>
        <dgm:cxn destId="11" destOrd="0" modelId="13" srcId="1" srcOrd="0"/>
        <dgm:cxn destId="21" destOrd="0" modelId="23" srcId="2" srcOrd="0"/>
        <dgm:cxn destId="31" destOrd="0" modelId="33" srcId="3" srcOrd="0"/>
        <dgm:cxn destId="41" destOrd="0" modelId="43" srcId="4" srcOrd="0"/>
      </dgm:cxnLst>
      <dgm:bg/>
      <dgm:whole/>
    </dgm:dataModel>
  </dgm:clrData>
  <dgm:layoutNode name="Name0">
    <dgm:shape xmlns:r="http://schemas.openxmlformats.org/officeDocument/2006/relationships" r:blip="">
      <dgm:adjLst/>
    </dgm:shape>
    <dgm:varLst>
      <dgm:dir/>
      <dgm:resizeHandles val="exact"/>
    </dgm:varLst>
    <dgm:choose name="Name1">
      <dgm:if arg="dir" func="var" name="Name2" op="equ" val="norm">
        <dgm:alg type="lin"/>
      </dgm:if>
      <dgm:else name="Name3">
        <dgm:alg type="lin">
          <dgm:param type="linDir" val="fromR"/>
        </dgm:alg>
      </dgm:else>
    </dgm:choose>
    <dgm:presOf/>
    <dgm:constrLst>
      <dgm:constr for="ch" ptType="node" refType="h" type="h"/>
      <dgm:constr for="ch" ptType="node" refType="w" type="w"/>
      <dgm:constr for="ch" op="equ" ptType="node" type="primFontSz"/>
      <dgm:constr fact="0.075" for="ch" forName="sibTrans" refType="w" type="w"/>
    </dgm:constrLst>
    <dgm:ruleLst/>
    <dgm:forEach axis="ch" name="nodesForEach" ptType="node">
      <dgm:layoutNode name="node">
        <dgm:alg type="tx"/>
        <dgm:varLst>
          <dgm:bulletEnabled val="1"/>
        </dgm:varLst>
        <dgm:choose name="Name4">
          <dgm:if arg="dir" func="var" name="Name5" op="equ" val="norm">
            <dgm:shape xmlns:r="http://schemas.openxmlformats.org/officeDocument/2006/relationships" r:blip="" rot="-90" type="flowChartManualOperation">
              <dgm:adjLst/>
            </dgm:shape>
          </dgm:if>
          <dgm:else name="Name6">
            <dgm:shape xmlns:r="http://schemas.openxmlformats.org/officeDocument/2006/relationships" r:blip="" rot="90" type="flowChartManualOperation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fact="0.5" refType="primFontSz" type="lMarg"/>
          <dgm:constr refType="lMarg" type="rMarg"/>
        </dgm:constrLst>
        <dgm:ruleLst>
          <dgm:rule fact="NaN" max="NaN" type="primFontSz" val="5"/>
        </dgm:ruleLst>
      </dgm:layoutNode>
      <dgm:forEach axis="followSib" cnt="1" name="sibTransForEach" ptType="sibTrans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pri="10100" type="simple"/>
  </dgm:catLst>
  <dgm:scene3d>
    <a:camera prst="orthographicFront"/>
    <a:lightRig dir="t" rig="threePt"/>
  </dgm:scene3d>
  <dgm:styleLbl name="node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l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ven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tx1"/>
      </a:fontRef>
    </dgm:style>
  </dgm:styleLbl>
  <dgm:styleLbl name="alig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b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sibTrans1D1">
    <dgm:scene3d>
      <a:camera prst="orthographicFront"/>
      <a:lightRig dir="t" rig="threePt"/>
    </dgm:scene3d>
    <dgm:sp3d/>
    <dgm:txPr/>
    <dgm:style>
      <a:lnRef idx="1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callout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sst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1D1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2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3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4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con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AlignAcc1">
    <dgm:scene3d>
      <a:camera prst="orthographicFront"/>
      <a:lightRig dir="t" rig="threePt"/>
    </dgm:scene3d>
    <dgm:sp3d/>
    <dgm:txPr/>
    <dgm:style>
      <a:lnRef idx="1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dk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Shp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revTx">
    <dgm:scene3d>
      <a:camera prst="orthographicFront"/>
      <a:lightRig dir="t" rig="threePt"/>
    </dgm:scene3d>
    <dgm:sp3d/>
    <dgm:txPr/>
    <dgm:style>
      <a:lnRef idx="0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pri="10100" type="simple"/>
  </dgm:catLst>
  <dgm:scene3d>
    <a:camera prst="orthographicFront"/>
    <a:lightRig dir="t" rig="threePt"/>
  </dgm:scene3d>
  <dgm:styleLbl name="node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l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ven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tx1"/>
      </a:fontRef>
    </dgm:style>
  </dgm:styleLbl>
  <dgm:styleLbl name="alig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b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sibTrans1D1">
    <dgm:scene3d>
      <a:camera prst="orthographicFront"/>
      <a:lightRig dir="t" rig="threePt"/>
    </dgm:scene3d>
    <dgm:sp3d/>
    <dgm:txPr/>
    <dgm:style>
      <a:lnRef idx="1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callout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sst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1D1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2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3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4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con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AlignAcc1">
    <dgm:scene3d>
      <a:camera prst="orthographicFront"/>
      <a:lightRig dir="t" rig="threePt"/>
    </dgm:scene3d>
    <dgm:sp3d/>
    <dgm:txPr/>
    <dgm:style>
      <a:lnRef idx="1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dk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Shp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revTx">
    <dgm:scene3d>
      <a:camera prst="orthographicFront"/>
      <a:lightRig dir="t" rig="threePt"/>
    </dgm:scene3d>
    <dgm:sp3d/>
    <dgm:txPr/>
    <dgm:style>
      <a:lnRef idx="0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pri="10100" type="simple"/>
  </dgm:catLst>
  <dgm:scene3d>
    <a:camera prst="orthographicFront"/>
    <a:lightRig dir="t" rig="threePt"/>
  </dgm:scene3d>
  <dgm:styleLbl name="node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l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ven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tx1"/>
      </a:fontRef>
    </dgm:style>
  </dgm:styleLbl>
  <dgm:styleLbl name="align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node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ImgPlac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f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bgSibTrans2D1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sibTrans1D1">
    <dgm:scene3d>
      <a:camera prst="orthographicFront"/>
      <a:lightRig dir="t" rig="threePt"/>
    </dgm:scene3d>
    <dgm:sp3d/>
    <dgm:txPr/>
    <dgm:style>
      <a:lnRef idx="1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callout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sst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asst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2D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>
        <a:schemeClr val="lt1"/>
      </a:fontRef>
    </dgm:style>
  </dgm:styleLbl>
  <dgm:styleLbl name="parChTrans1D1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2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3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parChTrans1D4">
    <dgm:scene3d>
      <a:camera prst="orthographicFront"/>
      <a:lightRig dir="t" rig="threePt"/>
    </dgm:scene3d>
    <dgm:sp3d/>
    <dgm:txPr/>
    <dgm:style>
      <a:lnRef idx="2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  <dgm:styleLbl name="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con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AlignAcc1">
    <dgm:scene3d>
      <a:camera prst="orthographicFront"/>
      <a:lightRig dir="t" rig="threePt"/>
    </dgm:scene3d>
    <dgm:sp3d/>
    <dgm:txPr/>
    <dgm:style>
      <a:lnRef idx="1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F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Align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solidBgAcc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align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AccFollowNode1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0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2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3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Acc4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dk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trBgShp">
    <dgm:scene3d>
      <a:camera prst="orthographicFront"/>
      <a:lightRig dir="t" rig="threePt"/>
    </dgm:scene3d>
    <dgm:sp3d/>
    <dgm:txPr/>
    <dgm:style>
      <a:lnRef idx="0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fgShp">
    <dgm:scene3d>
      <a:camera prst="orthographicFront"/>
      <a:lightRig dir="t" rig="threePt"/>
    </dgm:scene3d>
    <dgm:sp3d/>
    <dgm:txPr/>
    <dgm:style>
      <a:lnRef idx="2">
        <a:scrgbClr b="0" g="0" r="0"/>
      </a:lnRef>
      <a:fillRef idx="1">
        <a:scrgbClr b="0" g="0" r="0"/>
      </a:fillRef>
      <a:effectRef idx="0">
        <a:scrgbClr b="0" g="0" r="0"/>
      </a:effectRef>
      <a:fontRef idx="minor"/>
    </dgm:style>
  </dgm:styleLbl>
  <dgm:styleLbl name="revTx">
    <dgm:scene3d>
      <a:camera prst="orthographicFront"/>
      <a:lightRig dir="t" rig="threePt"/>
    </dgm:scene3d>
    <dgm:sp3d/>
    <dgm:txPr/>
    <dgm:style>
      <a:lnRef idx="0">
        <a:scrgbClr b="0" g="0" r="0"/>
      </a:lnRef>
      <a:fillRef idx="0">
        <a:scrgbClr b="0" g="0" r="0"/>
      </a:fillRef>
      <a:effectRef idx="0">
        <a:scrgbClr b="0" g="0" r="0"/>
      </a:effectRef>
      <a:fontRef idx="minor"/>
    </dgm:style>
  </dgm:styleLbl>
</dgm:styleDef>
</file>

<file path=ppt/handoutMasters/_rels/handoutMaster1.xml.rels><?xml version="1.0" encoding="UTF-8" standalone="yes"?><Relationships xmlns="http://schemas.openxmlformats.org/package/2006/relationships"><Relationship Id="rId1" Target="../theme/theme1.xml" Type="http://schemas.openxmlformats.org/officeDocument/2006/relationships/theme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ChangeArrowheads="1" noGrp="1"/>
          </p:cNvSpPr>
          <p:nvPr>
            <p:ph sz="quarter" type="hdr"/>
          </p:nvPr>
        </p:nvSpPr>
        <p:spPr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anchor="t" anchorCtr="0" bIns="45930" compatLnSpc="1" lIns="91861" numCol="1" rIns="91861" tIns="45930" vert="horz" wrap="square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ChangeArrowheads="1" noGrp="1"/>
          </p:cNvSpPr>
          <p:nvPr>
            <p:ph idx="1" sz="quarter" type="dt"/>
          </p:nvPr>
        </p:nvSpPr>
        <p:spPr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anchor="t" anchorCtr="0" bIns="45930" compatLnSpc="1" lIns="91861" numCol="1" rIns="91861" tIns="45930" vert="horz" wrap="square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ChangeArrowheads="1" noGrp="1"/>
          </p:cNvSpPr>
          <p:nvPr>
            <p:ph idx="2" sz="quarter" type="ftr"/>
          </p:nvPr>
        </p:nvSpPr>
        <p:spPr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anchor="b" anchorCtr="0" bIns="45930" compatLnSpc="1" lIns="91861" numCol="1" rIns="91861" tIns="45930" vert="horz" wrap="square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ChangeArrowheads="1" noGrp="1"/>
          </p:cNvSpPr>
          <p:nvPr>
            <p:ph idx="3" sz="quarter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anchor="b" anchorCtr="0" bIns="45930" compatLnSpc="1" lIns="91861" numCol="1" rIns="91861" tIns="45930" vert="horz" wrap="square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accent1="accent1" accent2="accent2" accent3="accent3" accent4="accent4" accent5="accent5" accent6="accent6" bg1="lt1" bg2="lt2" folHlink="folHlink" hlink="hlink" tx1="dk1" tx2="dk2"/>
</p:handoutMaster>
</file>

<file path=ppt/notesMasters/_rels/notesMaster1.xml.rels><?xml version="1.0" encoding="UTF-8" standalone="yes"?>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ChangeArrowheads="1" noGrp="1"/>
          </p:cNvSpPr>
          <p:nvPr>
            <p:ph sz="quarter" type="hdr"/>
          </p:nvPr>
        </p:nvSpPr>
        <p:spPr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anchor="t" anchorCtr="0" bIns="45930" compatLnSpc="1" lIns="91861" numCol="1" rIns="91861" tIns="45930" vert="horz" wrap="square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ChangeArrowheads="1" noGrp="1"/>
          </p:cNvSpPr>
          <p:nvPr>
            <p:ph idx="1" type="dt"/>
          </p:nvPr>
        </p:nvSpPr>
        <p:spPr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anchor="t" anchorCtr="0" bIns="45930" compatLnSpc="1" lIns="91861" numCol="1" rIns="91861" tIns="45930" vert="horz" wrap="square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ChangeArrowheads="1" noChangeAspect="1" noGrp="1" noRot="1" noTextEdit="1"/>
          </p:cNvSpPr>
          <p:nvPr>
            <p:ph idx="2" type="sldImg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ChangeArrowheads="1" noGrp="1"/>
          </p:cNvSpPr>
          <p:nvPr>
            <p:ph idx="3" sz="quarter" type="body"/>
          </p:nvPr>
        </p:nvSpPr>
        <p:spPr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anchor="t" anchorCtr="0" bIns="45930" compatLnSpc="1" lIns="91861" numCol="1" rIns="91861" tIns="45930" vert="horz" wrap="square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ChangeArrowheads="1" noGrp="1"/>
          </p:cNvSpPr>
          <p:nvPr>
            <p:ph idx="4" sz="quarter" type="ftr"/>
          </p:nvPr>
        </p:nvSpPr>
        <p:spPr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anchor="b" anchorCtr="0" bIns="45930" compatLnSpc="1" lIns="91861" numCol="1" rIns="91861" tIns="45930" vert="horz" wrap="square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anchor="b" anchorCtr="0" bIns="45930" compatLnSpc="1" lIns="91861" numCol="1" rIns="91861" tIns="45930" vert="horz" wrap="square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notesStyle>
    <a:lvl1pPr algn="l" eaLnBrk="0" fontAlgn="base" hangingPunct="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pitchFamily="34" typeface="Arial"/>
        <a:ea typeface="+mn-ea"/>
        <a:cs typeface="+mn-cs"/>
      </a:defRPr>
    </a:lvl1pPr>
    <a:lvl2pPr algn="l" eaLnBrk="0" fontAlgn="base" hangingPunct="0" marL="4572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pitchFamily="34" typeface="Arial"/>
        <a:ea typeface="+mn-ea"/>
        <a:cs typeface="+mn-cs"/>
      </a:defRPr>
    </a:lvl2pPr>
    <a:lvl3pPr algn="l" eaLnBrk="0" fontAlgn="base" hangingPunct="0" marL="9144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pitchFamily="34" typeface="Arial"/>
        <a:ea typeface="+mn-ea"/>
        <a:cs typeface="+mn-cs"/>
      </a:defRPr>
    </a:lvl3pPr>
    <a:lvl4pPr algn="l" eaLnBrk="0" fontAlgn="base" hangingPunct="0" marL="13716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pitchFamily="34" typeface="Arial"/>
        <a:ea typeface="+mn-ea"/>
        <a:cs typeface="+mn-cs"/>
      </a:defRPr>
    </a:lvl4pPr>
    <a:lvl5pPr algn="l" eaLnBrk="0" fontAlgn="base" hangingPunct="0" marL="1828800" rtl="0">
      <a:spcBef>
        <a:spcPct val="30000"/>
      </a:spcBef>
      <a:spcAft>
        <a:spcPct val="0"/>
      </a:spcAft>
      <a:defRPr kern="1200" sz="1200">
        <a:solidFill>
          <a:schemeClr val="tx1"/>
        </a:solidFill>
        <a:latin charset="0" pitchFamily="34" typeface="Arial"/>
        <a:ea typeface="+mn-ea"/>
        <a:cs typeface="+mn-cs"/>
      </a:defRPr>
    </a:lvl5pPr>
    <a:lvl6pPr algn="l" defTabSz="914400" eaLnBrk="1" hangingPunct="1" latinLnBrk="0" marL="2286000" rtl="0">
      <a:defRPr kern="1200" sz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2" Target="../slides/slide3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2.xml.rels><?xml version="1.0" encoding="UTF-8" standalone="yes"?><Relationships xmlns="http://schemas.openxmlformats.org/package/2006/relationships"><Relationship Id="rId2" Target="../slides/slide4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3.xml.rels><?xml version="1.0" encoding="UTF-8" standalone="yes"?><Relationships xmlns="http://schemas.openxmlformats.org/package/2006/relationships"><Relationship Id="rId2" Target="../slides/slide5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4.xml.rels><?xml version="1.0" encoding="UTF-8" standalone="yes"?><Relationships xmlns="http://schemas.openxmlformats.org/package/2006/relationships"><Relationship Id="rId2" Target="../slides/slide6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5.xml.rels><?xml version="1.0" encoding="UTF-8" standalone="yes"?><Relationships xmlns="http://schemas.openxmlformats.org/package/2006/relationships"><Relationship Id="rId2" Target="../slides/slide10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6.xml.rels><?xml version="1.0" encoding="UTF-8" standalone="yes"?><Relationships xmlns="http://schemas.openxmlformats.org/package/2006/relationships"><Relationship Id="rId2" Target="../slides/slide13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7.xml.rels><?xml version="1.0" encoding="UTF-8" standalone="yes"?><Relationships xmlns="http://schemas.openxmlformats.org/package/2006/relationships"><Relationship Id="rId2" Target="../slides/slide16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_rels/notesSlide8.xml.rels><?xml version="1.0" encoding="UTF-8" standalone="yes"?><Relationships xmlns="http://schemas.openxmlformats.org/package/2006/relationships"><Relationship Id="rId2" Target="../slides/slide17.xml" Type="http://schemas.openxmlformats.org/officeDocument/2006/relationships/slide"/><Relationship Id="rId1" Target="../notesMasters/notesMaster1.xml" Type="http://schemas.openxmlformats.org/officeDocument/2006/relationships/notesMaster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>
            <a:lvl1pPr>
              <a:defRPr>
                <a:solidFill>
                  <a:schemeClr val="tx1"/>
                </a:solidFill>
                <a:latin charset="0" panose="020B0604020202020204" pitchFamily="34" typeface="Arial"/>
              </a:defRPr>
            </a:lvl1pPr>
            <a:lvl2pPr indent="-285750" marL="74295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2pPr>
            <a:lvl3pPr indent="-228600" marL="11430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3pPr>
            <a:lvl4pPr indent="-228600" marL="16002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4pPr>
            <a:lvl5pPr indent="-228600" marL="20574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5pPr>
            <a:lvl6pPr eaLnBrk="0" fontAlgn="base" hangingPunct="0" indent="-228600" marL="25146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6pPr>
            <a:lvl7pPr eaLnBrk="0" fontAlgn="base" hangingPunct="0" indent="-228600" marL="29718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7pPr>
            <a:lvl8pPr eaLnBrk="0" fontAlgn="base" hangingPunct="0" indent="-228600" marL="34290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8pPr>
            <a:lvl9pPr eaLnBrk="0" fontAlgn="base" hangingPunct="0" indent="-228600" marL="38862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9pPr>
          </a:lstStyle>
          <a:p>
            <a:fld id="{057CF3E9-A2A3-409F-A99E-FDE55D25CCC8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ChangeArrowheads="1" noGrp="1"/>
          </p:cNvSpPr>
          <p:nvPr>
            <p:ph idx="1" type="body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/>
          <a:p>
            <a:r>
              <a:rPr lang="en-US">
                <a:latin typeface="Arial"/>
                <a:cs typeface="Arial"/>
              </a:rPr>
              <a:t>Limited partnership -</a:t>
            </a:r>
            <a:r>
              <a:rPr b="1" lang="en-US">
                <a:latin typeface="Arial"/>
                <a:cs typeface="Arial"/>
              </a:rPr>
              <a:t> </a:t>
            </a:r>
            <a:r>
              <a:rPr lang="en-US">
                <a:latin typeface="Arial"/>
                <a:cs typeface="Arial"/>
              </a:rPr>
              <a:t>business partnership wherein there is a general partner with unlimited liability, and one or more limited partners with no official input in daily operations, and limited liability.</a:t>
            </a:r>
          </a:p>
          <a:p>
            <a:r>
              <a:rPr lang="en-US">
                <a:latin typeface="Arial"/>
                <a:cs typeface="Arial"/>
              </a:rPr>
              <a:t>sole proprietorship - a business owned by one person who has unlimited liability and unlimited rights to profits.</a:t>
            </a:r>
          </a:p>
          <a:p>
            <a:br>
              <a:rPr lang="en-US"/>
            </a:br>
            <a:endParaRPr lang="en-US"/>
          </a:p>
          <a:p>
            <a:r>
              <a:rPr lang="en-US">
                <a:latin typeface="Arial"/>
                <a:cs typeface="Arial"/>
              </a:rPr>
              <a:t>This owner earns all the profits from the business and is also responsible for all losses.</a:t>
            </a:r>
          </a:p>
          <a:p>
            <a:r>
              <a:rPr lang="en-US">
                <a:latin typeface="Arial"/>
                <a:cs typeface="Arial"/>
              </a:rPr>
              <a:t>The sole proprietor is personally liable for any lawsuits that arise from accidents, faulty merchandise, unpaid bills, or other business setbacks. </a:t>
            </a:r>
            <a:endParaRPr lang="en-US"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This means a sole proprietor could lose not only business assets in a lawsuit, but could be forced to sell private possessions to satisfy a court judgment.</a:t>
            </a:r>
          </a:p>
          <a:p>
            <a:endParaRPr lang="en-US">
              <a:cs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>
            <a:lvl1pPr>
              <a:defRPr>
                <a:solidFill>
                  <a:schemeClr val="tx1"/>
                </a:solidFill>
                <a:latin charset="0" panose="020B0604020202020204" pitchFamily="34" typeface="Arial"/>
              </a:defRPr>
            </a:lvl1pPr>
            <a:lvl2pPr indent="-285750" marL="74295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2pPr>
            <a:lvl3pPr indent="-228600" marL="11430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3pPr>
            <a:lvl4pPr indent="-228600" marL="16002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4pPr>
            <a:lvl5pPr indent="-228600" marL="20574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5pPr>
            <a:lvl6pPr eaLnBrk="0" fontAlgn="base" hangingPunct="0" indent="-228600" marL="25146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6pPr>
            <a:lvl7pPr eaLnBrk="0" fontAlgn="base" hangingPunct="0" indent="-228600" marL="29718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7pPr>
            <a:lvl8pPr eaLnBrk="0" fontAlgn="base" hangingPunct="0" indent="-228600" marL="34290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8pPr>
            <a:lvl9pPr eaLnBrk="0" fontAlgn="base" hangingPunct="0" indent="-228600" marL="38862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9pPr>
          </a:lstStyle>
          <a:p>
            <a:fld id="{14F7B14A-997E-4469-A90A-67D2C3E003FE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ChangeArrowheads="1" noGrp="1"/>
          </p:cNvSpPr>
          <p:nvPr>
            <p:ph idx="1" type="body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>
            <a:lvl1pPr>
              <a:defRPr>
                <a:solidFill>
                  <a:schemeClr val="tx1"/>
                </a:solidFill>
                <a:latin charset="0" panose="020B0604020202020204" pitchFamily="34" typeface="Arial"/>
              </a:defRPr>
            </a:lvl1pPr>
            <a:lvl2pPr indent="-285750" marL="74295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2pPr>
            <a:lvl3pPr indent="-228600" marL="11430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3pPr>
            <a:lvl4pPr indent="-228600" marL="16002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4pPr>
            <a:lvl5pPr indent="-228600" marL="20574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5pPr>
            <a:lvl6pPr eaLnBrk="0" fontAlgn="base" hangingPunct="0" indent="-228600" marL="25146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6pPr>
            <a:lvl7pPr eaLnBrk="0" fontAlgn="base" hangingPunct="0" indent="-228600" marL="29718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7pPr>
            <a:lvl8pPr eaLnBrk="0" fontAlgn="base" hangingPunct="0" indent="-228600" marL="34290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8pPr>
            <a:lvl9pPr eaLnBrk="0" fontAlgn="base" hangingPunct="0" indent="-228600" marL="38862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9pPr>
          </a:lstStyle>
          <a:p>
            <a:fld id="{8229B351-2FAE-452C-865E-6A0936AB8154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ChangeArrowheads="1" noGrp="1"/>
          </p:cNvSpPr>
          <p:nvPr>
            <p:ph idx="1" type="body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>
            <a:lvl1pPr>
              <a:defRPr>
                <a:solidFill>
                  <a:schemeClr val="tx1"/>
                </a:solidFill>
                <a:latin charset="0" panose="020B0604020202020204" pitchFamily="34" typeface="Arial"/>
              </a:defRPr>
            </a:lvl1pPr>
            <a:lvl2pPr indent="-285750" marL="74295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2pPr>
            <a:lvl3pPr indent="-228600" marL="11430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3pPr>
            <a:lvl4pPr indent="-228600" marL="16002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4pPr>
            <a:lvl5pPr indent="-228600" marL="20574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5pPr>
            <a:lvl6pPr eaLnBrk="0" fontAlgn="base" hangingPunct="0" indent="-228600" marL="25146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6pPr>
            <a:lvl7pPr eaLnBrk="0" fontAlgn="base" hangingPunct="0" indent="-228600" marL="29718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7pPr>
            <a:lvl8pPr eaLnBrk="0" fontAlgn="base" hangingPunct="0" indent="-228600" marL="34290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8pPr>
            <a:lvl9pPr eaLnBrk="0" fontAlgn="base" hangingPunct="0" indent="-228600" marL="38862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9pPr>
          </a:lstStyle>
          <a:p>
            <a:fld id="{333065AE-DC5C-4800-B9E6-85B99C177E00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ChangeArrowheads="1" noGrp="1"/>
          </p:cNvSpPr>
          <p:nvPr>
            <p:ph idx="1" type="body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/>
          <a:p>
            <a:r>
              <a:rPr altLang="en-GB" b="1" i="1" lang="en-GB">
                <a:latin typeface="Arial"/>
                <a:cs typeface="Arial"/>
              </a:rPr>
              <a:t>Market Audit-SWOT Analysis</a:t>
            </a:r>
            <a:br>
              <a:rPr altLang="en-GB" b="1" i="1" lang="en-GB">
                <a:cs typeface="Arial"/>
              </a:rPr>
            </a:br>
            <a:r>
              <a:rPr altLang="en-GB" lang="en-GB">
                <a:latin typeface="Arial"/>
                <a:cs typeface="Arial"/>
              </a:rPr>
              <a:t>SWOT stands for </a:t>
            </a:r>
            <a:r>
              <a:rPr altLang="en-GB" b="1" lang="en-GB">
                <a:latin typeface="Arial"/>
                <a:cs typeface="Arial"/>
              </a:rPr>
              <a:t>Strengths, Weaknesses, Opportunities, and Threats</a:t>
            </a:r>
            <a:r>
              <a:rPr altLang="en-GB" lang="en-GB">
                <a:latin typeface="Arial"/>
                <a:cs typeface="Arial"/>
              </a:rPr>
              <a:t>.  SWOT analysis assesses internal and external factors, as well as current and future potential.</a:t>
            </a:r>
            <a:endParaRPr lang="en-US">
              <a:latin typeface="Arial"/>
              <a:cs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>
            <a:lvl1pPr>
              <a:defRPr>
                <a:solidFill>
                  <a:schemeClr val="tx1"/>
                </a:solidFill>
                <a:latin charset="0" panose="020B0604020202020204" pitchFamily="34" typeface="Arial"/>
              </a:defRPr>
            </a:lvl1pPr>
            <a:lvl2pPr indent="-285750" marL="74295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2pPr>
            <a:lvl3pPr indent="-228600" marL="11430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3pPr>
            <a:lvl4pPr indent="-228600" marL="16002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4pPr>
            <a:lvl5pPr indent="-228600" marL="20574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5pPr>
            <a:lvl6pPr eaLnBrk="0" fontAlgn="base" hangingPunct="0" indent="-228600" marL="25146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6pPr>
            <a:lvl7pPr eaLnBrk="0" fontAlgn="base" hangingPunct="0" indent="-228600" marL="29718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7pPr>
            <a:lvl8pPr eaLnBrk="0" fontAlgn="base" hangingPunct="0" indent="-228600" marL="34290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8pPr>
            <a:lvl9pPr eaLnBrk="0" fontAlgn="base" hangingPunct="0" indent="-228600" marL="38862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9pPr>
          </a:lstStyle>
          <a:p>
            <a:fld id="{3295206F-98BB-45CD-9703-5728E0096C17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ChangeArrowheads="1" noGrp="1"/>
          </p:cNvSpPr>
          <p:nvPr>
            <p:ph idx="1" type="body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>
            <a:lvl1pPr>
              <a:defRPr>
                <a:solidFill>
                  <a:schemeClr val="tx1"/>
                </a:solidFill>
                <a:latin charset="0" panose="020B0604020202020204" pitchFamily="34" typeface="Arial"/>
              </a:defRPr>
            </a:lvl1pPr>
            <a:lvl2pPr indent="-285750" marL="74295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2pPr>
            <a:lvl3pPr indent="-228600" marL="11430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3pPr>
            <a:lvl4pPr indent="-228600" marL="16002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4pPr>
            <a:lvl5pPr indent="-228600" marL="20574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5pPr>
            <a:lvl6pPr eaLnBrk="0" fontAlgn="base" hangingPunct="0" indent="-228600" marL="25146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6pPr>
            <a:lvl7pPr eaLnBrk="0" fontAlgn="base" hangingPunct="0" indent="-228600" marL="29718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7pPr>
            <a:lvl8pPr eaLnBrk="0" fontAlgn="base" hangingPunct="0" indent="-228600" marL="34290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8pPr>
            <a:lvl9pPr eaLnBrk="0" fontAlgn="base" hangingPunct="0" indent="-228600" marL="38862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9pPr>
          </a:lstStyle>
          <a:p>
            <a:fld id="{A0364FC5-C09C-4222-895D-8CED6FFFE5CD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ChangeArrowheads="1" noGrp="1"/>
          </p:cNvSpPr>
          <p:nvPr>
            <p:ph idx="1" type="body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>
            <a:lvl1pPr>
              <a:defRPr>
                <a:solidFill>
                  <a:schemeClr val="tx1"/>
                </a:solidFill>
                <a:latin charset="0" panose="020B0604020202020204" pitchFamily="34" typeface="Arial"/>
              </a:defRPr>
            </a:lvl1pPr>
            <a:lvl2pPr indent="-285750" marL="74295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2pPr>
            <a:lvl3pPr indent="-228600" marL="11430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3pPr>
            <a:lvl4pPr indent="-228600" marL="16002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4pPr>
            <a:lvl5pPr indent="-228600" marL="20574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5pPr>
            <a:lvl6pPr eaLnBrk="0" fontAlgn="base" hangingPunct="0" indent="-228600" marL="25146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6pPr>
            <a:lvl7pPr eaLnBrk="0" fontAlgn="base" hangingPunct="0" indent="-228600" marL="29718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7pPr>
            <a:lvl8pPr eaLnBrk="0" fontAlgn="base" hangingPunct="0" indent="-228600" marL="34290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8pPr>
            <a:lvl9pPr eaLnBrk="0" fontAlgn="base" hangingPunct="0" indent="-228600" marL="38862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9pPr>
          </a:lstStyle>
          <a:p>
            <a:fld id="{F7BE0419-F547-451D-8356-62D4D9061119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ChangeArrowheads="1" noGrp="1"/>
          </p:cNvSpPr>
          <p:nvPr>
            <p:ph idx="1" type="body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ChangeArrowheads="1" noGrp="1"/>
          </p:cNvSpPr>
          <p:nvPr>
            <p:ph idx="5" sz="quarter" type="sldNum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>
            <a:lvl1pPr>
              <a:defRPr>
                <a:solidFill>
                  <a:schemeClr val="tx1"/>
                </a:solidFill>
                <a:latin charset="0" panose="020B0604020202020204" pitchFamily="34" typeface="Arial"/>
              </a:defRPr>
            </a:lvl1pPr>
            <a:lvl2pPr indent="-285750" marL="74295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2pPr>
            <a:lvl3pPr indent="-228600" marL="11430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3pPr>
            <a:lvl4pPr indent="-228600" marL="16002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4pPr>
            <a:lvl5pPr indent="-228600" marL="2057400">
              <a:defRPr>
                <a:solidFill>
                  <a:schemeClr val="tx1"/>
                </a:solidFill>
                <a:latin charset="0" panose="020B0604020202020204" pitchFamily="34" typeface="Arial"/>
              </a:defRPr>
            </a:lvl5pPr>
            <a:lvl6pPr eaLnBrk="0" fontAlgn="base" hangingPunct="0" indent="-228600" marL="25146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6pPr>
            <a:lvl7pPr eaLnBrk="0" fontAlgn="base" hangingPunct="0" indent="-228600" marL="29718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7pPr>
            <a:lvl8pPr eaLnBrk="0" fontAlgn="base" hangingPunct="0" indent="-228600" marL="34290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8pPr>
            <a:lvl9pPr eaLnBrk="0" fontAlgn="base" hangingPunct="0" indent="-228600" marL="388620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charset="0" panose="020B0604020202020204" pitchFamily="34" typeface="Arial"/>
              </a:defRPr>
            </a:lvl9pPr>
          </a:lstStyle>
          <a:p>
            <a:fld id="{A0364FC5-C09C-4222-895D-8CED6FFFE5CD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ChangeArrowheads="1" noChangeAspect="1" noGrp="1" noRot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ChangeArrowheads="1" noGrp="1"/>
          </p:cNvSpPr>
          <p:nvPr>
            <p:ph idx="1" type="body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008015"/>
      </p:ext>
    </p:extLst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2" Target="../media/image2.jpeg" Type="http://schemas.openxmlformats.org/officeDocument/2006/relationships/image"/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bg>
      <p:bgPr>
        <a:blipFill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369368" y="3744615"/>
            <a:ext cx="6400800" cy="1752600"/>
          </a:xfrm>
        </p:spPr>
        <p:txBody>
          <a:bodyPr numCol="1"/>
          <a:lstStyle>
            <a:lvl1pPr algn="ctr" indent="0" mar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algn="ctr" indent="0" marL="457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algn="ctr" indent="0" marL="914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algn="ctr" indent="0" marL="1371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algn="ctr" indent="0" marL="182880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algn="ctr" indent="0" marL="228600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algn="ctr" indent="0" marL="2743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algn="ctr" indent="0" marL="3200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algn="ctr" indent="0" marL="3657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395288" y="6524625"/>
            <a:ext cx="971550" cy="219075"/>
          </a:xfrm>
        </p:spPr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numCol="1"/>
          <a:lstStyle>
            <a:lvl1pPr eaLnBrk="1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numCol="1"/>
          <a:lstStyle>
            <a:lvl1pPr eaLnBrk="1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 numCol="1"/>
          <a:lstStyle>
            <a:lvl1pPr algn="l">
              <a:defRPr b="1" cap="all" sz="4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683568" y="2492896"/>
            <a:ext cx="7772400" cy="1500187"/>
          </a:xfrm>
        </p:spPr>
        <p:txBody>
          <a:bodyPr anchor="b" numCol="1"/>
          <a:lstStyle>
            <a:lvl1pPr indent="0" marL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457200" y="1600201"/>
            <a:ext cx="4038600" cy="3989040"/>
          </a:xfrm>
        </p:spPr>
        <p:txBody>
          <a:bodyPr numCol="1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4648200" y="1600201"/>
            <a:ext cx="4038600" cy="3989040"/>
          </a:xfrm>
        </p:spPr>
        <p:txBody>
          <a:bodyPr numCol="1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457200" y="1535113"/>
            <a:ext cx="4040188" cy="63976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457200" y="2174875"/>
            <a:ext cx="4040188" cy="3414365"/>
          </a:xfrm>
        </p:spPr>
        <p:txBody>
          <a:bodyPr numCol="1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4645025" y="1535113"/>
            <a:ext cx="4041775" cy="63976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4645025" y="2174875"/>
            <a:ext cx="4041775" cy="3414365"/>
          </a:xfrm>
        </p:spPr>
        <p:txBody>
          <a:bodyPr numCol="1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 numCol="1"/>
          <a:lstStyle>
            <a:lvl1pPr algn="l">
              <a:defRPr b="1" sz="2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457200" y="1435100"/>
            <a:ext cx="3008313" cy="4029891"/>
          </a:xfrm>
        </p:spPr>
        <p:txBody>
          <a:bodyPr numCol="1"/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 numCol="1"/>
          <a:lstStyle>
            <a:lvl1pPr algn="l">
              <a:defRPr b="1" sz="2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Picture Placeholder 2"/>
          <p:cNvSpPr>
            <a:spLocks noGrp="1"/>
          </p:cNvSpPr>
          <p:nvPr>
            <p:ph idx="1" type="pic"/>
          </p:nvPr>
        </p:nvSpPr>
        <p:spPr>
          <a:xfrm>
            <a:off x="1792288" y="612775"/>
            <a:ext cx="5486400" cy="3824337"/>
          </a:xfrm>
        </p:spPr>
        <p:txBody>
          <a:bodyPr numCol="1" rtlCol="0">
            <a:normAutofit/>
          </a:bodyPr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altLang="en-GB"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1792288" y="5157192"/>
            <a:ext cx="5486400" cy="432048"/>
          </a:xfrm>
        </p:spPr>
        <p:txBody>
          <a:bodyPr numCol="1"/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6629400" y="274639"/>
            <a:ext cx="2057400" cy="5242594"/>
          </a:xfrm>
        </p:spPr>
        <p:txBody>
          <a:bodyPr numCol="1" vert="eaVert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457200" y="274639"/>
            <a:ext cx="6019800" cy="5242594"/>
          </a:xfrm>
        </p:spPr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idx="11" sz="quarter" type="sldNum"/>
          </p:nvPr>
        </p:nvSpPr>
        <p:spPr/>
        <p:txBody>
          <a:bodyPr numCol="1"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3" Target="../slideLayouts/slideLayout11.xml" Type="http://schemas.openxmlformats.org/officeDocument/2006/relationships/slideLayout"/><Relationship Id="rId12" Target="../slideLayouts/slideLayout10.xml" Type="http://schemas.openxmlformats.org/officeDocument/2006/relationships/slideLayout"/><Relationship Id="rId11" Target="../slideLayouts/slideLayout9.xml" Type="http://schemas.openxmlformats.org/officeDocument/2006/relationships/slideLayout"/><Relationship Id="rId9" Target="../slideLayouts/slideLayout7.xml" Type="http://schemas.openxmlformats.org/officeDocument/2006/relationships/slideLayout"/><Relationship Id="rId10" Target="../slideLayouts/slideLayout8.xml" Type="http://schemas.openxmlformats.org/officeDocument/2006/relationships/slideLayout"/><Relationship Id="rId8" Target="../slideLayouts/slideLayout6.xml" Type="http://schemas.openxmlformats.org/officeDocument/2006/relationships/slideLayout"/><Relationship Id="rId7" Target="../slideLayouts/slideLayout5.xml" Type="http://schemas.openxmlformats.org/officeDocument/2006/relationships/slideLayout"/><Relationship Id="rId6" Target="../slideLayouts/slideLayout4.xml" Type="http://schemas.openxmlformats.org/officeDocument/2006/relationships/slideLayout"/><Relationship Id="rId5" Target="../slideLayouts/slideLayout3.xml" Type="http://schemas.openxmlformats.org/officeDocument/2006/relationships/slideLayout"/><Relationship Id="rId4" Target="../slideLayouts/slideLayout2.xml" Type="http://schemas.openxmlformats.org/officeDocument/2006/relationships/slideLayout"/><Relationship Id="rId3" Target="../slideLayouts/slideLayout1.xml" Type="http://schemas.openxmlformats.org/officeDocument/2006/relationships/slideLayout"/><Relationship Id="rId2" Target="../media/image1.jpeg" Type="http://schemas.openxmlformats.org/officeDocument/2006/relationships/image"/><Relationship Id="rId1" Target="../theme/theme3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 anchorCtr="0" bIns="45720" compatLnSpc="1" lIns="91440" numCol="1" rIns="91440" tIns="45720" vert="horz" wrap="square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 anchorCtr="0" bIns="45720" compatLnSpc="1" lIns="91440" numCol="1" rIns="91440" tIns="45720" vert="horz" wrap="square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idx="2" sz="half" type="dt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 eaLnBrk="1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idx="4" sz="quarter" type="sldNum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anchor="ctr" anchorCtr="0" bIns="45720" compatLnSpc="1" lIns="91440" numCol="1" rIns="91440" tIns="45720" vert="horz" wrap="square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8" r:id="rId3"/>
    <p:sldLayoutId id="2147483649" r:id="rId4"/>
    <p:sldLayoutId id="2147483650" r:id="rId5"/>
    <p:sldLayoutId id="2147483651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</p:sldLayoutIdLst>
  <p:hf hdr="0" sldNum="0"/>
  <p:txStyles>
    <p:titleStyle>
      <a:lvl1pPr algn="ctr" eaLnBrk="0" fontAlgn="base" hangingPunct="0" rtl="0">
        <a:spcBef>
          <a:spcPct val="0"/>
        </a:spcBef>
        <a:spcAft>
          <a:spcPct val="0"/>
        </a:spcAft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  <a:lvl2pPr algn="ctr" eaLnBrk="0" fontAlgn="base" hangingPunct="0" rtl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eaLnBrk="0" fontAlgn="base" hangingPunct="0" rtl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eaLnBrk="0" fontAlgn="base" hangingPunct="0" rtl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eaLnBrk="0" fontAlgn="base" hangingPunct="0" rtl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algn="ctr" eaLnBrk="1" fontAlgn="base" hangingPunct="1" marL="457200" rtl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algn="ctr" eaLnBrk="1" fontAlgn="base" hangingPunct="1" marL="914400" rtl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algn="ctr" eaLnBrk="1" fontAlgn="base" hangingPunct="1" marL="1371600" rtl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algn="ctr" eaLnBrk="1" fontAlgn="base" hangingPunct="1" marL="1828800" rtl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algn="l" eaLnBrk="0" fontAlgn="base" hangingPunct="0" indent="-342900" marL="342900" rtl="0">
        <a:spcBef>
          <a:spcPct val="20000"/>
        </a:spcBef>
        <a:spcAft>
          <a:spcPct val="0"/>
        </a:spcAft>
        <a:buFont charset="0" panose="020B0604020202020204" pitchFamily="34" typeface="Arial"/>
        <a:buChar char="•"/>
        <a:defRPr kern="1200" sz="3200">
          <a:solidFill>
            <a:schemeClr val="tx1"/>
          </a:solidFill>
          <a:latin typeface="+mn-lt"/>
          <a:ea typeface="+mn-ea"/>
          <a:cs typeface="+mn-cs"/>
        </a:defRPr>
      </a:lvl1pPr>
      <a:lvl2pPr algn="l" eaLnBrk="0" fontAlgn="base" hangingPunct="0" indent="-285750" marL="742950" rtl="0">
        <a:spcBef>
          <a:spcPct val="20000"/>
        </a:spcBef>
        <a:spcAft>
          <a:spcPct val="0"/>
        </a:spcAft>
        <a:buFont charset="0" panose="020B0604020202020204" pitchFamily="34" typeface="Arial"/>
        <a:buChar char="–"/>
        <a:defRPr kern="1200" sz="2800">
          <a:solidFill>
            <a:schemeClr val="tx1"/>
          </a:solidFill>
          <a:latin typeface="+mn-lt"/>
          <a:ea typeface="+mn-ea"/>
          <a:cs typeface="+mn-cs"/>
        </a:defRPr>
      </a:lvl2pPr>
      <a:lvl3pPr algn="l" eaLnBrk="0" fontAlgn="base" hangingPunct="0" indent="-228600" marL="1143000" rtl="0">
        <a:spcBef>
          <a:spcPct val="20000"/>
        </a:spcBef>
        <a:spcAft>
          <a:spcPct val="0"/>
        </a:spcAft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3pPr>
      <a:lvl4pPr algn="l" eaLnBrk="0" fontAlgn="base" hangingPunct="0" indent="-228600" marL="1600200" rtl="0">
        <a:spcBef>
          <a:spcPct val="20000"/>
        </a:spcBef>
        <a:spcAft>
          <a:spcPct val="0"/>
        </a:spcAft>
        <a:buFont charset="0" panose="020B0604020202020204" pitchFamily="34" typeface="Arial"/>
        <a:buChar char="–"/>
        <a:defRPr kern="1200" sz="2000">
          <a:solidFill>
            <a:schemeClr val="tx1"/>
          </a:solidFill>
          <a:latin typeface="+mn-lt"/>
          <a:ea typeface="+mn-ea"/>
          <a:cs typeface="+mn-cs"/>
        </a:defRPr>
      </a:lvl4pPr>
      <a:lvl5pPr algn="l" eaLnBrk="0" fontAlgn="base" hangingPunct="0" indent="-228600" marL="2057400" rtl="0">
        <a:spcBef>
          <a:spcPct val="20000"/>
        </a:spcBef>
        <a:spcAft>
          <a:spcPct val="0"/>
        </a:spcAft>
        <a:buFont charset="0" panose="020B0604020202020204" pitchFamily="34" typeface="Arial"/>
        <a:buChar char="»"/>
        <a:defRPr kern="1200" sz="20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spcBef>
          <a:spcPct val="20000"/>
        </a:spcBef>
        <a:buFont charset="0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2" Target="../media/image3.jpeg" Type="http://schemas.openxmlformats.org/officeDocument/2006/relationships/image"/><Relationship Id="rId1" Target="../slideLayouts/slideLayout5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2" Target="../media/image4.jpeg" Type="http://schemas.openxmlformats.org/officeDocument/2006/relationships/image"/><Relationship Id="rId1" Target="../slideLayouts/slideLayout4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4" Target="../media/image6.svg" Type="http://schemas.openxmlformats.org/officeDocument/2006/relationships/image"/><Relationship Id="rId3" Target="../media/image5.png" Type="http://schemas.openxmlformats.org/officeDocument/2006/relationships/image"/><Relationship Id="rId2" Target="../notesSlides/notesSlide1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4" Target="../media/image8.svg" Type="http://schemas.openxmlformats.org/officeDocument/2006/relationships/image"/><Relationship Id="rId3" Target="../media/image7.png" Type="http://schemas.openxmlformats.org/officeDocument/2006/relationships/image"/><Relationship Id="rId2" Target="../notesSlides/notesSlide2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4" Target="https://5starvaletingsolutions.co.uk/compare-packages/" TargetMode="External" Type="http://schemas.openxmlformats.org/officeDocument/2006/relationships/hyperlink"/><Relationship Id="rId3" Target="https://www.williamsonsmobilecarwash.com/" TargetMode="External" Type="http://schemas.openxmlformats.org/officeDocument/2006/relationships/hyperlink"/><Relationship Id="rId2" Target="../notesSlides/notesSlide3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10" Target="../media/image16.svg" Type="http://schemas.openxmlformats.org/officeDocument/2006/relationships/image"/><Relationship Id="rId9" Target="../media/image15.png" Type="http://schemas.openxmlformats.org/officeDocument/2006/relationships/image"/><Relationship Id="rId8" Target="../media/image14.svg" Type="http://schemas.openxmlformats.org/officeDocument/2006/relationships/image"/><Relationship Id="rId7" Target="../media/image13.png" Type="http://schemas.openxmlformats.org/officeDocument/2006/relationships/image"/><Relationship Id="rId6" Target="../media/image12.svg" Type="http://schemas.openxmlformats.org/officeDocument/2006/relationships/image"/><Relationship Id="rId5" Target="../media/image11.png" Type="http://schemas.openxmlformats.org/officeDocument/2006/relationships/image"/><Relationship Id="rId4" Target="../media/image10.svg" Type="http://schemas.openxmlformats.org/officeDocument/2006/relationships/image"/><Relationship Id="rId3" Target="../media/image9.png" Type="http://schemas.openxmlformats.org/officeDocument/2006/relationships/image"/><Relationship Id="rId2" Target="../notesSlides/notesSlide4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3" Target="../media/image18.svg" Type="http://schemas.openxmlformats.org/officeDocument/2006/relationships/image"/><Relationship Id="rId2" Target="../media/image17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6" Target="../diagrams/drawing1.xml" Type="http://schemas.microsoft.com/office/2007/relationships/diagramDrawing"/><Relationship Id="rId5" Target="../diagrams/quickStyle1.xml" Type="http://schemas.openxmlformats.org/officeDocument/2006/relationships/diagramQuickStyle"/><Relationship Id="rId4" Target="../diagrams/layout1.xml" Type="http://schemas.openxmlformats.org/officeDocument/2006/relationships/diagramLayout"/><Relationship Id="rId3" Target="../diagrams/data1.xml" Type="http://schemas.openxmlformats.org/officeDocument/2006/relationships/diagramData"/><Relationship Id="rId2" Target="../diagrams/colors1.xml" Type="http://schemas.openxmlformats.org/officeDocument/2006/relationships/diagramColors"/><Relationship Id="rId1" Target="../slideLayouts/slideLayout2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2" Target="../media/image19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9" Target="../media/image21.svg" Type="http://schemas.openxmlformats.org/officeDocument/2006/relationships/image"/><Relationship Id="rId8" Target="../media/image20.png" Type="http://schemas.openxmlformats.org/officeDocument/2006/relationships/image"/><Relationship Id="rId7" Target="../diagrams/drawing2.xml" Type="http://schemas.microsoft.com/office/2007/relationships/diagramDrawing"/><Relationship Id="rId6" Target="../diagrams/quickStyle2.xml" Type="http://schemas.openxmlformats.org/officeDocument/2006/relationships/diagramQuickStyle"/><Relationship Id="rId5" Target="../diagrams/layout2.xml" Type="http://schemas.openxmlformats.org/officeDocument/2006/relationships/diagramLayout"/><Relationship Id="rId4" Target="../diagrams/data2.xml" Type="http://schemas.openxmlformats.org/officeDocument/2006/relationships/diagramData"/><Relationship Id="rId3" Target="../diagrams/colors2.xml" Type="http://schemas.openxmlformats.org/officeDocument/2006/relationships/diagramColors"/><Relationship Id="rId2" Target="../notesSlides/notesSlide5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83" Target="../media/image25.svg" Type="http://schemas.openxmlformats.org/officeDocument/2006/relationships/image"/><Relationship Id="rId82" Target="../media/image25.svg" Type="http://schemas.openxmlformats.org/officeDocument/2006/relationships/image"/><Relationship Id="rId81" Target="../media/image25.svg" Type="http://schemas.openxmlformats.org/officeDocument/2006/relationships/image"/><Relationship Id="rId80" Target="../media/image25.svg" Type="http://schemas.openxmlformats.org/officeDocument/2006/relationships/image"/><Relationship Id="rId73" Target="../media/image25.svg" Type="http://schemas.openxmlformats.org/officeDocument/2006/relationships/image"/><Relationship Id="rId72" Target="../media/image25.svg" Type="http://schemas.openxmlformats.org/officeDocument/2006/relationships/image"/><Relationship Id="rId71" Target="../media/image25.svg" Type="http://schemas.openxmlformats.org/officeDocument/2006/relationships/image"/><Relationship Id="rId70" Target="../media/image25.svg" Type="http://schemas.openxmlformats.org/officeDocument/2006/relationships/image"/><Relationship Id="rId63" Target="../media/image25.svg" Type="http://schemas.openxmlformats.org/officeDocument/2006/relationships/image"/><Relationship Id="rId62" Target="../media/image25.svg" Type="http://schemas.openxmlformats.org/officeDocument/2006/relationships/image"/><Relationship Id="rId61" Target="../media/image25.svg" Type="http://schemas.openxmlformats.org/officeDocument/2006/relationships/image"/><Relationship Id="rId60" Target="../media/image24.png" Type="http://schemas.openxmlformats.org/officeDocument/2006/relationships/image"/><Relationship Id="rId87" Target="../media/image25.svg" Type="http://schemas.openxmlformats.org/officeDocument/2006/relationships/image"/><Relationship Id="rId53" Target="../media/image23.svg" Type="http://schemas.openxmlformats.org/officeDocument/2006/relationships/image"/><Relationship Id="rId86" Target="../media/image25.svg" Type="http://schemas.openxmlformats.org/officeDocument/2006/relationships/image"/><Relationship Id="rId52" Target="../media/image23.svg" Type="http://schemas.openxmlformats.org/officeDocument/2006/relationships/image"/><Relationship Id="rId85" Target="../media/image25.svg" Type="http://schemas.openxmlformats.org/officeDocument/2006/relationships/image"/><Relationship Id="rId51" Target="../media/image23.svg" Type="http://schemas.openxmlformats.org/officeDocument/2006/relationships/image"/><Relationship Id="rId84" Target="../media/image25.svg" Type="http://schemas.openxmlformats.org/officeDocument/2006/relationships/image"/><Relationship Id="rId50" Target="../media/image23.svg" Type="http://schemas.openxmlformats.org/officeDocument/2006/relationships/image"/><Relationship Id="rId5" Target="../media/image23.svg" Type="http://schemas.openxmlformats.org/officeDocument/2006/relationships/image"/><Relationship Id="rId39" Target="../media/image23.svg" Type="http://schemas.openxmlformats.org/officeDocument/2006/relationships/image"/><Relationship Id="rId4" Target="../media/image23.svg" Type="http://schemas.openxmlformats.org/officeDocument/2006/relationships/image"/><Relationship Id="rId38" Target="../media/image23.svg" Type="http://schemas.openxmlformats.org/officeDocument/2006/relationships/image"/><Relationship Id="rId3" Target="../media/image23.svg" Type="http://schemas.openxmlformats.org/officeDocument/2006/relationships/image"/><Relationship Id="rId37" Target="../media/image23.svg" Type="http://schemas.openxmlformats.org/officeDocument/2006/relationships/image"/><Relationship Id="rId2" Target="../media/image22.png" Type="http://schemas.openxmlformats.org/officeDocument/2006/relationships/image"/><Relationship Id="rId36" Target="../media/image23.svg" Type="http://schemas.openxmlformats.org/officeDocument/2006/relationships/image"/><Relationship Id="rId69" Target="../media/image25.svg" Type="http://schemas.openxmlformats.org/officeDocument/2006/relationships/image"/><Relationship Id="rId1" Target="../slideLayouts/slideLayout2.xml" Type="http://schemas.openxmlformats.org/officeDocument/2006/relationships/slideLayout"/><Relationship Id="rId35" Target="../media/image23.svg" Type="http://schemas.openxmlformats.org/officeDocument/2006/relationships/image"/><Relationship Id="rId68" Target="../media/image25.svg" Type="http://schemas.openxmlformats.org/officeDocument/2006/relationships/image"/><Relationship Id="rId34" Target="../media/image23.svg" Type="http://schemas.openxmlformats.org/officeDocument/2006/relationships/image"/><Relationship Id="rId67" Target="../media/image25.svg" Type="http://schemas.openxmlformats.org/officeDocument/2006/relationships/image"/><Relationship Id="rId33" Target="../media/image23.svg" Type="http://schemas.openxmlformats.org/officeDocument/2006/relationships/image"/><Relationship Id="rId66" Target="../media/image25.svg" Type="http://schemas.openxmlformats.org/officeDocument/2006/relationships/image"/><Relationship Id="rId32" Target="../media/image23.svg" Type="http://schemas.openxmlformats.org/officeDocument/2006/relationships/image"/><Relationship Id="rId65" Target="../media/image25.svg" Type="http://schemas.openxmlformats.org/officeDocument/2006/relationships/image"/><Relationship Id="rId31" Target="../media/image23.svg" Type="http://schemas.openxmlformats.org/officeDocument/2006/relationships/image"/><Relationship Id="rId64" Target="../media/image25.svg" Type="http://schemas.openxmlformats.org/officeDocument/2006/relationships/image"/><Relationship Id="rId30" Target="../media/image23.svg" Type="http://schemas.openxmlformats.org/officeDocument/2006/relationships/image"/><Relationship Id="rId27" Target="../media/image23.svg" Type="http://schemas.openxmlformats.org/officeDocument/2006/relationships/image"/><Relationship Id="rId26" Target="../media/image23.svg" Type="http://schemas.openxmlformats.org/officeDocument/2006/relationships/image"/><Relationship Id="rId59" Target="../media/image23.svg" Type="http://schemas.openxmlformats.org/officeDocument/2006/relationships/image"/><Relationship Id="rId25" Target="../media/image23.svg" Type="http://schemas.openxmlformats.org/officeDocument/2006/relationships/image"/><Relationship Id="rId58" Target="../media/image23.svg" Type="http://schemas.openxmlformats.org/officeDocument/2006/relationships/image"/><Relationship Id="rId24" Target="../media/image23.svg" Type="http://schemas.openxmlformats.org/officeDocument/2006/relationships/image"/><Relationship Id="rId55" Target="../media/image23.svg" Type="http://schemas.openxmlformats.org/officeDocument/2006/relationships/image"/><Relationship Id="rId21" Target="../media/image23.svg" Type="http://schemas.openxmlformats.org/officeDocument/2006/relationships/image"/><Relationship Id="rId19" Target="../media/image23.svg" Type="http://schemas.openxmlformats.org/officeDocument/2006/relationships/image"/><Relationship Id="rId88" Target="../media/image25.svg" Type="http://schemas.openxmlformats.org/officeDocument/2006/relationships/image"/><Relationship Id="rId54" Target="../media/image23.svg" Type="http://schemas.openxmlformats.org/officeDocument/2006/relationships/image"/><Relationship Id="rId20" Target="../media/image23.svg" Type="http://schemas.openxmlformats.org/officeDocument/2006/relationships/image"/><Relationship Id="rId18" Target="../media/image23.svg" Type="http://schemas.openxmlformats.org/officeDocument/2006/relationships/image"/><Relationship Id="rId17" Target="../media/image23.svg" Type="http://schemas.openxmlformats.org/officeDocument/2006/relationships/image"/><Relationship Id="rId13" Target="../media/image23.svg" Type="http://schemas.openxmlformats.org/officeDocument/2006/relationships/image"/><Relationship Id="rId47" Target="../media/image23.svg" Type="http://schemas.openxmlformats.org/officeDocument/2006/relationships/image"/><Relationship Id="rId16" Target="../media/image23.svg" Type="http://schemas.openxmlformats.org/officeDocument/2006/relationships/image"/><Relationship Id="rId12" Target="../media/image23.svg" Type="http://schemas.openxmlformats.org/officeDocument/2006/relationships/image"/><Relationship Id="rId46" Target="../media/image23.svg" Type="http://schemas.openxmlformats.org/officeDocument/2006/relationships/image"/><Relationship Id="rId49" Target="../media/image23.svg" Type="http://schemas.openxmlformats.org/officeDocument/2006/relationships/image"/><Relationship Id="rId15" Target="../media/image23.svg" Type="http://schemas.openxmlformats.org/officeDocument/2006/relationships/image"/><Relationship Id="rId79" Target="../media/image25.svg" Type="http://schemas.openxmlformats.org/officeDocument/2006/relationships/image"/><Relationship Id="rId11" Target="../media/image23.svg" Type="http://schemas.openxmlformats.org/officeDocument/2006/relationships/image"/><Relationship Id="rId45" Target="../media/image23.svg" Type="http://schemas.openxmlformats.org/officeDocument/2006/relationships/image"/><Relationship Id="rId48" Target="../media/image23.svg" Type="http://schemas.openxmlformats.org/officeDocument/2006/relationships/image"/><Relationship Id="rId14" Target="../media/image23.svg" Type="http://schemas.openxmlformats.org/officeDocument/2006/relationships/image"/><Relationship Id="rId78" Target="../media/image25.svg" Type="http://schemas.openxmlformats.org/officeDocument/2006/relationships/image"/><Relationship Id="rId10" Target="../media/image23.svg" Type="http://schemas.openxmlformats.org/officeDocument/2006/relationships/image"/><Relationship Id="rId44" Target="../media/image23.svg" Type="http://schemas.openxmlformats.org/officeDocument/2006/relationships/image"/><Relationship Id="rId77" Target="../media/image25.svg" Type="http://schemas.openxmlformats.org/officeDocument/2006/relationships/image"/><Relationship Id="rId43" Target="../media/image23.svg" Type="http://schemas.openxmlformats.org/officeDocument/2006/relationships/image"/><Relationship Id="rId76" Target="../media/image25.svg" Type="http://schemas.openxmlformats.org/officeDocument/2006/relationships/image"/><Relationship Id="rId42" Target="../media/image23.svg" Type="http://schemas.openxmlformats.org/officeDocument/2006/relationships/image"/><Relationship Id="rId75" Target="../media/image25.svg" Type="http://schemas.openxmlformats.org/officeDocument/2006/relationships/image"/><Relationship Id="rId41" Target="../media/image23.svg" Type="http://schemas.openxmlformats.org/officeDocument/2006/relationships/image"/><Relationship Id="rId9" Target="../media/image23.svg" Type="http://schemas.openxmlformats.org/officeDocument/2006/relationships/image"/><Relationship Id="rId74" Target="../media/image25.svg" Type="http://schemas.openxmlformats.org/officeDocument/2006/relationships/image"/><Relationship Id="rId40" Target="../media/image23.svg" Type="http://schemas.openxmlformats.org/officeDocument/2006/relationships/image"/><Relationship Id="rId8" Target="../media/image23.svg" Type="http://schemas.openxmlformats.org/officeDocument/2006/relationships/image"/><Relationship Id="rId7" Target="../media/image23.svg" Type="http://schemas.openxmlformats.org/officeDocument/2006/relationships/image"/><Relationship Id="rId6" Target="../media/image23.svg" Type="http://schemas.openxmlformats.org/officeDocument/2006/relationships/image"/><Relationship Id="rId57" Target="../media/image23.svg" Type="http://schemas.openxmlformats.org/officeDocument/2006/relationships/image"/><Relationship Id="rId23" Target="../media/image23.svg" Type="http://schemas.openxmlformats.org/officeDocument/2006/relationships/image"/><Relationship Id="rId29" Target="../media/image23.svg" Type="http://schemas.openxmlformats.org/officeDocument/2006/relationships/image"/><Relationship Id="rId56" Target="../media/image23.svg" Type="http://schemas.openxmlformats.org/officeDocument/2006/relationships/image"/><Relationship Id="rId22" Target="../media/image23.svg" Type="http://schemas.openxmlformats.org/officeDocument/2006/relationships/image"/><Relationship Id="rId28" Target="../media/image23.svg" Type="http://schemas.openxmlformats.org/officeDocument/2006/relationships/image"/></Relationships>
</file>

<file path=ppt/slides/_rels/slide12.xml.rels><?xml version="1.0" encoding="UTF-8" standalone="yes"?><Relationships xmlns="http://schemas.openxmlformats.org/package/2006/relationships"><Relationship Id="rId2" Target="../media/image4.jpeg" Type="http://schemas.openxmlformats.org/officeDocument/2006/relationships/image"/><Relationship Id="rId1" Target="../slideLayouts/slideLayout4.xml" Type="http://schemas.openxmlformats.org/officeDocument/2006/relationships/slideLayout"/></Relationships>
</file>

<file path=ppt/slides/_rels/slide13.xml.rels><?xml version="1.0" encoding="UTF-8" standalone="yes"?><Relationships xmlns="http://schemas.openxmlformats.org/package/2006/relationships"><Relationship Id="rId7" Target="../diagrams/drawing3.xml" Type="http://schemas.microsoft.com/office/2007/relationships/diagramDrawing"/><Relationship Id="rId6" Target="../diagrams/quickStyle3.xml" Type="http://schemas.openxmlformats.org/officeDocument/2006/relationships/diagramQuickStyle"/><Relationship Id="rId5" Target="../diagrams/layout3.xml" Type="http://schemas.openxmlformats.org/officeDocument/2006/relationships/diagramLayout"/><Relationship Id="rId4" Target="../diagrams/data3.xml" Type="http://schemas.openxmlformats.org/officeDocument/2006/relationships/diagramData"/><Relationship Id="rId3" Target="../diagrams/colors3.xml" Type="http://schemas.openxmlformats.org/officeDocument/2006/relationships/diagramColors"/><Relationship Id="rId2" Target="../notesSlides/notesSlide6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14.xml.rels><?xml version="1.0" encoding="UTF-8" standalone="yes"?><Relationships xmlns="http://schemas.openxmlformats.org/package/2006/relationships"><Relationship Id="rId2" Target="../media/image26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5.xml.rels><?xml version="1.0" encoding="UTF-8" standalone="yes"?><Relationships xmlns="http://schemas.openxmlformats.org/package/2006/relationships"><Relationship Id="rId2" Target="../media/image27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16.xml.rels><?xml version="1.0" encoding="UTF-8" standalone="yes"?><Relationships xmlns="http://schemas.openxmlformats.org/package/2006/relationships"><Relationship Id="rId2" Target="../notesSlides/notesSlide7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_rels/slide17.xml.rels><?xml version="1.0" encoding="UTF-8" standalone="yes"?><Relationships xmlns="http://schemas.openxmlformats.org/package/2006/relationships"><Relationship Id="rId6" Target="https://www.bplans.com/" TargetMode="External" Type="http://schemas.openxmlformats.org/officeDocument/2006/relationships/hyperlink"/><Relationship Id="rId5" Target="https://www.lawdonut.co.uk/business/sector-specific-law/car-valeter-legal-issues" TargetMode="External" Type="http://schemas.openxmlformats.org/officeDocument/2006/relationships/hyperlink"/><Relationship Id="rId4" Target="https://www.gov.uk/" TargetMode="External" Type="http://schemas.openxmlformats.org/officeDocument/2006/relationships/hyperlink"/><Relationship Id="rId3" Target="https://www.washos.com/blog/mobile-car-wash-business/" TargetMode="External" Type="http://schemas.openxmlformats.org/officeDocument/2006/relationships/hyperlink"/><Relationship Id="rId2" Target="../notesSlides/notesSlide8.xml" Type="http://schemas.openxmlformats.org/officeDocument/2006/relationships/notesSlide"/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ar Wash Free Stock Photo - Public Domain Pictures" id="7" name="Picture 7">
            <a:extLst>
              <a:ext uri="{FF2B5EF4-FFF2-40B4-BE49-F238E27FC236}">
                <a16:creationId xmlns:a16="http://schemas.microsoft.com/office/drawing/2014/main" id="{B0772385-055F-4363-A41E-49D19BBC1692}"/>
              </a:ext>
            </a:extLst>
          </p:cNvPr>
          <p:cNvPicPr>
            <a:picLocks noChangeAspect="1" noGrp="1"/>
          </p:cNvPicPr>
          <p:nvPr>
            <p:ph idx="4" sz="quarter"/>
          </p:nvPr>
        </p:nvPicPr>
        <p:blipFill>
          <a:blip r:embed="rId2"/>
          <a:stretch>
            <a:fillRect/>
          </a:stretch>
        </p:blipFill>
        <p:spPr>
          <a:xfrm>
            <a:off x="41111" y="5443"/>
            <a:ext cx="9100938" cy="5709482"/>
          </a:xfrm>
        </p:spPr>
      </p:pic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 numCol="1" wrap="square">
            <a:normAutofit/>
          </a:bodyPr>
          <a:lstStyle/>
          <a:p>
            <a:r>
              <a:rPr b="1" lang="en-GB" sz="4800">
                <a:latin typeface="Amasis MT Pro"/>
              </a:rPr>
              <a:t>BUSINESS PLAN</a:t>
            </a:r>
          </a:p>
        </p:txBody>
      </p:sp>
      <p:sp>
        <p:nvSpPr>
          <p:cNvPr id="6149" name="Text Placeholder 2">
            <a:extLst>
              <a:ext uri="{FF2B5EF4-FFF2-40B4-BE49-F238E27FC236}">
                <a16:creationId xmlns:a16="http://schemas.microsoft.com/office/drawing/2014/main" id="{A080FABE-94E5-4F92-A5E9-40D2AAB33700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166915" y="1220637"/>
            <a:ext cx="9676567" cy="639762"/>
          </a:xfrm>
        </p:spPr>
        <p:txBody>
          <a:bodyPr numCol="1"/>
          <a:lstStyle/>
          <a:p>
            <a:r>
              <a:rPr lang="en-US" sz="2600">
                <a:highlight>
                  <a:srgbClr val="C0C0C0"/>
                </a:highlight>
                <a:latin typeface="Amasis MT Pro"/>
                <a:cs typeface="Arial"/>
              </a:rPr>
              <a:t>Business Name: Valeting and Beyond Mobile Car Wash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263676" y="2095467"/>
            <a:ext cx="4040188" cy="2005728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t" numCol="1" wrap="square">
            <a:normAutofit fontScale="92500" lnSpcReduction="10000"/>
          </a:bodyPr>
          <a:lstStyle/>
          <a:p>
            <a:pPr>
              <a:buNone/>
            </a:pPr>
            <a:r>
              <a:rPr altLang="en-GB" b="1" lang="en-GB">
                <a:ea typeface="+mn-lt"/>
                <a:cs typeface="+mn-lt"/>
              </a:rPr>
              <a:t>Group: A</a:t>
            </a:r>
            <a:endParaRPr lang="en-US"/>
          </a:p>
          <a:p>
            <a:pPr eaLnBrk="1" hangingPunct="1">
              <a:buNone/>
            </a:pPr>
            <a:r>
              <a:rPr b="1" lang="en-GB"/>
              <a:t>Costel Andone (2027240)</a:t>
            </a:r>
          </a:p>
          <a:p>
            <a:pPr eaLnBrk="1" hangingPunct="1">
              <a:buNone/>
            </a:pPr>
            <a:r>
              <a:rPr b="1" lang="en-GB"/>
              <a:t>Diana Macovei  (2026629)</a:t>
            </a:r>
          </a:p>
          <a:p>
            <a:pPr eaLnBrk="1" hangingPunct="1">
              <a:buNone/>
            </a:pPr>
            <a:r>
              <a:rPr b="1" lang="en-GB"/>
              <a:t>Paulina Andone (2027237)</a:t>
            </a:r>
          </a:p>
          <a:p>
            <a:pPr eaLnBrk="1" hangingPunct="1">
              <a:buNone/>
            </a:pPr>
            <a:r>
              <a:rPr b="1" lang="en-GB"/>
              <a:t>Lecturer  Name: Nauman Ali</a:t>
            </a:r>
          </a:p>
          <a:p>
            <a:pPr eaLnBrk="1" hangingPunct="1">
              <a:buFont charset="0" panose="020B0604020202020204" pitchFamily="34" typeface="Arial"/>
              <a:buNone/>
            </a:pP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250825" y="6524625"/>
            <a:ext cx="971550" cy="219075"/>
          </a:xfrm>
        </p:spPr>
        <p:txBody>
          <a:bodyPr anchor="ctr" numCol="1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3B07335-0E4B-4830-9DA1-499DF5ED18FC}" type="datetime1">
              <a:rPr lang="en-GB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23/03/2022</a:t>
            </a:fld>
            <a:endParaRPr lang="en-GB" sz="9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Logo, company name  Description automatically generated" id="14" name="Picture 14">
            <a:extLst>
              <a:ext uri="{FF2B5EF4-FFF2-40B4-BE49-F238E27FC236}">
                <a16:creationId xmlns:a16="http://schemas.microsoft.com/office/drawing/2014/main" id="{8AE65B0C-55F8-4A1D-AA91-9350AA65AB79}"/>
              </a:ext>
            </a:extLst>
          </p:cNvPr>
          <p:cNvPicPr>
            <a:picLocks noChangeAspect="1" noGrp="1"/>
          </p:cNvPicPr>
          <p:nvPr>
            <p:ph idx="2" sz="half"/>
          </p:nvPr>
        </p:nvPicPr>
        <p:blipFill>
          <a:blip r:embed="rId2"/>
          <a:stretch>
            <a:fillRect/>
          </a:stretch>
        </p:blipFill>
        <p:spPr>
          <a:xfrm>
            <a:off x="3563616" y="1148176"/>
            <a:ext cx="5530632" cy="422504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147447-43E1-4D4B-97E2-BB2D4767F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1"/>
          </a:xfrm>
        </p:spPr>
        <p:txBody>
          <a:bodyPr anchor="ctr" numCol="1" wrap="square">
            <a:normAutofit/>
          </a:bodyPr>
          <a:lstStyle/>
          <a:p>
            <a:r>
              <a:rPr b="1" i="1" lang="en-US" sz="3600">
                <a:cs charset="0" panose="020B0604020202020204" pitchFamily="34" typeface="Arial"/>
              </a:rPr>
              <a:t>Table of contents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3F998041-1E0E-4FC0-BF80-762E4C70A146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457200" y="1124524"/>
            <a:ext cx="4402832" cy="3989040"/>
          </a:xfrm>
        </p:spPr>
        <p:txBody>
          <a:bodyPr numCol="1"/>
          <a:lstStyle/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1. Executive Summary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2. Business/ Company Overview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3. Products and Services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4. Market audit-Competitor’s Analysis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5. Market Audit-SWOT Analysis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6. Market Audit-PESTLE Analysis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7. Target Market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8. Marketing and Sales Plan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9. Management Team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10. Financial plan</a:t>
            </a:r>
          </a:p>
          <a:p>
            <a:r>
              <a:rPr lang="en-US" sz="1800">
                <a:latin charset="0" panose="020B0604020202020204" pitchFamily="34" typeface="Arial"/>
                <a:cs charset="0" panose="020B0604020202020204" pitchFamily="34" typeface="Arial"/>
              </a:rPr>
              <a:t>11.References</a:t>
            </a:r>
          </a:p>
          <a:p>
            <a:endParaRPr lang="en-US" sz="2000">
              <a:latin charset="0" panose="020B0604020202020204" pitchFamily="34" typeface="Arial"/>
              <a:cs charset="0" panose="020B0604020202020204" pitchFamily="34" typeface="Arial"/>
            </a:endParaRPr>
          </a:p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B4951C-03EE-724A-A092-9EE93EC8FA92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250825" y="6524625"/>
            <a:ext cx="971550" cy="219075"/>
          </a:xfrm>
        </p:spPr>
        <p:txBody>
          <a:bodyPr anchor="ctr" numCol="1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4AF98087-ED90-4911-BE74-9A997ABD6711}" type="datetime1">
              <a:rPr lang="en-GB" smtClean="0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23/03/2022</a:t>
            </a:fld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97927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 numCol="1"/>
          <a:lstStyle/>
          <a:p>
            <a:pPr eaLnBrk="1" hangingPunct="1"/>
            <a:r>
              <a:rPr b="1" i="1" lang="en-GB" sz="3600"/>
              <a:t>Business / Company Overview</a:t>
            </a:r>
            <a:endParaRPr b="1" lang="en-GB" sz="360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 numCol="1"/>
          <a:lstStyle/>
          <a:p>
            <a:pPr algn="ctr">
              <a:buNone/>
            </a:pPr>
            <a:r>
              <a:rPr altLang="en-GB" lang="en-GB" sz="1800">
                <a:ea typeface="+mn-lt"/>
                <a:cs typeface="+mn-lt"/>
              </a:rPr>
              <a:t> </a:t>
            </a:r>
            <a:r>
              <a:rPr altLang="en-GB" b="1" lang="en-GB" sz="2400">
                <a:ea typeface="+mn-lt"/>
                <a:cs typeface="+mn-lt"/>
              </a:rPr>
              <a:t> Summary of the company: </a:t>
            </a:r>
            <a:br>
              <a:rPr lang="en-US"/>
            </a:br>
            <a:endParaRPr lang="en-US" sz="1800"/>
          </a:p>
          <a:p>
            <a:pPr>
              <a:buNone/>
            </a:pPr>
            <a:r>
              <a:rPr altLang="en-GB" lang="en-GB" sz="2000">
                <a:ea typeface="+mn-lt"/>
                <a:cs typeface="+mn-lt"/>
              </a:rPr>
              <a:t>Legal structure: Limited Company</a:t>
            </a:r>
          </a:p>
          <a:p>
            <a:pPr>
              <a:buNone/>
            </a:pPr>
            <a:r>
              <a:rPr altLang="en-GB" lang="en-GB" sz="2000">
                <a:ea typeface="+mn-lt"/>
                <a:cs typeface="+mn-lt"/>
              </a:rPr>
              <a:t>Ownership:        Limited partnership </a:t>
            </a:r>
          </a:p>
          <a:p>
            <a:pPr>
              <a:buNone/>
            </a:pPr>
            <a:r>
              <a:rPr altLang="en-GB" lang="en-GB" sz="2000">
                <a:ea typeface="+mn-lt"/>
                <a:cs typeface="+mn-lt"/>
              </a:rPr>
              <a:t>History:              New business, is not part of any organization</a:t>
            </a:r>
            <a:endParaRPr altLang="en-GB" lang="en-GB" sz="2000"/>
          </a:p>
          <a:p>
            <a:pPr>
              <a:buNone/>
            </a:pPr>
            <a:r>
              <a:rPr altLang="en-GB" lang="en-GB" sz="2000">
                <a:ea typeface="+mn-lt"/>
                <a:cs typeface="+mn-lt"/>
              </a:rPr>
              <a:t>Location:           Birmingham and surroundings </a:t>
            </a:r>
            <a:endParaRPr altLang="en-GB" lang="en-GB" sz="2000"/>
          </a:p>
          <a:p>
            <a:pPr>
              <a:buNone/>
            </a:pPr>
            <a:r>
              <a:rPr altLang="en-GB" lang="en-GB" sz="2000">
                <a:ea typeface="+mn-lt"/>
                <a:cs typeface="+mn-lt"/>
              </a:rPr>
              <a:t>Mission:             </a:t>
            </a:r>
            <a:r>
              <a:rPr altLang="en-GB" i="1" lang="en-GB" sz="2000">
                <a:ea typeface="+mn-lt"/>
                <a:cs typeface="+mn-lt"/>
              </a:rPr>
              <a:t>A car wash at the right time and place</a:t>
            </a:r>
            <a:endParaRPr altLang="en-GB" lang="en-GB" sz="2000">
              <a:ea typeface="+mn-lt"/>
              <a:cs typeface="+mn-lt"/>
            </a:endParaRPr>
          </a:p>
          <a:p>
            <a:pPr>
              <a:buNone/>
            </a:pPr>
            <a:r>
              <a:rPr lang="en-GB" sz="1800"/>
              <a:t>Vision:                  To be flexible and dynamic for our customers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idx="10" sz="quarter" type="dt"/>
          </p:nvPr>
        </p:nvSpPr>
        <p:spPr/>
        <p:txBody>
          <a:bodyPr numCol="1"/>
          <a:lstStyle/>
          <a:p>
            <a:pPr>
              <a:defRPr/>
            </a:pPr>
            <a:fld id="{13DF6455-2121-4A2D-846D-E85038EE51D4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pic>
        <p:nvPicPr>
          <p:cNvPr descr="Scroll with solid fill" id="2" name="Graphic 2">
            <a:extLst>
              <a:ext uri="{FF2B5EF4-FFF2-40B4-BE49-F238E27FC236}">
                <a16:creationId xmlns:a16="http://schemas.microsoft.com/office/drawing/2014/main" id="{48350606-EBB5-4183-B0A1-5087E0135A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36295" y="3568149"/>
            <a:ext cx="1485900" cy="181886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 numCol="1"/>
          <a:lstStyle/>
          <a:p>
            <a:pPr eaLnBrk="1" hangingPunct="1"/>
            <a:r>
              <a:rPr b="1" i="1" lang="en-GB" sz="3600"/>
              <a:t>Products and Services</a:t>
            </a:r>
            <a:endParaRPr lang="en-GB" sz="360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93993"/>
            <a:ext cx="8229600" cy="4706262"/>
          </a:xfrm>
        </p:spPr>
        <p:txBody>
          <a:bodyPr numCol="1"/>
          <a:lstStyle/>
          <a:p>
            <a:pPr>
              <a:buNone/>
            </a:pPr>
            <a:r>
              <a:rPr altLang="en-GB" b="1" lang="en-GB" sz="2000"/>
              <a:t>Exterior Car Washing Services: </a:t>
            </a:r>
            <a:endParaRPr lang="en-US" sz="2000"/>
          </a:p>
          <a:p>
            <a:pPr>
              <a:buFont typeface="Arial,Sans-Serif"/>
              <a:buChar char="•"/>
            </a:pPr>
            <a:r>
              <a:rPr altLang="en-GB" lang="en-GB" sz="2000">
                <a:ea typeface="+mn-lt"/>
                <a:cs typeface="+mn-lt"/>
              </a:rPr>
              <a:t>Wash exterior;</a:t>
            </a:r>
          </a:p>
          <a:p>
            <a:pPr>
              <a:buFont typeface="Arial,Sans-Serif"/>
              <a:buChar char="•"/>
            </a:pPr>
            <a:r>
              <a:rPr altLang="en-GB" lang="en-GB" sz="2000">
                <a:ea typeface="+mn-lt"/>
                <a:cs typeface="+mn-lt"/>
              </a:rPr>
              <a:t>Clean wheels and tires;</a:t>
            </a:r>
          </a:p>
          <a:p>
            <a:pPr>
              <a:buFont typeface="Arial,Sans-Serif"/>
              <a:buChar char="•"/>
            </a:pPr>
            <a:r>
              <a:rPr altLang="en-GB" lang="en-GB" sz="2000">
                <a:ea typeface="+mn-lt"/>
                <a:cs typeface="+mn-lt"/>
              </a:rPr>
              <a:t>Apply tire dressing;</a:t>
            </a:r>
          </a:p>
          <a:p>
            <a:pPr>
              <a:buFont typeface="Arial,Sans-Serif"/>
              <a:buChar char="•"/>
            </a:pPr>
            <a:r>
              <a:rPr altLang="en-GB" lang="en-GB" sz="2000">
                <a:ea typeface="+mn-lt"/>
                <a:cs typeface="+mn-lt"/>
              </a:rPr>
              <a:t>Polish wheels;</a:t>
            </a:r>
          </a:p>
          <a:p>
            <a:pPr>
              <a:buFont typeface="Arial,Sans-Serif"/>
              <a:buChar char="•"/>
            </a:pPr>
            <a:r>
              <a:rPr altLang="en-GB" lang="en-GB" sz="2000">
                <a:ea typeface="+mn-lt"/>
                <a:cs typeface="+mn-lt"/>
              </a:rPr>
              <a:t>Clean/treat exterior trim;</a:t>
            </a:r>
          </a:p>
          <a:p>
            <a:pPr>
              <a:buFont typeface="Arial,Sans-Serif"/>
              <a:buChar char="•"/>
            </a:pPr>
            <a:r>
              <a:rPr altLang="en-GB" lang="en-GB" sz="2000">
                <a:ea typeface="+mn-lt"/>
                <a:cs typeface="+mn-lt"/>
              </a:rPr>
              <a:t>Polish and wax exterior paints;</a:t>
            </a:r>
          </a:p>
          <a:p>
            <a:pPr>
              <a:buFont typeface="Arial,Sans-Serif"/>
              <a:buChar char="•"/>
            </a:pPr>
            <a:r>
              <a:rPr altLang="en-GB" lang="en-GB" sz="2000">
                <a:ea typeface="+mn-lt"/>
                <a:cs typeface="+mn-lt"/>
              </a:rPr>
              <a:t>Brush, vacuum, and clean the interior.</a:t>
            </a:r>
          </a:p>
          <a:p>
            <a:pPr>
              <a:buNone/>
            </a:pPr>
            <a:r>
              <a:rPr altLang="en-GB" b="1" lang="en-GB" sz="2000"/>
              <a:t>Interior Car Washing Services:</a:t>
            </a:r>
            <a:endParaRPr altLang="en-GB" lang="en-GB" sz="2000"/>
          </a:p>
          <a:p>
            <a:r>
              <a:rPr altLang="en-GB" lang="en-GB" sz="2000">
                <a:ea typeface="+mn-lt"/>
                <a:cs typeface="+mn-lt"/>
              </a:rPr>
              <a:t>Vacuuming; Pet hair removal</a:t>
            </a:r>
            <a:endParaRPr altLang="en-GB" b="1" lang="en-GB" sz="2000">
              <a:ea typeface="+mn-lt"/>
              <a:cs typeface="+mn-lt"/>
            </a:endParaRPr>
          </a:p>
          <a:p>
            <a:r>
              <a:rPr altLang="en-GB" lang="en-GB" sz="2000">
                <a:ea typeface="+mn-lt"/>
                <a:cs typeface="+mn-lt"/>
              </a:rPr>
              <a:t>Trash removal</a:t>
            </a:r>
          </a:p>
          <a:p>
            <a:r>
              <a:rPr altLang="en-GB" lang="en-GB" sz="2000">
                <a:ea typeface="+mn-lt"/>
                <a:cs typeface="+mn-lt"/>
              </a:rPr>
              <a:t>Window cleaning</a:t>
            </a:r>
            <a:endParaRPr altLang="en-GB" lang="en-GB" sz="2000"/>
          </a:p>
          <a:p>
            <a:r>
              <a:rPr altLang="en-GB" lang="en-GB" sz="2000">
                <a:ea typeface="+mn-lt"/>
                <a:cs typeface="+mn-lt"/>
              </a:rPr>
              <a:t>Leather surface wipe; Scratch removal</a:t>
            </a:r>
            <a:endParaRPr altLang="en-GB" lang="en-GB" sz="2000"/>
          </a:p>
          <a:p>
            <a:pPr indent="0" marL="0">
              <a:buNone/>
            </a:pPr>
            <a:endParaRPr lang="en-GB" sz="2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idx="10" sz="quarter" type="dt"/>
          </p:nvPr>
        </p:nvSpPr>
        <p:spPr/>
        <p:txBody>
          <a:bodyPr numCol="1"/>
          <a:lstStyle/>
          <a:p>
            <a:pPr>
              <a:defRPr/>
            </a:pPr>
            <a:fld id="{C42646B4-1ADF-47AE-B486-D5D6E23B0A98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pic>
        <p:nvPicPr>
          <p:cNvPr descr="Clipboard Checked with solid fill" id="2" name="Graphic 2">
            <a:extLst>
              <a:ext uri="{FF2B5EF4-FFF2-40B4-BE49-F238E27FC236}">
                <a16:creationId xmlns:a16="http://schemas.microsoft.com/office/drawing/2014/main" id="{B99DD981-59FD-421E-92C5-C6012BD790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16826" y="765313"/>
            <a:ext cx="3657600" cy="36576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11131"/>
          </a:xfrm>
        </p:spPr>
        <p:txBody>
          <a:bodyPr numCol="1"/>
          <a:lstStyle/>
          <a:p>
            <a:pPr eaLnBrk="1" hangingPunct="1"/>
            <a:r>
              <a:rPr b="1" dirty="0" i="1" lang="en-GB" sz="3200"/>
              <a:t>Market audit-Competitor’s Analysis</a:t>
            </a:r>
            <a:endParaRPr dirty="0" lang="en-GB" sz="3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idx="10" sz="quarter" type="dt"/>
          </p:nvPr>
        </p:nvSpPr>
        <p:spPr/>
        <p:txBody>
          <a:bodyPr numCol="1"/>
          <a:lstStyle/>
          <a:p>
            <a:pPr>
              <a:defRPr/>
            </a:pPr>
            <a:fld id="{BFEA8610-70C2-48F7-AED7-5F19D16F3191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5064"/>
            <a:ext cx="8229600" cy="4482911"/>
          </a:xfrm>
        </p:spPr>
        <p:txBody>
          <a:bodyPr numCol="1"/>
          <a:lstStyle/>
          <a:p>
            <a:pPr indent="0" marL="0">
              <a:buNone/>
            </a:pPr>
            <a:endParaRPr lang="en-US" sz="1600">
              <a:ea typeface="+mn-lt"/>
              <a:cs typeface="+mn-lt"/>
            </a:endParaRPr>
          </a:p>
          <a:p>
            <a:pPr indent="0" marL="0">
              <a:buNone/>
            </a:pPr>
            <a:endParaRPr lang="en-US" sz="1600"/>
          </a:p>
          <a:p>
            <a:pPr indent="0" marL="0">
              <a:buNone/>
            </a:pPr>
            <a:endParaRPr lang="en-US" sz="1600"/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569468B-0C25-448E-94A4-FA06AD5B30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83441"/>
              </p:ext>
            </p:extLst>
          </p:nvPr>
        </p:nvGraphicFramePr>
        <p:xfrm>
          <a:off x="397565" y="864704"/>
          <a:ext cx="8272007" cy="4366149"/>
        </p:xfrm>
        <a:graphic>
          <a:graphicData uri="http://schemas.openxmlformats.org/drawingml/2006/table">
            <a:tbl>
              <a:tblPr bandRow="1" firstRow="1">
                <a:tableStyleId>{0505E3EF-67EA-436B-97B2-0124C06EBD24}</a:tableStyleId>
              </a:tblPr>
              <a:tblGrid>
                <a:gridCol w="2247139">
                  <a:extLst>
                    <a:ext uri="{9D8B030D-6E8A-4147-A177-3AD203B41FA5}">
                      <a16:colId xmlns:a16="http://schemas.microsoft.com/office/drawing/2014/main" val="697328633"/>
                    </a:ext>
                  </a:extLst>
                </a:gridCol>
                <a:gridCol w="1526650">
                  <a:extLst>
                    <a:ext uri="{9D8B030D-6E8A-4147-A177-3AD203B41FA5}">
                      <a16:colId xmlns:a16="http://schemas.microsoft.com/office/drawing/2014/main" val="332910502"/>
                    </a:ext>
                  </a:extLst>
                </a:gridCol>
                <a:gridCol w="1189416">
                  <a:extLst>
                    <a:ext uri="{9D8B030D-6E8A-4147-A177-3AD203B41FA5}">
                      <a16:colId xmlns:a16="http://schemas.microsoft.com/office/drawing/2014/main" val="2754478529"/>
                    </a:ext>
                  </a:extLst>
                </a:gridCol>
                <a:gridCol w="1654401">
                  <a:extLst>
                    <a:ext uri="{9D8B030D-6E8A-4147-A177-3AD203B41FA5}">
                      <a16:colId xmlns:a16="http://schemas.microsoft.com/office/drawing/2014/main" val="2961992920"/>
                    </a:ext>
                  </a:extLst>
                </a:gridCol>
                <a:gridCol w="1654401">
                  <a:extLst>
                    <a:ext uri="{9D8B030D-6E8A-4147-A177-3AD203B41FA5}">
                      <a16:colId xmlns:a16="http://schemas.microsoft.com/office/drawing/2014/main" val="3753382548"/>
                    </a:ext>
                  </a:extLst>
                </a:gridCol>
              </a:tblGrid>
              <a:tr h="919773">
                <a:tc>
                  <a:txBody>
                    <a:bodyPr numCol="1"/>
                    <a:lstStyle/>
                    <a:p>
                      <a:r>
                        <a:rPr dirty="0" lang="en-US"/>
                        <a:t>Competitors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dirty="0" lang="en-US"/>
                        <a:t>Product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dirty="0" lang="en-US"/>
                        <a:t>Digital presence 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noProof="0" strike="noStrike" sz="1800" u="none"/>
                        <a:t>Strengths/</a:t>
                      </a:r>
                      <a:endParaRPr dirty="0" lang="en-US"/>
                    </a:p>
                    <a:p>
                      <a:pPr lvl="0">
                        <a:buNone/>
                      </a:pPr>
                      <a:r>
                        <a:rPr dirty="0" lang="en-US" noProof="0" strike="noStrike" sz="1800" u="none"/>
                        <a:t>Weaknesses</a:t>
                      </a:r>
                      <a:endParaRPr dirty="0" lang="en-US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dirty="0" lang="en-US"/>
                        <a:t>Market Strategis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6588486"/>
                  </a:ext>
                </a:extLst>
              </a:tr>
              <a:tr h="1130324"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noProof="0" strike="noStrike" sz="1800" u="none"/>
                        <a:t>Williamson's Mobile Car Wash &amp; Valeting Services</a:t>
                      </a:r>
                      <a:endParaRPr dirty="0" lang="en-US" sz="1800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b="0" dirty="0" i="0" lang="en-US" noProof="0" strike="noStrike" sz="1200" u="none">
                          <a:latin typeface="Myriad Pro"/>
                        </a:rPr>
                        <a:t>Mobile Car Wash, interior and exterior hand polishing,  </a:t>
                      </a:r>
                      <a:r>
                        <a:rPr b="0" dirty="0" i="0" lang="en-US" noProof="0" strike="noStrike" sz="1200" u="none"/>
                        <a:t>Wheel Cleaning etc.</a:t>
                      </a:r>
                      <a:endParaRPr dirty="0" lang="en-US" sz="1200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sz="1200"/>
                        <a:t>Web site, Mobile app, Facebook, Twitter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b="0" dirty="0" i="0" lang="en-US" noProof="0" strike="noStrike" sz="1200" u="none">
                          <a:latin typeface="Myriad Pro"/>
                        </a:rPr>
                        <a:t>Card payments </a:t>
                      </a:r>
                      <a:endParaRPr dirty="0" lang="en-US" sz="1200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dirty="0" lang="en-US" sz="1200"/>
                        <a:t>Variable prices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6690378"/>
                  </a:ext>
                </a:extLst>
              </a:tr>
              <a:tr h="1119242"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kern="1200" lang="en-US" noProof="0" strike="noStrike" sz="1800" u="none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Valeting Solutions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b="0" dirty="0" i="0" lang="en-US" noProof="0" strike="noStrike" sz="1200" u="none"/>
                        <a:t>Mobile Car Wash  exterior and interior</a:t>
                      </a:r>
                      <a:endParaRPr dirty="0" lang="en-US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b="0" dirty="0" i="0" lang="en-US" noProof="0" strike="noStrike" sz="1200" u="none">
                          <a:latin typeface="Myriad Pro"/>
                        </a:rPr>
                        <a:t>Web site </a:t>
                      </a:r>
                      <a:endParaRPr dirty="0" lang="en-US"/>
                    </a:p>
                    <a:p>
                      <a:pPr lvl="0">
                        <a:buNone/>
                      </a:pPr>
                      <a:r>
                        <a:rPr b="0" dirty="0" i="0" lang="en-US" noProof="0" strike="noStrike" sz="1200" u="none">
                          <a:latin typeface="Myriad Pro"/>
                        </a:rPr>
                        <a:t>developed and structured easy to use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b="0" dirty="0" i="0" lang="en-US" noProof="0" strike="noStrike" sz="1200" u="none"/>
                        <a:t>Variety of service packages; booking by email or phone;</a:t>
                      </a:r>
                      <a:endParaRPr dirty="0" lang="en-US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b="0" dirty="0" i="0" lang="en-US" noProof="0" strike="noStrike" sz="1200" u="none"/>
                        <a:t>Variable prices depending on the color and size of the car</a:t>
                      </a:r>
                      <a:endParaRPr dirty="0" lang="en-US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0806285"/>
                  </a:ext>
                </a:extLst>
              </a:tr>
              <a:tr h="1196810">
                <a:tc>
                  <a:txBody>
                    <a:bodyPr numCol="1"/>
                    <a:lstStyle/>
                    <a:p>
                      <a:pPr algn="l" lv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dirty="0" i="0" lang="en-US"/>
                        <a:t>Pro Valeting &amp; Detailing</a:t>
                      </a:r>
                    </a:p>
                    <a:p>
                      <a:pPr lvl="0">
                        <a:buNone/>
                      </a:pPr>
                      <a:endParaRPr lang="en-US" noProof="0" strike="noStrike" sz="1800" u="none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algn="l" lv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dirty="0" i="0" lang="en-US" noProof="0" strike="noStrike" sz="1200" u="none"/>
                        <a:t>Fully Mobile Car Valeting Service </a:t>
                      </a:r>
                      <a:r>
                        <a:rPr b="0" dirty="0" i="0" lang="en-US" noProof="0" strike="noStrike" sz="1200" u="none">
                          <a:latin typeface="Myriad Pro"/>
                        </a:rPr>
                        <a:t>Interior and</a:t>
                      </a:r>
                      <a:endParaRPr dirty="0" lang="en-US"/>
                    </a:p>
                    <a:p>
                      <a:pPr algn="l" lv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b="0" dirty="0" i="0" lang="en-US" noProof="0" strike="noStrike" sz="1200" u="none">
                          <a:latin typeface="Myriad Pro"/>
                        </a:rPr>
                        <a:t>Exterior</a:t>
                      </a:r>
                      <a:endParaRPr dirty="0" lang="en-US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b="0" dirty="0" i="0" lang="en-US" noProof="0" strike="noStrike" sz="1200" u="none">
                          <a:latin typeface="Myriad Pro"/>
                        </a:rPr>
                        <a:t>Facebook, WhatsApp, Instagram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b="0" dirty="0" i="0" lang="en-US" noProof="0" strike="noStrike" sz="1200" u="none"/>
                        <a:t>The Facebook page is very well developed; </a:t>
                      </a:r>
                      <a:r>
                        <a:rPr b="0" dirty="0" i="0" lang="en-US" noProof="0" strike="noStrike" sz="1200" u="none">
                          <a:latin typeface="Myriad Pro"/>
                        </a:rPr>
                        <a:t>Variety of services; </a:t>
                      </a:r>
                      <a:endParaRPr dirty="0" lang="en-US"/>
                    </a:p>
                    <a:p>
                      <a:pPr lvl="0">
                        <a:buNone/>
                      </a:pPr>
                      <a:r>
                        <a:rPr b="0" dirty="0" i="0" lang="en-US" noProof="0" strike="noStrike" sz="1200" u="none">
                          <a:latin typeface="Myriad Pro"/>
                        </a:rPr>
                        <a:t>Good reviews, </a:t>
                      </a:r>
                      <a:endParaRPr dirty="0" lang="en-US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dirty="0" lang="en-US" sz="1200"/>
                        <a:t>Working on Sundays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32026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2856851-99BD-FFAA-3244-D292CBE1A1FB}"/>
              </a:ext>
            </a:extLst>
          </p:cNvPr>
          <p:cNvSpPr txBox="1"/>
          <p:nvPr/>
        </p:nvSpPr>
        <p:spPr>
          <a:xfrm>
            <a:off x="313083" y="4904960"/>
            <a:ext cx="8378685" cy="1384995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endParaRPr dirty="0" lang="en-US" sz="12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dirty="0" lang="en-US" sz="1200">
                <a:solidFill>
                  <a:schemeClr val="tx2"/>
                </a:solidFill>
                <a:latin typeface="Arial"/>
                <a:cs typeface="Arial"/>
              </a:rPr>
              <a:t>Facebook.com</a:t>
            </a:r>
            <a:endParaRPr lang="en-US">
              <a:solidFill>
                <a:schemeClr val="tx2"/>
              </a:solidFill>
              <a:cs typeface="Arial"/>
            </a:endParaRPr>
          </a:p>
          <a:p>
            <a:r>
              <a:rPr dirty="0" lang="en-US" sz="1200">
                <a:solidFill>
                  <a:schemeClr val="tx2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https://www.williamsonsmobilecarwash.com/</a:t>
            </a:r>
            <a:endParaRPr lang="en-US" sz="1200">
              <a:solidFill>
                <a:schemeClr val="tx2"/>
              </a:solidFill>
              <a:cs typeface="Arial"/>
            </a:endParaRPr>
          </a:p>
          <a:p>
            <a:r>
              <a:rPr dirty="0" lang="en-US" sz="1200">
                <a:solidFill>
                  <a:schemeClr val="tx2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https://5starvaletingsolutions.co.uk/compare-packages/</a:t>
            </a:r>
            <a:r>
              <a:rPr dirty="0" lang="en-US" sz="1200">
                <a:solidFill>
                  <a:schemeClr val="tx2"/>
                </a:solidFill>
                <a:latin typeface="Arial"/>
                <a:cs typeface="Arial"/>
              </a:rPr>
              <a:t> </a:t>
            </a:r>
            <a:endParaRPr lang="en-US">
              <a:solidFill>
                <a:schemeClr val="tx2"/>
              </a:solidFill>
              <a:cs typeface="Arial"/>
            </a:endParaRPr>
          </a:p>
          <a:p>
            <a:endParaRPr dirty="0" lang="en-US" sz="1200">
              <a:solidFill>
                <a:srgbClr val="FF2A00"/>
              </a:solidFill>
              <a:cs typeface="Arial"/>
            </a:endParaRPr>
          </a:p>
          <a:p>
            <a:endParaRPr dirty="0" lang="en-US" sz="1200">
              <a:cs typeface="Arial"/>
            </a:endParaRPr>
          </a:p>
          <a:p>
            <a:endParaRPr dirty="0" lang="en-US" sz="1200"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979" y="-21647"/>
            <a:ext cx="8229600" cy="764820"/>
          </a:xfrm>
        </p:spPr>
        <p:txBody>
          <a:bodyPr numCol="1"/>
          <a:lstStyle/>
          <a:p>
            <a:pPr algn="l" eaLnBrk="1" hangingPunct="1"/>
            <a:br>
              <a:rPr lang="en-GB" sz="3600"/>
            </a:br>
            <a:r>
              <a:rPr b="1" i="1" lang="en-GB" sz="3600"/>
              <a:t>Market Audit-SWOT Analysis</a:t>
            </a:r>
            <a:br>
              <a:rPr lang="en-GB" sz="3600"/>
            </a:br>
            <a:endParaRPr lang="en-GB" sz="3600"/>
          </a:p>
        </p:txBody>
      </p:sp>
      <p:sp>
        <p:nvSpPr>
          <p:cNvPr id="15716" name="TextBox 15715">
            <a:extLst>
              <a:ext uri="{FF2B5EF4-FFF2-40B4-BE49-F238E27FC236}">
                <a16:creationId xmlns:a16="http://schemas.microsoft.com/office/drawing/2014/main" id="{DCC09167-1953-48C2-B351-A8B41634E104}"/>
              </a:ext>
            </a:extLst>
          </p:cNvPr>
          <p:cNvSpPr txBox="1"/>
          <p:nvPr/>
        </p:nvSpPr>
        <p:spPr>
          <a:xfrm>
            <a:off x="959388" y="819533"/>
            <a:ext cx="2743200" cy="2308324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b="1" lang="en-US">
                <a:solidFill>
                  <a:schemeClr val="tx1"/>
                </a:solidFill>
                <a:ea typeface="+mn-lt"/>
                <a:cs typeface="+mn-lt"/>
              </a:rPr>
              <a:t>Strengths:</a:t>
            </a:r>
          </a:p>
          <a:p>
            <a:pPr indent="-285750" marL="285750">
              <a:buFont typeface="Arial"/>
              <a:buChar char="•"/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Well trained employees</a:t>
            </a:r>
            <a:endParaRPr lang="en-US" sz="140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Communication</a:t>
            </a:r>
            <a:endParaRPr lang="en-US" sz="140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flexible time </a:t>
            </a:r>
            <a:endParaRPr lang="en-US" sz="140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competitive pieces </a:t>
            </a:r>
            <a:endParaRPr lang="en-US" sz="140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multiple washes  - benefits </a:t>
            </a:r>
            <a:endParaRPr lang="en-US" sz="140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high quality of products - innovation </a:t>
            </a:r>
            <a:endParaRPr lang="en-US" sz="140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Equipment</a:t>
            </a:r>
            <a:endParaRPr lang="en-US" sz="1400">
              <a:solidFill>
                <a:schemeClr val="tx1"/>
              </a:solidFill>
            </a:endParaRPr>
          </a:p>
          <a:p>
            <a:pPr algn="l"/>
            <a:endParaRPr b="1" lang="en-US" sz="140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idx="10" sz="quarter" type="dt"/>
          </p:nvPr>
        </p:nvSpPr>
        <p:spPr/>
        <p:txBody>
          <a:bodyPr numCol="1"/>
          <a:lstStyle/>
          <a:p>
            <a:pPr>
              <a:defRPr/>
            </a:pPr>
            <a:fld id="{BFEA8610-70C2-48F7-AED7-5F19D16F3191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79" y="1025381"/>
            <a:ext cx="8553929" cy="4847517"/>
          </a:xfrm>
        </p:spPr>
        <p:txBody>
          <a:bodyPr numCol="1"/>
          <a:lstStyle/>
          <a:p>
            <a:pPr indent="0" marL="0">
              <a:buNone/>
            </a:pPr>
            <a:endParaRPr lang="en-US"/>
          </a:p>
          <a:p>
            <a:endParaRPr lang="en-US"/>
          </a:p>
        </p:txBody>
      </p:sp>
      <p:sp>
        <p:nvSpPr>
          <p:cNvPr id="15717" name="TextBox 15716">
            <a:extLst>
              <a:ext uri="{FF2B5EF4-FFF2-40B4-BE49-F238E27FC236}">
                <a16:creationId xmlns:a16="http://schemas.microsoft.com/office/drawing/2014/main" id="{EB185A31-208F-4491-A4FE-032D22BE11D3}"/>
              </a:ext>
            </a:extLst>
          </p:cNvPr>
          <p:cNvSpPr txBox="1"/>
          <p:nvPr/>
        </p:nvSpPr>
        <p:spPr>
          <a:xfrm>
            <a:off x="5128396" y="793526"/>
            <a:ext cx="2743200" cy="233910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algn="l"/>
            <a:r>
              <a:rPr b="1" dirty="0" lang="en-US">
                <a:solidFill>
                  <a:schemeClr val="tx1"/>
                </a:solidFill>
                <a:ea typeface="+mn-lt"/>
                <a:cs typeface="+mn-lt"/>
              </a:rPr>
              <a:t>Weaknesses:</a:t>
            </a:r>
          </a:p>
          <a:p>
            <a:pPr indent="-285750" marL="285750">
              <a:buFont typeface="Arial"/>
              <a:buChar char="•"/>
            </a:pPr>
            <a:r>
              <a:rPr dirty="0" lang="en-US" sz="1600">
                <a:solidFill>
                  <a:schemeClr val="tx1"/>
                </a:solidFill>
                <a:ea typeface="+mn-lt"/>
                <a:cs typeface="+mn-lt"/>
              </a:rPr>
              <a:t>car breakdown  </a:t>
            </a:r>
            <a:endParaRPr dirty="0" lang="en-US" sz="160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dirty="0" lang="en-US" sz="1600">
                <a:solidFill>
                  <a:schemeClr val="tx1"/>
                </a:solidFill>
                <a:ea typeface="+mn-lt"/>
                <a:cs typeface="+mn-lt"/>
              </a:rPr>
              <a:t>road accidents, traffic jams</a:t>
            </a:r>
          </a:p>
          <a:p>
            <a:pPr indent="-285750" marL="285750">
              <a:buFont typeface="Arial"/>
              <a:buChar char="•"/>
            </a:pPr>
            <a:r>
              <a:rPr dirty="0" lang="en-US" sz="1600">
                <a:solidFill>
                  <a:schemeClr val="tx1"/>
                </a:solidFill>
                <a:ea typeface="+mn-lt"/>
                <a:cs typeface="+mn-lt"/>
              </a:rPr>
              <a:t>lack of clients </a:t>
            </a:r>
            <a:endParaRPr dirty="0" lang="en-US" sz="160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dirty="0" lang="en-US" sz="1600">
                <a:solidFill>
                  <a:schemeClr val="tx1"/>
                </a:solidFill>
              </a:rPr>
              <a:t>Lack of reputation</a:t>
            </a:r>
          </a:p>
          <a:p>
            <a:pPr indent="-285750" marL="285750">
              <a:buFont typeface="Arial"/>
              <a:buChar char="•"/>
            </a:pPr>
            <a:r>
              <a:rPr dirty="0" lang="en-US" sz="1600">
                <a:solidFill>
                  <a:schemeClr val="tx1"/>
                </a:solidFill>
              </a:rPr>
              <a:t>Unknow brand</a:t>
            </a:r>
          </a:p>
          <a:p>
            <a:br>
              <a:rPr dirty="0" lang="en-US"/>
            </a:br>
            <a:endParaRPr lang="en-US" sz="1400"/>
          </a:p>
        </p:txBody>
      </p:sp>
      <p:sp>
        <p:nvSpPr>
          <p:cNvPr id="15718" name="TextBox 15717">
            <a:extLst>
              <a:ext uri="{FF2B5EF4-FFF2-40B4-BE49-F238E27FC236}">
                <a16:creationId xmlns:a16="http://schemas.microsoft.com/office/drawing/2014/main" id="{F8C8F405-8EA7-4503-B1F4-EBE385C28D4A}"/>
              </a:ext>
            </a:extLst>
          </p:cNvPr>
          <p:cNvSpPr txBox="1"/>
          <p:nvPr/>
        </p:nvSpPr>
        <p:spPr>
          <a:xfrm>
            <a:off x="943300" y="3370358"/>
            <a:ext cx="2759288" cy="230832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algn="l"/>
            <a:r>
              <a:rPr b="1" lang="en-US">
                <a:solidFill>
                  <a:schemeClr val="tx1"/>
                </a:solidFill>
                <a:ea typeface="+mn-lt"/>
                <a:cs typeface="+mn-lt"/>
              </a:rPr>
              <a:t>Opportunities:</a:t>
            </a:r>
          </a:p>
          <a:p>
            <a:pPr indent="-285750" marL="285750">
              <a:buFont typeface="Arial"/>
              <a:buChar char="•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Technology</a:t>
            </a:r>
            <a:endParaRPr lang="en-US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Customers are beginning to enjoy this type of service</a:t>
            </a:r>
            <a:endParaRPr lang="en-US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This service is in increasing demand</a:t>
            </a:r>
          </a:p>
          <a:p>
            <a:pPr indent="-285750" marL="285750">
              <a:buFont typeface="Arial"/>
              <a:buChar char="•"/>
            </a:pPr>
            <a:endParaRPr lang="en-US">
              <a:solidFill>
                <a:schemeClr val="tx1"/>
              </a:solidFill>
            </a:endParaRPr>
          </a:p>
        </p:txBody>
      </p:sp>
      <p:sp>
        <p:nvSpPr>
          <p:cNvPr id="15719" name="TextBox 15718">
            <a:extLst>
              <a:ext uri="{FF2B5EF4-FFF2-40B4-BE49-F238E27FC236}">
                <a16:creationId xmlns:a16="http://schemas.microsoft.com/office/drawing/2014/main" id="{F3FB773D-A961-4230-A432-B6814991777F}"/>
              </a:ext>
            </a:extLst>
          </p:cNvPr>
          <p:cNvSpPr txBox="1"/>
          <p:nvPr/>
        </p:nvSpPr>
        <p:spPr>
          <a:xfrm>
            <a:off x="5082199" y="3326770"/>
            <a:ext cx="2743200" cy="2046714"/>
          </a:xfrm>
          <a:prstGeom prst="rect">
            <a:avLst/>
          </a:prstGeom>
          <a:solidFill>
            <a:srgbClr val="FF0000">
              <a:alpha val="69000"/>
            </a:srgbClr>
          </a:solidFill>
          <a:ln>
            <a:solidFill>
              <a:srgbClr val="FF2A00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algn="l"/>
            <a:r>
              <a:rPr b="1" lang="en-US">
                <a:solidFill>
                  <a:schemeClr val="tx1"/>
                </a:solidFill>
                <a:ea typeface="+mn-lt"/>
                <a:cs typeface="+mn-lt"/>
              </a:rPr>
              <a:t>Threats:</a:t>
            </a:r>
          </a:p>
          <a:p>
            <a:pPr indent="-285750" marL="285750">
              <a:buFont typeface="Arial"/>
              <a:buChar char="•"/>
            </a:pPr>
            <a:r>
              <a:rPr lang="en-US" sz="1550">
                <a:solidFill>
                  <a:schemeClr val="tx1"/>
                </a:solidFill>
                <a:ea typeface="+mn-lt"/>
                <a:cs typeface="+mn-lt"/>
              </a:rPr>
              <a:t>Losing staff to competitors</a:t>
            </a:r>
            <a:endParaRPr lang="en-US" sz="155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550">
                <a:solidFill>
                  <a:schemeClr val="tx1"/>
                </a:solidFill>
                <a:ea typeface="+mn-lt"/>
                <a:cs typeface="+mn-lt"/>
              </a:rPr>
              <a:t>New competitors</a:t>
            </a:r>
            <a:endParaRPr lang="en-US" sz="155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550">
                <a:solidFill>
                  <a:schemeClr val="tx1"/>
                </a:solidFill>
                <a:ea typeface="+mn-lt"/>
                <a:cs typeface="+mn-lt"/>
              </a:rPr>
              <a:t>Innovations in technology</a:t>
            </a:r>
            <a:endParaRPr lang="en-US" sz="155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550">
                <a:solidFill>
                  <a:schemeClr val="tx1"/>
                </a:solidFill>
                <a:ea typeface="+mn-lt"/>
                <a:cs typeface="+mn-lt"/>
              </a:rPr>
              <a:t>Increasing regulation</a:t>
            </a:r>
            <a:endParaRPr lang="en-US" sz="1550">
              <a:solidFill>
                <a:schemeClr val="tx1"/>
              </a:solidFill>
            </a:endParaRPr>
          </a:p>
          <a:p>
            <a:pPr indent="-285750" marL="285750">
              <a:buFont typeface="Arial"/>
              <a:buChar char="•"/>
            </a:pPr>
            <a:r>
              <a:rPr lang="en-US" sz="1550">
                <a:solidFill>
                  <a:schemeClr val="tx1"/>
                </a:solidFill>
                <a:ea typeface="+mn-lt"/>
                <a:cs typeface="+mn-lt"/>
              </a:rPr>
              <a:t>PESTLE factor</a:t>
            </a:r>
            <a:r>
              <a:rPr lang="en-US" sz="1500">
                <a:solidFill>
                  <a:schemeClr val="tx1"/>
                </a:solidFill>
                <a:ea typeface="+mn-lt"/>
                <a:cs typeface="+mn-lt"/>
              </a:rPr>
              <a:t>s</a:t>
            </a:r>
            <a:endParaRPr lang="en-US" sz="1500">
              <a:solidFill>
                <a:schemeClr val="tx1"/>
              </a:solidFill>
            </a:endParaRPr>
          </a:p>
          <a:p>
            <a:endParaRPr b="1" lang="en-US" sz="1600">
              <a:solidFill>
                <a:schemeClr val="tx1"/>
              </a:solidFill>
            </a:endParaRPr>
          </a:p>
        </p:txBody>
      </p:sp>
      <p:pic>
        <p:nvPicPr>
          <p:cNvPr descr="Comment Like outline" id="15721" name="Graphic 15721">
            <a:extLst>
              <a:ext uri="{FF2B5EF4-FFF2-40B4-BE49-F238E27FC236}">
                <a16:creationId xmlns:a16="http://schemas.microsoft.com/office/drawing/2014/main" id="{78B422A6-B138-42E2-AD3C-47628CEA1F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1459" y="889814"/>
            <a:ext cx="914400" cy="914400"/>
          </a:xfrm>
          <a:prstGeom prst="rect">
            <a:avLst/>
          </a:prstGeom>
        </p:spPr>
      </p:pic>
      <p:pic>
        <p:nvPicPr>
          <p:cNvPr descr="Comment Dislike outline" id="15722" name="Graphic 15722">
            <a:extLst>
              <a:ext uri="{FF2B5EF4-FFF2-40B4-BE49-F238E27FC236}">
                <a16:creationId xmlns:a16="http://schemas.microsoft.com/office/drawing/2014/main" id="{62B0DE10-37C6-493C-9268-A28C987EE2B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66503" y="847965"/>
            <a:ext cx="914400" cy="914400"/>
          </a:xfrm>
          <a:prstGeom prst="rect">
            <a:avLst/>
          </a:prstGeom>
        </p:spPr>
      </p:pic>
      <p:pic>
        <p:nvPicPr>
          <p:cNvPr descr="Sign language with solid fill" id="15723" name="Graphic 15723">
            <a:extLst>
              <a:ext uri="{FF2B5EF4-FFF2-40B4-BE49-F238E27FC236}">
                <a16:creationId xmlns:a16="http://schemas.microsoft.com/office/drawing/2014/main" id="{F8B5A033-ED53-4860-8282-9180D32D52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4988" y="3536761"/>
            <a:ext cx="914400" cy="914400"/>
          </a:xfrm>
          <a:prstGeom prst="rect">
            <a:avLst/>
          </a:prstGeom>
        </p:spPr>
      </p:pic>
      <p:pic>
        <p:nvPicPr>
          <p:cNvPr descr="Shield Cross with solid fill" id="15725" name="Graphic 15725">
            <a:extLst>
              <a:ext uri="{FF2B5EF4-FFF2-40B4-BE49-F238E27FC236}">
                <a16:creationId xmlns:a16="http://schemas.microsoft.com/office/drawing/2014/main" id="{C2E85765-60E5-49A0-9C99-4CB5251B512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224654" y="3426908"/>
            <a:ext cx="914400" cy="914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8AA66D-7AA4-E40D-5D87-0AF81B387B1F}"/>
              </a:ext>
            </a:extLst>
          </p:cNvPr>
          <p:cNvSpPr txBox="1"/>
          <p:nvPr/>
        </p:nvSpPr>
        <p:spPr>
          <a:xfrm>
            <a:off x="3564846" y="5366234"/>
            <a:ext cx="5714804" cy="369332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Albert Humphrey-1960s( Stanford Research Institute)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 numCol="1"/>
          <a:lstStyle/>
          <a:p>
            <a:r>
              <a:rPr altLang="en-GB" b="1" i="1" lang="en-GB" sz="3600"/>
              <a:t>Market Audit-PESTLE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36206"/>
            <a:ext cx="8229600" cy="4081027"/>
          </a:xfrm>
        </p:spPr>
        <p:txBody>
          <a:bodyPr numCol="1"/>
          <a:lstStyle/>
          <a:p>
            <a:endParaRPr altLang="en-GB" lang="en-GB"/>
          </a:p>
          <a:p>
            <a:endParaRPr altLang="en-GB" lang="en-GB"/>
          </a:p>
          <a:p>
            <a:endParaRPr altLang="en-GB" lang="en-GB"/>
          </a:p>
          <a:p>
            <a:endParaRPr altLang="en-GB" lang="en-GB"/>
          </a:p>
          <a:p>
            <a:endParaRPr altLang="en-GB" lang="en-GB"/>
          </a:p>
          <a:p>
            <a:endParaRPr altLang="en-GB" lang="en-GB"/>
          </a:p>
          <a:p>
            <a:endParaRPr altLang="en-GB" lang="en-GB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pPr>
              <a:defRPr/>
            </a:pPr>
            <a:fld id="{384B99DA-8C13-4E5F-AA0A-1F1000BE46CB}" type="datetime1">
              <a:rPr lang="en-GB" smtClean="0"/>
              <a:pPr>
                <a:defRPr/>
              </a:pPr>
              <a:t>23/03/2022</a:t>
            </a:fld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161230A1-C28B-41D5-B863-2811F6F13C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877313"/>
              </p:ext>
            </p:extLst>
          </p:nvPr>
        </p:nvGraphicFramePr>
        <p:xfrm>
          <a:off x="0" y="939718"/>
          <a:ext cx="9144000" cy="4416235"/>
        </p:xfrm>
        <a:graphic>
          <a:graphicData uri="http://schemas.openxmlformats.org/drawingml/2006/table">
            <a:tbl>
              <a:tblPr bandRow="1" firstRow="1">
                <a:tableStyleId>{46F890A9-2807-4EBB-B81D-B2AA78EC7F39}</a:tableStyleId>
              </a:tblPr>
              <a:tblGrid>
                <a:gridCol w="1403648">
                  <a:extLst>
                    <a:ext uri="{9D8B030D-6E8A-4147-A177-3AD203B41FA5}">
                      <a16:colId xmlns:a16="http://schemas.microsoft.com/office/drawing/2014/main" val="312878371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692161711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273274956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398409742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val="792595874"/>
                    </a:ext>
                  </a:extLst>
                </a:gridCol>
                <a:gridCol w="1331640">
                  <a:extLst>
                    <a:ext uri="{9D8B030D-6E8A-4147-A177-3AD203B41FA5}">
                      <a16:colId xmlns:a16="http://schemas.microsoft.com/office/drawing/2014/main" val="1238671644"/>
                    </a:ext>
                  </a:extLst>
                </a:gridCol>
              </a:tblGrid>
              <a:tr h="478643"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noProof="0" strike="noStrike" sz="1400" u="none"/>
                        <a:t>Political</a:t>
                      </a:r>
                      <a:endParaRPr dirty="0" lang="en-US" sz="1400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noProof="0" strike="noStrike" sz="1400" u="none"/>
                        <a:t>Economic</a:t>
                      </a:r>
                      <a:endParaRPr dirty="0" lang="en-US" sz="1400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noProof="0" strike="noStrike" sz="1400" u="none"/>
                        <a:t>Social</a:t>
                      </a:r>
                      <a:endParaRPr dirty="0" lang="en-US" sz="1400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noProof="0" strike="noStrike" sz="1400" u="none"/>
                        <a:t>Technological</a:t>
                      </a:r>
                      <a:endParaRPr dirty="0" lang="en-US" sz="1400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noProof="0" strike="noStrike" sz="1400" u="none"/>
                        <a:t>Legal</a:t>
                      </a:r>
                      <a:endParaRPr dirty="0" lang="en-US" sz="1400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lvl="0">
                        <a:buNone/>
                      </a:pPr>
                      <a:r>
                        <a:rPr dirty="0" lang="en-US" noProof="0" strike="noStrike" sz="1400" u="none"/>
                        <a:t>Environmental</a:t>
                      </a:r>
                      <a:endParaRPr dirty="0"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790614"/>
                  </a:ext>
                </a:extLst>
              </a:tr>
              <a:tr h="3850904">
                <a:tc>
                  <a:txBody>
                    <a:bodyPr numCol="1"/>
                    <a:lstStyle/>
                    <a:p>
                      <a:pPr algn="l" indent="-285750" lvl="0" marL="28575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tax road</a:t>
                      </a:r>
                    </a:p>
                    <a:p>
                      <a:pPr algn="l" indent="-285750" lvl="0" marL="28575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green zone tax</a:t>
                      </a:r>
                    </a:p>
                    <a:p>
                      <a:pPr algn="l" indent="-285750" lvl="0" marL="28575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MOT</a:t>
                      </a:r>
                    </a:p>
                    <a:p>
                      <a:pPr algn="l" indent="-285750" lvl="0" marL="28575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Safety Regulations</a:t>
                      </a:r>
                    </a:p>
                    <a:p>
                      <a:pPr algn="l" indent="-285750" lvl="0" marL="28575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providing specific build requirements as seatbelts for safety purpose.</a:t>
                      </a:r>
                      <a:br>
                        <a:rPr dirty="0" lang="en-US" sz="1200">
                          <a:latin typeface="Arial"/>
                          <a:cs typeface="Arial"/>
                        </a:rPr>
                      </a:br>
                      <a:endParaRPr dirty="0" lang="en-US" sz="12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inflation rate (increase price for maintenance of vans)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employment rates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labor costs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interest rates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infrastructure in quality inclining products industry. </a:t>
                      </a:r>
                      <a:endParaRPr dirty="0" lang="en-US" sz="12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younger customers are open to new options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lifestyle factors (peoples buy cars for different purposes(in some households’ each member have a car)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the population becomes more open to new technologies and keep up with new trends. </a:t>
                      </a:r>
                      <a:endParaRPr dirty="0" lang="en-US" sz="12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mobile internet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new innovation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rate of technological diffusion.</a:t>
                      </a:r>
                      <a:endParaRPr dirty="0" lang="en-US" sz="12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Health and Safety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Consumer Law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Privacy and Discrimination Law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Data Protection.</a:t>
                      </a:r>
                      <a:endParaRPr dirty="0" lang="en-US" sz="120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Ecological factors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waste disposal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Weather</a:t>
                      </a:r>
                    </a:p>
                    <a:p>
                      <a:pPr indent="-285750" lvl="0" marL="285750">
                        <a:lnSpc>
                          <a:spcPct val="150000"/>
                        </a:lnSpc>
                        <a:buFont charset="0" panose="020B0604020202020204" pitchFamily="34" typeface="Arial"/>
                        <a:buChar char="•"/>
                      </a:pPr>
                      <a:r>
                        <a:rPr dirty="0" lang="en-US" noProof="0" strike="noStrike" sz="1200" u="none">
                          <a:latin typeface="Arial"/>
                          <a:cs typeface="Arial"/>
                        </a:rPr>
                        <a:t>air and weather pollution</a:t>
                      </a:r>
                      <a:r>
                        <a:rPr dirty="0" lang="en-US" noProof="0" strike="noStrike" sz="1400" u="none">
                          <a:latin typeface="Arial"/>
                          <a:cs typeface="Arial"/>
                        </a:rPr>
                        <a:t>.</a:t>
                      </a:r>
                      <a:r>
                        <a:rPr dirty="0" lang="en-US" noProof="0" strike="noStrike" sz="1400" u="none"/>
                        <a:t> </a:t>
                      </a:r>
                      <a:endParaRPr dirty="0"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1124847"/>
                  </a:ext>
                </a:extLst>
              </a:tr>
            </a:tbl>
          </a:graphicData>
        </a:graphic>
      </p:graphicFrame>
      <p:pic>
        <p:nvPicPr>
          <p:cNvPr descr="Right pointing backhand index outline" id="8" name="Graphic 8">
            <a:extLst>
              <a:ext uri="{FF2B5EF4-FFF2-40B4-BE49-F238E27FC236}">
                <a16:creationId xmlns:a16="http://schemas.microsoft.com/office/drawing/2014/main" id="{3B4BB4CB-D133-4F6F-80AB-5071B57513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7565" y="102077"/>
            <a:ext cx="914400" cy="10856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332B8C-7A49-A145-8B7E-CF8282738313}"/>
              </a:ext>
            </a:extLst>
          </p:cNvPr>
          <p:cNvSpPr txBox="1"/>
          <p:nvPr/>
        </p:nvSpPr>
        <p:spPr>
          <a:xfrm>
            <a:off x="2947737" y="5355889"/>
            <a:ext cx="6340643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lang="en-US"/>
              <a:t>Francis Aguilar-1960s(Scanning the Business Environment)</a:t>
            </a:r>
          </a:p>
        </p:txBody>
      </p:sp>
    </p:spTree>
    <p:extLst>
      <p:ext uri="{BB962C8B-B14F-4D97-AF65-F5344CB8AC3E}">
        <p14:creationId xmlns:p14="http://schemas.microsoft.com/office/powerpoint/2010/main" val="1177105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1135"/>
          </a:xfrm>
        </p:spPr>
        <p:txBody>
          <a:bodyPr numCol="1"/>
          <a:lstStyle/>
          <a:p>
            <a:r>
              <a:rPr altLang="en-GB" b="1" i="1" lang="en-GB" sz="3600"/>
              <a:t>Target Market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pPr>
              <a:defRPr/>
            </a:pPr>
            <a:fld id="{384B99DA-8C13-4E5F-AA0A-1F1000BE46CB}" type="datetime1">
              <a:rPr lang="en-GB" smtClean="0"/>
              <a:pPr>
                <a:defRPr/>
              </a:pPr>
              <a:t>23/03/2022</a:t>
            </a:fld>
            <a:endParaRPr lang="en-GB"/>
          </a:p>
        </p:txBody>
      </p:sp>
      <p:graphicFrame>
        <p:nvGraphicFramePr>
          <p:cNvPr id="192" name="Diagram 192">
            <a:extLst>
              <a:ext uri="{FF2B5EF4-FFF2-40B4-BE49-F238E27FC236}">
                <a16:creationId xmlns:a16="http://schemas.microsoft.com/office/drawing/2014/main" id="{48DC3DA8-B392-495B-A1AD-BED777ED12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7179798"/>
              </p:ext>
            </p:extLst>
          </p:nvPr>
        </p:nvGraphicFramePr>
        <p:xfrm>
          <a:off x="0" y="904462"/>
          <a:ext cx="8984972" cy="47707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cs="rId2" r:dm="rId3" r:lo="rId4" r:qs="rId5"/>
          </a:graphicData>
        </a:graphic>
      </p:graphicFrame>
    </p:spTree>
    <p:extLst>
      <p:ext uri="{BB962C8B-B14F-4D97-AF65-F5344CB8AC3E}">
        <p14:creationId xmlns:p14="http://schemas.microsoft.com/office/powerpoint/2010/main" val="62350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4714A8-A65D-30A6-0FC5-14D1765FFC7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pPr>
              <a:defRPr/>
            </a:pPr>
            <a:fld id="{384B99DA-8C13-4E5F-AA0A-1F1000BE46CB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pic>
        <p:nvPicPr>
          <p:cNvPr id="7" name="Picture 5108">
            <a:extLst>
              <a:ext uri="{FF2B5EF4-FFF2-40B4-BE49-F238E27FC236}">
                <a16:creationId xmlns:a16="http://schemas.microsoft.com/office/drawing/2014/main" id="{DD4EE5AF-4D0E-DC84-77A0-81F7384104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0" y="1611263"/>
            <a:ext cx="2776194" cy="2548197"/>
          </a:xfrm>
          <a:prstGeom prst="rect">
            <a:avLst/>
          </a:prstGeom>
        </p:spPr>
      </p:pic>
      <p:sp>
        <p:nvSpPr>
          <p:cNvPr id="38" name="Oval 37">
            <a:extLst>
              <a:ext uri="{FF2B5EF4-FFF2-40B4-BE49-F238E27FC236}">
                <a16:creationId xmlns:a16="http://schemas.microsoft.com/office/drawing/2014/main" id="{CFD76A15-407B-32D0-A687-35123FA71E68}"/>
              </a:ext>
            </a:extLst>
          </p:cNvPr>
          <p:cNvSpPr/>
          <p:nvPr/>
        </p:nvSpPr>
        <p:spPr>
          <a:xfrm>
            <a:off x="1428161" y="4984423"/>
            <a:ext cx="1607270" cy="60331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r>
              <a:rPr altLang="en-GB" lang="en-GB" sz="1400">
                <a:ea typeface="+mn-lt"/>
                <a:cs typeface="+mn-lt"/>
              </a:rPr>
              <a:t>Lifetime owners</a:t>
            </a:r>
            <a:endParaRPr lang="en-US" sz="1400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B1F03D66-3CA8-5F7D-22A4-D1532E8D9DEA}"/>
              </a:ext>
            </a:extLst>
          </p:cNvPr>
          <p:cNvSpPr/>
          <p:nvPr/>
        </p:nvSpPr>
        <p:spPr>
          <a:xfrm>
            <a:off x="1974917" y="775355"/>
            <a:ext cx="1640263" cy="527901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 bIns="45720" lIns="91440" numCol="1" rIns="91440" rtlCol="0" tIns="45720"/>
          <a:lstStyle/>
          <a:p>
            <a:pPr algn="ctr"/>
            <a:r>
              <a:rPr altLang="en-GB" lang="en-GB" sz="1400">
                <a:ea typeface="+mn-lt"/>
                <a:cs typeface="+mn-lt"/>
              </a:rPr>
              <a:t>Owners of small cars, vans.</a:t>
            </a:r>
            <a:endParaRPr lang="en-US" sz="1400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5AFB17FE-62FE-C26B-D036-954A929EBFF6}"/>
              </a:ext>
            </a:extLst>
          </p:cNvPr>
          <p:cNvSpPr/>
          <p:nvPr/>
        </p:nvSpPr>
        <p:spPr>
          <a:xfrm>
            <a:off x="3238109" y="2754984"/>
            <a:ext cx="1480008" cy="542043"/>
          </a:xfrm>
          <a:prstGeom prst="ellipse">
            <a:avLst/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 bIns="45720" lIns="91440" numCol="1" rIns="91440" rtlCol="0" tIns="45720"/>
          <a:lstStyle/>
          <a:p>
            <a:pPr algn="ctr"/>
            <a:r>
              <a:rPr altLang="en-GB" lang="en-GB" sz="1400">
                <a:ea typeface="+mn-lt"/>
                <a:cs typeface="+mn-lt"/>
              </a:rPr>
              <a:t>New car owners</a:t>
            </a:r>
            <a:endParaRPr lang="en-US" sz="1400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918FCFD-7D32-6C71-081E-EDA6715D94B5}"/>
              </a:ext>
            </a:extLst>
          </p:cNvPr>
          <p:cNvSpPr/>
          <p:nvPr/>
        </p:nvSpPr>
        <p:spPr>
          <a:xfrm>
            <a:off x="2135172" y="4315118"/>
            <a:ext cx="1682683" cy="55146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 bIns="45720" lIns="91440" numCol="1" rIns="91440" rtlCol="0" tIns="45720"/>
          <a:lstStyle/>
          <a:p>
            <a:pPr algn="ctr"/>
            <a:r>
              <a:rPr altLang="en-GB" lang="en-GB" sz="1400">
                <a:ea typeface="+mn-lt"/>
                <a:cs typeface="+mn-lt"/>
              </a:rPr>
              <a:t>Older luxury car owners</a:t>
            </a:r>
            <a:endParaRPr lang="en-US" sz="1400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749F09A6-B696-E742-A4FA-9970837F5588}"/>
              </a:ext>
            </a:extLst>
          </p:cNvPr>
          <p:cNvSpPr/>
          <p:nvPr/>
        </p:nvSpPr>
        <p:spPr>
          <a:xfrm>
            <a:off x="2851608" y="3570399"/>
            <a:ext cx="1527143" cy="584463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 bIns="45720" lIns="91440" numCol="1" rIns="91440" rtlCol="0" tIns="45720"/>
          <a:lstStyle/>
          <a:p>
            <a:pPr algn="ctr"/>
            <a:r>
              <a:rPr altLang="en-GB" lang="en-GB" sz="1400">
                <a:ea typeface="+mn-lt"/>
                <a:cs typeface="+mn-lt"/>
              </a:rPr>
              <a:t>Sports car owners</a:t>
            </a:r>
            <a:endParaRPr lang="en-US" sz="140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6F5017F-A349-35B8-C35B-ECB5DC779E4B}"/>
              </a:ext>
            </a:extLst>
          </p:cNvPr>
          <p:cNvSpPr txBox="1"/>
          <p:nvPr/>
        </p:nvSpPr>
        <p:spPr>
          <a:xfrm>
            <a:off x="4870416" y="2725817"/>
            <a:ext cx="2743200" cy="738664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altLang="en-GB" lang="en-GB" sz="1400">
                <a:latin typeface="Arial"/>
                <a:cs typeface="Arial"/>
              </a:rPr>
              <a:t>Owners of newer cars  are most likely to use a hand car washing service.</a:t>
            </a:r>
            <a:endParaRPr lang="en-US" sz="1400">
              <a:latin typeface="Arial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27C22BF4-2CE0-AEA6-2612-B402AED075A7}"/>
              </a:ext>
            </a:extLst>
          </p:cNvPr>
          <p:cNvSpPr txBox="1"/>
          <p:nvPr/>
        </p:nvSpPr>
        <p:spPr>
          <a:xfrm>
            <a:off x="4508959" y="3495576"/>
            <a:ext cx="3883843" cy="738664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altLang="en-GB" lang="en-GB" sz="1400">
                <a:latin typeface="Arial"/>
                <a:cs typeface="Arial"/>
              </a:rPr>
              <a:t>These people are often younger or middle-aged men and will regard the look of their car as important.</a:t>
            </a:r>
            <a:endParaRPr lang="en-US" sz="140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DB1FDA57-D1FB-B639-FF3E-CA7AB0C2BF17}"/>
              </a:ext>
            </a:extLst>
          </p:cNvPr>
          <p:cNvSpPr txBox="1"/>
          <p:nvPr/>
        </p:nvSpPr>
        <p:spPr>
          <a:xfrm>
            <a:off x="3181253" y="5024192"/>
            <a:ext cx="4595567" cy="523220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altLang="en-GB" lang="en-GB" sz="1400">
                <a:latin typeface="Arial"/>
                <a:cs typeface="Arial"/>
              </a:rPr>
              <a:t>Many of these people have owned their cars for more than five or six years and are more likely to be women.</a:t>
            </a:r>
            <a:endParaRPr lang="en-US" sz="1400">
              <a:cs typeface="Arial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622A45C-DE19-56CA-B843-0ED990E95C8A}"/>
              </a:ext>
            </a:extLst>
          </p:cNvPr>
          <p:cNvSpPr txBox="1"/>
          <p:nvPr/>
        </p:nvSpPr>
        <p:spPr>
          <a:xfrm>
            <a:off x="3941582" y="4299801"/>
            <a:ext cx="4317476" cy="584775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altLang="en-GB" lang="en-GB" sz="1400">
                <a:latin typeface="Arial"/>
                <a:cs typeface="Arial"/>
              </a:rPr>
              <a:t>These people have either owned their high- end luxury cars for several years</a:t>
            </a:r>
            <a:r>
              <a:rPr altLang="en-GB" lang="en-GB">
                <a:latin typeface="Arial"/>
                <a:cs typeface="Arial"/>
              </a:rPr>
              <a:t> </a:t>
            </a:r>
            <a:endParaRPr lang="en-US">
              <a:latin typeface="Arial"/>
            </a:endParaRPr>
          </a:p>
        </p:txBody>
      </p:sp>
      <p:sp>
        <p:nvSpPr>
          <p:cNvPr id="48" name="Title 1">
            <a:extLst>
              <a:ext uri="{FF2B5EF4-FFF2-40B4-BE49-F238E27FC236}">
                <a16:creationId xmlns:a16="http://schemas.microsoft.com/office/drawing/2014/main" id="{2CE1FCC5-C081-4DD8-EC95-B5DBB18BB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61"/>
            <a:ext cx="8229600" cy="631135"/>
          </a:xfrm>
        </p:spPr>
        <p:txBody>
          <a:bodyPr numCol="1"/>
          <a:lstStyle/>
          <a:p>
            <a:r>
              <a:rPr altLang="en-GB" b="1" i="1" lang="en-GB" sz="3600"/>
              <a:t>Target Market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0298E26-24C8-D24E-CFD2-6F2854D45952}"/>
              </a:ext>
            </a:extLst>
          </p:cNvPr>
          <p:cNvSpPr txBox="1"/>
          <p:nvPr/>
        </p:nvSpPr>
        <p:spPr>
          <a:xfrm>
            <a:off x="3897983" y="664589"/>
            <a:ext cx="3770721" cy="523220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altLang="en-GB" lang="en-GB" sz="1400">
                <a:latin typeface="Arial"/>
                <a:cs typeface="Arial"/>
              </a:rPr>
              <a:t>Small car owners, vans, who want to save time  on traveling to a conventional car wash</a:t>
            </a:r>
            <a:endParaRPr lang="en-US" sz="1400">
              <a:latin typeface="Arial"/>
            </a:endParaRP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789C2B8F-1D76-BC44-F406-18E463E8DB2C}"/>
              </a:ext>
            </a:extLst>
          </p:cNvPr>
          <p:cNvCxnSpPr/>
          <p:nvPr/>
        </p:nvCxnSpPr>
        <p:spPr>
          <a:xfrm flipV="1">
            <a:off x="1395166" y="1199563"/>
            <a:ext cx="560895" cy="50433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D168A15E-A4A6-D948-0AC5-A10434560BEC}"/>
              </a:ext>
            </a:extLst>
          </p:cNvPr>
          <p:cNvCxnSpPr>
            <a:cxnSpLocks/>
          </p:cNvCxnSpPr>
          <p:nvPr/>
        </p:nvCxnSpPr>
        <p:spPr>
          <a:xfrm flipV="1">
            <a:off x="2851607" y="2316638"/>
            <a:ext cx="546756" cy="3770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E5F0644C-F7F7-DD49-79A5-87610787214E}"/>
              </a:ext>
            </a:extLst>
          </p:cNvPr>
          <p:cNvCxnSpPr>
            <a:cxnSpLocks/>
          </p:cNvCxnSpPr>
          <p:nvPr/>
        </p:nvCxnSpPr>
        <p:spPr>
          <a:xfrm flipV="1">
            <a:off x="1494148" y="1661476"/>
            <a:ext cx="1597843" cy="22152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552C5829-8B20-6185-92B3-B6E838CA6754}"/>
              </a:ext>
            </a:extLst>
          </p:cNvPr>
          <p:cNvCxnSpPr>
            <a:cxnSpLocks/>
          </p:cNvCxnSpPr>
          <p:nvPr/>
        </p:nvCxnSpPr>
        <p:spPr>
          <a:xfrm>
            <a:off x="2549950" y="2962373"/>
            <a:ext cx="490194" cy="1885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FC2595D5-815B-2526-AF74-B564D8F4B6B2}"/>
              </a:ext>
            </a:extLst>
          </p:cNvPr>
          <p:cNvCxnSpPr>
            <a:cxnSpLocks/>
          </p:cNvCxnSpPr>
          <p:nvPr/>
        </p:nvCxnSpPr>
        <p:spPr>
          <a:xfrm>
            <a:off x="2436828" y="3716517"/>
            <a:ext cx="329938" cy="11783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5" name="Oval 54">
            <a:extLst>
              <a:ext uri="{FF2B5EF4-FFF2-40B4-BE49-F238E27FC236}">
                <a16:creationId xmlns:a16="http://schemas.microsoft.com/office/drawing/2014/main" id="{12BC7213-9DFF-60F3-B0BF-C8CA102B82C5}"/>
              </a:ext>
            </a:extLst>
          </p:cNvPr>
          <p:cNvSpPr/>
          <p:nvPr/>
        </p:nvSpPr>
        <p:spPr>
          <a:xfrm>
            <a:off x="3605754" y="2019694"/>
            <a:ext cx="1545996" cy="579749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 bIns="45720" lIns="91440" numCol="1" rIns="91440" rtlCol="0" tIns="45720"/>
          <a:lstStyle/>
          <a:p>
            <a:pPr algn="ctr"/>
            <a:r>
              <a:rPr altLang="en-GB" lang="en-GB" sz="1400">
                <a:ea typeface="+mn-lt"/>
                <a:cs typeface="+mn-lt"/>
              </a:rPr>
              <a:t>Dealerships</a:t>
            </a:r>
            <a:endParaRPr lang="en-US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A9B68C0-0256-2FB5-2CDC-7CD44F0916CF}"/>
              </a:ext>
            </a:extLst>
          </p:cNvPr>
          <p:cNvSpPr txBox="1"/>
          <p:nvPr/>
        </p:nvSpPr>
        <p:spPr>
          <a:xfrm>
            <a:off x="5261629" y="1882119"/>
            <a:ext cx="3916837" cy="738664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altLang="en-GB" lang="en-GB" sz="1400">
                <a:latin typeface="Arial"/>
                <a:cs typeface="Arial"/>
              </a:rPr>
              <a:t>These dealerships often use outside car wash services to detail their vehicles before they are put up for sale. </a:t>
            </a:r>
            <a:endParaRPr lang="en-US" sz="1400">
              <a:latin typeface="Arial"/>
              <a:cs typeface="Arial"/>
            </a:endParaRPr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6FE77383-41CD-B384-C6C7-D19CBE3615AF}"/>
              </a:ext>
            </a:extLst>
          </p:cNvPr>
          <p:cNvCxnSpPr>
            <a:cxnSpLocks/>
          </p:cNvCxnSpPr>
          <p:nvPr/>
        </p:nvCxnSpPr>
        <p:spPr>
          <a:xfrm>
            <a:off x="2121030" y="4013460"/>
            <a:ext cx="188536" cy="29223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8" name="Oval 57">
            <a:extLst>
              <a:ext uri="{FF2B5EF4-FFF2-40B4-BE49-F238E27FC236}">
                <a16:creationId xmlns:a16="http://schemas.microsoft.com/office/drawing/2014/main" id="{961B6874-BEF6-C6E3-75E9-5ABE8B9C8B7F}"/>
              </a:ext>
            </a:extLst>
          </p:cNvPr>
          <p:cNvSpPr/>
          <p:nvPr/>
        </p:nvSpPr>
        <p:spPr>
          <a:xfrm>
            <a:off x="3261675" y="1298546"/>
            <a:ext cx="1531854" cy="584461"/>
          </a:xfrm>
          <a:prstGeom prst="ellipse">
            <a:avLst/>
          </a:prstGeom>
          <a:solidFill>
            <a:schemeClr val="bg1">
              <a:lumMod val="50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 bIns="45720" lIns="91440" numCol="1" rIns="91440" rtlCol="0" tIns="45720"/>
          <a:lstStyle/>
          <a:p>
            <a:pPr algn="ctr"/>
            <a:r>
              <a:rPr altLang="en-GB" lang="en-GB" sz="1400">
                <a:ea typeface="+mn-lt"/>
                <a:cs typeface="+mn-lt"/>
              </a:rPr>
              <a:t>Local businesses</a:t>
            </a:r>
            <a:endParaRPr lang="en-US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37B84AD9-C8E9-E777-E215-56F0D33408A2}"/>
              </a:ext>
            </a:extLst>
          </p:cNvPr>
          <p:cNvSpPr txBox="1"/>
          <p:nvPr/>
        </p:nvSpPr>
        <p:spPr>
          <a:xfrm>
            <a:off x="4871891" y="1162443"/>
            <a:ext cx="3662312" cy="738664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altLang="en-GB" lang="en-GB" sz="1400">
                <a:latin typeface="Arial"/>
                <a:cs typeface="Arial"/>
              </a:rPr>
              <a:t>Some local  businesses have fleets of cars and small vans that must be kept clean to  maintain their company image.</a:t>
            </a:r>
            <a:endParaRPr lang="en-US" sz="1400">
              <a:latin typeface="Arial"/>
              <a:cs typeface="Arial"/>
            </a:endParaRPr>
          </a:p>
        </p:txBody>
      </p: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4455FC19-4FB3-13E9-03FA-44BA709FAF0E}"/>
              </a:ext>
            </a:extLst>
          </p:cNvPr>
          <p:cNvCxnSpPr>
            <a:cxnSpLocks/>
          </p:cNvCxnSpPr>
          <p:nvPr/>
        </p:nvCxnSpPr>
        <p:spPr>
          <a:xfrm>
            <a:off x="1508288" y="3947476"/>
            <a:ext cx="381787" cy="9332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917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721692"/>
          </a:xfrm>
        </p:spPr>
        <p:txBody>
          <a:bodyPr numCol="1"/>
          <a:lstStyle/>
          <a:p>
            <a:pPr eaLnBrk="1" hangingPunct="1"/>
            <a:r>
              <a:rPr b="1" i="1" lang="en-GB" sz="3600"/>
              <a:t>Marketing and Sales Plan</a:t>
            </a:r>
            <a:endParaRPr lang="en-GB" sz="3600"/>
          </a:p>
        </p:txBody>
      </p:sp>
      <p:graphicFrame>
        <p:nvGraphicFramePr>
          <p:cNvPr id="2" name="Diagram 2">
            <a:extLst>
              <a:ext uri="{FF2B5EF4-FFF2-40B4-BE49-F238E27FC236}">
                <a16:creationId xmlns:a16="http://schemas.microsoft.com/office/drawing/2014/main" id="{760905C7-D6EA-4C10-9747-7569090C62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1677140"/>
              </p:ext>
            </p:extLst>
          </p:nvPr>
        </p:nvGraphicFramePr>
        <p:xfrm>
          <a:off x="457200" y="1321906"/>
          <a:ext cx="8229600" cy="4348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cs="rId3" r:dm="rId4" r:lo="rId5" r:q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idx="10" sz="quarter" type="dt"/>
          </p:nvPr>
        </p:nvSpPr>
        <p:spPr/>
        <p:txBody>
          <a:bodyPr numCol="1"/>
          <a:lstStyle/>
          <a:p>
            <a:pPr>
              <a:defRPr/>
            </a:pPr>
            <a:fld id="{47CF5F8D-6B2D-471D-B7DD-11AA335A9608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pic>
        <p:nvPicPr>
          <p:cNvPr descr="Workflow outline" id="18741" name="Graphic 18741">
            <a:extLst>
              <a:ext uri="{FF2B5EF4-FFF2-40B4-BE49-F238E27FC236}">
                <a16:creationId xmlns:a16="http://schemas.microsoft.com/office/drawing/2014/main" id="{4987F9B0-7330-46AB-933E-92E18BAA5C0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57198" y="188841"/>
            <a:ext cx="1341784" cy="96906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61BAD-5E32-4163-B0A2-7F017EE8C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b="1" i="1" lang="en-GB" sz="3600"/>
              <a:t>Our  Pricing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4C4D6-157E-4DA6-A9E9-016DBBCDA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97" y="1619784"/>
            <a:ext cx="9043124" cy="388524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numCol="1"/>
          <a:lstStyle/>
          <a:p>
            <a:endParaRPr altLang="en-GB" lang="en-GB" sz="900">
              <a:ea typeface="+mn-lt"/>
              <a:cs typeface="+mn-lt"/>
            </a:endParaRPr>
          </a:p>
          <a:p>
            <a:r>
              <a:rPr sz="900"/>
              <a:t/>
            </a:r>
          </a:p>
          <a:p>
            <a:r>
              <a:rPr sz="900"/>
              <a:t/>
            </a:r>
          </a:p>
          <a:p>
            <a:r>
              <a:rPr sz="900"/>
              <a:t/>
            </a:r>
          </a:p>
          <a:p>
            <a:r>
              <a:rPr altLang="en-GB" lang="en-GB" sz="900">
                <a:ea typeface="+mn-lt"/>
                <a:cs typeface="+mn-lt"/>
              </a:rPr>
              <a:t> Exterior waterless nano wash</a:t>
            </a:r>
            <a:endParaRPr altLang="en-GB" lang="en-GB" sz="900"/>
          </a:p>
          <a:p>
            <a:r>
              <a:rPr altLang="en-GB" lang="en-GB" sz="900">
                <a:ea typeface="+mn-lt"/>
                <a:cs typeface="+mn-lt"/>
              </a:rPr>
              <a:t>All glass cleaned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Alloys cleaned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Tyre shine applied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Exterior trim dressed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Seat vacuumed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Steering column wiped down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Floor mats vacuumed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Rubbish removed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Door sills wiped down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Detail brushing for deeper clean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Deeper vacuum of seats and mats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Dry shampoo or leather treatment applied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Auto </a:t>
            </a:r>
            <a:r>
              <a:rPr altLang="en-GB" err="1" lang="en-GB" sz="900">
                <a:ea typeface="+mn-lt"/>
                <a:cs typeface="+mn-lt"/>
              </a:rPr>
              <a:t>Glym</a:t>
            </a:r>
            <a:r>
              <a:rPr altLang="en-GB" lang="en-GB" sz="900">
                <a:ea typeface="+mn-lt"/>
                <a:cs typeface="+mn-lt"/>
              </a:rPr>
              <a:t> radiant wax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HD Wax &amp; Polish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Seat and floor wet shampoo and vac</a:t>
            </a:r>
            <a:endParaRPr altLang="en-GB" lang="en-GB"/>
          </a:p>
          <a:p>
            <a:r>
              <a:rPr altLang="en-GB" lang="en-GB" sz="900">
                <a:ea typeface="+mn-lt"/>
                <a:cs typeface="+mn-lt"/>
              </a:rPr>
              <a:t>Full interior deep clean</a:t>
            </a:r>
            <a:endParaRPr altLang="en-GB" lang="en-GB"/>
          </a:p>
          <a:p>
            <a:endParaRPr altLang="en-GB" lang="en-GB" sz="9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49538-FC81-4CFE-92B4-6A8E4412C484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pPr>
              <a:defRPr/>
            </a:pPr>
            <a:fld id="{384B99DA-8C13-4E5F-AA0A-1F1000BE46CB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E89FD8-AF18-48CA-9939-D36036B58AF6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pPr>
              <a:defRPr/>
            </a:pPr>
            <a:r>
              <a:rPr lang="en-GB"/>
              <a:t>Mary March</a:t>
            </a:r>
          </a:p>
        </p:txBody>
      </p:sp>
      <p:sp>
        <p:nvSpPr>
          <p:cNvPr id="6" name="Flowchart: Document 5">
            <a:extLst>
              <a:ext uri="{FF2B5EF4-FFF2-40B4-BE49-F238E27FC236}">
                <a16:creationId xmlns:a16="http://schemas.microsoft.com/office/drawing/2014/main" id="{390685A7-85B8-412D-ABE8-1BE886FC5DDF}"/>
              </a:ext>
            </a:extLst>
          </p:cNvPr>
          <p:cNvSpPr/>
          <p:nvPr/>
        </p:nvSpPr>
        <p:spPr>
          <a:xfrm>
            <a:off x="7857005" y="1654265"/>
            <a:ext cx="1175540" cy="785048"/>
          </a:xfrm>
          <a:prstGeom prst="flowChartDocument">
            <a:avLst/>
          </a:prstGeom>
          <a:solidFill>
            <a:srgbClr val="D4BA13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cap="all" lang="en-GB" sz="900">
              <a:ea typeface="+mn-lt"/>
              <a:cs typeface="+mn-lt"/>
            </a:endParaRPr>
          </a:p>
          <a:p>
            <a:pPr algn="ctr"/>
            <a:endParaRPr altLang="en-GB" cap="all" lang="en-GB" sz="900">
              <a:ea typeface="+mn-lt"/>
              <a:cs typeface="+mn-lt"/>
            </a:endParaRPr>
          </a:p>
          <a:p>
            <a:pPr algn="ctr"/>
            <a:r>
              <a:rPr altLang="en-GB" b="1" cap="all" lang="en-GB" sz="900">
                <a:ea typeface="+mn-lt"/>
                <a:cs typeface="+mn-lt"/>
              </a:rPr>
              <a:t>FROM</a:t>
            </a:r>
            <a:endParaRPr b="1" lang="en-US" sz="900">
              <a:ea typeface="+mn-lt"/>
              <a:cs typeface="+mn-lt"/>
            </a:endParaRPr>
          </a:p>
          <a:p>
            <a:pPr algn="ctr"/>
            <a:r>
              <a:rPr altLang="en-GB" b="1" i="1" lang="en-GB" sz="1600">
                <a:ea typeface="+mn-lt"/>
                <a:cs typeface="+mn-lt"/>
              </a:rPr>
              <a:t>£</a:t>
            </a:r>
            <a:r>
              <a:rPr altLang="en-GB" b="1" lang="en-GB" sz="1600">
                <a:ea typeface="+mn-lt"/>
                <a:cs typeface="+mn-lt"/>
              </a:rPr>
              <a:t>145</a:t>
            </a:r>
            <a:endParaRPr b="1" lang="en-US" sz="1600"/>
          </a:p>
          <a:p>
            <a:pPr algn="ctr"/>
            <a:r>
              <a:rPr altLang="en-GB" b="1" lang="en-GB" sz="900"/>
              <a:t>Gold Valet</a:t>
            </a:r>
            <a:endParaRPr altLang="en-GB" lang="en-GB" sz="900"/>
          </a:p>
          <a:p>
            <a:pPr algn="ctr"/>
            <a:endParaRPr altLang="en-GB" lang="en-GB"/>
          </a:p>
        </p:txBody>
      </p:sp>
      <p:sp>
        <p:nvSpPr>
          <p:cNvPr id="8" name="Flowchart: Document 7">
            <a:extLst>
              <a:ext uri="{FF2B5EF4-FFF2-40B4-BE49-F238E27FC236}">
                <a16:creationId xmlns:a16="http://schemas.microsoft.com/office/drawing/2014/main" id="{DD565C8A-3083-449C-B4A4-DB2D99DE41AF}"/>
              </a:ext>
            </a:extLst>
          </p:cNvPr>
          <p:cNvSpPr/>
          <p:nvPr/>
        </p:nvSpPr>
        <p:spPr>
          <a:xfrm>
            <a:off x="6637737" y="1655283"/>
            <a:ext cx="1175540" cy="760643"/>
          </a:xfrm>
          <a:prstGeom prst="flowChartDocumen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cap="all" lang="en-GB" sz="900">
              <a:ea typeface="+mn-lt"/>
              <a:cs typeface="+mn-lt"/>
            </a:endParaRPr>
          </a:p>
          <a:p>
            <a:pPr algn="ctr"/>
            <a:endParaRPr altLang="en-GB" cap="all" lang="en-GB" sz="900">
              <a:ea typeface="+mn-lt"/>
              <a:cs typeface="+mn-lt"/>
            </a:endParaRPr>
          </a:p>
          <a:p>
            <a:pPr algn="ctr"/>
            <a:r>
              <a:rPr altLang="en-GB" b="1" cap="all" lang="en-GB" sz="900">
                <a:ea typeface="+mn-lt"/>
                <a:cs typeface="+mn-lt"/>
              </a:rPr>
              <a:t>FROM</a:t>
            </a:r>
            <a:endParaRPr b="1" lang="en-US" sz="900">
              <a:ea typeface="+mn-lt"/>
              <a:cs typeface="+mn-lt"/>
            </a:endParaRPr>
          </a:p>
          <a:p>
            <a:pPr algn="ctr"/>
            <a:r>
              <a:rPr altLang="en-GB" b="1" i="1" lang="en-GB" sz="1600">
                <a:ea typeface="+mn-lt"/>
                <a:cs typeface="+mn-lt"/>
              </a:rPr>
              <a:t>£82</a:t>
            </a:r>
            <a:endParaRPr altLang="en-GB" b="1" lang="en-GB" sz="1600"/>
          </a:p>
          <a:p>
            <a:pPr algn="ctr"/>
            <a:r>
              <a:rPr altLang="en-GB" b="1" lang="en-GB" sz="900"/>
              <a:t>Full Valet</a:t>
            </a:r>
            <a:endParaRPr altLang="en-GB" lang="en-GB" sz="900"/>
          </a:p>
          <a:p>
            <a:pPr algn="ctr"/>
            <a:endParaRPr altLang="en-GB" lang="en-GB"/>
          </a:p>
        </p:txBody>
      </p:sp>
      <p:sp>
        <p:nvSpPr>
          <p:cNvPr id="10" name="Flowchart: Document 9">
            <a:extLst>
              <a:ext uri="{FF2B5EF4-FFF2-40B4-BE49-F238E27FC236}">
                <a16:creationId xmlns:a16="http://schemas.microsoft.com/office/drawing/2014/main" id="{85502D17-2411-45FA-9EC9-F9E3893B3197}"/>
              </a:ext>
            </a:extLst>
          </p:cNvPr>
          <p:cNvSpPr/>
          <p:nvPr/>
        </p:nvSpPr>
        <p:spPr>
          <a:xfrm>
            <a:off x="5414402" y="1652231"/>
            <a:ext cx="1179608" cy="772846"/>
          </a:xfrm>
          <a:prstGeom prst="flowChartDocumen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cap="all" lang="en-GB" sz="900">
              <a:ea typeface="+mn-lt"/>
              <a:cs typeface="+mn-lt"/>
            </a:endParaRPr>
          </a:p>
          <a:p>
            <a:pPr algn="ctr"/>
            <a:endParaRPr altLang="en-GB" cap="all" lang="en-GB" sz="900">
              <a:ea typeface="+mn-lt"/>
              <a:cs typeface="+mn-lt"/>
            </a:endParaRPr>
          </a:p>
          <a:p>
            <a:pPr algn="ctr"/>
            <a:r>
              <a:rPr altLang="en-GB" b="1" cap="all" lang="en-GB" sz="900">
                <a:ea typeface="+mn-lt"/>
                <a:cs typeface="+mn-lt"/>
              </a:rPr>
              <a:t>FROM</a:t>
            </a:r>
            <a:endParaRPr b="1" lang="en-US" sz="900">
              <a:ea typeface="+mn-lt"/>
              <a:cs typeface="+mn-lt"/>
            </a:endParaRPr>
          </a:p>
          <a:p>
            <a:pPr algn="ctr"/>
            <a:r>
              <a:rPr altLang="en-GB" b="1" i="1" lang="en-GB" sz="1600">
                <a:ea typeface="+mn-lt"/>
                <a:cs typeface="+mn-lt"/>
              </a:rPr>
              <a:t>£58</a:t>
            </a:r>
            <a:endParaRPr altLang="en-GB" b="1" lang="en-GB" sz="1600"/>
          </a:p>
          <a:p>
            <a:pPr algn="ctr"/>
            <a:r>
              <a:rPr altLang="en-GB" b="1" lang="en-GB" sz="900"/>
              <a:t>Mini Valet</a:t>
            </a:r>
            <a:endParaRPr altLang="en-GB" lang="en-GB" sz="900"/>
          </a:p>
          <a:p>
            <a:pPr algn="ctr"/>
            <a:endParaRPr altLang="en-GB" lang="en-GB"/>
          </a:p>
        </p:txBody>
      </p:sp>
      <p:sp>
        <p:nvSpPr>
          <p:cNvPr id="11" name="Flowchart: Document 10">
            <a:extLst>
              <a:ext uri="{FF2B5EF4-FFF2-40B4-BE49-F238E27FC236}">
                <a16:creationId xmlns:a16="http://schemas.microsoft.com/office/drawing/2014/main" id="{82A86CFE-812C-41B2-A2E8-D8712DE29B91}"/>
              </a:ext>
            </a:extLst>
          </p:cNvPr>
          <p:cNvSpPr/>
          <p:nvPr/>
        </p:nvSpPr>
        <p:spPr>
          <a:xfrm>
            <a:off x="4186492" y="1652741"/>
            <a:ext cx="1179607" cy="776913"/>
          </a:xfrm>
          <a:prstGeom prst="flowChartDocumen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cap="all" lang="en-GB" sz="800">
              <a:ea typeface="+mn-lt"/>
              <a:cs typeface="+mn-lt"/>
            </a:endParaRPr>
          </a:p>
          <a:p>
            <a:pPr algn="ctr"/>
            <a:endParaRPr altLang="en-GB" cap="all" lang="en-GB" sz="800">
              <a:ea typeface="+mn-lt"/>
              <a:cs typeface="+mn-lt"/>
            </a:endParaRPr>
          </a:p>
          <a:p>
            <a:pPr algn="ctr"/>
            <a:r>
              <a:rPr altLang="en-GB" b="1" cap="all" lang="en-GB" sz="800">
                <a:ea typeface="+mn-lt"/>
                <a:cs typeface="+mn-lt"/>
              </a:rPr>
              <a:t>FROM</a:t>
            </a:r>
            <a:endParaRPr b="1" lang="en-US" sz="800">
              <a:ea typeface="+mn-lt"/>
              <a:cs typeface="+mn-lt"/>
            </a:endParaRPr>
          </a:p>
          <a:p>
            <a:pPr algn="ctr"/>
            <a:r>
              <a:rPr altLang="en-GB" b="1" i="1" lang="en-GB" sz="1600">
                <a:ea typeface="+mn-lt"/>
                <a:cs typeface="+mn-lt"/>
              </a:rPr>
              <a:t>£</a:t>
            </a:r>
            <a:r>
              <a:rPr altLang="en-GB" b="1" lang="en-GB" sz="1600">
                <a:ea typeface="+mn-lt"/>
                <a:cs typeface="+mn-lt"/>
              </a:rPr>
              <a:t>28</a:t>
            </a:r>
            <a:endParaRPr b="1" lang="en-US" sz="1600"/>
          </a:p>
          <a:p>
            <a:pPr algn="ctr"/>
            <a:r>
              <a:rPr altLang="en-GB" b="1" lang="en-GB" sz="800"/>
              <a:t>Inside &amp; Outside</a:t>
            </a:r>
            <a:endParaRPr altLang="en-GB" lang="en-GB" sz="800"/>
          </a:p>
          <a:p>
            <a:pPr algn="ctr"/>
            <a:endParaRPr altLang="en-GB" lang="en-GB"/>
          </a:p>
        </p:txBody>
      </p:sp>
      <p:sp>
        <p:nvSpPr>
          <p:cNvPr id="12" name="Flowchart: Document 11">
            <a:extLst>
              <a:ext uri="{FF2B5EF4-FFF2-40B4-BE49-F238E27FC236}">
                <a16:creationId xmlns:a16="http://schemas.microsoft.com/office/drawing/2014/main" id="{F225118D-99BD-4DCE-8750-BE058E07E2C9}"/>
              </a:ext>
            </a:extLst>
          </p:cNvPr>
          <p:cNvSpPr/>
          <p:nvPr/>
        </p:nvSpPr>
        <p:spPr>
          <a:xfrm>
            <a:off x="2962647" y="1653249"/>
            <a:ext cx="1175540" cy="817589"/>
          </a:xfrm>
          <a:prstGeom prst="flowChartDocument">
            <a:avLst/>
          </a:prstGeom>
          <a:solidFill>
            <a:schemeClr val="bg1">
              <a:lumMod val="85000"/>
            </a:schemeClr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cap="all" lang="en-GB" sz="800">
              <a:ea typeface="+mn-lt"/>
              <a:cs typeface="+mn-lt"/>
            </a:endParaRPr>
          </a:p>
          <a:p>
            <a:pPr algn="ctr"/>
            <a:endParaRPr altLang="en-GB" cap="all" lang="en-GB" sz="800">
              <a:ea typeface="+mn-lt"/>
              <a:cs typeface="+mn-lt"/>
            </a:endParaRPr>
          </a:p>
          <a:p>
            <a:pPr algn="ctr"/>
            <a:r>
              <a:rPr altLang="en-GB" b="1" cap="all" lang="en-GB" sz="800">
                <a:solidFill>
                  <a:schemeClr val="tx1"/>
                </a:solidFill>
                <a:ea typeface="+mn-lt"/>
                <a:cs typeface="+mn-lt"/>
              </a:rPr>
              <a:t>FROM</a:t>
            </a:r>
            <a:endParaRPr b="1" lang="en-US" sz="800">
              <a:solidFill>
                <a:schemeClr val="tx1"/>
              </a:solidFill>
              <a:ea typeface="+mn-lt"/>
              <a:cs typeface="+mn-lt"/>
            </a:endParaRPr>
          </a:p>
          <a:p>
            <a:pPr algn="ctr"/>
            <a:r>
              <a:rPr altLang="en-GB" b="1" i="1" lang="en-GB" sz="1600">
                <a:solidFill>
                  <a:schemeClr val="tx1"/>
                </a:solidFill>
                <a:ea typeface="+mn-lt"/>
                <a:cs typeface="+mn-lt"/>
              </a:rPr>
              <a:t>£</a:t>
            </a:r>
            <a:r>
              <a:rPr altLang="en-GB" b="1" lang="en-GB" sz="1600">
                <a:solidFill>
                  <a:schemeClr val="tx1"/>
                </a:solidFill>
                <a:ea typeface="+mn-lt"/>
                <a:cs typeface="+mn-lt"/>
              </a:rPr>
              <a:t>15</a:t>
            </a:r>
            <a:endParaRPr b="1" lang="en-US" sz="1600">
              <a:solidFill>
                <a:schemeClr val="tx1"/>
              </a:solidFill>
            </a:endParaRPr>
          </a:p>
          <a:p>
            <a:pPr algn="ctr"/>
            <a:r>
              <a:rPr altLang="en-GB" b="1" lang="en-GB" sz="800">
                <a:solidFill>
                  <a:schemeClr val="tx1"/>
                </a:solidFill>
              </a:rPr>
              <a:t>Exterior</a:t>
            </a:r>
            <a:endParaRPr altLang="en-GB" lang="en-GB" sz="800">
              <a:solidFill>
                <a:schemeClr val="tx1"/>
              </a:solidFill>
            </a:endParaRPr>
          </a:p>
          <a:p>
            <a:pPr algn="ctr"/>
            <a:endParaRPr altLang="en-GB"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5B589C-17ED-4E86-92BE-E2B61E1E0505}"/>
              </a:ext>
            </a:extLst>
          </p:cNvPr>
          <p:cNvSpPr/>
          <p:nvPr/>
        </p:nvSpPr>
        <p:spPr>
          <a:xfrm>
            <a:off x="2983494" y="2605205"/>
            <a:ext cx="1130797" cy="28310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2EDFEA-6E67-4A9D-9C47-ED2DA0D4893E}"/>
              </a:ext>
            </a:extLst>
          </p:cNvPr>
          <p:cNvSpPr/>
          <p:nvPr/>
        </p:nvSpPr>
        <p:spPr>
          <a:xfrm>
            <a:off x="7856498" y="2605204"/>
            <a:ext cx="1171473" cy="28310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6071BC7-15F2-4FC8-A021-77898DDE41ED}"/>
              </a:ext>
            </a:extLst>
          </p:cNvPr>
          <p:cNvSpPr/>
          <p:nvPr/>
        </p:nvSpPr>
        <p:spPr>
          <a:xfrm>
            <a:off x="4187509" y="2605203"/>
            <a:ext cx="1179607" cy="28310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830FDF7-579F-4206-B81F-FF14006F395B}"/>
              </a:ext>
            </a:extLst>
          </p:cNvPr>
          <p:cNvSpPr/>
          <p:nvPr/>
        </p:nvSpPr>
        <p:spPr>
          <a:xfrm>
            <a:off x="5415929" y="2605204"/>
            <a:ext cx="1175540" cy="28310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030B149-3EFE-479D-8F53-1DD035838B64}"/>
              </a:ext>
            </a:extLst>
          </p:cNvPr>
          <p:cNvSpPr/>
          <p:nvPr/>
        </p:nvSpPr>
        <p:spPr>
          <a:xfrm>
            <a:off x="6636213" y="2605203"/>
            <a:ext cx="1175540" cy="28310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altLang="en-GB"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C3F2EFB-6D64-479B-9FD0-E6C5582B3282}"/>
              </a:ext>
            </a:extLst>
          </p:cNvPr>
          <p:cNvCxnSpPr/>
          <p:nvPr/>
        </p:nvCxnSpPr>
        <p:spPr>
          <a:xfrm>
            <a:off x="425472" y="2768419"/>
            <a:ext cx="8594870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E49F7C92-DF47-42FC-A1B2-BF7694744677}"/>
              </a:ext>
            </a:extLst>
          </p:cNvPr>
          <p:cNvCxnSpPr>
            <a:cxnSpLocks/>
          </p:cNvCxnSpPr>
          <p:nvPr/>
        </p:nvCxnSpPr>
        <p:spPr>
          <a:xfrm>
            <a:off x="425472" y="5038147"/>
            <a:ext cx="8607072" cy="3254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FD5F554E-6D03-4315-80FA-A312420800B7}"/>
              </a:ext>
            </a:extLst>
          </p:cNvPr>
          <p:cNvCxnSpPr>
            <a:cxnSpLocks/>
          </p:cNvCxnSpPr>
          <p:nvPr/>
        </p:nvCxnSpPr>
        <p:spPr>
          <a:xfrm>
            <a:off x="425473" y="5229325"/>
            <a:ext cx="8607071" cy="12203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F78ED3EE-A61A-45CE-8DA9-20AA72D8E7A4}"/>
              </a:ext>
            </a:extLst>
          </p:cNvPr>
          <p:cNvCxnSpPr>
            <a:cxnSpLocks/>
          </p:cNvCxnSpPr>
          <p:nvPr/>
        </p:nvCxnSpPr>
        <p:spPr>
          <a:xfrm flipV="1">
            <a:off x="425470" y="4720871"/>
            <a:ext cx="8607073" cy="1627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470B8ACD-2392-4122-87AB-106720BBF72F}"/>
              </a:ext>
            </a:extLst>
          </p:cNvPr>
          <p:cNvCxnSpPr>
            <a:cxnSpLocks/>
          </p:cNvCxnSpPr>
          <p:nvPr/>
        </p:nvCxnSpPr>
        <p:spPr>
          <a:xfrm>
            <a:off x="425471" y="4871374"/>
            <a:ext cx="8607073" cy="813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109D8769-4914-4831-858B-E56E36C031B6}"/>
              </a:ext>
            </a:extLst>
          </p:cNvPr>
          <p:cNvCxnSpPr>
            <a:cxnSpLocks/>
          </p:cNvCxnSpPr>
          <p:nvPr/>
        </p:nvCxnSpPr>
        <p:spPr>
          <a:xfrm>
            <a:off x="417335" y="4106663"/>
            <a:ext cx="8594870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64D48E1-B5A6-47A8-B566-EFB25972CDED}"/>
              </a:ext>
            </a:extLst>
          </p:cNvPr>
          <p:cNvCxnSpPr>
            <a:cxnSpLocks/>
          </p:cNvCxnSpPr>
          <p:nvPr/>
        </p:nvCxnSpPr>
        <p:spPr>
          <a:xfrm>
            <a:off x="425471" y="2931123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2BBB4F8B-161A-472B-9C74-75FA98BEE5F7}"/>
              </a:ext>
            </a:extLst>
          </p:cNvPr>
          <p:cNvCxnSpPr>
            <a:cxnSpLocks/>
          </p:cNvCxnSpPr>
          <p:nvPr/>
        </p:nvCxnSpPr>
        <p:spPr>
          <a:xfrm>
            <a:off x="433607" y="3272803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7D06EC72-BB02-452F-AEE3-1FBC0CABC249}"/>
              </a:ext>
            </a:extLst>
          </p:cNvPr>
          <p:cNvCxnSpPr>
            <a:cxnSpLocks/>
          </p:cNvCxnSpPr>
          <p:nvPr/>
        </p:nvCxnSpPr>
        <p:spPr>
          <a:xfrm>
            <a:off x="425472" y="3101964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1DB9258-D51F-4064-A6F1-C7980D0A32BB}"/>
              </a:ext>
            </a:extLst>
          </p:cNvPr>
          <p:cNvCxnSpPr>
            <a:cxnSpLocks/>
          </p:cNvCxnSpPr>
          <p:nvPr/>
        </p:nvCxnSpPr>
        <p:spPr>
          <a:xfrm>
            <a:off x="433607" y="3447710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F8E5FEC1-67ED-47E9-9A2B-98D2E46B0C7A}"/>
              </a:ext>
            </a:extLst>
          </p:cNvPr>
          <p:cNvCxnSpPr>
            <a:cxnSpLocks/>
          </p:cNvCxnSpPr>
          <p:nvPr/>
        </p:nvCxnSpPr>
        <p:spPr>
          <a:xfrm>
            <a:off x="417336" y="3614481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37DAD10F-607E-40DF-BFEC-5ADC8F57392C}"/>
              </a:ext>
            </a:extLst>
          </p:cNvPr>
          <p:cNvCxnSpPr>
            <a:cxnSpLocks/>
          </p:cNvCxnSpPr>
          <p:nvPr/>
        </p:nvCxnSpPr>
        <p:spPr>
          <a:xfrm>
            <a:off x="417336" y="3785322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D4B397E5-B42E-47A1-80F2-174EEBA77ABF}"/>
              </a:ext>
            </a:extLst>
          </p:cNvPr>
          <p:cNvCxnSpPr>
            <a:cxnSpLocks/>
          </p:cNvCxnSpPr>
          <p:nvPr/>
        </p:nvCxnSpPr>
        <p:spPr>
          <a:xfrm>
            <a:off x="421403" y="3948026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FA0C331B-A278-4FBF-B2B6-5D98BE6D1C38}"/>
              </a:ext>
            </a:extLst>
          </p:cNvPr>
          <p:cNvCxnSpPr>
            <a:cxnSpLocks/>
          </p:cNvCxnSpPr>
          <p:nvPr/>
        </p:nvCxnSpPr>
        <p:spPr>
          <a:xfrm>
            <a:off x="433607" y="4273436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A0478923-5180-4DCF-A5DC-217011D852C2}"/>
              </a:ext>
            </a:extLst>
          </p:cNvPr>
          <p:cNvCxnSpPr>
            <a:cxnSpLocks/>
          </p:cNvCxnSpPr>
          <p:nvPr/>
        </p:nvCxnSpPr>
        <p:spPr>
          <a:xfrm>
            <a:off x="425471" y="4419870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B2208090-37B9-4DCD-B66F-5A1F6987DBAC}"/>
              </a:ext>
            </a:extLst>
          </p:cNvPr>
          <p:cNvCxnSpPr>
            <a:cxnSpLocks/>
          </p:cNvCxnSpPr>
          <p:nvPr/>
        </p:nvCxnSpPr>
        <p:spPr>
          <a:xfrm>
            <a:off x="425472" y="4578507"/>
            <a:ext cx="8603006" cy="406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8F04D0F7-800D-4D98-9914-4DC1DBE8BF5B}"/>
              </a:ext>
            </a:extLst>
          </p:cNvPr>
          <p:cNvSpPr txBox="1"/>
          <p:nvPr/>
        </p:nvSpPr>
        <p:spPr>
          <a:xfrm>
            <a:off x="10514481" y="1529118"/>
            <a:ext cx="2743200" cy="369332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algn="l"/>
            <a:endParaRPr altLang="en-GB" lang="en-GB">
              <a:cs typeface="Arial"/>
            </a:endParaRPr>
          </a:p>
        </p:txBody>
      </p:sp>
      <p:pic>
        <p:nvPicPr>
          <p:cNvPr descr="Badge Tick1 with solid fill" id="48" name="Graphic 48">
            <a:extLst>
              <a:ext uri="{FF2B5EF4-FFF2-40B4-BE49-F238E27FC236}">
                <a16:creationId xmlns:a16="http://schemas.microsoft.com/office/drawing/2014/main" id="{106E24C4-2187-4841-9D06-C02DD276B1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68049" y="2613849"/>
            <a:ext cx="165960" cy="161892"/>
          </a:xfrm>
          <a:prstGeom prst="rect">
            <a:avLst/>
          </a:prstGeom>
        </p:spPr>
      </p:pic>
      <p:pic>
        <p:nvPicPr>
          <p:cNvPr descr="Badge Tick1 with solid fill" id="50" name="Graphic 48">
            <a:extLst>
              <a:ext uri="{FF2B5EF4-FFF2-40B4-BE49-F238E27FC236}">
                <a16:creationId xmlns:a16="http://schemas.microsoft.com/office/drawing/2014/main" id="{59EB7F02-9D36-4D7A-A8A7-0059DC74D9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68049" y="2772486"/>
            <a:ext cx="165960" cy="161892"/>
          </a:xfrm>
          <a:prstGeom prst="rect">
            <a:avLst/>
          </a:prstGeom>
        </p:spPr>
      </p:pic>
      <p:pic>
        <p:nvPicPr>
          <p:cNvPr descr="Badge Tick1 with solid fill" id="51" name="Graphic 48">
            <a:extLst>
              <a:ext uri="{FF2B5EF4-FFF2-40B4-BE49-F238E27FC236}">
                <a16:creationId xmlns:a16="http://schemas.microsoft.com/office/drawing/2014/main" id="{041CF328-E603-40EE-8DC8-762E68F2FD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68048" y="2935190"/>
            <a:ext cx="165960" cy="161892"/>
          </a:xfrm>
          <a:prstGeom prst="rect">
            <a:avLst/>
          </a:prstGeom>
        </p:spPr>
      </p:pic>
      <p:pic>
        <p:nvPicPr>
          <p:cNvPr descr="Badge Tick1 with solid fill" id="52" name="Graphic 48">
            <a:extLst>
              <a:ext uri="{FF2B5EF4-FFF2-40B4-BE49-F238E27FC236}">
                <a16:creationId xmlns:a16="http://schemas.microsoft.com/office/drawing/2014/main" id="{D0034D26-57A5-4160-A405-CC6442C504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68049" y="3106030"/>
            <a:ext cx="165960" cy="161892"/>
          </a:xfrm>
          <a:prstGeom prst="rect">
            <a:avLst/>
          </a:prstGeom>
        </p:spPr>
      </p:pic>
      <p:pic>
        <p:nvPicPr>
          <p:cNvPr descr="Badge Tick1 with solid fill" id="53" name="Graphic 48">
            <a:extLst>
              <a:ext uri="{FF2B5EF4-FFF2-40B4-BE49-F238E27FC236}">
                <a16:creationId xmlns:a16="http://schemas.microsoft.com/office/drawing/2014/main" id="{673D4FEA-C256-47D7-9EE8-818D5976A9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468048" y="3276870"/>
            <a:ext cx="165960" cy="161892"/>
          </a:xfrm>
          <a:prstGeom prst="rect">
            <a:avLst/>
          </a:prstGeom>
        </p:spPr>
      </p:pic>
      <p:pic>
        <p:nvPicPr>
          <p:cNvPr descr="Badge Tick1 with solid fill" id="54" name="Graphic 48">
            <a:extLst>
              <a:ext uri="{FF2B5EF4-FFF2-40B4-BE49-F238E27FC236}">
                <a16:creationId xmlns:a16="http://schemas.microsoft.com/office/drawing/2014/main" id="{D9FFB257-961C-4775-A5D1-93032EE38C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696469" y="2776553"/>
            <a:ext cx="165960" cy="161892"/>
          </a:xfrm>
          <a:prstGeom prst="rect">
            <a:avLst/>
          </a:prstGeom>
        </p:spPr>
      </p:pic>
      <p:pic>
        <p:nvPicPr>
          <p:cNvPr descr="Badge Tick1 with solid fill" id="55" name="Graphic 48">
            <a:extLst>
              <a:ext uri="{FF2B5EF4-FFF2-40B4-BE49-F238E27FC236}">
                <a16:creationId xmlns:a16="http://schemas.microsoft.com/office/drawing/2014/main" id="{CB340792-BB1B-4A94-BF49-A1B3B1CD43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696468" y="2935190"/>
            <a:ext cx="165960" cy="161892"/>
          </a:xfrm>
          <a:prstGeom prst="rect">
            <a:avLst/>
          </a:prstGeom>
        </p:spPr>
      </p:pic>
      <p:pic>
        <p:nvPicPr>
          <p:cNvPr descr="Badge Tick1 with solid fill" id="56" name="Graphic 48">
            <a:extLst>
              <a:ext uri="{FF2B5EF4-FFF2-40B4-BE49-F238E27FC236}">
                <a16:creationId xmlns:a16="http://schemas.microsoft.com/office/drawing/2014/main" id="{584E95A5-D783-4D4A-BA4A-AF9E495EF1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696469" y="3106030"/>
            <a:ext cx="165960" cy="161892"/>
          </a:xfrm>
          <a:prstGeom prst="rect">
            <a:avLst/>
          </a:prstGeom>
        </p:spPr>
      </p:pic>
      <p:pic>
        <p:nvPicPr>
          <p:cNvPr descr="Badge Tick1 with solid fill" id="57" name="Graphic 48">
            <a:extLst>
              <a:ext uri="{FF2B5EF4-FFF2-40B4-BE49-F238E27FC236}">
                <a16:creationId xmlns:a16="http://schemas.microsoft.com/office/drawing/2014/main" id="{84FBB553-45FC-43ED-83F7-3C3C9B3E6F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696468" y="3276870"/>
            <a:ext cx="165960" cy="161892"/>
          </a:xfrm>
          <a:prstGeom prst="rect">
            <a:avLst/>
          </a:prstGeom>
        </p:spPr>
      </p:pic>
      <p:pic>
        <p:nvPicPr>
          <p:cNvPr descr="Badge Tick1 with solid fill" id="58" name="Graphic 48">
            <a:extLst>
              <a:ext uri="{FF2B5EF4-FFF2-40B4-BE49-F238E27FC236}">
                <a16:creationId xmlns:a16="http://schemas.microsoft.com/office/drawing/2014/main" id="{1771E340-D522-43B8-89D5-C5E309EAF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696468" y="2605713"/>
            <a:ext cx="165960" cy="161892"/>
          </a:xfrm>
          <a:prstGeom prst="rect">
            <a:avLst/>
          </a:prstGeom>
        </p:spPr>
      </p:pic>
      <p:pic>
        <p:nvPicPr>
          <p:cNvPr descr="Badge Tick1 with solid fill" id="59" name="Graphic 48">
            <a:extLst>
              <a:ext uri="{FF2B5EF4-FFF2-40B4-BE49-F238E27FC236}">
                <a16:creationId xmlns:a16="http://schemas.microsoft.com/office/drawing/2014/main" id="{092A97F4-396F-46D8-ABC8-9E31774FCE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5920821" y="2776554"/>
            <a:ext cx="165960" cy="161892"/>
          </a:xfrm>
          <a:prstGeom prst="rect">
            <a:avLst/>
          </a:prstGeom>
        </p:spPr>
      </p:pic>
      <p:pic>
        <p:nvPicPr>
          <p:cNvPr descr="Badge Tick1 with solid fill" id="60" name="Graphic 48">
            <a:extLst>
              <a:ext uri="{FF2B5EF4-FFF2-40B4-BE49-F238E27FC236}">
                <a16:creationId xmlns:a16="http://schemas.microsoft.com/office/drawing/2014/main" id="{34E2594D-799C-43E4-9889-580C89C0B5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920821" y="2613848"/>
            <a:ext cx="165960" cy="161892"/>
          </a:xfrm>
          <a:prstGeom prst="rect">
            <a:avLst/>
          </a:prstGeom>
        </p:spPr>
      </p:pic>
      <p:pic>
        <p:nvPicPr>
          <p:cNvPr descr="Badge Tick1 with solid fill" id="61" name="Graphic 48">
            <a:extLst>
              <a:ext uri="{FF2B5EF4-FFF2-40B4-BE49-F238E27FC236}">
                <a16:creationId xmlns:a16="http://schemas.microsoft.com/office/drawing/2014/main" id="{688C49CA-C369-44F4-B601-D0F6E1D00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5920821" y="2935191"/>
            <a:ext cx="165960" cy="161892"/>
          </a:xfrm>
          <a:prstGeom prst="rect">
            <a:avLst/>
          </a:prstGeom>
        </p:spPr>
      </p:pic>
      <p:pic>
        <p:nvPicPr>
          <p:cNvPr descr="Badge Tick1 with solid fill" id="62" name="Graphic 48">
            <a:extLst>
              <a:ext uri="{FF2B5EF4-FFF2-40B4-BE49-F238E27FC236}">
                <a16:creationId xmlns:a16="http://schemas.microsoft.com/office/drawing/2014/main" id="{EBE45DC9-A1CC-4E54-91B5-19F5FEA377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5920821" y="3106030"/>
            <a:ext cx="165960" cy="161892"/>
          </a:xfrm>
          <a:prstGeom prst="rect">
            <a:avLst/>
          </a:prstGeom>
        </p:spPr>
      </p:pic>
      <p:pic>
        <p:nvPicPr>
          <p:cNvPr descr="Badge Tick1 with solid fill" id="63" name="Graphic 48">
            <a:extLst>
              <a:ext uri="{FF2B5EF4-FFF2-40B4-BE49-F238E27FC236}">
                <a16:creationId xmlns:a16="http://schemas.microsoft.com/office/drawing/2014/main" id="{A5E019AE-889E-4E0D-BA24-466982DE99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5920821" y="3276870"/>
            <a:ext cx="165960" cy="161892"/>
          </a:xfrm>
          <a:prstGeom prst="rect">
            <a:avLst/>
          </a:prstGeom>
        </p:spPr>
      </p:pic>
      <p:pic>
        <p:nvPicPr>
          <p:cNvPr descr="Badge Tick1 with solid fill" id="64" name="Graphic 48">
            <a:extLst>
              <a:ext uri="{FF2B5EF4-FFF2-40B4-BE49-F238E27FC236}">
                <a16:creationId xmlns:a16="http://schemas.microsoft.com/office/drawing/2014/main" id="{1495103E-788A-4F7F-9FD0-A42B05AFF5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5920820" y="3451777"/>
            <a:ext cx="165960" cy="161892"/>
          </a:xfrm>
          <a:prstGeom prst="rect">
            <a:avLst/>
          </a:prstGeom>
        </p:spPr>
      </p:pic>
      <p:pic>
        <p:nvPicPr>
          <p:cNvPr descr="Badge Tick1 with solid fill" id="65" name="Graphic 48">
            <a:extLst>
              <a:ext uri="{FF2B5EF4-FFF2-40B4-BE49-F238E27FC236}">
                <a16:creationId xmlns:a16="http://schemas.microsoft.com/office/drawing/2014/main" id="{852E8985-9C74-4B4A-B7A6-704FF46515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5920821" y="3630753"/>
            <a:ext cx="165960" cy="161892"/>
          </a:xfrm>
          <a:prstGeom prst="rect">
            <a:avLst/>
          </a:prstGeom>
        </p:spPr>
      </p:pic>
      <p:pic>
        <p:nvPicPr>
          <p:cNvPr descr="Badge Tick1 with solid fill" id="66" name="Graphic 48">
            <a:extLst>
              <a:ext uri="{FF2B5EF4-FFF2-40B4-BE49-F238E27FC236}">
                <a16:creationId xmlns:a16="http://schemas.microsoft.com/office/drawing/2014/main" id="{462F616E-BAA5-4629-91ED-62AA5ADA52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4696468" y="3948026"/>
            <a:ext cx="165960" cy="161892"/>
          </a:xfrm>
          <a:prstGeom prst="rect">
            <a:avLst/>
          </a:prstGeom>
        </p:spPr>
      </p:pic>
      <p:pic>
        <p:nvPicPr>
          <p:cNvPr descr="Badge Tick1 with solid fill" id="67" name="Graphic 48">
            <a:extLst>
              <a:ext uri="{FF2B5EF4-FFF2-40B4-BE49-F238E27FC236}">
                <a16:creationId xmlns:a16="http://schemas.microsoft.com/office/drawing/2014/main" id="{7BBC0C97-9855-49F7-ADBF-9316933BB0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4696469" y="3630753"/>
            <a:ext cx="165960" cy="161892"/>
          </a:xfrm>
          <a:prstGeom prst="rect">
            <a:avLst/>
          </a:prstGeom>
        </p:spPr>
      </p:pic>
      <p:pic>
        <p:nvPicPr>
          <p:cNvPr descr="Badge Tick1 with solid fill" id="68" name="Graphic 48">
            <a:extLst>
              <a:ext uri="{FF2B5EF4-FFF2-40B4-BE49-F238E27FC236}">
                <a16:creationId xmlns:a16="http://schemas.microsoft.com/office/drawing/2014/main" id="{4F3F8CBD-1C51-4E42-AC94-19660D8013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4696468" y="3789389"/>
            <a:ext cx="165960" cy="161892"/>
          </a:xfrm>
          <a:prstGeom prst="rect">
            <a:avLst/>
          </a:prstGeom>
        </p:spPr>
      </p:pic>
      <p:pic>
        <p:nvPicPr>
          <p:cNvPr descr="Badge Tick1 with solid fill" id="69" name="Graphic 48">
            <a:extLst>
              <a:ext uri="{FF2B5EF4-FFF2-40B4-BE49-F238E27FC236}">
                <a16:creationId xmlns:a16="http://schemas.microsoft.com/office/drawing/2014/main" id="{DA46D235-EC97-453C-82A1-9B560F0B82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4696467" y="3451776"/>
            <a:ext cx="165960" cy="161892"/>
          </a:xfrm>
          <a:prstGeom prst="rect">
            <a:avLst/>
          </a:prstGeom>
        </p:spPr>
      </p:pic>
      <p:pic>
        <p:nvPicPr>
          <p:cNvPr descr="Badge Tick1 with solid fill" id="70" name="Graphic 48">
            <a:extLst>
              <a:ext uri="{FF2B5EF4-FFF2-40B4-BE49-F238E27FC236}">
                <a16:creationId xmlns:a16="http://schemas.microsoft.com/office/drawing/2014/main" id="{47582BDC-0FC6-423D-942C-127446D226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4696468" y="4118866"/>
            <a:ext cx="165960" cy="161892"/>
          </a:xfrm>
          <a:prstGeom prst="rect">
            <a:avLst/>
          </a:prstGeom>
        </p:spPr>
      </p:pic>
      <p:pic>
        <p:nvPicPr>
          <p:cNvPr descr="Badge Tick1 with solid fill" id="71" name="Graphic 48">
            <a:extLst>
              <a:ext uri="{FF2B5EF4-FFF2-40B4-BE49-F238E27FC236}">
                <a16:creationId xmlns:a16="http://schemas.microsoft.com/office/drawing/2014/main" id="{865874FE-C097-4DC4-A8D1-28006DAC5A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5920819" y="3785320"/>
            <a:ext cx="165960" cy="161892"/>
          </a:xfrm>
          <a:prstGeom prst="rect">
            <a:avLst/>
          </a:prstGeom>
        </p:spPr>
      </p:pic>
      <p:pic>
        <p:nvPicPr>
          <p:cNvPr descr="Badge Tick1 with solid fill" id="72" name="Graphic 48">
            <a:extLst>
              <a:ext uri="{FF2B5EF4-FFF2-40B4-BE49-F238E27FC236}">
                <a16:creationId xmlns:a16="http://schemas.microsoft.com/office/drawing/2014/main" id="{345DC7F9-F914-4341-90CD-C9A5F68282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5920820" y="3952093"/>
            <a:ext cx="165960" cy="161892"/>
          </a:xfrm>
          <a:prstGeom prst="rect">
            <a:avLst/>
          </a:prstGeom>
        </p:spPr>
      </p:pic>
      <p:pic>
        <p:nvPicPr>
          <p:cNvPr descr="Badge Tick1 with solid fill" id="73" name="Graphic 48">
            <a:extLst>
              <a:ext uri="{FF2B5EF4-FFF2-40B4-BE49-F238E27FC236}">
                <a16:creationId xmlns:a16="http://schemas.microsoft.com/office/drawing/2014/main" id="{A0B1CA6D-F59A-414B-B25F-D839E0FA83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5920820" y="4106662"/>
            <a:ext cx="165960" cy="161892"/>
          </a:xfrm>
          <a:prstGeom prst="rect">
            <a:avLst/>
          </a:prstGeom>
        </p:spPr>
      </p:pic>
      <p:pic>
        <p:nvPicPr>
          <p:cNvPr descr="Badge Tick1 with solid fill" id="74" name="Graphic 48">
            <a:extLst>
              <a:ext uri="{FF2B5EF4-FFF2-40B4-BE49-F238E27FC236}">
                <a16:creationId xmlns:a16="http://schemas.microsoft.com/office/drawing/2014/main" id="{17937656-7A1D-4BA2-B7E7-D3A0843BB2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8"/>
              </a:ext>
            </a:extLst>
          </a:blip>
          <a:stretch>
            <a:fillRect/>
          </a:stretch>
        </p:blipFill>
        <p:spPr>
          <a:xfrm>
            <a:off x="5920820" y="4265300"/>
            <a:ext cx="165960" cy="161892"/>
          </a:xfrm>
          <a:prstGeom prst="rect">
            <a:avLst/>
          </a:prstGeom>
        </p:spPr>
      </p:pic>
      <p:pic>
        <p:nvPicPr>
          <p:cNvPr descr="Badge Tick1 with solid fill" id="75" name="Graphic 48">
            <a:extLst>
              <a:ext uri="{FF2B5EF4-FFF2-40B4-BE49-F238E27FC236}">
                <a16:creationId xmlns:a16="http://schemas.microsoft.com/office/drawing/2014/main" id="{AD8B191F-2075-4EF0-9A6B-2F4F83CE0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5924887" y="4423936"/>
            <a:ext cx="165960" cy="161892"/>
          </a:xfrm>
          <a:prstGeom prst="rect">
            <a:avLst/>
          </a:prstGeom>
        </p:spPr>
      </p:pic>
      <p:pic>
        <p:nvPicPr>
          <p:cNvPr descr="Badge Tick1 with solid fill" id="76" name="Graphic 48">
            <a:extLst>
              <a:ext uri="{FF2B5EF4-FFF2-40B4-BE49-F238E27FC236}">
                <a16:creationId xmlns:a16="http://schemas.microsoft.com/office/drawing/2014/main" id="{0D270D09-5766-416B-B59F-F700336DB9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5920820" y="4566303"/>
            <a:ext cx="165960" cy="161892"/>
          </a:xfrm>
          <a:prstGeom prst="rect">
            <a:avLst/>
          </a:prstGeom>
        </p:spPr>
      </p:pic>
      <p:pic>
        <p:nvPicPr>
          <p:cNvPr descr="Badge Tick1 with solid fill" id="77" name="Graphic 48">
            <a:extLst>
              <a:ext uri="{FF2B5EF4-FFF2-40B4-BE49-F238E27FC236}">
                <a16:creationId xmlns:a16="http://schemas.microsoft.com/office/drawing/2014/main" id="{796A1AE2-825A-45DF-84FF-7BF44594EF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1"/>
              </a:ext>
            </a:extLst>
          </a:blip>
          <a:stretch>
            <a:fillRect/>
          </a:stretch>
        </p:blipFill>
        <p:spPr>
          <a:xfrm>
            <a:off x="7145172" y="2605712"/>
            <a:ext cx="165960" cy="161892"/>
          </a:xfrm>
          <a:prstGeom prst="rect">
            <a:avLst/>
          </a:prstGeom>
        </p:spPr>
      </p:pic>
      <p:pic>
        <p:nvPicPr>
          <p:cNvPr descr="Badge Tick1 with solid fill" id="78" name="Graphic 48">
            <a:extLst>
              <a:ext uri="{FF2B5EF4-FFF2-40B4-BE49-F238E27FC236}">
                <a16:creationId xmlns:a16="http://schemas.microsoft.com/office/drawing/2014/main" id="{6F86A5EB-A5C0-4BAD-9AE7-EDEA29B952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2"/>
              </a:ext>
            </a:extLst>
          </a:blip>
          <a:stretch>
            <a:fillRect/>
          </a:stretch>
        </p:blipFill>
        <p:spPr>
          <a:xfrm>
            <a:off x="7145172" y="2776552"/>
            <a:ext cx="165960" cy="161892"/>
          </a:xfrm>
          <a:prstGeom prst="rect">
            <a:avLst/>
          </a:prstGeom>
        </p:spPr>
      </p:pic>
      <p:pic>
        <p:nvPicPr>
          <p:cNvPr descr="Badge Tick1 with solid fill" id="79" name="Graphic 48">
            <a:extLst>
              <a:ext uri="{FF2B5EF4-FFF2-40B4-BE49-F238E27FC236}">
                <a16:creationId xmlns:a16="http://schemas.microsoft.com/office/drawing/2014/main" id="{7FFAC80E-D6F6-4A48-91F4-8A38496EA6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3"/>
              </a:ext>
            </a:extLst>
          </a:blip>
          <a:stretch>
            <a:fillRect/>
          </a:stretch>
        </p:blipFill>
        <p:spPr>
          <a:xfrm>
            <a:off x="7145173" y="2955528"/>
            <a:ext cx="165960" cy="161892"/>
          </a:xfrm>
          <a:prstGeom prst="rect">
            <a:avLst/>
          </a:prstGeom>
        </p:spPr>
      </p:pic>
      <p:pic>
        <p:nvPicPr>
          <p:cNvPr descr="Badge Tick1 with solid fill" id="80" name="Graphic 48">
            <a:extLst>
              <a:ext uri="{FF2B5EF4-FFF2-40B4-BE49-F238E27FC236}">
                <a16:creationId xmlns:a16="http://schemas.microsoft.com/office/drawing/2014/main" id="{24224837-6554-4177-B308-BA6864FC7C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4"/>
              </a:ext>
            </a:extLst>
          </a:blip>
          <a:stretch>
            <a:fillRect/>
          </a:stretch>
        </p:blipFill>
        <p:spPr>
          <a:xfrm>
            <a:off x="7145172" y="3106029"/>
            <a:ext cx="165960" cy="161892"/>
          </a:xfrm>
          <a:prstGeom prst="rect">
            <a:avLst/>
          </a:prstGeom>
        </p:spPr>
      </p:pic>
      <p:pic>
        <p:nvPicPr>
          <p:cNvPr descr="Badge Tick1 with solid fill" id="81" name="Graphic 48">
            <a:extLst>
              <a:ext uri="{FF2B5EF4-FFF2-40B4-BE49-F238E27FC236}">
                <a16:creationId xmlns:a16="http://schemas.microsoft.com/office/drawing/2014/main" id="{C1E1E102-9E28-443D-9FBD-9828B4C293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5"/>
              </a:ext>
            </a:extLst>
          </a:blip>
          <a:stretch>
            <a:fillRect/>
          </a:stretch>
        </p:blipFill>
        <p:spPr>
          <a:xfrm>
            <a:off x="7145173" y="3276870"/>
            <a:ext cx="165960" cy="161892"/>
          </a:xfrm>
          <a:prstGeom prst="rect">
            <a:avLst/>
          </a:prstGeom>
        </p:spPr>
      </p:pic>
      <p:pic>
        <p:nvPicPr>
          <p:cNvPr descr="Badge Tick1 with solid fill" id="82" name="Graphic 48">
            <a:extLst>
              <a:ext uri="{FF2B5EF4-FFF2-40B4-BE49-F238E27FC236}">
                <a16:creationId xmlns:a16="http://schemas.microsoft.com/office/drawing/2014/main" id="{B01B8D03-AC59-46B6-9566-754DAB5D12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6"/>
              </a:ext>
            </a:extLst>
          </a:blip>
          <a:stretch>
            <a:fillRect/>
          </a:stretch>
        </p:blipFill>
        <p:spPr>
          <a:xfrm>
            <a:off x="7145172" y="3455844"/>
            <a:ext cx="165960" cy="161892"/>
          </a:xfrm>
          <a:prstGeom prst="rect">
            <a:avLst/>
          </a:prstGeom>
        </p:spPr>
      </p:pic>
      <p:pic>
        <p:nvPicPr>
          <p:cNvPr descr="Badge Tick1 with solid fill" id="83" name="Graphic 48">
            <a:extLst>
              <a:ext uri="{FF2B5EF4-FFF2-40B4-BE49-F238E27FC236}">
                <a16:creationId xmlns:a16="http://schemas.microsoft.com/office/drawing/2014/main" id="{FE08BBBF-A593-4DC5-B5BD-42B8B5EBAA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7"/>
              </a:ext>
            </a:extLst>
          </a:blip>
          <a:stretch>
            <a:fillRect/>
          </a:stretch>
        </p:blipFill>
        <p:spPr>
          <a:xfrm>
            <a:off x="7145173" y="3614482"/>
            <a:ext cx="165960" cy="161892"/>
          </a:xfrm>
          <a:prstGeom prst="rect">
            <a:avLst/>
          </a:prstGeom>
        </p:spPr>
      </p:pic>
      <p:pic>
        <p:nvPicPr>
          <p:cNvPr descr="Badge Tick1 with solid fill" id="84" name="Graphic 48">
            <a:extLst>
              <a:ext uri="{FF2B5EF4-FFF2-40B4-BE49-F238E27FC236}">
                <a16:creationId xmlns:a16="http://schemas.microsoft.com/office/drawing/2014/main" id="{A58007C8-689D-4D45-8DAC-4112C3C0F8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8"/>
              </a:ext>
            </a:extLst>
          </a:blip>
          <a:stretch>
            <a:fillRect/>
          </a:stretch>
        </p:blipFill>
        <p:spPr>
          <a:xfrm>
            <a:off x="7145172" y="3789388"/>
            <a:ext cx="165960" cy="161892"/>
          </a:xfrm>
          <a:prstGeom prst="rect">
            <a:avLst/>
          </a:prstGeom>
        </p:spPr>
      </p:pic>
      <p:pic>
        <p:nvPicPr>
          <p:cNvPr descr="Badge Tick1 with solid fill" id="85" name="Graphic 48">
            <a:extLst>
              <a:ext uri="{FF2B5EF4-FFF2-40B4-BE49-F238E27FC236}">
                <a16:creationId xmlns:a16="http://schemas.microsoft.com/office/drawing/2014/main" id="{B89EFA0B-834E-4EF4-B3DE-2B870824FB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9"/>
              </a:ext>
            </a:extLst>
          </a:blip>
          <a:stretch>
            <a:fillRect/>
          </a:stretch>
        </p:blipFill>
        <p:spPr>
          <a:xfrm>
            <a:off x="7141105" y="3952094"/>
            <a:ext cx="165960" cy="161892"/>
          </a:xfrm>
          <a:prstGeom prst="rect">
            <a:avLst/>
          </a:prstGeom>
        </p:spPr>
      </p:pic>
      <p:pic>
        <p:nvPicPr>
          <p:cNvPr descr="Badge Tick1 with solid fill" id="86" name="Graphic 48">
            <a:extLst>
              <a:ext uri="{FF2B5EF4-FFF2-40B4-BE49-F238E27FC236}">
                <a16:creationId xmlns:a16="http://schemas.microsoft.com/office/drawing/2014/main" id="{EEFA3E67-A64A-4082-BC77-C85ACA4433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0"/>
              </a:ext>
            </a:extLst>
          </a:blip>
          <a:stretch>
            <a:fillRect/>
          </a:stretch>
        </p:blipFill>
        <p:spPr>
          <a:xfrm>
            <a:off x="7145172" y="4118865"/>
            <a:ext cx="165960" cy="161892"/>
          </a:xfrm>
          <a:prstGeom prst="rect">
            <a:avLst/>
          </a:prstGeom>
        </p:spPr>
      </p:pic>
      <p:pic>
        <p:nvPicPr>
          <p:cNvPr descr="Badge Tick1 with solid fill" id="87" name="Graphic 48">
            <a:extLst>
              <a:ext uri="{FF2B5EF4-FFF2-40B4-BE49-F238E27FC236}">
                <a16:creationId xmlns:a16="http://schemas.microsoft.com/office/drawing/2014/main" id="{DA3FDFF4-71D1-4E63-B2DB-683EFE7489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1"/>
              </a:ext>
            </a:extLst>
          </a:blip>
          <a:stretch>
            <a:fillRect/>
          </a:stretch>
        </p:blipFill>
        <p:spPr>
          <a:xfrm>
            <a:off x="7145173" y="4423937"/>
            <a:ext cx="165960" cy="161892"/>
          </a:xfrm>
          <a:prstGeom prst="rect">
            <a:avLst/>
          </a:prstGeom>
        </p:spPr>
      </p:pic>
      <p:pic>
        <p:nvPicPr>
          <p:cNvPr descr="Badge Tick1 with solid fill" id="88" name="Graphic 48">
            <a:extLst>
              <a:ext uri="{FF2B5EF4-FFF2-40B4-BE49-F238E27FC236}">
                <a16:creationId xmlns:a16="http://schemas.microsoft.com/office/drawing/2014/main" id="{E0B7B6B9-4296-4E94-99C8-76CC7CB828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2"/>
              </a:ext>
            </a:extLst>
          </a:blip>
          <a:stretch>
            <a:fillRect/>
          </a:stretch>
        </p:blipFill>
        <p:spPr>
          <a:xfrm>
            <a:off x="7145172" y="4582573"/>
            <a:ext cx="165960" cy="161892"/>
          </a:xfrm>
          <a:prstGeom prst="rect">
            <a:avLst/>
          </a:prstGeom>
        </p:spPr>
      </p:pic>
      <p:pic>
        <p:nvPicPr>
          <p:cNvPr descr="Badge Tick1 with solid fill" id="89" name="Graphic 48">
            <a:extLst>
              <a:ext uri="{FF2B5EF4-FFF2-40B4-BE49-F238E27FC236}">
                <a16:creationId xmlns:a16="http://schemas.microsoft.com/office/drawing/2014/main" id="{99741DCC-4614-45B7-9E80-899AC6BEC5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3"/>
              </a:ext>
            </a:extLst>
          </a:blip>
          <a:stretch>
            <a:fillRect/>
          </a:stretch>
        </p:blipFill>
        <p:spPr>
          <a:xfrm>
            <a:off x="7145173" y="4265300"/>
            <a:ext cx="165960" cy="161892"/>
          </a:xfrm>
          <a:prstGeom prst="rect">
            <a:avLst/>
          </a:prstGeom>
        </p:spPr>
      </p:pic>
      <p:pic>
        <p:nvPicPr>
          <p:cNvPr descr="Badge Tick1 with solid fill" id="90" name="Graphic 48">
            <a:extLst>
              <a:ext uri="{FF2B5EF4-FFF2-40B4-BE49-F238E27FC236}">
                <a16:creationId xmlns:a16="http://schemas.microsoft.com/office/drawing/2014/main" id="{1B8294BD-807B-4372-842E-CEC3166156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4"/>
              </a:ext>
            </a:extLst>
          </a:blip>
          <a:stretch>
            <a:fillRect/>
          </a:stretch>
        </p:blipFill>
        <p:spPr>
          <a:xfrm>
            <a:off x="8361390" y="2605713"/>
            <a:ext cx="165960" cy="161892"/>
          </a:xfrm>
          <a:prstGeom prst="rect">
            <a:avLst/>
          </a:prstGeom>
        </p:spPr>
      </p:pic>
      <p:pic>
        <p:nvPicPr>
          <p:cNvPr descr="Badge Tick1 with solid fill" id="91" name="Graphic 48">
            <a:extLst>
              <a:ext uri="{FF2B5EF4-FFF2-40B4-BE49-F238E27FC236}">
                <a16:creationId xmlns:a16="http://schemas.microsoft.com/office/drawing/2014/main" id="{83503640-92A5-4367-A8BF-76D46B2E4F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5"/>
              </a:ext>
            </a:extLst>
          </a:blip>
          <a:stretch>
            <a:fillRect/>
          </a:stretch>
        </p:blipFill>
        <p:spPr>
          <a:xfrm>
            <a:off x="8361389" y="2776552"/>
            <a:ext cx="165960" cy="161892"/>
          </a:xfrm>
          <a:prstGeom prst="rect">
            <a:avLst/>
          </a:prstGeom>
        </p:spPr>
      </p:pic>
      <p:pic>
        <p:nvPicPr>
          <p:cNvPr descr="Badge Tick1 with solid fill" id="92" name="Graphic 48">
            <a:extLst>
              <a:ext uri="{FF2B5EF4-FFF2-40B4-BE49-F238E27FC236}">
                <a16:creationId xmlns:a16="http://schemas.microsoft.com/office/drawing/2014/main" id="{574D63EC-8095-4EB6-B260-28387E5279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6"/>
              </a:ext>
            </a:extLst>
          </a:blip>
          <a:stretch>
            <a:fillRect/>
          </a:stretch>
        </p:blipFill>
        <p:spPr>
          <a:xfrm>
            <a:off x="8361390" y="2947393"/>
            <a:ext cx="165960" cy="161892"/>
          </a:xfrm>
          <a:prstGeom prst="rect">
            <a:avLst/>
          </a:prstGeom>
        </p:spPr>
      </p:pic>
      <p:pic>
        <p:nvPicPr>
          <p:cNvPr descr="Badge Tick1 with solid fill" id="93" name="Graphic 48">
            <a:extLst>
              <a:ext uri="{FF2B5EF4-FFF2-40B4-BE49-F238E27FC236}">
                <a16:creationId xmlns:a16="http://schemas.microsoft.com/office/drawing/2014/main" id="{61BF290C-7F7D-4026-B929-8ABA6367C8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7"/>
              </a:ext>
            </a:extLst>
          </a:blip>
          <a:stretch>
            <a:fillRect/>
          </a:stretch>
        </p:blipFill>
        <p:spPr>
          <a:xfrm>
            <a:off x="8361389" y="3106029"/>
            <a:ext cx="165960" cy="161892"/>
          </a:xfrm>
          <a:prstGeom prst="rect">
            <a:avLst/>
          </a:prstGeom>
        </p:spPr>
      </p:pic>
      <p:pic>
        <p:nvPicPr>
          <p:cNvPr descr="Badge Tick1 with solid fill" id="94" name="Graphic 48">
            <a:extLst>
              <a:ext uri="{FF2B5EF4-FFF2-40B4-BE49-F238E27FC236}">
                <a16:creationId xmlns:a16="http://schemas.microsoft.com/office/drawing/2014/main" id="{68AB90A5-F7CD-49C1-B586-37B46FB2B0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8"/>
              </a:ext>
            </a:extLst>
          </a:blip>
          <a:stretch>
            <a:fillRect/>
          </a:stretch>
        </p:blipFill>
        <p:spPr>
          <a:xfrm>
            <a:off x="8361388" y="3276869"/>
            <a:ext cx="165960" cy="161892"/>
          </a:xfrm>
          <a:prstGeom prst="rect">
            <a:avLst/>
          </a:prstGeom>
        </p:spPr>
      </p:pic>
      <p:pic>
        <p:nvPicPr>
          <p:cNvPr descr="Badge Tick1 with solid fill" id="95" name="Graphic 48">
            <a:extLst>
              <a:ext uri="{FF2B5EF4-FFF2-40B4-BE49-F238E27FC236}">
                <a16:creationId xmlns:a16="http://schemas.microsoft.com/office/drawing/2014/main" id="{359A7222-68CA-42CF-BBAA-80729280AC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49"/>
              </a:ext>
            </a:extLst>
          </a:blip>
          <a:stretch>
            <a:fillRect/>
          </a:stretch>
        </p:blipFill>
        <p:spPr>
          <a:xfrm>
            <a:off x="8361389" y="3451776"/>
            <a:ext cx="165960" cy="161892"/>
          </a:xfrm>
          <a:prstGeom prst="rect">
            <a:avLst/>
          </a:prstGeom>
        </p:spPr>
      </p:pic>
      <p:pic>
        <p:nvPicPr>
          <p:cNvPr descr="Badge Tick1 with solid fill" id="96" name="Graphic 48">
            <a:extLst>
              <a:ext uri="{FF2B5EF4-FFF2-40B4-BE49-F238E27FC236}">
                <a16:creationId xmlns:a16="http://schemas.microsoft.com/office/drawing/2014/main" id="{AE582DA7-7758-46F0-812D-FFF42CCAD5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0"/>
              </a:ext>
            </a:extLst>
          </a:blip>
          <a:stretch>
            <a:fillRect/>
          </a:stretch>
        </p:blipFill>
        <p:spPr>
          <a:xfrm>
            <a:off x="8361388" y="3630751"/>
            <a:ext cx="165960" cy="161892"/>
          </a:xfrm>
          <a:prstGeom prst="rect">
            <a:avLst/>
          </a:prstGeom>
        </p:spPr>
      </p:pic>
      <p:pic>
        <p:nvPicPr>
          <p:cNvPr descr="Badge Tick1 with solid fill" id="97" name="Graphic 48">
            <a:extLst>
              <a:ext uri="{FF2B5EF4-FFF2-40B4-BE49-F238E27FC236}">
                <a16:creationId xmlns:a16="http://schemas.microsoft.com/office/drawing/2014/main" id="{69E3DEDA-C833-45D4-803A-6066BD2D43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1"/>
              </a:ext>
            </a:extLst>
          </a:blip>
          <a:stretch>
            <a:fillRect/>
          </a:stretch>
        </p:blipFill>
        <p:spPr>
          <a:xfrm>
            <a:off x="8361389" y="3789388"/>
            <a:ext cx="165960" cy="161892"/>
          </a:xfrm>
          <a:prstGeom prst="rect">
            <a:avLst/>
          </a:prstGeom>
        </p:spPr>
      </p:pic>
      <p:pic>
        <p:nvPicPr>
          <p:cNvPr descr="Badge Tick1 with solid fill" id="98" name="Graphic 48">
            <a:extLst>
              <a:ext uri="{FF2B5EF4-FFF2-40B4-BE49-F238E27FC236}">
                <a16:creationId xmlns:a16="http://schemas.microsoft.com/office/drawing/2014/main" id="{708DD512-1E69-4206-AE4A-E186E01538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2"/>
              </a:ext>
            </a:extLst>
          </a:blip>
          <a:stretch>
            <a:fillRect/>
          </a:stretch>
        </p:blipFill>
        <p:spPr>
          <a:xfrm>
            <a:off x="8361388" y="3952092"/>
            <a:ext cx="165960" cy="161892"/>
          </a:xfrm>
          <a:prstGeom prst="rect">
            <a:avLst/>
          </a:prstGeom>
        </p:spPr>
      </p:pic>
      <p:pic>
        <p:nvPicPr>
          <p:cNvPr descr="Badge Tick1 with solid fill" id="99" name="Graphic 48">
            <a:extLst>
              <a:ext uri="{FF2B5EF4-FFF2-40B4-BE49-F238E27FC236}">
                <a16:creationId xmlns:a16="http://schemas.microsoft.com/office/drawing/2014/main" id="{D1F8AB1A-44C5-4394-8B83-AC0FDBE62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3"/>
              </a:ext>
            </a:extLst>
          </a:blip>
          <a:stretch>
            <a:fillRect/>
          </a:stretch>
        </p:blipFill>
        <p:spPr>
          <a:xfrm>
            <a:off x="8361389" y="4106662"/>
            <a:ext cx="165960" cy="161892"/>
          </a:xfrm>
          <a:prstGeom prst="rect">
            <a:avLst/>
          </a:prstGeom>
        </p:spPr>
      </p:pic>
      <p:pic>
        <p:nvPicPr>
          <p:cNvPr descr="Badge Tick1 with solid fill" id="100" name="Graphic 48">
            <a:extLst>
              <a:ext uri="{FF2B5EF4-FFF2-40B4-BE49-F238E27FC236}">
                <a16:creationId xmlns:a16="http://schemas.microsoft.com/office/drawing/2014/main" id="{2A197FAE-BD89-482C-97E6-DF428DC745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4"/>
              </a:ext>
            </a:extLst>
          </a:blip>
          <a:stretch>
            <a:fillRect/>
          </a:stretch>
        </p:blipFill>
        <p:spPr>
          <a:xfrm>
            <a:off x="8361388" y="4265299"/>
            <a:ext cx="165960" cy="161892"/>
          </a:xfrm>
          <a:prstGeom prst="rect">
            <a:avLst/>
          </a:prstGeom>
        </p:spPr>
      </p:pic>
      <p:pic>
        <p:nvPicPr>
          <p:cNvPr descr="Badge Tick1 with solid fill" id="101" name="Graphic 48">
            <a:extLst>
              <a:ext uri="{FF2B5EF4-FFF2-40B4-BE49-F238E27FC236}">
                <a16:creationId xmlns:a16="http://schemas.microsoft.com/office/drawing/2014/main" id="{64B7C32A-645D-4A8A-A01C-235D590C18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5"/>
              </a:ext>
            </a:extLst>
          </a:blip>
          <a:stretch>
            <a:fillRect/>
          </a:stretch>
        </p:blipFill>
        <p:spPr>
          <a:xfrm>
            <a:off x="8361389" y="4423936"/>
            <a:ext cx="165960" cy="161892"/>
          </a:xfrm>
          <a:prstGeom prst="rect">
            <a:avLst/>
          </a:prstGeom>
        </p:spPr>
      </p:pic>
      <p:pic>
        <p:nvPicPr>
          <p:cNvPr descr="Badge Tick1 with solid fill" id="102" name="Graphic 48">
            <a:extLst>
              <a:ext uri="{FF2B5EF4-FFF2-40B4-BE49-F238E27FC236}">
                <a16:creationId xmlns:a16="http://schemas.microsoft.com/office/drawing/2014/main" id="{2702ED48-94B2-4EE3-8B1E-0C6120F5E1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6"/>
              </a:ext>
            </a:extLst>
          </a:blip>
          <a:stretch>
            <a:fillRect/>
          </a:stretch>
        </p:blipFill>
        <p:spPr>
          <a:xfrm>
            <a:off x="8361388" y="4895779"/>
            <a:ext cx="165960" cy="161892"/>
          </a:xfrm>
          <a:prstGeom prst="rect">
            <a:avLst/>
          </a:prstGeom>
        </p:spPr>
      </p:pic>
      <p:pic>
        <p:nvPicPr>
          <p:cNvPr descr="Badge Tick1 with solid fill" id="103" name="Graphic 48">
            <a:extLst>
              <a:ext uri="{FF2B5EF4-FFF2-40B4-BE49-F238E27FC236}">
                <a16:creationId xmlns:a16="http://schemas.microsoft.com/office/drawing/2014/main" id="{3ADB19C4-2923-4C82-B5D3-E651F5DB3F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7"/>
              </a:ext>
            </a:extLst>
          </a:blip>
          <a:stretch>
            <a:fillRect/>
          </a:stretch>
        </p:blipFill>
        <p:spPr>
          <a:xfrm>
            <a:off x="8361389" y="4582573"/>
            <a:ext cx="165960" cy="161892"/>
          </a:xfrm>
          <a:prstGeom prst="rect">
            <a:avLst/>
          </a:prstGeom>
        </p:spPr>
      </p:pic>
      <p:pic>
        <p:nvPicPr>
          <p:cNvPr descr="Badge Tick1 with solid fill" id="104" name="Graphic 48">
            <a:extLst>
              <a:ext uri="{FF2B5EF4-FFF2-40B4-BE49-F238E27FC236}">
                <a16:creationId xmlns:a16="http://schemas.microsoft.com/office/drawing/2014/main" id="{338D27A8-2883-49D3-9C1E-5CA51FED4C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8"/>
              </a:ext>
            </a:extLst>
          </a:blip>
          <a:stretch>
            <a:fillRect/>
          </a:stretch>
        </p:blipFill>
        <p:spPr>
          <a:xfrm>
            <a:off x="8361389" y="5078823"/>
            <a:ext cx="165960" cy="161892"/>
          </a:xfrm>
          <a:prstGeom prst="rect">
            <a:avLst/>
          </a:prstGeom>
        </p:spPr>
      </p:pic>
      <p:pic>
        <p:nvPicPr>
          <p:cNvPr descr="Badge Tick1 with solid fill" id="105" name="Graphic 48">
            <a:extLst>
              <a:ext uri="{FF2B5EF4-FFF2-40B4-BE49-F238E27FC236}">
                <a16:creationId xmlns:a16="http://schemas.microsoft.com/office/drawing/2014/main" id="{FA32ED1A-E24B-430C-A507-21BC1C7B21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59"/>
              </a:ext>
            </a:extLst>
          </a:blip>
          <a:stretch>
            <a:fillRect/>
          </a:stretch>
        </p:blipFill>
        <p:spPr>
          <a:xfrm>
            <a:off x="8361388" y="5257797"/>
            <a:ext cx="165960" cy="161892"/>
          </a:xfrm>
          <a:prstGeom prst="rect">
            <a:avLst/>
          </a:prstGeom>
        </p:spPr>
      </p:pic>
      <p:pic>
        <p:nvPicPr>
          <p:cNvPr descr="Badge Cross outline" id="108" name="Graphic 108">
            <a:extLst>
              <a:ext uri="{FF2B5EF4-FFF2-40B4-BE49-F238E27FC236}">
                <a16:creationId xmlns:a16="http://schemas.microsoft.com/office/drawing/2014/main" id="{98E17AA3-4902-407F-A421-520007EA7618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1"/>
              </a:ext>
            </a:extLst>
          </a:blip>
          <a:stretch>
            <a:fillRect/>
          </a:stretch>
        </p:blipFill>
        <p:spPr>
          <a:xfrm>
            <a:off x="3463981" y="3455847"/>
            <a:ext cx="170027" cy="161892"/>
          </a:xfrm>
          <a:prstGeom prst="rect">
            <a:avLst/>
          </a:prstGeom>
        </p:spPr>
      </p:pic>
      <p:pic>
        <p:nvPicPr>
          <p:cNvPr descr="Badge Cross outline" id="109" name="Graphic 108">
            <a:extLst>
              <a:ext uri="{FF2B5EF4-FFF2-40B4-BE49-F238E27FC236}">
                <a16:creationId xmlns:a16="http://schemas.microsoft.com/office/drawing/2014/main" id="{147459F1-E331-4213-A15A-7322D3067555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2"/>
              </a:ext>
            </a:extLst>
          </a:blip>
          <a:stretch>
            <a:fillRect/>
          </a:stretch>
        </p:blipFill>
        <p:spPr>
          <a:xfrm>
            <a:off x="3468048" y="3626686"/>
            <a:ext cx="170027" cy="161892"/>
          </a:xfrm>
          <a:prstGeom prst="rect">
            <a:avLst/>
          </a:prstGeom>
        </p:spPr>
      </p:pic>
      <p:pic>
        <p:nvPicPr>
          <p:cNvPr descr="Badge Cross outline" id="110" name="Graphic 108">
            <a:extLst>
              <a:ext uri="{FF2B5EF4-FFF2-40B4-BE49-F238E27FC236}">
                <a16:creationId xmlns:a16="http://schemas.microsoft.com/office/drawing/2014/main" id="{0F1BF46A-759F-4586-9012-62BEBF4FAC91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3"/>
              </a:ext>
            </a:extLst>
          </a:blip>
          <a:stretch>
            <a:fillRect/>
          </a:stretch>
        </p:blipFill>
        <p:spPr>
          <a:xfrm>
            <a:off x="3463981" y="3793459"/>
            <a:ext cx="170027" cy="161892"/>
          </a:xfrm>
          <a:prstGeom prst="rect">
            <a:avLst/>
          </a:prstGeom>
        </p:spPr>
      </p:pic>
      <p:pic>
        <p:nvPicPr>
          <p:cNvPr descr="Badge Cross outline" id="111" name="Graphic 108">
            <a:extLst>
              <a:ext uri="{FF2B5EF4-FFF2-40B4-BE49-F238E27FC236}">
                <a16:creationId xmlns:a16="http://schemas.microsoft.com/office/drawing/2014/main" id="{06742B7B-269F-4D0A-83F2-A42FB24BC516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4"/>
              </a:ext>
            </a:extLst>
          </a:blip>
          <a:stretch>
            <a:fillRect/>
          </a:stretch>
        </p:blipFill>
        <p:spPr>
          <a:xfrm>
            <a:off x="3468048" y="4106665"/>
            <a:ext cx="170027" cy="161892"/>
          </a:xfrm>
          <a:prstGeom prst="rect">
            <a:avLst/>
          </a:prstGeom>
        </p:spPr>
      </p:pic>
      <p:pic>
        <p:nvPicPr>
          <p:cNvPr descr="Badge Cross outline" id="112" name="Graphic 108">
            <a:extLst>
              <a:ext uri="{FF2B5EF4-FFF2-40B4-BE49-F238E27FC236}">
                <a16:creationId xmlns:a16="http://schemas.microsoft.com/office/drawing/2014/main" id="{CEF64E40-7C8B-45E5-A48E-4C4380D08E86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5"/>
              </a:ext>
            </a:extLst>
          </a:blip>
          <a:stretch>
            <a:fillRect/>
          </a:stretch>
        </p:blipFill>
        <p:spPr>
          <a:xfrm>
            <a:off x="3463980" y="3948028"/>
            <a:ext cx="170027" cy="161892"/>
          </a:xfrm>
          <a:prstGeom prst="rect">
            <a:avLst/>
          </a:prstGeom>
        </p:spPr>
      </p:pic>
      <p:pic>
        <p:nvPicPr>
          <p:cNvPr descr="Badge Cross outline" id="113" name="Graphic 108">
            <a:extLst>
              <a:ext uri="{FF2B5EF4-FFF2-40B4-BE49-F238E27FC236}">
                <a16:creationId xmlns:a16="http://schemas.microsoft.com/office/drawing/2014/main" id="{090C241E-BF87-4FA6-9E66-C4CBF2B46927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6"/>
              </a:ext>
            </a:extLst>
          </a:blip>
          <a:stretch>
            <a:fillRect/>
          </a:stretch>
        </p:blipFill>
        <p:spPr>
          <a:xfrm>
            <a:off x="3463980" y="4265302"/>
            <a:ext cx="170027" cy="161892"/>
          </a:xfrm>
          <a:prstGeom prst="rect">
            <a:avLst/>
          </a:prstGeom>
        </p:spPr>
      </p:pic>
      <p:pic>
        <p:nvPicPr>
          <p:cNvPr descr="Badge Cross outline" id="114" name="Graphic 108">
            <a:extLst>
              <a:ext uri="{FF2B5EF4-FFF2-40B4-BE49-F238E27FC236}">
                <a16:creationId xmlns:a16="http://schemas.microsoft.com/office/drawing/2014/main" id="{86CBD2A1-C481-4036-99F4-40628B9C5C4D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7"/>
              </a:ext>
            </a:extLst>
          </a:blip>
          <a:stretch>
            <a:fillRect/>
          </a:stretch>
        </p:blipFill>
        <p:spPr>
          <a:xfrm>
            <a:off x="3463981" y="4419872"/>
            <a:ext cx="170027" cy="161892"/>
          </a:xfrm>
          <a:prstGeom prst="rect">
            <a:avLst/>
          </a:prstGeom>
        </p:spPr>
      </p:pic>
      <p:pic>
        <p:nvPicPr>
          <p:cNvPr descr="Badge Cross outline" id="115" name="Graphic 108">
            <a:extLst>
              <a:ext uri="{FF2B5EF4-FFF2-40B4-BE49-F238E27FC236}">
                <a16:creationId xmlns:a16="http://schemas.microsoft.com/office/drawing/2014/main" id="{B8CE2D17-9C34-4C9D-8842-C9F0DC34EED4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8"/>
              </a:ext>
            </a:extLst>
          </a:blip>
          <a:stretch>
            <a:fillRect/>
          </a:stretch>
        </p:blipFill>
        <p:spPr>
          <a:xfrm>
            <a:off x="3468048" y="4566305"/>
            <a:ext cx="170027" cy="161892"/>
          </a:xfrm>
          <a:prstGeom prst="rect">
            <a:avLst/>
          </a:prstGeom>
        </p:spPr>
      </p:pic>
      <p:pic>
        <p:nvPicPr>
          <p:cNvPr descr="Badge Cross outline" id="116" name="Graphic 108">
            <a:extLst>
              <a:ext uri="{FF2B5EF4-FFF2-40B4-BE49-F238E27FC236}">
                <a16:creationId xmlns:a16="http://schemas.microsoft.com/office/drawing/2014/main" id="{352375D6-7313-4F53-9AF4-27165729CCBA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69"/>
              </a:ext>
            </a:extLst>
          </a:blip>
          <a:stretch>
            <a:fillRect/>
          </a:stretch>
        </p:blipFill>
        <p:spPr>
          <a:xfrm>
            <a:off x="3468048" y="4724943"/>
            <a:ext cx="170027" cy="161892"/>
          </a:xfrm>
          <a:prstGeom prst="rect">
            <a:avLst/>
          </a:prstGeom>
        </p:spPr>
      </p:pic>
      <p:pic>
        <p:nvPicPr>
          <p:cNvPr descr="Badge Cross outline" id="117" name="Graphic 108">
            <a:extLst>
              <a:ext uri="{FF2B5EF4-FFF2-40B4-BE49-F238E27FC236}">
                <a16:creationId xmlns:a16="http://schemas.microsoft.com/office/drawing/2014/main" id="{2BF2601E-FF77-4B2D-8EFA-49C36236C879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0"/>
              </a:ext>
            </a:extLst>
          </a:blip>
          <a:stretch>
            <a:fillRect/>
          </a:stretch>
        </p:blipFill>
        <p:spPr>
          <a:xfrm>
            <a:off x="3468048" y="4879512"/>
            <a:ext cx="170027" cy="161892"/>
          </a:xfrm>
          <a:prstGeom prst="rect">
            <a:avLst/>
          </a:prstGeom>
        </p:spPr>
      </p:pic>
      <p:pic>
        <p:nvPicPr>
          <p:cNvPr descr="Badge Cross outline" id="118" name="Graphic 108">
            <a:extLst>
              <a:ext uri="{FF2B5EF4-FFF2-40B4-BE49-F238E27FC236}">
                <a16:creationId xmlns:a16="http://schemas.microsoft.com/office/drawing/2014/main" id="{A700EDF5-4D0F-4B7C-9E55-446248E31287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1"/>
              </a:ext>
            </a:extLst>
          </a:blip>
          <a:stretch>
            <a:fillRect/>
          </a:stretch>
        </p:blipFill>
        <p:spPr>
          <a:xfrm>
            <a:off x="3468048" y="5241530"/>
            <a:ext cx="170027" cy="161892"/>
          </a:xfrm>
          <a:prstGeom prst="rect">
            <a:avLst/>
          </a:prstGeom>
        </p:spPr>
      </p:pic>
      <p:pic>
        <p:nvPicPr>
          <p:cNvPr descr="Badge Cross outline" id="119" name="Graphic 108">
            <a:extLst>
              <a:ext uri="{FF2B5EF4-FFF2-40B4-BE49-F238E27FC236}">
                <a16:creationId xmlns:a16="http://schemas.microsoft.com/office/drawing/2014/main" id="{D2FA3B36-5660-4F5F-A79A-4310458B63FA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2"/>
              </a:ext>
            </a:extLst>
          </a:blip>
          <a:stretch>
            <a:fillRect/>
          </a:stretch>
        </p:blipFill>
        <p:spPr>
          <a:xfrm>
            <a:off x="3468049" y="5054420"/>
            <a:ext cx="170027" cy="161892"/>
          </a:xfrm>
          <a:prstGeom prst="rect">
            <a:avLst/>
          </a:prstGeom>
        </p:spPr>
      </p:pic>
      <p:pic>
        <p:nvPicPr>
          <p:cNvPr descr="Badge Cross outline" id="120" name="Graphic 108">
            <a:extLst>
              <a:ext uri="{FF2B5EF4-FFF2-40B4-BE49-F238E27FC236}">
                <a16:creationId xmlns:a16="http://schemas.microsoft.com/office/drawing/2014/main" id="{F119CA26-1445-4559-81CA-37D9FB01E7AF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3"/>
              </a:ext>
            </a:extLst>
          </a:blip>
          <a:stretch>
            <a:fillRect/>
          </a:stretch>
        </p:blipFill>
        <p:spPr>
          <a:xfrm>
            <a:off x="4692400" y="4265302"/>
            <a:ext cx="170027" cy="161892"/>
          </a:xfrm>
          <a:prstGeom prst="rect">
            <a:avLst/>
          </a:prstGeom>
        </p:spPr>
      </p:pic>
      <p:pic>
        <p:nvPicPr>
          <p:cNvPr descr="Badge Cross outline" id="121" name="Graphic 108">
            <a:extLst>
              <a:ext uri="{FF2B5EF4-FFF2-40B4-BE49-F238E27FC236}">
                <a16:creationId xmlns:a16="http://schemas.microsoft.com/office/drawing/2014/main" id="{F7231FEF-9400-46BF-B415-0076604E9888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4"/>
              </a:ext>
            </a:extLst>
          </a:blip>
          <a:stretch>
            <a:fillRect/>
          </a:stretch>
        </p:blipFill>
        <p:spPr>
          <a:xfrm>
            <a:off x="4692401" y="4419872"/>
            <a:ext cx="170027" cy="161892"/>
          </a:xfrm>
          <a:prstGeom prst="rect">
            <a:avLst/>
          </a:prstGeom>
        </p:spPr>
      </p:pic>
      <p:pic>
        <p:nvPicPr>
          <p:cNvPr descr="Badge Cross outline" id="122" name="Graphic 108">
            <a:extLst>
              <a:ext uri="{FF2B5EF4-FFF2-40B4-BE49-F238E27FC236}">
                <a16:creationId xmlns:a16="http://schemas.microsoft.com/office/drawing/2014/main" id="{082045D8-B0CA-4D8F-862B-6EA26F4C0F91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5"/>
              </a:ext>
            </a:extLst>
          </a:blip>
          <a:stretch>
            <a:fillRect/>
          </a:stretch>
        </p:blipFill>
        <p:spPr>
          <a:xfrm>
            <a:off x="4692400" y="4578508"/>
            <a:ext cx="170027" cy="161892"/>
          </a:xfrm>
          <a:prstGeom prst="rect">
            <a:avLst/>
          </a:prstGeom>
        </p:spPr>
      </p:pic>
      <p:pic>
        <p:nvPicPr>
          <p:cNvPr descr="Badge Cross outline" id="123" name="Graphic 108">
            <a:extLst>
              <a:ext uri="{FF2B5EF4-FFF2-40B4-BE49-F238E27FC236}">
                <a16:creationId xmlns:a16="http://schemas.microsoft.com/office/drawing/2014/main" id="{67836EA8-F910-47BF-98C7-B3A5B7A8A621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6"/>
              </a:ext>
            </a:extLst>
          </a:blip>
          <a:stretch>
            <a:fillRect/>
          </a:stretch>
        </p:blipFill>
        <p:spPr>
          <a:xfrm>
            <a:off x="4692401" y="4716808"/>
            <a:ext cx="170027" cy="161892"/>
          </a:xfrm>
          <a:prstGeom prst="rect">
            <a:avLst/>
          </a:prstGeom>
        </p:spPr>
      </p:pic>
      <p:pic>
        <p:nvPicPr>
          <p:cNvPr descr="Badge Cross outline" id="124" name="Graphic 108">
            <a:extLst>
              <a:ext uri="{FF2B5EF4-FFF2-40B4-BE49-F238E27FC236}">
                <a16:creationId xmlns:a16="http://schemas.microsoft.com/office/drawing/2014/main" id="{F309E5AD-B5A4-4172-842E-C1AE2E376D1D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7"/>
              </a:ext>
            </a:extLst>
          </a:blip>
          <a:stretch>
            <a:fillRect/>
          </a:stretch>
        </p:blipFill>
        <p:spPr>
          <a:xfrm>
            <a:off x="4692400" y="4883580"/>
            <a:ext cx="170027" cy="161892"/>
          </a:xfrm>
          <a:prstGeom prst="rect">
            <a:avLst/>
          </a:prstGeom>
        </p:spPr>
      </p:pic>
      <p:pic>
        <p:nvPicPr>
          <p:cNvPr descr="Badge Cross outline" id="125" name="Graphic 108">
            <a:extLst>
              <a:ext uri="{FF2B5EF4-FFF2-40B4-BE49-F238E27FC236}">
                <a16:creationId xmlns:a16="http://schemas.microsoft.com/office/drawing/2014/main" id="{1B385145-F0F5-4D73-A94B-1F9D5E69E307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8"/>
              </a:ext>
            </a:extLst>
          </a:blip>
          <a:stretch>
            <a:fillRect/>
          </a:stretch>
        </p:blipFill>
        <p:spPr>
          <a:xfrm>
            <a:off x="4692401" y="5054420"/>
            <a:ext cx="170027" cy="161892"/>
          </a:xfrm>
          <a:prstGeom prst="rect">
            <a:avLst/>
          </a:prstGeom>
        </p:spPr>
      </p:pic>
      <p:pic>
        <p:nvPicPr>
          <p:cNvPr descr="Badge Cross outline" id="126" name="Graphic 108">
            <a:extLst>
              <a:ext uri="{FF2B5EF4-FFF2-40B4-BE49-F238E27FC236}">
                <a16:creationId xmlns:a16="http://schemas.microsoft.com/office/drawing/2014/main" id="{08F17E8C-2427-4C02-9896-AB9D88B1CDBB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79"/>
              </a:ext>
            </a:extLst>
          </a:blip>
          <a:stretch>
            <a:fillRect/>
          </a:stretch>
        </p:blipFill>
        <p:spPr>
          <a:xfrm>
            <a:off x="4692400" y="5241530"/>
            <a:ext cx="170027" cy="161892"/>
          </a:xfrm>
          <a:prstGeom prst="rect">
            <a:avLst/>
          </a:prstGeom>
        </p:spPr>
      </p:pic>
      <p:pic>
        <p:nvPicPr>
          <p:cNvPr descr="Badge Cross outline" id="127" name="Graphic 108">
            <a:extLst>
              <a:ext uri="{FF2B5EF4-FFF2-40B4-BE49-F238E27FC236}">
                <a16:creationId xmlns:a16="http://schemas.microsoft.com/office/drawing/2014/main" id="{C7C5B5D8-11B8-4E7F-BB31-39A48BF88542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0"/>
              </a:ext>
            </a:extLst>
          </a:blip>
          <a:stretch>
            <a:fillRect/>
          </a:stretch>
        </p:blipFill>
        <p:spPr>
          <a:xfrm>
            <a:off x="5916753" y="4716808"/>
            <a:ext cx="170027" cy="161892"/>
          </a:xfrm>
          <a:prstGeom prst="rect">
            <a:avLst/>
          </a:prstGeom>
        </p:spPr>
      </p:pic>
      <p:pic>
        <p:nvPicPr>
          <p:cNvPr descr="Badge Cross outline" id="128" name="Graphic 108">
            <a:extLst>
              <a:ext uri="{FF2B5EF4-FFF2-40B4-BE49-F238E27FC236}">
                <a16:creationId xmlns:a16="http://schemas.microsoft.com/office/drawing/2014/main" id="{E658BBB8-F646-496C-9C00-CE6AFB51D573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1"/>
              </a:ext>
            </a:extLst>
          </a:blip>
          <a:stretch>
            <a:fillRect/>
          </a:stretch>
        </p:blipFill>
        <p:spPr>
          <a:xfrm>
            <a:off x="5916753" y="4883579"/>
            <a:ext cx="170027" cy="161892"/>
          </a:xfrm>
          <a:prstGeom prst="rect">
            <a:avLst/>
          </a:prstGeom>
        </p:spPr>
      </p:pic>
      <p:pic>
        <p:nvPicPr>
          <p:cNvPr descr="Badge Cross outline" id="129" name="Graphic 108">
            <a:extLst>
              <a:ext uri="{FF2B5EF4-FFF2-40B4-BE49-F238E27FC236}">
                <a16:creationId xmlns:a16="http://schemas.microsoft.com/office/drawing/2014/main" id="{18BA6FAB-FAD4-46FE-87C0-C7DD393ACEA5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2"/>
              </a:ext>
            </a:extLst>
          </a:blip>
          <a:stretch>
            <a:fillRect/>
          </a:stretch>
        </p:blipFill>
        <p:spPr>
          <a:xfrm>
            <a:off x="5916753" y="5074758"/>
            <a:ext cx="170027" cy="161892"/>
          </a:xfrm>
          <a:prstGeom prst="rect">
            <a:avLst/>
          </a:prstGeom>
        </p:spPr>
      </p:pic>
      <p:pic>
        <p:nvPicPr>
          <p:cNvPr descr="Badge Cross outline" id="130" name="Graphic 108">
            <a:extLst>
              <a:ext uri="{FF2B5EF4-FFF2-40B4-BE49-F238E27FC236}">
                <a16:creationId xmlns:a16="http://schemas.microsoft.com/office/drawing/2014/main" id="{CFC257E1-5D81-4598-A8CB-9A40E81DAAAF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3"/>
              </a:ext>
            </a:extLst>
          </a:blip>
          <a:stretch>
            <a:fillRect/>
          </a:stretch>
        </p:blipFill>
        <p:spPr>
          <a:xfrm>
            <a:off x="5916753" y="5257800"/>
            <a:ext cx="170027" cy="161892"/>
          </a:xfrm>
          <a:prstGeom prst="rect">
            <a:avLst/>
          </a:prstGeom>
        </p:spPr>
      </p:pic>
      <p:pic>
        <p:nvPicPr>
          <p:cNvPr descr="Badge Cross outline" id="131" name="Graphic 108">
            <a:extLst>
              <a:ext uri="{FF2B5EF4-FFF2-40B4-BE49-F238E27FC236}">
                <a16:creationId xmlns:a16="http://schemas.microsoft.com/office/drawing/2014/main" id="{B6BD2AEE-F4E8-40B5-9834-11AB17C718E5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4"/>
              </a:ext>
            </a:extLst>
          </a:blip>
          <a:stretch>
            <a:fillRect/>
          </a:stretch>
        </p:blipFill>
        <p:spPr>
          <a:xfrm>
            <a:off x="7137038" y="4720875"/>
            <a:ext cx="170027" cy="161892"/>
          </a:xfrm>
          <a:prstGeom prst="rect">
            <a:avLst/>
          </a:prstGeom>
        </p:spPr>
      </p:pic>
      <p:pic>
        <p:nvPicPr>
          <p:cNvPr descr="Badge Cross outline" id="132" name="Graphic 108">
            <a:extLst>
              <a:ext uri="{FF2B5EF4-FFF2-40B4-BE49-F238E27FC236}">
                <a16:creationId xmlns:a16="http://schemas.microsoft.com/office/drawing/2014/main" id="{2CC32606-86F3-4807-856C-DFC1A130731B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5"/>
              </a:ext>
            </a:extLst>
          </a:blip>
          <a:stretch>
            <a:fillRect/>
          </a:stretch>
        </p:blipFill>
        <p:spPr>
          <a:xfrm>
            <a:off x="7141105" y="5257800"/>
            <a:ext cx="170027" cy="161892"/>
          </a:xfrm>
          <a:prstGeom prst="rect">
            <a:avLst/>
          </a:prstGeom>
        </p:spPr>
      </p:pic>
      <p:pic>
        <p:nvPicPr>
          <p:cNvPr descr="Badge Cross outline" id="133" name="Graphic 108">
            <a:extLst>
              <a:ext uri="{FF2B5EF4-FFF2-40B4-BE49-F238E27FC236}">
                <a16:creationId xmlns:a16="http://schemas.microsoft.com/office/drawing/2014/main" id="{BD11AC6A-B28D-4C55-9ABB-A9F0CB5FEB7F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6"/>
              </a:ext>
            </a:extLst>
          </a:blip>
          <a:stretch>
            <a:fillRect/>
          </a:stretch>
        </p:blipFill>
        <p:spPr>
          <a:xfrm>
            <a:off x="8357323" y="4716808"/>
            <a:ext cx="170027" cy="161892"/>
          </a:xfrm>
          <a:prstGeom prst="rect">
            <a:avLst/>
          </a:prstGeom>
        </p:spPr>
      </p:pic>
      <p:pic>
        <p:nvPicPr>
          <p:cNvPr descr="Badge Cross outline" id="134" name="Graphic 108">
            <a:extLst>
              <a:ext uri="{FF2B5EF4-FFF2-40B4-BE49-F238E27FC236}">
                <a16:creationId xmlns:a16="http://schemas.microsoft.com/office/drawing/2014/main" id="{0D5B262D-90D9-4215-BB63-3587B6B4A800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7"/>
              </a:ext>
            </a:extLst>
          </a:blip>
          <a:stretch>
            <a:fillRect/>
          </a:stretch>
        </p:blipFill>
        <p:spPr>
          <a:xfrm>
            <a:off x="7137037" y="5074757"/>
            <a:ext cx="170027" cy="161892"/>
          </a:xfrm>
          <a:prstGeom prst="rect">
            <a:avLst/>
          </a:prstGeom>
        </p:spPr>
      </p:pic>
      <p:pic>
        <p:nvPicPr>
          <p:cNvPr descr="Badge Cross outline" id="135" name="Graphic 108">
            <a:extLst>
              <a:ext uri="{FF2B5EF4-FFF2-40B4-BE49-F238E27FC236}">
                <a16:creationId xmlns:a16="http://schemas.microsoft.com/office/drawing/2014/main" id="{C177DFF6-BF43-4CD4-AB87-EB47E3FCC186}"/>
              </a:ext>
            </a:extLst>
          </p:cNvPr>
          <p:cNvPicPr>
            <a:picLocks noChangeAspect="1"/>
          </p:cNvPicPr>
          <p:nvPr/>
        </p:nvPicPr>
        <p:blipFill>
          <a:blip r:embed="rId60">
            <a:extLst>
              <a:ext uri="{96DAC541-7B7A-43D3-8B79-37D633B846F1}">
                <asvg:svgBlip xmlns:asvg="http://schemas.microsoft.com/office/drawing/2016/SVG/main" r:embed="rId88"/>
              </a:ext>
            </a:extLst>
          </a:blip>
          <a:stretch>
            <a:fillRect/>
          </a:stretch>
        </p:blipFill>
        <p:spPr>
          <a:xfrm>
            <a:off x="7137038" y="4895782"/>
            <a:ext cx="170027" cy="161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4626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03103-BB36-4CC2-A33A-3A1921FB6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 numCol="1" wrap="square">
            <a:normAutofit/>
          </a:bodyPr>
          <a:lstStyle/>
          <a:p>
            <a:r>
              <a:rPr b="1" i="1" lang="en-US"/>
              <a:t>Promotion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2CFBA81-7F4C-48BE-1286-6B632E6AE640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457200" y="1600201"/>
            <a:ext cx="8536056" cy="3998979"/>
          </a:xfrm>
        </p:spPr>
        <p:txBody>
          <a:bodyPr numCol="1"/>
          <a:lstStyle/>
          <a:p>
            <a:pPr indent="0" marL="0">
              <a:buNone/>
            </a:pPr>
            <a:endParaRPr b="1" i="1" lang="en-US" sz="1600">
              <a:ea typeface="+mn-lt"/>
              <a:cs typeface="+mn-lt"/>
            </a:endParaRPr>
          </a:p>
          <a:p>
            <a:pPr indent="0" marL="0">
              <a:buNone/>
            </a:pPr>
            <a:r>
              <a:rPr b="1" i="1" lang="en-US" sz="1600">
                <a:ea typeface="+mn-lt"/>
                <a:cs typeface="+mn-lt"/>
              </a:rPr>
              <a:t>''A car wash at the right time and place''</a:t>
            </a:r>
            <a:endParaRPr lang="en-US" sz="1600">
              <a:ea typeface="+mn-lt"/>
              <a:cs typeface="+mn-lt"/>
            </a:endParaRPr>
          </a:p>
          <a:p>
            <a:pPr indent="0" marL="0">
              <a:buNone/>
            </a:pPr>
            <a:endParaRPr lang="en-US"/>
          </a:p>
          <a:p>
            <a:r>
              <a:rPr lang="en-US" sz="1600"/>
              <a:t>Samples or demonstrations</a:t>
            </a:r>
          </a:p>
          <a:p>
            <a:r>
              <a:rPr lang="en-US" sz="1600">
                <a:ea typeface="+mn-lt"/>
                <a:cs typeface="+mn-lt"/>
              </a:rPr>
              <a:t>Flyers/ Leaflet</a:t>
            </a:r>
            <a:endParaRPr lang="en-US" sz="1600"/>
          </a:p>
          <a:p>
            <a:r>
              <a:rPr lang="en-US" sz="1600">
                <a:ea typeface="+mn-lt"/>
                <a:cs typeface="+mn-lt"/>
              </a:rPr>
              <a:t>Social Media: Facebook, Instagram</a:t>
            </a:r>
            <a:endParaRPr lang="en-US" sz="1600"/>
          </a:p>
          <a:p>
            <a:r>
              <a:rPr lang="en-US" sz="1600"/>
              <a:t>Business cards</a:t>
            </a:r>
            <a:endParaRPr lang="en-US"/>
          </a:p>
          <a:p>
            <a:r>
              <a:rPr lang="en-US" sz="1600"/>
              <a:t>Coupons</a:t>
            </a:r>
          </a:p>
          <a:p>
            <a:r>
              <a:rPr lang="en-US" sz="1600">
                <a:ea typeface="+mn-lt"/>
                <a:cs typeface="+mn-lt"/>
              </a:rPr>
              <a:t>Web sites</a:t>
            </a:r>
          </a:p>
          <a:p>
            <a:endParaRPr lang="en-US" sz="1600">
              <a:ea typeface="+mn-lt"/>
              <a:cs typeface="+mn-lt"/>
            </a:endParaRPr>
          </a:p>
          <a:p>
            <a:pPr indent="0" marL="0">
              <a:buNone/>
            </a:pPr>
            <a:endParaRPr lang="en-US" sz="1600">
              <a:ea typeface="+mn-lt"/>
              <a:cs typeface="+mn-lt"/>
            </a:endParaRPr>
          </a:p>
          <a:p>
            <a:pPr indent="0" marL="0">
              <a:buNone/>
            </a:pPr>
            <a:r>
              <a:rPr i="1" lang="en-US" sz="1600">
                <a:ea typeface="+mn-lt"/>
                <a:cs typeface="+mn-lt"/>
              </a:rPr>
              <a:t>                     </a:t>
            </a:r>
            <a:endParaRPr lang="en-US" sz="1600">
              <a:ea typeface="+mn-lt"/>
              <a:cs typeface="+mn-lt"/>
            </a:endParaRPr>
          </a:p>
          <a:p>
            <a:pPr indent="0" marL="0">
              <a:buNone/>
            </a:pPr>
            <a:endParaRPr lang="en-US"/>
          </a:p>
        </p:txBody>
      </p:sp>
      <p:pic>
        <p:nvPicPr>
          <p:cNvPr descr="Logo, company name  Description automatically generated    A car wash at the right time and place " id="7" name="Picture 14">
            <a:extLst>
              <a:ext uri="{FF2B5EF4-FFF2-40B4-BE49-F238E27FC236}">
                <a16:creationId xmlns:a16="http://schemas.microsoft.com/office/drawing/2014/main" id="{87B8CDF3-46FA-4ABB-8B38-2B744A91F5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7713" y="1543140"/>
            <a:ext cx="4038600" cy="30794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7221E-4843-4BAF-BCAA-0D91ECF90E6E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250825" y="6524625"/>
            <a:ext cx="971550" cy="219075"/>
          </a:xfrm>
        </p:spPr>
        <p:txBody>
          <a:bodyPr anchor="ctr" numCol="1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84B99DA-8C13-4E5F-AA0A-1F1000BE46CB}" type="datetime1">
              <a:rPr lang="en-GB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23/03/2022</a:t>
            </a:fld>
            <a:endParaRPr lang="en-GB" sz="9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C5ABF4-B89E-42C7-852D-F62240CE740C}"/>
              </a:ext>
            </a:extLst>
          </p:cNvPr>
          <p:cNvSpPr>
            <a:spLocks noGrp="1"/>
          </p:cNvSpPr>
          <p:nvPr>
            <p:ph idx="2147483647" sz="quarter" type="ftr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numCol="1"/>
          <a:lstStyle/>
          <a:p>
            <a:pPr>
              <a:spcAft>
                <a:spcPts val="600"/>
              </a:spcAft>
              <a:defRPr/>
            </a:pPr>
            <a:r>
              <a:rPr lang="en-GB"/>
              <a:t>Mary March</a:t>
            </a:r>
          </a:p>
        </p:txBody>
      </p:sp>
    </p:spTree>
    <p:extLst>
      <p:ext uri="{BB962C8B-B14F-4D97-AF65-F5344CB8AC3E}">
        <p14:creationId xmlns:p14="http://schemas.microsoft.com/office/powerpoint/2010/main" val="3149968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 numCol="1"/>
          <a:lstStyle/>
          <a:p>
            <a:pPr eaLnBrk="1" hangingPunct="1"/>
            <a:r>
              <a:rPr b="1" i="1" lang="en-GB" sz="3600"/>
              <a:t>Management Team</a:t>
            </a:r>
            <a:endParaRPr i="1" lang="en-GB" sz="360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56DC7773-DB47-3A41-89FD-1B1CD9F38D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5779995"/>
              </p:ext>
            </p:extLst>
          </p:nvPr>
        </p:nvGraphicFramePr>
        <p:xfrm>
          <a:off x="407504" y="913283"/>
          <a:ext cx="8229600" cy="39603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cs="rId3" r:dm="rId4" r:lo="rId5" r:qs="rId6"/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idx="10" sz="quarter" type="dt"/>
          </p:nvPr>
        </p:nvSpPr>
        <p:spPr/>
        <p:txBody>
          <a:bodyPr numCol="1"/>
          <a:lstStyle/>
          <a:p>
            <a:pPr>
              <a:defRPr/>
            </a:pPr>
            <a:fld id="{5522D75A-BA4C-41A3-BC05-E6BF0460FAF3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B3874-AB44-8441-8F7C-67BF5CE13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1440"/>
          </a:xfrm>
        </p:spPr>
        <p:txBody>
          <a:bodyPr numCol="1"/>
          <a:lstStyle/>
          <a:p>
            <a:r>
              <a:rPr b="1" i="1" lang="en-US" sz="3600"/>
              <a:t>Cash Flow Forecast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8A1B5-8F53-F04F-831A-DE186FD9AE06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pPr>
              <a:defRPr/>
            </a:pPr>
            <a:fld id="{384B99DA-8C13-4E5F-AA0A-1F1000BE46CB}" type="datetime1">
              <a:rPr lang="en-GB" smtClean="0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EF7B1F-0E8D-3C4C-839A-4A0511F35F81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pPr>
              <a:defRPr/>
            </a:pPr>
            <a:r>
              <a:rPr lang="en-GB"/>
              <a:t>Mary March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06426FD-DDDA-2143-A495-162574F6A9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8546076"/>
              </p:ext>
            </p:extLst>
          </p:nvPr>
        </p:nvGraphicFramePr>
        <p:xfrm>
          <a:off x="85061" y="1138784"/>
          <a:ext cx="5326912" cy="4475940"/>
        </p:xfrm>
        <a:graphic>
          <a:graphicData uri="http://schemas.openxmlformats.org/drawingml/2006/table">
            <a:tbl>
              <a:tblPr/>
              <a:tblGrid>
                <a:gridCol w="2098374">
                  <a:extLst>
                    <a:ext uri="{9D8B030D-6E8A-4147-A177-3AD203B41FA5}">
                      <a16:colId xmlns:a16="http://schemas.microsoft.com/office/drawing/2014/main" val="2397378744"/>
                    </a:ext>
                  </a:extLst>
                </a:gridCol>
                <a:gridCol w="802732">
                  <a:extLst>
                    <a:ext uri="{9D8B030D-6E8A-4147-A177-3AD203B41FA5}">
                      <a16:colId xmlns:a16="http://schemas.microsoft.com/office/drawing/2014/main" val="1432377677"/>
                    </a:ext>
                  </a:extLst>
                </a:gridCol>
                <a:gridCol w="732320">
                  <a:extLst>
                    <a:ext uri="{9D8B030D-6E8A-4147-A177-3AD203B41FA5}">
                      <a16:colId xmlns:a16="http://schemas.microsoft.com/office/drawing/2014/main" val="1779651568"/>
                    </a:ext>
                  </a:extLst>
                </a:gridCol>
                <a:gridCol w="749922">
                  <a:extLst>
                    <a:ext uri="{9D8B030D-6E8A-4147-A177-3AD203B41FA5}">
                      <a16:colId xmlns:a16="http://schemas.microsoft.com/office/drawing/2014/main" val="2762302580"/>
                    </a:ext>
                  </a:extLst>
                </a:gridCol>
                <a:gridCol w="943564">
                  <a:extLst>
                    <a:ext uri="{9D8B030D-6E8A-4147-A177-3AD203B41FA5}">
                      <a16:colId xmlns:a16="http://schemas.microsoft.com/office/drawing/2014/main" val="1903738319"/>
                    </a:ext>
                  </a:extLst>
                </a:gridCol>
              </a:tblGrid>
              <a:tr h="127884"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56328350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Apr-22</a:t>
                      </a: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May-22</a:t>
                      </a: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Jun-22</a:t>
                      </a: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Totals</a:t>
                      </a: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48457147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79188711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65014398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6411"/>
                          </a:solidFill>
                          <a:effectLst/>
                          <a:latin charset="0" panose="020F0502020204030204" pitchFamily="34" typeface="Calibri"/>
                        </a:rPr>
                        <a:t>Sales Income 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£12,000 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£13,000 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£14,000.00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£39,000 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31647211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6411"/>
                          </a:solidFill>
                          <a:effectLst/>
                          <a:latin charset="0" panose="020F0502020204030204" pitchFamily="34" typeface="Calibri"/>
                        </a:rPr>
                        <a:t>Grants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£30,000.00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£30,000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87140156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6411"/>
                          </a:solidFill>
                          <a:effectLst/>
                          <a:latin charset="0" panose="020F0502020204030204" pitchFamily="34" typeface="Calibri"/>
                        </a:rPr>
                        <a:t>Bank Loan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5205935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6411"/>
                          </a:solidFill>
                          <a:effectLst/>
                          <a:latin charset="0" panose="020F0502020204030204" pitchFamily="34" typeface="Calibri"/>
                        </a:rPr>
                        <a:t>Investment by Owner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£10,000.00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£10,000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40965989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6411"/>
                          </a:solidFill>
                          <a:effectLst/>
                          <a:latin charset="0" panose="020F0502020204030204" pitchFamily="34" typeface="Calibri"/>
                        </a:rPr>
                        <a:t>Any Other Income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20923051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5544876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1" i="0" lang="en-GB" strike="noStrike" sz="600" u="none">
                          <a:solidFill>
                            <a:srgbClr val="006411"/>
                          </a:solidFill>
                          <a:effectLst/>
                          <a:latin charset="0" panose="020F0502020204030204" pitchFamily="34" typeface="Calibri"/>
                        </a:rPr>
                        <a:t>Total Incoming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£52,000 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£13,000 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£14,000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£79,000 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96503917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7097720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Stock/ Materials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£600.00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£700.00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£1,800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7426791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Rent &amp; Rates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013890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Wages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£12,000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51097444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Drawings and N.I.C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£1,100.00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£1,100.00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£1,100.00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£3,300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1164488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Utilities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£350.00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£1,050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88069795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Insurances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£900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20036385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Repairs and Renewals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£200.00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£200.00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£200.00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£600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75267659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Motor Expenses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£600.00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£600.00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£600.00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£1,800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2725568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Phone/Internet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£150.00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£150.00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£150.00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2669231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Advertising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£200.00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£200.00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£200.00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£600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24729821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Print/Stationery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74874381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Miscellaneous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£1,500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06782969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Loan Repayments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£1,000.00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55123486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Bank Charges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£150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9735899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Accountancy Fees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£0.00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4811131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7296038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284709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Total Outgoing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£9,000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£9,150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£9,300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£27,450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9055049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8543233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Incoming less outgoing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£43,000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£3,850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£4,700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1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£51,550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7545464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Opening Bank Balance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£43,000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£46,850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80036512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Closing Bank Balance</a:t>
                      </a:r>
                    </a:p>
                  </a:txBody>
                  <a:tcPr anchor="b" marB="22953" marL="4782" marR="4782" marT="4782">
                    <a:lnL>
                      <a:noFill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£43,000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£46,850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r>
                        <a:rPr altLang="en-GB" b="0" i="0" lang="en-GB" strike="noStrike" sz="600" u="none">
                          <a:solidFill>
                            <a:srgbClr val="000000"/>
                          </a:solidFill>
                          <a:effectLst/>
                          <a:latin charset="0" panose="020F0502020204030204" pitchFamily="34" typeface="Calibri"/>
                        </a:rPr>
                        <a:t>£51,550</a:t>
                      </a: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tc>
                  <a:txBody>
                    <a:bodyPr numCol="1"/>
                    <a:lstStyle/>
                    <a:p>
                      <a:pPr algn="ctr" fontAlgn="ctr"/>
                      <a:endParaRPr altLang="en-GB" b="1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ctr" marB="22953" marL="4782" marR="4782" marT="4782">
                    <a:lnL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L>
                    <a:lnR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6551074"/>
                  </a:ext>
                </a:extLst>
              </a:tr>
              <a:tr h="127884"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>
                      <a:noFill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>
                      <a:noFill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>
                      <a:noFill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>
                      <a:noFill/>
                    </a:lnB>
                  </a:tcPr>
                </a:tc>
                <a:tc>
                  <a:txBody>
                    <a:bodyPr numCol="1"/>
                    <a:lstStyle/>
                    <a:p>
                      <a:pPr algn="l" fontAlgn="b"/>
                      <a:endParaRPr altLang="en-GB" b="0" i="0" lang="en-GB" strike="noStrike" sz="600" u="none">
                        <a:solidFill>
                          <a:srgbClr val="000000"/>
                        </a:solidFill>
                        <a:effectLst/>
                        <a:latin charset="0" panose="020F0502020204030204" pitchFamily="34" typeface="Calibri"/>
                      </a:endParaRPr>
                    </a:p>
                  </a:txBody>
                  <a:tcPr anchor="b" marB="22953" marL="4782" marR="4782" marT="4782">
                    <a:lnL>
                      <a:noFill/>
                    </a:lnL>
                    <a:lnR>
                      <a:noFill/>
                    </a:lnR>
                    <a:lnT algn="ctr" cap="flat" cmpd="sng" w="6350">
                      <a:solidFill>
                        <a:srgbClr val="000000"/>
                      </a:solidFill>
                      <a:prstDash val="solid"/>
                      <a:round/>
                      <a:headEnd len="med" type="none" w="med"/>
                      <a:tailEnd len="med" type="none" w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814027"/>
                  </a:ext>
                </a:extLst>
              </a:tr>
            </a:tbl>
          </a:graphicData>
        </a:graphic>
      </p:graphicFrame>
      <p:pic>
        <p:nvPicPr>
          <p:cNvPr id="1027" name="Picture 3">
            <a:extLst>
              <a:ext uri="{FF2B5EF4-FFF2-40B4-BE49-F238E27FC236}">
                <a16:creationId xmlns:a16="http://schemas.microsoft.com/office/drawing/2014/main" id="{7C660534-C559-6748-9189-5E42C5A64B88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28930" y="1735477"/>
            <a:ext cx="3530009" cy="346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2621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F7E88-2B3C-7B1F-0213-7C55D0D21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5" y="239851"/>
            <a:ext cx="8229600" cy="521805"/>
          </a:xfrm>
        </p:spPr>
        <p:txBody>
          <a:bodyPr numCol="1"/>
          <a:lstStyle/>
          <a:p>
            <a:pPr>
              <a:spcBef>
                <a:spcPct val="20000"/>
              </a:spcBef>
            </a:pPr>
            <a:br>
              <a:rPr altLang="en-GB" dirty="0" lang="en-GB" sz="3600">
                <a:ea typeface="+mj-lt"/>
                <a:cs typeface="+mj-lt"/>
              </a:rPr>
            </a:br>
            <a:r>
              <a:rPr altLang="en-GB" dirty="0" lang="en-GB" sz="3200">
                <a:ea typeface="+mj-lt"/>
                <a:cs typeface="+mj-lt"/>
              </a:rPr>
              <a:t>Profit and Loss </a:t>
            </a:r>
            <a:r>
              <a:rPr dirty="0" lang="en-US" sz="3200">
                <a:ea typeface="+mj-lt"/>
                <a:cs typeface="+mj-lt"/>
              </a:rPr>
              <a:t>Forecast</a:t>
            </a:r>
          </a:p>
          <a:p>
            <a:endParaRPr dirty="0"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0A26C-8FA8-6980-5E16-20904B480C2C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pPr>
              <a:defRPr/>
            </a:pPr>
            <a:fld id="{384B99DA-8C13-4E5F-AA0A-1F1000BE46CB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pic>
        <p:nvPicPr>
          <p:cNvPr id="19" name="Picture 19">
            <a:extLst>
              <a:ext uri="{FF2B5EF4-FFF2-40B4-BE49-F238E27FC236}">
                <a16:creationId xmlns:a16="http://schemas.microsoft.com/office/drawing/2014/main" id="{A6547730-1B55-B61E-BE0D-1AFFE042F22D}"/>
              </a:ext>
            </a:extLst>
          </p:cNvPr>
          <p:cNvPicPr>
            <a:picLocks noChangeAspect="1"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9350" y="761411"/>
            <a:ext cx="6660324" cy="5842705"/>
          </a:xfrm>
        </p:spPr>
      </p:pic>
    </p:spTree>
    <p:extLst>
      <p:ext uri="{BB962C8B-B14F-4D97-AF65-F5344CB8AC3E}">
        <p14:creationId xmlns:p14="http://schemas.microsoft.com/office/powerpoint/2010/main" val="1123607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818779"/>
          </a:xfrm>
        </p:spPr>
        <p:txBody>
          <a:bodyPr numCol="1"/>
          <a:lstStyle/>
          <a:p>
            <a:pPr eaLnBrk="1" hangingPunct="1"/>
            <a:r>
              <a:rPr b="1" i="1" lang="en-GB" sz="3600"/>
              <a:t>Financial plan for 3 months </a:t>
            </a:r>
            <a:endParaRPr i="1" lang="en-GB" sz="36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idx="10" sz="quarter" type="dt"/>
          </p:nvPr>
        </p:nvSpPr>
        <p:spPr/>
        <p:txBody>
          <a:bodyPr numCol="1"/>
          <a:lstStyle/>
          <a:p>
            <a:pPr>
              <a:defRPr/>
            </a:pPr>
            <a:fld id="{BB16917A-EA87-4932-9F19-3CCA72FF04F0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>
          <a:xfrm>
            <a:off x="631774" y="824071"/>
            <a:ext cx="6577352" cy="2183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 bIns="45720" lIns="91440" numCol="1" rIns="91440" tIns="45720"/>
          <a:lstStyle>
            <a:lvl1pPr indent="-342900" marL="342900">
              <a:spcBef>
                <a:spcPct val="20000"/>
              </a:spcBef>
              <a:buFont charset="0" panose="020B0604020202020204" pitchFamily="34" typeface="Arial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indent="-285750" marL="742950">
              <a:spcBef>
                <a:spcPct val="20000"/>
              </a:spcBef>
              <a:buFont charset="0" panose="020B0604020202020204" pitchFamily="34" typeface="Arial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indent="-228600" marL="1143000">
              <a:spcBef>
                <a:spcPct val="20000"/>
              </a:spcBef>
              <a:buFont charset="0" panose="020B0604020202020204" pitchFamily="34" typeface="Arial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indent="-228600" marL="1600200">
              <a:spcBef>
                <a:spcPct val="20000"/>
              </a:spcBef>
              <a:buFont charset="0" panose="020B0604020202020204" pitchFamily="34" typeface="Arial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indent="-228600" marL="2057400">
              <a:spcBef>
                <a:spcPct val="20000"/>
              </a:spcBef>
              <a:buFont charset="0" panose="020B0604020202020204" pitchFamily="34"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eaLnBrk="0" fontAlgn="base" hangingPunct="0" indent="-228600" marL="2514600">
              <a:spcBef>
                <a:spcPct val="20000"/>
              </a:spcBef>
              <a:spcAft>
                <a:spcPct val="0"/>
              </a:spcAft>
              <a:buFont charset="0" panose="020B0604020202020204" pitchFamily="34"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eaLnBrk="0" fontAlgn="base" hangingPunct="0" indent="-228600" marL="2971800">
              <a:spcBef>
                <a:spcPct val="20000"/>
              </a:spcBef>
              <a:spcAft>
                <a:spcPct val="0"/>
              </a:spcAft>
              <a:buFont charset="0" panose="020B0604020202020204" pitchFamily="34"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eaLnBrk="0" fontAlgn="base" hangingPunct="0" indent="-228600" marL="3429000">
              <a:spcBef>
                <a:spcPct val="20000"/>
              </a:spcBef>
              <a:spcAft>
                <a:spcPct val="0"/>
              </a:spcAft>
              <a:buFont charset="0" panose="020B0604020202020204" pitchFamily="34"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eaLnBrk="0" fontAlgn="base" hangingPunct="0" indent="-228600" marL="3886200">
              <a:spcBef>
                <a:spcPct val="20000"/>
              </a:spcBef>
              <a:spcAft>
                <a:spcPct val="0"/>
              </a:spcAft>
              <a:buFont charset="0" panose="020B0604020202020204" pitchFamily="34" typeface="Arial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charset="2" panose="05000000000000000000" pitchFamily="2" typeface="Wingdings"/>
              <a:buChar char="§"/>
            </a:pPr>
            <a:r>
              <a:rPr lang="en-GB" sz="2000">
                <a:latin charset="0" panose="020B0604020202020204" pitchFamily="34" typeface="Arial"/>
                <a:cs charset="0" panose="020B0604020202020204" pitchFamily="34" typeface="Arial"/>
              </a:rPr>
              <a:t>Start-up Cost: £30000</a:t>
            </a:r>
            <a:endParaRPr lang="en-US" sz="2000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>
              <a:buFont charset="2" panose="05000000000000000000" pitchFamily="2" typeface="Wingdings"/>
              <a:buChar char="§"/>
            </a:pPr>
            <a:r>
              <a:rPr lang="en-GB" sz="2000">
                <a:latin charset="0" panose="020B0604020202020204" pitchFamily="34" typeface="Arial"/>
                <a:cs charset="0" panose="020B0604020202020204" pitchFamily="34" typeface="Arial"/>
              </a:rPr>
              <a:t>Total Income: £39000</a:t>
            </a:r>
          </a:p>
          <a:p>
            <a:pPr>
              <a:buFont charset="2" panose="05000000000000000000" pitchFamily="2" typeface="Wingdings"/>
              <a:buChar char="§"/>
            </a:pPr>
            <a:r>
              <a:rPr lang="en-GB" sz="2000">
                <a:latin charset="0" panose="020B0604020202020204" pitchFamily="34" typeface="Arial"/>
                <a:cs charset="0" panose="020B0604020202020204" pitchFamily="34" typeface="Arial"/>
              </a:rPr>
              <a:t>Total Expenses: £27450</a:t>
            </a:r>
          </a:p>
          <a:p>
            <a:pPr>
              <a:buFont charset="2" panose="05000000000000000000" pitchFamily="2" typeface="Wingdings"/>
              <a:buChar char="§"/>
            </a:pPr>
            <a:r>
              <a:rPr lang="en-GB" sz="2000">
                <a:latin charset="0" panose="020B0604020202020204" pitchFamily="34" typeface="Arial"/>
                <a:cs charset="0" panose="020B0604020202020204" pitchFamily="34" typeface="Arial"/>
              </a:rPr>
              <a:t>Total Gross Profit: £11550</a:t>
            </a:r>
          </a:p>
          <a:p>
            <a:pPr>
              <a:buFont charset="2" panose="05000000000000000000" pitchFamily="2" typeface="Wingdings"/>
              <a:buChar char="§"/>
            </a:pPr>
            <a:r>
              <a:rPr lang="en-GB" sz="2000">
                <a:latin charset="0" panose="020B0604020202020204" pitchFamily="34" typeface="Arial"/>
                <a:cs charset="0" panose="020B0604020202020204" pitchFamily="34" typeface="Arial"/>
              </a:rPr>
              <a:t>Total Net Profit: £9355.5 (Gross Profit-19%)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4FBB0D5F-8542-5649-BB2F-BA801944261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7649144"/>
              </p:ext>
            </p:extLst>
          </p:nvPr>
        </p:nvGraphicFramePr>
        <p:xfrm>
          <a:off x="142669" y="2880851"/>
          <a:ext cx="8647370" cy="2672080"/>
        </p:xfrm>
        <a:graphic>
          <a:graphicData uri="http://schemas.openxmlformats.org/drawingml/2006/table">
            <a:tbl>
              <a:tblPr bandRow="1" firstRow="1">
                <a:tableStyleId>{5C22544A-7EE6-4342-B048-85BDC9FD1C3A}</a:tableStyleId>
              </a:tblPr>
              <a:tblGrid>
                <a:gridCol w="1729474">
                  <a:extLst>
                    <a:ext uri="{9D8B030D-6E8A-4147-A177-3AD203B41FA5}">
                      <a16:colId xmlns:a16="http://schemas.microsoft.com/office/drawing/2014/main" val="1370618018"/>
                    </a:ext>
                  </a:extLst>
                </a:gridCol>
                <a:gridCol w="1729474">
                  <a:extLst>
                    <a:ext uri="{9D8B030D-6E8A-4147-A177-3AD203B41FA5}">
                      <a16:colId xmlns:a16="http://schemas.microsoft.com/office/drawing/2014/main" val="4114904166"/>
                    </a:ext>
                  </a:extLst>
                </a:gridCol>
                <a:gridCol w="1729474">
                  <a:extLst>
                    <a:ext uri="{9D8B030D-6E8A-4147-A177-3AD203B41FA5}">
                      <a16:colId xmlns:a16="http://schemas.microsoft.com/office/drawing/2014/main" val="1513955846"/>
                    </a:ext>
                  </a:extLst>
                </a:gridCol>
                <a:gridCol w="1729474">
                  <a:extLst>
                    <a:ext uri="{9D8B030D-6E8A-4147-A177-3AD203B41FA5}">
                      <a16:colId xmlns:a16="http://schemas.microsoft.com/office/drawing/2014/main" val="1694863615"/>
                    </a:ext>
                  </a:extLst>
                </a:gridCol>
                <a:gridCol w="1729474">
                  <a:extLst>
                    <a:ext uri="{9D8B030D-6E8A-4147-A177-3AD203B41FA5}">
                      <a16:colId xmlns:a16="http://schemas.microsoft.com/office/drawing/2014/main" val="1013986331"/>
                    </a:ext>
                  </a:extLst>
                </a:gridCol>
              </a:tblGrid>
              <a:tr h="370840">
                <a:tc>
                  <a:txBody>
                    <a:bodyPr numCol="1"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April-22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May-22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June-22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0820942"/>
                  </a:ext>
                </a:extLst>
              </a:tr>
              <a:tr h="370840">
                <a:tc>
                  <a:txBody>
                    <a:bodyPr numCol="1"/>
                    <a:lstStyle/>
                    <a:p>
                      <a:r>
                        <a:rPr lang="en-US"/>
                        <a:t>Sales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£12000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£13000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£14000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£39000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1977634"/>
                  </a:ext>
                </a:extLst>
              </a:tr>
              <a:tr h="370840">
                <a:tc>
                  <a:txBody>
                    <a:bodyPr numCol="1"/>
                    <a:lstStyle/>
                    <a:p>
                      <a:r>
                        <a:rPr lang="en-US"/>
                        <a:t>Expenses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£9000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£9150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£9300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£27450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935760"/>
                  </a:ext>
                </a:extLst>
              </a:tr>
              <a:tr h="370840">
                <a:tc>
                  <a:txBody>
                    <a:bodyPr numCol="1"/>
                    <a:lstStyle/>
                    <a:p>
                      <a:r>
                        <a:rPr lang="en-US"/>
                        <a:t>Gross Profit 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£3000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£3850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£4700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£11550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2151213"/>
                  </a:ext>
                </a:extLst>
              </a:tr>
              <a:tr h="370840">
                <a:tc>
                  <a:txBody>
                    <a:bodyPr numCol="1"/>
                    <a:lstStyle/>
                    <a:p>
                      <a:r>
                        <a:rPr lang="en-US"/>
                        <a:t>Net profit(GP-19%)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0.19*£3000=</a:t>
                      </a:r>
                    </a:p>
                    <a:p>
                      <a:r>
                        <a:rPr lang="en-US"/>
                        <a:t>£570</a:t>
                      </a:r>
                    </a:p>
                    <a:p>
                      <a:r>
                        <a:rPr lang="en-US"/>
                        <a:t>£3000-£570=</a:t>
                      </a:r>
                    </a:p>
                    <a:p>
                      <a:r>
                        <a:rPr lang="en-US"/>
                        <a:t>£2430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0.19*£3850=</a:t>
                      </a:r>
                    </a:p>
                    <a:p>
                      <a:r>
                        <a:rPr lang="en-US"/>
                        <a:t>£731.5</a:t>
                      </a:r>
                    </a:p>
                    <a:p>
                      <a:r>
                        <a:rPr lang="en-US"/>
                        <a:t>£3850-£731.5</a:t>
                      </a:r>
                    </a:p>
                    <a:p>
                      <a:r>
                        <a:rPr lang="en-US"/>
                        <a:t>=£3118.5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0.19*£4700=</a:t>
                      </a:r>
                    </a:p>
                    <a:p>
                      <a:r>
                        <a:rPr lang="en-US"/>
                        <a:t>£893</a:t>
                      </a:r>
                    </a:p>
                    <a:p>
                      <a:r>
                        <a:rPr lang="en-US"/>
                        <a:t>£4700-£893=</a:t>
                      </a:r>
                    </a:p>
                    <a:p>
                      <a:r>
                        <a:rPr lang="en-US"/>
                        <a:t>£3807</a:t>
                      </a:r>
                    </a:p>
                  </a:txBody>
                  <a:tcPr/>
                </a:tc>
                <a:tc>
                  <a:txBody>
                    <a:bodyPr numCol="1"/>
                    <a:lstStyle/>
                    <a:p>
                      <a:r>
                        <a:rPr lang="en-US"/>
                        <a:t>£9355.5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41999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5308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 numCol="1"/>
          <a:lstStyle/>
          <a:p>
            <a:pPr eaLnBrk="1" hangingPunct="1"/>
            <a:r>
              <a:rPr b="1" i="1" lang="en-GB" sz="3600"/>
              <a:t>References</a:t>
            </a:r>
            <a:endParaRPr i="1" lang="en-GB" sz="360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464397"/>
          </a:xfrm>
        </p:spPr>
        <p:txBody>
          <a:bodyPr numCol="1"/>
          <a:lstStyle/>
          <a:p>
            <a:pPr algn="just" eaLnBrk="1" hangingPunct="1">
              <a:lnSpc>
                <a:spcPct val="90000"/>
              </a:lnSpc>
              <a:buFont charset="0" panose="020B0604020202020204" pitchFamily="34" typeface="Arial"/>
              <a:buChar char="•"/>
            </a:pPr>
            <a:r>
              <a:rPr altLang="en-GB" dirty="0" lang="en-GB" sz="1200">
                <a:ea typeface="+mn-lt"/>
                <a:cs typeface="+mn-lt"/>
                <a:hlinkClick r:id="rId3"/>
              </a:rPr>
              <a:t>https://www.washos.com/blog/mobile-car-wash-business/</a:t>
            </a:r>
            <a:endParaRPr lang="en-GB" sz="1200">
              <a:ea typeface="+mn-lt"/>
              <a:cs typeface="+mn-lt"/>
            </a:endParaRPr>
          </a:p>
          <a:p>
            <a:pPr algn="just">
              <a:lnSpc>
                <a:spcPct val="90000"/>
              </a:lnSpc>
            </a:pPr>
            <a:r>
              <a:rPr altLang="en-GB" dirty="0" lang="en-GB" sz="1200">
                <a:ea typeface="+mn-lt"/>
                <a:cs typeface="+mn-lt"/>
                <a:hlinkClick r:id="rId4"/>
              </a:rPr>
              <a:t>https://www.gov.uk/</a:t>
            </a:r>
            <a:endParaRPr altLang="en-GB" dirty="0" lang="en-GB" sz="1200">
              <a:ea typeface="+mn-lt"/>
              <a:cs typeface="+mn-lt"/>
            </a:endParaRPr>
          </a:p>
          <a:p>
            <a:pPr algn="just">
              <a:lnSpc>
                <a:spcPct val="90000"/>
              </a:lnSpc>
            </a:pPr>
            <a:r>
              <a:rPr altLang="en-GB" dirty="0" lang="en-GB" sz="1200">
                <a:hlinkClick r:id="rId5"/>
              </a:rPr>
              <a:t>https://www.lawdonut.co.uk/business/sector-specific-law/car-valeter-legal-issues</a:t>
            </a:r>
            <a:endParaRPr altLang="en-GB" dirty="0" lang="en-GB" sz="1200"/>
          </a:p>
          <a:p>
            <a:pPr algn="just">
              <a:lnSpc>
                <a:spcPct val="90000"/>
              </a:lnSpc>
            </a:pPr>
            <a:r>
              <a:rPr altLang="en-GB" dirty="0" lang="en-GB" sz="1200">
                <a:hlinkClick r:id="rId6"/>
              </a:rPr>
              <a:t>https://www.bplans.com/</a:t>
            </a:r>
            <a:endParaRPr altLang="en-GB" dirty="0" lang="en-GB" sz="1200"/>
          </a:p>
          <a:p>
            <a:pPr algn="just">
              <a:lnSpc>
                <a:spcPct val="90000"/>
              </a:lnSpc>
            </a:pPr>
            <a:r>
              <a:rPr altLang="en-GB" err="1" lang="en-GB" sz="1200"/>
              <a:t>Mariotti</a:t>
            </a:r>
            <a:r>
              <a:rPr altLang="en-GB" dirty="0" lang="en-GB" sz="1200"/>
              <a:t> and </a:t>
            </a:r>
            <a:r>
              <a:rPr altLang="en-GB" err="1" lang="en-GB" sz="1200"/>
              <a:t>Glackin</a:t>
            </a:r>
            <a:r>
              <a:rPr altLang="en-GB" dirty="0" lang="en-GB" sz="1200"/>
              <a:t> (2013). Entrepreneurship: Starting and Operating a Small Business. Chapter 5 , Chapter 6</a:t>
            </a:r>
          </a:p>
          <a:p>
            <a:pPr algn="just">
              <a:lnSpc>
                <a:spcPct val="90000"/>
              </a:lnSpc>
            </a:pPr>
            <a:r>
              <a:rPr altLang="en-GB" err="1" lang="en-GB" sz="1100">
                <a:latin charset="0" panose="020B0604020202020204" pitchFamily="34" typeface="Arial"/>
                <a:cs charset="0" panose="020B0604020202020204" pitchFamily="34" typeface="Arial"/>
              </a:rPr>
              <a:t>Maund</a:t>
            </a:r>
            <a:r>
              <a:rPr altLang="en-GB" lang="en-GB" sz="1100">
                <a:latin charset="0" panose="020B0604020202020204" pitchFamily="34" typeface="Arial"/>
                <a:cs charset="0" panose="020B0604020202020204" pitchFamily="34" typeface="Arial"/>
              </a:rPr>
              <a:t>, A., </a:t>
            </a:r>
            <a:r>
              <a:rPr altLang="en-GB" err="1" lang="en-GB" sz="1100">
                <a:latin charset="0" panose="020B0604020202020204" pitchFamily="34" typeface="Arial"/>
                <a:cs charset="0" panose="020B0604020202020204" pitchFamily="34" typeface="Arial"/>
              </a:rPr>
              <a:t>Schriek</a:t>
            </a:r>
            <a:r>
              <a:rPr altLang="en-GB" lang="en-GB" sz="1100">
                <a:latin charset="0" panose="020B0604020202020204" pitchFamily="34" typeface="Arial"/>
                <a:cs charset="0" panose="020B0604020202020204" pitchFamily="34" typeface="Arial"/>
              </a:rPr>
              <a:t>, M. and </a:t>
            </a:r>
            <a:r>
              <a:rPr altLang="en-GB" err="1" lang="en-GB" sz="1100">
                <a:latin charset="0" panose="020B0604020202020204" pitchFamily="34" typeface="Arial"/>
                <a:cs charset="0" panose="020B0604020202020204" pitchFamily="34" typeface="Arial"/>
              </a:rPr>
              <a:t>Tinkler</a:t>
            </a:r>
            <a:r>
              <a:rPr altLang="en-GB" lang="en-GB" sz="1100">
                <a:latin charset="0" panose="020B0604020202020204" pitchFamily="34" typeface="Arial"/>
                <a:cs charset="0" panose="020B0604020202020204" pitchFamily="34" typeface="Arial"/>
              </a:rPr>
              <a:t>, K.P. (2017) Part 5: Business Planning and Market Strategy, </a:t>
            </a:r>
            <a:r>
              <a:rPr altLang="en-GB" i="1" lang="en-GB" sz="1100">
                <a:latin charset="0" panose="020B0604020202020204" pitchFamily="34" typeface="Arial"/>
                <a:cs charset="0" panose="020B0604020202020204" pitchFamily="34" typeface="Arial"/>
              </a:rPr>
              <a:t>Certificate in Higher Education: Skills for the Workplace Student Yearbook</a:t>
            </a:r>
            <a:r>
              <a:rPr altLang="en-GB" lang="en-GB" sz="1100">
                <a:latin charset="0" panose="020B0604020202020204" pitchFamily="34" typeface="Arial"/>
                <a:cs charset="0" panose="020B0604020202020204" pitchFamily="34" typeface="Arial"/>
              </a:rPr>
              <a:t>. London: SAGE Publications Ltd.</a:t>
            </a:r>
          </a:p>
          <a:p>
            <a:pPr algn="just">
              <a:lnSpc>
                <a:spcPct val="90000"/>
              </a:lnSpc>
            </a:pPr>
            <a:r>
              <a:rPr altLang="en-GB" lang="en-GB" sz="1100">
                <a:latin charset="0" panose="020B0604020202020204" pitchFamily="34" typeface="Arial"/>
                <a:cs charset="0" panose="020B0604020202020204" pitchFamily="34" typeface="Arial"/>
              </a:rPr>
              <a:t>Morgan, P. (2017) </a:t>
            </a:r>
            <a:r>
              <a:rPr altLang="en-GB" i="1" lang="en-GB" sz="1100">
                <a:latin charset="0" panose="020B0604020202020204" pitchFamily="34" typeface="Arial"/>
                <a:cs charset="0" panose="020B0604020202020204" pitchFamily="34" typeface="Arial"/>
              </a:rPr>
              <a:t>The Business Student’s Guide to Study and Employability</a:t>
            </a:r>
            <a:r>
              <a:rPr altLang="en-GB" lang="en-GB" sz="1100">
                <a:latin charset="0" panose="020B0604020202020204" pitchFamily="34" typeface="Arial"/>
                <a:cs charset="0" panose="020B0604020202020204" pitchFamily="34" typeface="Arial"/>
              </a:rPr>
              <a:t>. London: SAGE Publications Ltd.</a:t>
            </a:r>
          </a:p>
          <a:p>
            <a:pPr algn="just">
              <a:lnSpc>
                <a:spcPct val="90000"/>
              </a:lnSpc>
            </a:pPr>
            <a:endParaRPr altLang="en-GB" lang="en-GB" sz="1100">
              <a:latin charset="0" panose="020B0604020202020204" pitchFamily="34" typeface="Arial"/>
              <a:cs charset="0" panose="020B0604020202020204" pitchFamily="34" typeface="Arial"/>
            </a:endParaRPr>
          </a:p>
          <a:p>
            <a:pPr algn="just">
              <a:lnSpc>
                <a:spcPct val="90000"/>
              </a:lnSpc>
            </a:pPr>
            <a:endParaRPr altLang="en-GB" lang="en-GB" sz="1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F28F6-2D3B-4D25-8B99-DDE2C4B5A12E}"/>
              </a:ext>
            </a:extLst>
          </p:cNvPr>
          <p:cNvSpPr>
            <a:spLocks noGrp="1"/>
          </p:cNvSpPr>
          <p:nvPr>
            <p:ph idx="10" sz="quarter" type="dt"/>
          </p:nvPr>
        </p:nvSpPr>
        <p:spPr/>
        <p:txBody>
          <a:bodyPr numCol="1"/>
          <a:lstStyle/>
          <a:p>
            <a:pPr>
              <a:defRPr/>
            </a:pPr>
            <a:fld id="{5522D75A-BA4C-41A3-BC05-E6BF0460FAF3}" type="datetime1">
              <a:rPr lang="en-GB"/>
              <a:pPr>
                <a:defRPr/>
              </a:pPr>
              <a:t>23/03/2022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7375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lastClr="000000" val="windowText"/>
      </a:dk1>
      <a:lt1>
        <a:sysClr lastClr="FFFFFF" val="window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algn="ctr" cap="flat" cmpd="sng" w="9525">
          <a:solidFill>
            <a:schemeClr val="phClr">
              <a:shade val="95000"/>
              <a:satMod val="105000"/>
            </a:schemeClr>
          </a:solidFill>
          <a:prstDash val="solid"/>
        </a:ln>
        <a:ln algn="ctr" cap="flat" cmpd="sng" w="25400">
          <a:solidFill>
            <a:schemeClr val="phClr"/>
          </a:solidFill>
          <a:prstDash val="solid"/>
        </a:ln>
        <a:ln algn="ctr" cap="flat" cmpd="sng"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Slides>17</Slides>
  <Notes>8</Notes>
  <HiddenSlides>0</HiddenSlide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18">
      <vt:lpstr>20140311PresentationUWTSDTemplate</vt:lpstr>
      <vt:lpstr>BUSINESS PLAN</vt:lpstr>
      <vt:lpstr>Table of contents</vt:lpstr>
      <vt:lpstr>Business / Company Overview</vt:lpstr>
      <vt:lpstr>Products and Services</vt:lpstr>
      <vt:lpstr>Market audit-Competitor’s Analysis</vt:lpstr>
      <vt:lpstr>Market Audit-SWOT Analysis</vt:lpstr>
      <vt:lpstr>Market Audit-PESTLE Analysis</vt:lpstr>
      <vt:lpstr>Target Market</vt:lpstr>
      <vt:lpstr>Target Market</vt:lpstr>
      <vt:lpstr>Marketing and Sales Plan</vt:lpstr>
      <vt:lpstr>Our  Pricing </vt:lpstr>
      <vt:lpstr>Promotion</vt:lpstr>
      <vt:lpstr>Management Team</vt:lpstr>
      <vt:lpstr>Cash Flow Forecast</vt:lpstr>
      <vt:lpstr>Profit and Loss Forecast</vt:lpstr>
      <vt:lpstr>Financial plan for 3 months</vt:lpstr>
      <vt:lpstr>References</vt:lpstr>
    </vt:vector>
  </TitlesOfParts>
  <LinksUpToDate>false</LinksUpToDate>
  <SharedDoc>false</SharedDoc>
  <HyperlinksChanged>false</HyperlinksChanged>
  <Application>Microsoft Office PowerPoint</Application>
  <AppVersion>16.0000</AppVersion>
  <PresentationFormat>On-screen Show (4:3)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2004-11-12T17:24:38Z</dcterms:created>
  <dc:creator>MARY</dc:creator>
  <cp:lastPrinted>2018-03-20T16:28:46Z</cp:lastPrinted>
  <dcterms:modified xsi:type="dcterms:W3CDTF">2022-03-23T13:14:39Z</dcterms:modified>
  <cp:revision>458</cp:revision>
  <dc:title>Psychological Contract</dc:title>
</cp:coreProperties>
</file>