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media/image1.jpeg" ContentType="image/jpeg"/>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2.jpeg" ContentType="image/jpeg"/>
  <Override PartName="/ppt/media/image3.jpeg" ContentType="image/jpe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
          <a:latin typeface="Avenir Next LT Pro"/>
          <a:ea typeface="Avenir Next LT Pro"/>
          <a:cs typeface="Avenir Next LT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D4EA"/>
          </a:solidFill>
        </a:fill>
      </a:tcStyle>
    </a:wholeTbl>
    <a:band2H>
      <a:tcTxStyle b="def" i="def"/>
      <a:tcStyle>
        <a:tcBdr/>
        <a:fill>
          <a:solidFill>
            <a:srgbClr val="E6EBF5"/>
          </a:solidFill>
        </a:fill>
      </a:tcStyle>
    </a:band2H>
    <a:firstCol>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
          <a:latin typeface="Avenir Next LT Pro"/>
          <a:ea typeface="Avenir Next LT Pro"/>
          <a:cs typeface="Avenir Next LT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EEF1"/>
          </a:solidFill>
        </a:fill>
      </a:tcStyle>
    </a:wholeTbl>
    <a:band2H>
      <a:tcTxStyle b="def" i="def"/>
      <a:tcStyle>
        <a:tcBdr/>
        <a:fill>
          <a:solidFill>
            <a:srgbClr val="E6F6F8"/>
          </a:solidFill>
        </a:fill>
      </a:tcStyle>
    </a:band2H>
    <a:firstCol>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
          <a:latin typeface="Avenir Next LT Pro"/>
          <a:ea typeface="Avenir Next LT Pro"/>
          <a:cs typeface="Avenir Next LT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9CE"/>
          </a:solidFill>
        </a:fill>
      </a:tcStyle>
    </a:wholeTbl>
    <a:band2H>
      <a:tcTxStyle b="def" i="def"/>
      <a:tcStyle>
        <a:tcBdr/>
        <a:fill>
          <a:solidFill>
            <a:srgbClr val="F0F4E8"/>
          </a:solidFill>
        </a:fill>
      </a:tcStyle>
    </a:band2H>
    <a:firstCol>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
          <a:latin typeface="Avenir Next LT Pro"/>
          <a:ea typeface="Avenir Next LT Pro"/>
          <a:cs typeface="Avenir Next LT Pro"/>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
          <a:latin typeface="Avenir Next LT Pro"/>
          <a:ea typeface="Avenir Next LT Pro"/>
          <a:cs typeface="Avenir Next LT Pro"/>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
          <a:latin typeface="Avenir Next LT Pro"/>
          <a:ea typeface="Avenir Next LT Pro"/>
          <a:cs typeface="Avenir Next LT Pro"/>
        </a:font>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
          <a:latin typeface="Avenir Next LT Pro"/>
          <a:ea typeface="Avenir Next LT Pro"/>
          <a:cs typeface="Avenir Next LT Pro"/>
        </a:font>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
          <a:latin typeface="Avenir Next LT Pro"/>
          <a:ea typeface="Avenir Next LT Pro"/>
          <a:cs typeface="Avenir Next LT Pro"/>
        </a:font>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
          <a:latin typeface="Avenir Next LT Pro"/>
          <a:ea typeface="Avenir Next LT Pro"/>
          <a:cs typeface="Avenir Next LT Pro"/>
        </a:font>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
          <a:latin typeface="Avenir Next LT Pro"/>
          <a:ea typeface="Avenir Next LT Pro"/>
          <a:cs typeface="Avenir Next LT Pro"/>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
          <a:latin typeface="Avenir Next LT Pro"/>
          <a:ea typeface="Avenir Next LT Pro"/>
          <a:cs typeface="Avenir Next LT Pro"/>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
          <a:latin typeface="Avenir Next LT Pro"/>
          <a:ea typeface="Avenir Next LT Pro"/>
          <a:cs typeface="Avenir Next LT Pro"/>
        </a:font>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
          <a:latin typeface="Avenir Next LT Pro"/>
          <a:ea typeface="Avenir Next LT Pro"/>
          <a:cs typeface="Avenir Next LT Pro"/>
        </a:font>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99" name="Shape 99"/>
          <p:cNvSpPr/>
          <p:nvPr>
            <p:ph type="sldImg"/>
          </p:nvPr>
        </p:nvSpPr>
        <p:spPr>
          <a:xfrm>
            <a:off x="1143000" y="685800"/>
            <a:ext cx="4572000" cy="3429000"/>
          </a:xfrm>
          <a:prstGeom prst="rect">
            <a:avLst/>
          </a:prstGeom>
        </p:spPr>
        <p:txBody>
          <a:bodyPr/>
          <a:lstStyle/>
          <a:p>
            <a:pPr/>
          </a:p>
        </p:txBody>
      </p:sp>
      <p:sp>
        <p:nvSpPr>
          <p:cNvPr id="100" name="Shape 100"/>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a:defRPr>
    </a:lvl1pPr>
    <a:lvl2pPr indent="228600" latinLnBrk="0">
      <a:defRPr sz="1200">
        <a:latin typeface="+mn-lt"/>
        <a:ea typeface="+mn-ea"/>
        <a:cs typeface="+mn-cs"/>
        <a:sym typeface="Calibri"/>
      </a:defRPr>
    </a:lvl2pPr>
    <a:lvl3pPr indent="457200" latinLnBrk="0">
      <a:defRPr sz="1200">
        <a:latin typeface="+mn-lt"/>
        <a:ea typeface="+mn-ea"/>
        <a:cs typeface="+mn-cs"/>
        <a:sym typeface="Calibri"/>
      </a:defRPr>
    </a:lvl3pPr>
    <a:lvl4pPr indent="685800" latinLnBrk="0">
      <a:defRPr sz="1200">
        <a:latin typeface="+mn-lt"/>
        <a:ea typeface="+mn-ea"/>
        <a:cs typeface="+mn-cs"/>
        <a:sym typeface="Calibri"/>
      </a:defRPr>
    </a:lvl4pPr>
    <a:lvl5pPr indent="914400" latinLnBrk="0">
      <a:defRPr sz="1200">
        <a:latin typeface="+mn-lt"/>
        <a:ea typeface="+mn-ea"/>
        <a:cs typeface="+mn-cs"/>
        <a:sym typeface="Calibri"/>
      </a:defRPr>
    </a:lvl5pPr>
    <a:lvl6pPr indent="1143000" latinLnBrk="0">
      <a:defRPr sz="1200">
        <a:latin typeface="+mn-lt"/>
        <a:ea typeface="+mn-ea"/>
        <a:cs typeface="+mn-cs"/>
        <a:sym typeface="Calibri"/>
      </a:defRPr>
    </a:lvl6pPr>
    <a:lvl7pPr indent="1371600" latinLnBrk="0">
      <a:defRPr sz="1200">
        <a:latin typeface="+mn-lt"/>
        <a:ea typeface="+mn-ea"/>
        <a:cs typeface="+mn-cs"/>
        <a:sym typeface="Calibri"/>
      </a:defRPr>
    </a:lvl7pPr>
    <a:lvl8pPr indent="1600200" latinLnBrk="0">
      <a:defRPr sz="1200">
        <a:latin typeface="+mn-lt"/>
        <a:ea typeface="+mn-ea"/>
        <a:cs typeface="+mn-cs"/>
        <a:sym typeface="Calibri"/>
      </a:defRPr>
    </a:lvl8pPr>
    <a:lvl9pPr indent="1828800" latinLnBrk="0">
      <a:defRPr sz="1200">
        <a:latin typeface="+mn-lt"/>
        <a:ea typeface="+mn-ea"/>
        <a:cs typeface="+mn-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_rels/notesSlide2.xml.rels><?xml version="1.0" encoding="UTF-8"?>
<Relationships xmlns="http://schemas.openxmlformats.org/package/2006/relationships"><Relationship Id="rId1" Type="http://schemas.openxmlformats.org/officeDocument/2006/relationships/slide" Target="../slides/slide2.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3.xml"/><Relationship Id="rId2" Type="http://schemas.openxmlformats.org/officeDocument/2006/relationships/notesMaster" Target="../notesMasters/notesMaster1.xml"/></Relationships>

</file>

<file path=ppt/notesSlides/_rels/notesSlide4.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s>

</file>

<file path=ppt/notesSlides/_rels/notesSlide5.xml.rels><?xml version="1.0" encoding="UTF-8"?>
<Relationships xmlns="http://schemas.openxmlformats.org/package/2006/relationships"><Relationship Id="rId1" Type="http://schemas.openxmlformats.org/officeDocument/2006/relationships/slide" Target="../slides/slide5.xml"/><Relationship Id="rId2" Type="http://schemas.openxmlformats.org/officeDocument/2006/relationships/notesMaster" Target="../notesMasters/notesMaster1.xml"/></Relationships>

</file>

<file path=ppt/notesSlides/_rels/notesSlide6.xml.rels><?xml version="1.0" encoding="UTF-8"?>
<Relationships xmlns="http://schemas.openxmlformats.org/package/2006/relationships"><Relationship Id="rId1" Type="http://schemas.openxmlformats.org/officeDocument/2006/relationships/slide" Target="../slides/slide6.xml"/><Relationship Id="rId2" Type="http://schemas.openxmlformats.org/officeDocument/2006/relationships/notesMaster" Target="../notesMasters/notesMaster1.xml"/></Relationships>

</file>

<file path=ppt/notesSlides/_rels/notesSlide7.xml.rels><?xml version="1.0" encoding="UTF-8"?>
<Relationships xmlns="http://schemas.openxmlformats.org/package/2006/relationships"><Relationship Id="rId1" Type="http://schemas.openxmlformats.org/officeDocument/2006/relationships/slide" Target="../slides/slide8.xml"/><Relationship Id="rId2" Type="http://schemas.openxmlformats.org/officeDocument/2006/relationships/notesMaster" Target="../notesMasters/notesMaster1.xml"/></Relationships>

</file>

<file path=ppt/notesSlides/_rels/notesSlide8.xml.rels><?xml version="1.0" encoding="UTF-8"?>
<Relationships xmlns="http://schemas.openxmlformats.org/package/2006/relationships"><Relationship Id="rId1" Type="http://schemas.openxmlformats.org/officeDocument/2006/relationships/slide" Target="../slides/slide9.xml"/><Relationship Id="rId2" Type="http://schemas.openxmlformats.org/officeDocument/2006/relationships/notesMaster" Target="../notesMasters/notesMaster1.xml"/></Relationships>

</file>

<file path=ppt/notesSlides/_rels/notesSlide9.xml.rels><?xml version="1.0" encoding="UTF-8"?>
<Relationships xmlns="http://schemas.openxmlformats.org/package/2006/relationships"><Relationship Id="rId1" Type="http://schemas.openxmlformats.org/officeDocument/2006/relationships/slide" Target="../slides/slide10.xml"/><Relationship Id="rId2" Type="http://schemas.openxmlformats.org/officeDocument/2006/relationships/notesMaster" Target="../notesMasters/notesMaster1.xml"/></Relationships>

</file>

<file path=ppt/notesSlides/_rels/notesSlide10.xml.rels><?xml version="1.0" encoding="UTF-8"?>
<Relationships xmlns="http://schemas.openxmlformats.org/package/2006/relationships"><Relationship Id="rId1" Type="http://schemas.openxmlformats.org/officeDocument/2006/relationships/slide" Target="../slides/slide1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6" name="Shape 116"/>
          <p:cNvSpPr/>
          <p:nvPr>
            <p:ph type="sldImg"/>
          </p:nvPr>
        </p:nvSpPr>
        <p:spPr>
          <a:prstGeom prst="rect">
            <a:avLst/>
          </a:prstGeom>
        </p:spPr>
        <p:txBody>
          <a:bodyPr/>
          <a:lstStyle/>
          <a:p>
            <a:pPr/>
          </a:p>
        </p:txBody>
      </p:sp>
      <p:sp>
        <p:nvSpPr>
          <p:cNvPr id="117" name="Shape 117"/>
          <p:cNvSpPr/>
          <p:nvPr>
            <p:ph type="body" sz="quarter" idx="1"/>
          </p:nvPr>
        </p:nvSpPr>
        <p:spPr>
          <a:prstGeom prst="rect">
            <a:avLst/>
          </a:prstGeom>
        </p:spPr>
        <p:txBody>
          <a:bodyPr/>
          <a:lstStyle/>
          <a:p>
            <a:pPr>
              <a:defRPr b="1"/>
            </a:pPr>
            <a:r>
              <a:t>Task: </a:t>
            </a:r>
            <a:r>
              <a:rPr b="0"/>
              <a:t>Access Hwb Expressive Art AoLE </a:t>
            </a:r>
            <a:endParaRPr b="0"/>
          </a:p>
          <a:p>
            <a:pPr/>
            <a:r>
              <a:t>https://hwb.gov.wales/curriculum-for-wales/expressive-arts/statements-of-what-matters/</a:t>
            </a:r>
          </a:p>
          <a:p>
            <a:pPr/>
          </a:p>
          <a:p>
            <a:pPr/>
            <a:r>
              <a:t>Set up Teams rooms with your peers. If possible, I recommend you group into the phase you will be teaching in. E.g. </a:t>
            </a:r>
          </a:p>
          <a:p>
            <a:pPr/>
            <a:r>
              <a:t>Group 1: Foundation Phase</a:t>
            </a:r>
          </a:p>
          <a:p>
            <a:pPr/>
            <a:r>
              <a:t>Group 2: Years 3 &amp; 4</a:t>
            </a:r>
          </a:p>
          <a:p>
            <a:pPr/>
            <a:r>
              <a:t>Group 3: Years 5 &amp; 6</a:t>
            </a:r>
          </a:p>
          <a:p>
            <a:p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26" name="Shape 126"/>
          <p:cNvSpPr/>
          <p:nvPr>
            <p:ph type="sldImg"/>
          </p:nvPr>
        </p:nvSpPr>
        <p:spPr>
          <a:prstGeom prst="rect">
            <a:avLst/>
          </a:prstGeom>
        </p:spPr>
        <p:txBody>
          <a:bodyPr/>
          <a:lstStyle/>
          <a:p>
            <a:pPr/>
          </a:p>
        </p:txBody>
      </p:sp>
      <p:sp>
        <p:nvSpPr>
          <p:cNvPr id="127" name="Shape 127"/>
          <p:cNvSpPr/>
          <p:nvPr>
            <p:ph type="body" sz="quarter" idx="1"/>
          </p:nvPr>
        </p:nvSpPr>
        <p:spPr>
          <a:prstGeom prst="rect">
            <a:avLst/>
          </a:prstGeom>
        </p:spPr>
        <p:txBody>
          <a:bodyPr/>
          <a:lstStyle/>
          <a:p>
            <a:pPr/>
            <a:r>
              <a:t>This task is to familiarize yourself with EA AoLE and the vocabulary used. Additionally, this should encourage understanding that as teachers there is a ‘creative process’ associated with the EA and components of each are required to provide a full &amp; meaningful EA experience.</a:t>
            </a:r>
          </a:p>
          <a:p>
            <a:pPr/>
          </a:p>
          <a:p>
            <a:pPr/>
            <a:r>
              <a:t>There is no ‘correct’ answer and this is an opportunity to discuss and become familiar with the statements. I would choose;</a:t>
            </a:r>
          </a:p>
          <a:p>
            <a:pPr marL="171450" indent="-171450">
              <a:buSzPct val="100000"/>
              <a:buChar char="-"/>
            </a:pPr>
            <a:r>
              <a:t>EXPLORING</a:t>
            </a:r>
          </a:p>
          <a:p>
            <a:pPr marL="171450" indent="-171450">
              <a:buSzPct val="100000"/>
              <a:buChar char="-"/>
            </a:pPr>
            <a:r>
              <a:t>RESPONDING &amp; REFLECTING</a:t>
            </a:r>
          </a:p>
          <a:p>
            <a:pPr marL="171450" indent="-171450">
              <a:buSzPct val="100000"/>
              <a:buChar char="-"/>
            </a:pPr>
            <a:r>
              <a:t>CREATING</a:t>
            </a:r>
          </a:p>
          <a:p>
            <a:pPr marL="171450" indent="-171450">
              <a:buSzPct val="100000"/>
              <a:buChar char="-"/>
            </a:pPr>
          </a:p>
          <a:p>
            <a:pPr>
              <a:defRPr b="1"/>
            </a:pPr>
            <a:r>
              <a:t>Task: 10 minutes in pairs/groups: </a:t>
            </a:r>
            <a:r>
              <a:rPr b="0"/>
              <a:t>Use the HWB area and the information below each of the </a:t>
            </a:r>
            <a:r>
              <a:t>what matters statements </a:t>
            </a:r>
            <a:r>
              <a:rPr b="0"/>
              <a:t>to think about what types of activities you might need to plan for an EA project. For example, research an artist, compare two artists whose work is similar but different, draw with a range of different materials etc</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2" name="Shape 132"/>
          <p:cNvSpPr/>
          <p:nvPr>
            <p:ph type="sldImg"/>
          </p:nvPr>
        </p:nvSpPr>
        <p:spPr>
          <a:prstGeom prst="rect">
            <a:avLst/>
          </a:prstGeom>
        </p:spPr>
        <p:txBody>
          <a:bodyPr/>
          <a:lstStyle/>
          <a:p>
            <a:pPr/>
          </a:p>
        </p:txBody>
      </p:sp>
      <p:sp>
        <p:nvSpPr>
          <p:cNvPr id="133" name="Shape 133"/>
          <p:cNvSpPr/>
          <p:nvPr>
            <p:ph type="body" sz="quarter" idx="1"/>
          </p:nvPr>
        </p:nvSpPr>
        <p:spPr>
          <a:prstGeom prst="rect">
            <a:avLst/>
          </a:prstGeom>
        </p:spPr>
        <p:txBody>
          <a:bodyPr/>
          <a:lstStyle/>
          <a:p>
            <a:pPr/>
          </a:p>
          <a:p>
            <a:pPr marL="171450" indent="-171450">
              <a:buSzPct val="100000"/>
              <a:buChar char="-"/>
            </a:pPr>
            <a:r>
              <a:t>Subject matter: city/townscape</a:t>
            </a:r>
          </a:p>
          <a:p>
            <a:pPr marL="171450" indent="-171450">
              <a:buSzPct val="100000"/>
              <a:buChar char="-"/>
            </a:pPr>
            <a:r>
              <a:t>Line, outlines subject matter</a:t>
            </a:r>
          </a:p>
          <a:p>
            <a:pPr marL="171450" indent="-171450">
              <a:buSzPct val="100000"/>
              <a:buChar char="-"/>
            </a:pPr>
            <a:r>
              <a:t>Blocks of pastel colour</a:t>
            </a:r>
          </a:p>
          <a:p>
            <a:pPr marL="171450" indent="-171450">
              <a:buSzPct val="100000"/>
              <a:buChar char="-"/>
            </a:pPr>
            <a:r>
              <a:t>Colour distributed evenly throughout the pictures</a:t>
            </a:r>
          </a:p>
          <a:p>
            <a:pPr marL="171450" indent="-171450">
              <a:buSzPct val="100000"/>
              <a:buChar char="-"/>
            </a:pPr>
            <a:r>
              <a:t>Pattern &amp; detail within the buildings</a:t>
            </a:r>
          </a:p>
          <a:p>
            <a:pPr marL="171450" indent="-171450">
              <a:buSzPct val="100000"/>
              <a:buChar char="-"/>
            </a:pPr>
            <a:r>
              <a:t>Definite skyline</a:t>
            </a:r>
          </a:p>
          <a:p>
            <a:pPr marL="171450" indent="-171450">
              <a:buSzPct val="100000"/>
              <a:buChar char="-"/>
            </a:pPr>
            <a:r>
              <a:t>Advanced: Composition, sky makes up approximately 1/3 of the image of each</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9" name="Shape 139"/>
          <p:cNvSpPr/>
          <p:nvPr>
            <p:ph type="sldImg"/>
          </p:nvPr>
        </p:nvSpPr>
        <p:spPr>
          <a:prstGeom prst="rect">
            <a:avLst/>
          </a:prstGeom>
        </p:spPr>
        <p:txBody>
          <a:bodyPr/>
          <a:lstStyle/>
          <a:p>
            <a:pPr/>
          </a:p>
        </p:txBody>
      </p:sp>
      <p:sp>
        <p:nvSpPr>
          <p:cNvPr id="140" name="Shape 140"/>
          <p:cNvSpPr/>
          <p:nvPr>
            <p:ph type="body" sz="quarter" idx="1"/>
          </p:nvPr>
        </p:nvSpPr>
        <p:spPr>
          <a:prstGeom prst="rect">
            <a:avLst/>
          </a:prstGeom>
        </p:spPr>
        <p:txBody>
          <a:bodyPr/>
          <a:lstStyle/>
          <a:p>
            <a:pPr/>
            <a:r>
              <a:t>These are artworks created by Year 6 learners following research into the work of Efa Lois. Can you pick out the visual techniques adopted? What are these? What about this strength of drawings? Are some more sophisticated than others?</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54" name="Shape 154"/>
          <p:cNvSpPr/>
          <p:nvPr>
            <p:ph type="sldImg"/>
          </p:nvPr>
        </p:nvSpPr>
        <p:spPr>
          <a:prstGeom prst="rect">
            <a:avLst/>
          </a:prstGeom>
        </p:spPr>
        <p:txBody>
          <a:bodyPr/>
          <a:lstStyle/>
          <a:p>
            <a:pPr/>
          </a:p>
        </p:txBody>
      </p:sp>
      <p:sp>
        <p:nvSpPr>
          <p:cNvPr id="155" name="Shape 155"/>
          <p:cNvSpPr/>
          <p:nvPr>
            <p:ph type="body" sz="quarter" idx="1"/>
          </p:nvPr>
        </p:nvSpPr>
        <p:spPr>
          <a:prstGeom prst="rect">
            <a:avLst/>
          </a:prstGeom>
        </p:spPr>
        <p:txBody>
          <a:bodyPr/>
          <a:lstStyle/>
          <a:p>
            <a:pPr>
              <a:defRPr b="1"/>
            </a:pPr>
            <a:r>
              <a:t>Task: Discuss 10 mins: </a:t>
            </a:r>
            <a:r>
              <a:rPr b="0"/>
              <a:t>Consider which artwork is most successful if learners have been studying Efa Lois? Why? Try to put them in order from top to bottom. They may wish to refer to the visual components identified in the previous slide. I would place them in the following order;</a:t>
            </a:r>
            <a:endParaRPr b="0"/>
          </a:p>
          <a:p>
            <a:pPr/>
          </a:p>
          <a:p>
            <a:pPr marL="228600" indent="-228600">
              <a:buSzPct val="100000"/>
              <a:buAutoNum type="arabicPeriod" startAt="1"/>
            </a:pPr>
            <a:r>
              <a:t>c: This learner has used the </a:t>
            </a:r>
            <a:r>
              <a:rPr b="1"/>
              <a:t>line, dispersed colour throughout </a:t>
            </a:r>
            <a:r>
              <a:t>the image and used the </a:t>
            </a:r>
            <a:r>
              <a:rPr b="1"/>
              <a:t>1/3 of the image as sky/background (composition).</a:t>
            </a:r>
            <a:r>
              <a:t> Buildings chosen are drawn in a way that </a:t>
            </a:r>
            <a:r>
              <a:rPr b="1"/>
              <a:t>reflects local environment.</a:t>
            </a:r>
            <a:endParaRPr b="1"/>
          </a:p>
          <a:p>
            <a:pPr marL="228600" indent="-228600">
              <a:buSzPct val="100000"/>
              <a:buAutoNum type="arabicPeriod" startAt="1"/>
            </a:pPr>
            <a:r>
              <a:t>a: This learner has thoughtfully </a:t>
            </a:r>
            <a:r>
              <a:rPr b="1"/>
              <a:t>dispersed the one colour evenly throughout</a:t>
            </a:r>
            <a:r>
              <a:t>. The drawings are less detailed however some use of pattern ( I actually like this image most however as a work imitating artist techniques it wouldn’t be considered as successful)</a:t>
            </a:r>
          </a:p>
          <a:p>
            <a:pPr marL="228600" indent="-228600">
              <a:buSzPct val="100000"/>
              <a:buAutoNum type="arabicPeriod" startAt="1"/>
            </a:pPr>
            <a:r>
              <a:t>b: The learner hasn’t connected the drawings but has imitated the use of line. The use of colour doesn’t show understanding of selecting just one colour.  </a:t>
            </a:r>
          </a:p>
          <a:p>
            <a:pPr/>
          </a:p>
          <a:p>
            <a:pPr>
              <a:defRPr b="1"/>
            </a:pPr>
            <a:r>
              <a:t>Task: 15 minutes: </a:t>
            </a:r>
            <a:r>
              <a:rPr b="0"/>
              <a:t>Refer to the </a:t>
            </a:r>
            <a:r>
              <a:t>descriptions of learning </a:t>
            </a:r>
            <a:r>
              <a:rPr b="0"/>
              <a:t>including the </a:t>
            </a:r>
            <a:r>
              <a:t>progression steps. </a:t>
            </a:r>
            <a:r>
              <a:rPr b="0"/>
              <a:t>In groups or pairs, pick out which of the steps they have addressed in this task. Can they ‘place’ the works within one of the steps? What advice would they give each learner to ensure progress is made?</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1" name="Shape 161"/>
          <p:cNvSpPr/>
          <p:nvPr>
            <p:ph type="sldImg"/>
          </p:nvPr>
        </p:nvSpPr>
        <p:spPr>
          <a:prstGeom prst="rect">
            <a:avLst/>
          </a:prstGeom>
        </p:spPr>
        <p:txBody>
          <a:bodyPr/>
          <a:lstStyle/>
          <a:p>
            <a:pPr/>
          </a:p>
        </p:txBody>
      </p:sp>
      <p:sp>
        <p:nvSpPr>
          <p:cNvPr id="162" name="Shape 162"/>
          <p:cNvSpPr/>
          <p:nvPr>
            <p:ph type="body" sz="quarter" idx="1"/>
          </p:nvPr>
        </p:nvSpPr>
        <p:spPr>
          <a:prstGeom prst="rect">
            <a:avLst/>
          </a:prstGeom>
        </p:spPr>
        <p:txBody>
          <a:bodyPr/>
          <a:lstStyle/>
          <a:p>
            <a:pPr/>
            <a:r>
              <a:t>Expressive Arts provision must not be tokenistic.  It must include opportunities for progression. This is an art project into textile designer William Morris. During the project learners have;</a:t>
            </a:r>
          </a:p>
          <a:p>
            <a:pPr/>
          </a:p>
          <a:p>
            <a:pPr/>
            <a:r>
              <a:t>-  researched the artists (literacy)</a:t>
            </a:r>
          </a:p>
          <a:p>
            <a:pPr marL="171450" indent="-171450">
              <a:buSzPct val="100000"/>
              <a:buChar char="-"/>
            </a:pPr>
            <a:r>
              <a:t>made connections to his Welsh heritage</a:t>
            </a:r>
          </a:p>
          <a:p>
            <a:pPr marL="171450" indent="-171450">
              <a:buSzPct val="100000"/>
              <a:buChar char="-"/>
            </a:pPr>
            <a:r>
              <a:t>drawn from observation of organic form from their own environment (Cynefin)</a:t>
            </a:r>
          </a:p>
          <a:p>
            <a:pPr marL="171450" indent="-171450">
              <a:buSzPct val="100000"/>
              <a:buChar char="-"/>
            </a:pPr>
            <a:r>
              <a:t>used numeracy skills to create pattern (next slide)</a:t>
            </a:r>
          </a:p>
          <a:p>
            <a:pPr marL="171450" indent="-171450">
              <a:buSzPct val="100000"/>
              <a:buChar char="-"/>
            </a:pPr>
            <a:r>
              <a:t>explored printmaking techniques</a:t>
            </a:r>
          </a:p>
          <a:p>
            <a:pPr marL="171450" indent="-171450">
              <a:buSzPct val="100000"/>
              <a:buChar char="-"/>
            </a:pPr>
            <a:r>
              <a:t>had the opportunity to learn through exploration, trial and error of printmaking techniques, built resilience</a:t>
            </a: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78" name="Shape 178"/>
          <p:cNvSpPr/>
          <p:nvPr>
            <p:ph type="sldImg"/>
          </p:nvPr>
        </p:nvSpPr>
        <p:spPr>
          <a:prstGeom prst="rect">
            <a:avLst/>
          </a:prstGeom>
        </p:spPr>
        <p:txBody>
          <a:bodyPr/>
          <a:lstStyle/>
          <a:p>
            <a:pPr/>
          </a:p>
        </p:txBody>
      </p:sp>
      <p:sp>
        <p:nvSpPr>
          <p:cNvPr id="179" name="Shape 179"/>
          <p:cNvSpPr/>
          <p:nvPr>
            <p:ph type="body" sz="quarter" idx="1"/>
          </p:nvPr>
        </p:nvSpPr>
        <p:spPr>
          <a:prstGeom prst="rect">
            <a:avLst/>
          </a:prstGeom>
        </p:spPr>
        <p:txBody>
          <a:bodyPr/>
          <a:lstStyle/>
          <a:p>
            <a:pPr/>
            <a:r>
              <a:t>Investigation of symmetry and co-ordinates to create pattern</a:t>
            </a: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3" name="Shape 183"/>
          <p:cNvSpPr/>
          <p:nvPr>
            <p:ph type="sldImg"/>
          </p:nvPr>
        </p:nvSpPr>
        <p:spPr>
          <a:prstGeom prst="rect">
            <a:avLst/>
          </a:prstGeom>
        </p:spPr>
        <p:txBody>
          <a:bodyPr/>
          <a:lstStyle/>
          <a:p>
            <a:pPr/>
          </a:p>
        </p:txBody>
      </p:sp>
      <p:sp>
        <p:nvSpPr>
          <p:cNvPr id="184" name="Shape 184"/>
          <p:cNvSpPr/>
          <p:nvPr>
            <p:ph type="body" sz="quarter" idx="1"/>
          </p:nvPr>
        </p:nvSpPr>
        <p:spPr>
          <a:prstGeom prst="rect">
            <a:avLst/>
          </a:prstGeom>
        </p:spPr>
        <p:txBody>
          <a:bodyPr/>
          <a:lstStyle/>
          <a:p>
            <a:pPr>
              <a:defRPr b="1"/>
            </a:pPr>
            <a:r>
              <a:t>Task: </a:t>
            </a:r>
            <a:r>
              <a:rPr b="0"/>
              <a:t>Use the </a:t>
            </a:r>
            <a:r>
              <a:t>what matters statements </a:t>
            </a:r>
            <a:r>
              <a:rPr b="0"/>
              <a:t>to identify the creative process and learning illustrated in this Year 4 project</a:t>
            </a: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88" name="Shape 188"/>
          <p:cNvSpPr/>
          <p:nvPr>
            <p:ph type="sldImg"/>
          </p:nvPr>
        </p:nvSpPr>
        <p:spPr>
          <a:prstGeom prst="rect">
            <a:avLst/>
          </a:prstGeom>
        </p:spPr>
        <p:txBody>
          <a:bodyPr/>
          <a:lstStyle/>
          <a:p>
            <a:pPr/>
          </a:p>
        </p:txBody>
      </p:sp>
      <p:sp>
        <p:nvSpPr>
          <p:cNvPr id="189" name="Shape 189"/>
          <p:cNvSpPr/>
          <p:nvPr>
            <p:ph type="body" sz="quarter" idx="1"/>
          </p:nvPr>
        </p:nvSpPr>
        <p:spPr>
          <a:prstGeom prst="rect">
            <a:avLst/>
          </a:prstGeom>
        </p:spPr>
        <p:txBody>
          <a:bodyPr/>
          <a:lstStyle/>
          <a:p>
            <a:pPr/>
            <a:r>
              <a:t>Look at the </a:t>
            </a:r>
            <a:r>
              <a:rPr b="1"/>
              <a:t>progression steps</a:t>
            </a:r>
            <a:r>
              <a:t>. How would you advise each learner to make progression?</a:t>
            </a: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6" name="Shape 196"/>
          <p:cNvSpPr/>
          <p:nvPr>
            <p:ph type="sldImg"/>
          </p:nvPr>
        </p:nvSpPr>
        <p:spPr>
          <a:prstGeom prst="rect">
            <a:avLst/>
          </a:prstGeom>
        </p:spPr>
        <p:txBody>
          <a:bodyPr/>
          <a:lstStyle/>
          <a:p>
            <a:pPr/>
          </a:p>
        </p:txBody>
      </p:sp>
      <p:sp>
        <p:nvSpPr>
          <p:cNvPr id="197" name="Shape 197"/>
          <p:cNvSpPr/>
          <p:nvPr>
            <p:ph type="body" sz="quarter" idx="1"/>
          </p:nvPr>
        </p:nvSpPr>
        <p:spPr>
          <a:prstGeom prst="rect">
            <a:avLst/>
          </a:prstGeom>
        </p:spPr>
        <p:txBody>
          <a:bodyPr/>
          <a:lstStyle/>
          <a:p>
            <a:pPr/>
            <a:r>
              <a:t>This is just ONE way of planning an Art project….</a:t>
            </a:r>
            <a:r>
              <a:rPr b="1"/>
              <a:t>there are many. </a:t>
            </a:r>
            <a:endParaRPr b="1"/>
          </a:p>
          <a:p>
            <a:pPr/>
          </a:p>
          <a:p>
            <a:pPr/>
            <a:r>
              <a:t>For this project, which we will continue with in our next session, we are going to start with two contextual starting points; The Red Dress project and Welsh blanket design https://reddressembroidery.com/ and https://www.celfadylunio.cymru/home/patterns/welsh-blankets/</a:t>
            </a:r>
          </a:p>
          <a:p>
            <a:pPr/>
          </a:p>
          <a:p>
            <a:pPr/>
            <a:r>
              <a:t>Over the next hour you will find out as much as you can about the artworks and begin to consider how you might devise an innovative and phase appropriate task to use in your classroom. </a:t>
            </a:r>
          </a:p>
          <a:p>
            <a:pPr/>
          </a:p>
          <a:p>
            <a:pPr>
              <a:defRPr b="1"/>
            </a:pPr>
            <a:r>
              <a:t>Task: 30 mins In pairs/groups </a:t>
            </a:r>
            <a:r>
              <a:rPr b="0"/>
              <a:t>(it may be appropriate to pair/group up with someone who will be working in the same phase)</a:t>
            </a:r>
            <a:endParaRPr b="0"/>
          </a:p>
          <a:p>
            <a:pPr/>
            <a:r>
              <a:t>Research the starting points and populate the Venn diagram demonstrating individual facts and shared information. E.g. </a:t>
            </a:r>
            <a:r>
              <a:rPr b="1"/>
              <a:t>The Red Dress, </a:t>
            </a:r>
            <a:r>
              <a:t>has random pattern designs </a:t>
            </a:r>
            <a:r>
              <a:rPr b="1"/>
              <a:t>BOTH, </a:t>
            </a:r>
            <a:r>
              <a:t>have pattern, </a:t>
            </a:r>
            <a:r>
              <a:rPr b="1"/>
              <a:t>Welsh Blanket</a:t>
            </a:r>
            <a:r>
              <a:t>, has a repeated, often geometric, pattern. </a:t>
            </a:r>
          </a:p>
          <a:p>
            <a:pPr/>
          </a:p>
          <a:p>
            <a:pPr>
              <a:defRPr b="1"/>
            </a:pPr>
            <a:r>
              <a:t>Task 2: 30 minutes </a:t>
            </a:r>
            <a:r>
              <a:rPr b="0"/>
              <a:t>Group students dependent on their phase or FP/Yrs 3-4/Yrs 5-6. Devise a creative and engaging task that would suit the phase you are working in to research one of the artworks. Share a description of this on the Padlet provided (next slide).</a:t>
            </a:r>
            <a:endParaRPr b="0"/>
          </a:p>
          <a:p>
            <a:pPr/>
            <a:r>
              <a:t>E.g. </a:t>
            </a:r>
          </a:p>
          <a:p>
            <a:pPr/>
            <a:r>
              <a:t>Hot seating </a:t>
            </a:r>
          </a:p>
          <a:p>
            <a:pPr/>
            <a:r>
              <a:t>Write a ‘listicle’</a:t>
            </a:r>
          </a:p>
          <a:p>
            <a:pPr/>
            <a:r>
              <a:t>Interview the artist as a news reporter</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0" showMasterPhAnim="1">
  <p:cSld name="Title Slide">
    <p:spTree>
      <p:nvGrpSpPr>
        <p:cNvPr id="1" name=""/>
        <p:cNvGrpSpPr/>
        <p:nvPr/>
      </p:nvGrpSpPr>
      <p:grpSpPr>
        <a:xfrm>
          <a:off x="0" y="0"/>
          <a:ext cx="0" cy="0"/>
          <a:chOff x="0" y="0"/>
          <a:chExt cx="0" cy="0"/>
        </a:xfrm>
      </p:grpSpPr>
      <p:sp>
        <p:nvSpPr>
          <p:cNvPr id="13" name="Title Text"/>
          <p:cNvSpPr txBox="1"/>
          <p:nvPr>
            <p:ph type="title"/>
          </p:nvPr>
        </p:nvSpPr>
        <p:spPr>
          <a:xfrm>
            <a:off x="1524000" y="1122362"/>
            <a:ext cx="9144000" cy="2387601"/>
          </a:xfrm>
          <a:prstGeom prst="rect">
            <a:avLst/>
          </a:prstGeom>
        </p:spPr>
        <p:txBody>
          <a:bodyPr anchor="b"/>
          <a:lstStyle>
            <a:lvl1pPr algn="ctr">
              <a:defRPr sz="6000"/>
            </a:lvl1pPr>
          </a:lstStyle>
          <a:p>
            <a:pPr/>
            <a:r>
              <a:t>Title Text</a:t>
            </a:r>
          </a:p>
        </p:txBody>
      </p:sp>
      <p:sp>
        <p:nvSpPr>
          <p:cNvPr id="14" name="Body Level One…"/>
          <p:cNvSpPr txBox="1"/>
          <p:nvPr>
            <p:ph type="body" sz="quarter" idx="1"/>
          </p:nvPr>
        </p:nvSpPr>
        <p:spPr>
          <a:xfrm>
            <a:off x="1524000" y="3602037"/>
            <a:ext cx="9144000" cy="1655763"/>
          </a:xfrm>
          <a:prstGeom prst="rect">
            <a:avLst/>
          </a:prstGeom>
        </p:spPr>
        <p:txBody>
          <a:bodyPr/>
          <a:lstStyle>
            <a:lvl1pPr marL="0" indent="0" algn="ctr">
              <a:buSzTx/>
              <a:buFontTx/>
              <a:buNone/>
              <a:defRPr sz="2400"/>
            </a:lvl1pPr>
            <a:lvl2pPr marL="0" indent="457200" algn="ctr">
              <a:buSzTx/>
              <a:buFontTx/>
              <a:buNone/>
              <a:defRPr sz="2400"/>
            </a:lvl2pPr>
            <a:lvl3pPr marL="0" indent="914400" algn="ctr">
              <a:buSzTx/>
              <a:buFontTx/>
              <a:buNone/>
              <a:defRPr sz="2400"/>
            </a:lvl3pPr>
            <a:lvl4pPr marL="0" indent="1371600" algn="ctr">
              <a:buSzTx/>
              <a:buFontTx/>
              <a:buNone/>
              <a:defRPr sz="2400"/>
            </a:lvl4pPr>
            <a:lvl5pPr marL="0" indent="1828800" algn="ctr">
              <a:buSzTx/>
              <a:buFontTx/>
              <a:buNone/>
              <a:defRPr sz="2400"/>
            </a:lvl5pPr>
          </a:lstStyle>
          <a:p>
            <a:pPr/>
            <a:r>
              <a:t>Body Level One</a:t>
            </a:r>
          </a:p>
          <a:p>
            <a:pPr lvl="1"/>
            <a:r>
              <a:t>Body Level Two</a:t>
            </a:r>
          </a:p>
          <a:p>
            <a:pPr lvl="2"/>
            <a:r>
              <a:t>Body Level Three</a:t>
            </a:r>
          </a:p>
          <a:p>
            <a:pPr lvl="3"/>
            <a:r>
              <a:t>Body Level Four</a:t>
            </a:r>
          </a:p>
          <a:p>
            <a:pPr lvl="4"/>
            <a:r>
              <a:t>Body Level Five</a:t>
            </a:r>
          </a:p>
        </p:txBody>
      </p:sp>
      <p:sp>
        <p:nvSpPr>
          <p:cNvPr id="15" name="Freeform: Shape 6"/>
          <p:cNvSpPr/>
          <p:nvPr/>
        </p:nvSpPr>
        <p:spPr>
          <a:xfrm>
            <a:off x="10208694" y="1"/>
            <a:ext cx="1135067" cy="477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568" y="760"/>
                </a:lnTo>
                <a:cubicBezTo>
                  <a:pt x="20543" y="12654"/>
                  <a:pt x="16111" y="21600"/>
                  <a:pt x="10800" y="21600"/>
                </a:cubicBezTo>
                <a:cubicBezTo>
                  <a:pt x="5489" y="21600"/>
                  <a:pt x="1057" y="12654"/>
                  <a:pt x="32" y="76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6" name="Arc 7"/>
          <p:cNvSpPr/>
          <p:nvPr/>
        </p:nvSpPr>
        <p:spPr>
          <a:xfrm flipV="1" rot="10800000">
            <a:off x="555709" y="1064828"/>
            <a:ext cx="2041718" cy="20417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929" y="0"/>
                  <a:pt x="21600" y="9671"/>
                  <a:pt x="21600" y="21600"/>
                </a:cubicBezTo>
              </a:path>
            </a:pathLst>
          </a:custGeom>
          <a:ln w="127000" cap="rnd">
            <a:solidFill>
              <a:schemeClr val="accent4"/>
            </a:solidFill>
            <a:prstDash val="dash"/>
            <a:miter/>
          </a:ln>
        </p:spPr>
        <p:txBody>
          <a:bodyPr lIns="45719" rIns="45719" anchor="ctr"/>
          <a:lstStyle/>
          <a:p>
            <a:pPr algn="ctr">
              <a:defRPr>
                <a:latin typeface="+mn-lt"/>
                <a:ea typeface="+mn-ea"/>
                <a:cs typeface="+mn-cs"/>
                <a:sym typeface="Calibri"/>
              </a:defRPr>
            </a:pPr>
          </a:p>
        </p:txBody>
      </p:sp>
      <p:sp>
        <p:nvSpPr>
          <p:cNvPr id="1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Title and Content">
    <p:spTree>
      <p:nvGrpSpPr>
        <p:cNvPr id="1" name=""/>
        <p:cNvGrpSpPr/>
        <p:nvPr/>
      </p:nvGrpSpPr>
      <p:grpSpPr>
        <a:xfrm>
          <a:off x="0" y="0"/>
          <a:ext cx="0" cy="0"/>
          <a:chOff x="0" y="0"/>
          <a:chExt cx="0" cy="0"/>
        </a:xfrm>
      </p:grpSpPr>
      <p:sp>
        <p:nvSpPr>
          <p:cNvPr id="24" name="Title Text"/>
          <p:cNvSpPr txBox="1"/>
          <p:nvPr>
            <p:ph type="title"/>
          </p:nvPr>
        </p:nvSpPr>
        <p:spPr>
          <a:prstGeom prst="rect">
            <a:avLst/>
          </a:prstGeom>
        </p:spPr>
        <p:txBody>
          <a:bodyPr/>
          <a:lstStyle/>
          <a:p>
            <a:pPr/>
            <a:r>
              <a:t>Title Text</a:t>
            </a:r>
          </a:p>
        </p:txBody>
      </p:sp>
      <p:sp>
        <p:nvSpPr>
          <p:cNvPr id="25" name="Body Level One…"/>
          <p:cNvSpPr txBox="1"/>
          <p:nvPr>
            <p:ph type="body" idx="1"/>
          </p:nvPr>
        </p:nvSpPr>
        <p:spPr>
          <a:xfrm>
            <a:off x="838200" y="1825625"/>
            <a:ext cx="10515600" cy="3859742"/>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6" name="Freeform: Shape 6"/>
          <p:cNvSpPr/>
          <p:nvPr/>
        </p:nvSpPr>
        <p:spPr>
          <a:xfrm>
            <a:off x="10494433" y="2"/>
            <a:ext cx="849329" cy="357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568" y="760"/>
                </a:lnTo>
                <a:cubicBezTo>
                  <a:pt x="20543" y="12654"/>
                  <a:pt x="16111" y="21600"/>
                  <a:pt x="10800" y="21600"/>
                </a:cubicBezTo>
                <a:cubicBezTo>
                  <a:pt x="5489" y="21600"/>
                  <a:pt x="1057" y="12654"/>
                  <a:pt x="32" y="76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27" name="Freeform: Shape 7"/>
          <p:cNvSpPr/>
          <p:nvPr/>
        </p:nvSpPr>
        <p:spPr>
          <a:xfrm flipH="1">
            <a:off x="123535" y="5717904"/>
            <a:ext cx="1771611" cy="1140096"/>
          </a:xfrm>
          <a:custGeom>
            <a:avLst/>
            <a:gdLst/>
            <a:ahLst/>
            <a:cxnLst>
              <a:cxn ang="0">
                <a:pos x="wd2" y="hd2"/>
              </a:cxn>
              <a:cxn ang="5400000">
                <a:pos x="wd2" y="hd2"/>
              </a:cxn>
              <a:cxn ang="10800000">
                <a:pos x="wd2" y="hd2"/>
              </a:cxn>
              <a:cxn ang="16200000">
                <a:pos x="wd2" y="hd2"/>
              </a:cxn>
            </a:cxnLst>
            <a:rect l="0" t="0" r="r" b="b"/>
            <a:pathLst>
              <a:path w="21544" h="21593" fill="norm" stroke="1" extrusionOk="0">
                <a:moveTo>
                  <a:pt x="18992" y="14452"/>
                </a:moveTo>
                <a:cubicBezTo>
                  <a:pt x="19281" y="14400"/>
                  <a:pt x="19575" y="14607"/>
                  <a:pt x="19737" y="15016"/>
                </a:cubicBezTo>
                <a:cubicBezTo>
                  <a:pt x="20142" y="16100"/>
                  <a:pt x="20502" y="17222"/>
                  <a:pt x="20816" y="18374"/>
                </a:cubicBezTo>
                <a:lnTo>
                  <a:pt x="21544" y="21593"/>
                </a:lnTo>
                <a:lnTo>
                  <a:pt x="19910" y="21593"/>
                </a:lnTo>
                <a:lnTo>
                  <a:pt x="19394" y="19313"/>
                </a:lnTo>
                <a:cubicBezTo>
                  <a:pt x="19105" y="18253"/>
                  <a:pt x="18774" y="17221"/>
                  <a:pt x="18402" y="16224"/>
                </a:cubicBezTo>
                <a:cubicBezTo>
                  <a:pt x="18197" y="15641"/>
                  <a:pt x="18335" y="14910"/>
                  <a:pt x="18709" y="14591"/>
                </a:cubicBezTo>
                <a:cubicBezTo>
                  <a:pt x="18799" y="14515"/>
                  <a:pt x="18895" y="14469"/>
                  <a:pt x="18992" y="14452"/>
                </a:cubicBezTo>
                <a:close/>
                <a:moveTo>
                  <a:pt x="11351" y="3055"/>
                </a:moveTo>
                <a:cubicBezTo>
                  <a:pt x="11452" y="3065"/>
                  <a:pt x="11552" y="3107"/>
                  <a:pt x="11647" y="3181"/>
                </a:cubicBezTo>
                <a:cubicBezTo>
                  <a:pt x="13087" y="4305"/>
                  <a:pt x="14432" y="5702"/>
                  <a:pt x="15651" y="7341"/>
                </a:cubicBezTo>
                <a:cubicBezTo>
                  <a:pt x="15974" y="7774"/>
                  <a:pt x="16010" y="8532"/>
                  <a:pt x="15733" y="9036"/>
                </a:cubicBezTo>
                <a:cubicBezTo>
                  <a:pt x="15586" y="9302"/>
                  <a:pt x="15371" y="9455"/>
                  <a:pt x="15146" y="9454"/>
                </a:cubicBezTo>
                <a:lnTo>
                  <a:pt x="15142" y="9454"/>
                </a:lnTo>
                <a:cubicBezTo>
                  <a:pt x="14957" y="9457"/>
                  <a:pt x="14778" y="9355"/>
                  <a:pt x="14637" y="9169"/>
                </a:cubicBezTo>
                <a:cubicBezTo>
                  <a:pt x="13515" y="7657"/>
                  <a:pt x="12278" y="6368"/>
                  <a:pt x="10952" y="5332"/>
                </a:cubicBezTo>
                <a:cubicBezTo>
                  <a:pt x="10571" y="5033"/>
                  <a:pt x="10418" y="4309"/>
                  <a:pt x="10610" y="3715"/>
                </a:cubicBezTo>
                <a:cubicBezTo>
                  <a:pt x="10753" y="3270"/>
                  <a:pt x="11051" y="3024"/>
                  <a:pt x="11351" y="3055"/>
                </a:cubicBezTo>
                <a:close/>
                <a:moveTo>
                  <a:pt x="3116" y="1"/>
                </a:moveTo>
                <a:cubicBezTo>
                  <a:pt x="3920" y="8"/>
                  <a:pt x="4723" y="93"/>
                  <a:pt x="5521" y="255"/>
                </a:cubicBezTo>
                <a:cubicBezTo>
                  <a:pt x="5944" y="336"/>
                  <a:pt x="6245" y="936"/>
                  <a:pt x="6193" y="1594"/>
                </a:cubicBezTo>
                <a:cubicBezTo>
                  <a:pt x="6145" y="2200"/>
                  <a:pt x="5813" y="2653"/>
                  <a:pt x="5421" y="2649"/>
                </a:cubicBezTo>
                <a:cubicBezTo>
                  <a:pt x="5387" y="2650"/>
                  <a:pt x="5353" y="2647"/>
                  <a:pt x="5320" y="2640"/>
                </a:cubicBezTo>
                <a:cubicBezTo>
                  <a:pt x="3850" y="2341"/>
                  <a:pt x="2362" y="2327"/>
                  <a:pt x="890" y="2599"/>
                </a:cubicBezTo>
                <a:cubicBezTo>
                  <a:pt x="468" y="2700"/>
                  <a:pt x="74" y="2249"/>
                  <a:pt x="9" y="1592"/>
                </a:cubicBezTo>
                <a:cubicBezTo>
                  <a:pt x="-56" y="936"/>
                  <a:pt x="233" y="321"/>
                  <a:pt x="655" y="220"/>
                </a:cubicBezTo>
                <a:cubicBezTo>
                  <a:pt x="673" y="216"/>
                  <a:pt x="691" y="212"/>
                  <a:pt x="709" y="210"/>
                </a:cubicBezTo>
                <a:cubicBezTo>
                  <a:pt x="1509" y="63"/>
                  <a:pt x="2313" y="-7"/>
                  <a:pt x="3116" y="1"/>
                </a:cubicBezTo>
                <a:close/>
              </a:path>
            </a:pathLst>
          </a:custGeom>
          <a:solidFill>
            <a:schemeClr val="accent4"/>
          </a:solidFill>
          <a:ln w="12700">
            <a:miter lim="400000"/>
          </a:ln>
        </p:spPr>
        <p:txBody>
          <a:bodyPr lIns="45719" rIns="45719" anchor="ctr"/>
          <a:lstStyle/>
          <a:p>
            <a:pPr>
              <a:defRPr>
                <a:latin typeface="+mn-lt"/>
                <a:ea typeface="+mn-ea"/>
                <a:cs typeface="+mn-cs"/>
                <a:sym typeface="Calibri"/>
              </a:defRPr>
            </a:pPr>
          </a:p>
        </p:txBody>
      </p:sp>
      <p:sp>
        <p:nvSpPr>
          <p:cNvPr id="2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0" showMasterPhAnim="1">
  <p:cSld name="Section Header">
    <p:spTree>
      <p:nvGrpSpPr>
        <p:cNvPr id="1" name=""/>
        <p:cNvGrpSpPr/>
        <p:nvPr/>
      </p:nvGrpSpPr>
      <p:grpSpPr>
        <a:xfrm>
          <a:off x="0" y="0"/>
          <a:ext cx="0" cy="0"/>
          <a:chOff x="0" y="0"/>
          <a:chExt cx="0" cy="0"/>
        </a:xfrm>
      </p:grpSpPr>
      <p:sp>
        <p:nvSpPr>
          <p:cNvPr id="35" name="Title Text"/>
          <p:cNvSpPr txBox="1"/>
          <p:nvPr>
            <p:ph type="title"/>
          </p:nvPr>
        </p:nvSpPr>
        <p:spPr>
          <a:xfrm>
            <a:off x="831850" y="1709738"/>
            <a:ext cx="10515600" cy="2852737"/>
          </a:xfrm>
          <a:prstGeom prst="rect">
            <a:avLst/>
          </a:prstGeom>
        </p:spPr>
        <p:txBody>
          <a:bodyPr anchor="b"/>
          <a:lstStyle>
            <a:lvl1pPr>
              <a:defRPr sz="6000"/>
            </a:lvl1pPr>
          </a:lstStyle>
          <a:p>
            <a:pPr/>
            <a:r>
              <a:t>Title Text</a:t>
            </a:r>
          </a:p>
        </p:txBody>
      </p:sp>
      <p:sp>
        <p:nvSpPr>
          <p:cNvPr id="36" name="Body Level One…"/>
          <p:cNvSpPr txBox="1"/>
          <p:nvPr>
            <p:ph type="body" sz="quarter" idx="1"/>
          </p:nvPr>
        </p:nvSpPr>
        <p:spPr>
          <a:xfrm>
            <a:off x="831850" y="4589462"/>
            <a:ext cx="10515600" cy="1500188"/>
          </a:xfrm>
          <a:prstGeom prst="rect">
            <a:avLst/>
          </a:prstGeom>
        </p:spPr>
        <p:txBody>
          <a:bodyPr/>
          <a:lstStyle>
            <a:lvl1pPr marL="0" indent="0">
              <a:buSzTx/>
              <a:buFontTx/>
              <a:buNone/>
              <a:defRPr sz="2400">
                <a:solidFill>
                  <a:srgbClr val="888888"/>
                </a:solidFill>
              </a:defRPr>
            </a:lvl1pPr>
            <a:lvl2pPr marL="0" indent="457200">
              <a:buSzTx/>
              <a:buFontTx/>
              <a:buNone/>
              <a:defRPr sz="2400">
                <a:solidFill>
                  <a:srgbClr val="888888"/>
                </a:solidFill>
              </a:defRPr>
            </a:lvl2pPr>
            <a:lvl3pPr marL="0" indent="914400">
              <a:buSzTx/>
              <a:buFontTx/>
              <a:buNone/>
              <a:defRPr sz="2400">
                <a:solidFill>
                  <a:srgbClr val="888888"/>
                </a:solidFill>
              </a:defRPr>
            </a:lvl3pPr>
            <a:lvl4pPr marL="0" indent="1371600">
              <a:buSzTx/>
              <a:buFontTx/>
              <a:buNone/>
              <a:defRPr sz="2400">
                <a:solidFill>
                  <a:srgbClr val="888888"/>
                </a:solidFill>
              </a:defRPr>
            </a:lvl4pPr>
            <a:lvl5pPr marL="0" indent="1828800">
              <a:buSzTx/>
              <a:buFontTx/>
              <a:buNone/>
              <a:defRPr sz="2400">
                <a:solidFill>
                  <a:srgbClr val="888888"/>
                </a:solidFill>
              </a:defRPr>
            </a:lvl5pPr>
          </a:lstStyle>
          <a:p>
            <a:pPr/>
            <a:r>
              <a:t>Body Level One</a:t>
            </a:r>
          </a:p>
          <a:p>
            <a:pPr lvl="1"/>
            <a:r>
              <a:t>Body Level Two</a:t>
            </a:r>
          </a:p>
          <a:p>
            <a:pPr lvl="2"/>
            <a:r>
              <a:t>Body Level Three</a:t>
            </a:r>
          </a:p>
          <a:p>
            <a:pPr lvl="3"/>
            <a:r>
              <a:t>Body Level Four</a:t>
            </a:r>
          </a:p>
          <a:p>
            <a:pPr lvl="4"/>
            <a:r>
              <a:t>Body Level Five</a:t>
            </a:r>
          </a:p>
        </p:txBody>
      </p:sp>
      <p:sp>
        <p:nvSpPr>
          <p:cNvPr id="37" name="Freeform: Shape 8"/>
          <p:cNvSpPr/>
          <p:nvPr/>
        </p:nvSpPr>
        <p:spPr>
          <a:xfrm>
            <a:off x="10208694" y="1"/>
            <a:ext cx="1135067" cy="477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568" y="760"/>
                </a:lnTo>
                <a:cubicBezTo>
                  <a:pt x="20543" y="12654"/>
                  <a:pt x="16111" y="21600"/>
                  <a:pt x="10800" y="21600"/>
                </a:cubicBezTo>
                <a:cubicBezTo>
                  <a:pt x="5489" y="21600"/>
                  <a:pt x="1057" y="12654"/>
                  <a:pt x="32" y="76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38" name="Arc 9"/>
          <p:cNvSpPr/>
          <p:nvPr/>
        </p:nvSpPr>
        <p:spPr>
          <a:xfrm flipV="1" rot="10800000">
            <a:off x="555709" y="1064828"/>
            <a:ext cx="2041718" cy="20417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929" y="0"/>
                  <a:pt x="21600" y="9671"/>
                  <a:pt x="21600" y="21600"/>
                </a:cubicBezTo>
              </a:path>
            </a:pathLst>
          </a:custGeom>
          <a:ln w="127000" cap="rnd">
            <a:solidFill>
              <a:schemeClr val="accent4"/>
            </a:solidFill>
            <a:prstDash val="dash"/>
            <a:miter/>
          </a:ln>
        </p:spPr>
        <p:txBody>
          <a:bodyPr lIns="45719" rIns="45719" anchor="ctr"/>
          <a:lstStyle/>
          <a:p>
            <a:pPr algn="ctr">
              <a:defRPr>
                <a:latin typeface="+mn-lt"/>
                <a:ea typeface="+mn-ea"/>
                <a:cs typeface="+mn-cs"/>
                <a:sym typeface="Calibri"/>
              </a:defRPr>
            </a:pPr>
          </a:p>
        </p:txBody>
      </p:sp>
      <p:sp>
        <p:nvSpPr>
          <p:cNvPr id="3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sp>
        <p:nvSpPr>
          <p:cNvPr id="46" name="Title Text"/>
          <p:cNvSpPr txBox="1"/>
          <p:nvPr>
            <p:ph type="title"/>
          </p:nvPr>
        </p:nvSpPr>
        <p:spPr>
          <a:prstGeom prst="rect">
            <a:avLst/>
          </a:prstGeom>
        </p:spPr>
        <p:txBody>
          <a:bodyPr/>
          <a:lstStyle/>
          <a:p>
            <a:pPr/>
            <a:r>
              <a:t>Title Text</a:t>
            </a:r>
          </a:p>
        </p:txBody>
      </p:sp>
      <p:sp>
        <p:nvSpPr>
          <p:cNvPr id="47" name="Body Level One…"/>
          <p:cNvSpPr txBox="1"/>
          <p:nvPr>
            <p:ph type="body" sz="half" idx="1"/>
          </p:nvPr>
        </p:nvSpPr>
        <p:spPr>
          <a:xfrm>
            <a:off x="838200" y="1825625"/>
            <a:ext cx="5181600" cy="4351338"/>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spTree>
      <p:nvGrpSpPr>
        <p:cNvPr id="1" name=""/>
        <p:cNvGrpSpPr/>
        <p:nvPr/>
      </p:nvGrpSpPr>
      <p:grpSpPr>
        <a:xfrm>
          <a:off x="0" y="0"/>
          <a:ext cx="0" cy="0"/>
          <a:chOff x="0" y="0"/>
          <a:chExt cx="0" cy="0"/>
        </a:xfrm>
      </p:grpSpPr>
      <p:sp>
        <p:nvSpPr>
          <p:cNvPr id="55" name="Title Text"/>
          <p:cNvSpPr txBox="1"/>
          <p:nvPr>
            <p:ph type="title"/>
          </p:nvPr>
        </p:nvSpPr>
        <p:spPr>
          <a:xfrm>
            <a:off x="839787" y="365125"/>
            <a:ext cx="10515601" cy="1325563"/>
          </a:xfrm>
          <a:prstGeom prst="rect">
            <a:avLst/>
          </a:prstGeom>
        </p:spPr>
        <p:txBody>
          <a:bodyPr/>
          <a:lstStyle/>
          <a:p>
            <a:pPr/>
            <a:r>
              <a:t>Title Text</a:t>
            </a:r>
          </a:p>
        </p:txBody>
      </p:sp>
      <p:sp>
        <p:nvSpPr>
          <p:cNvPr id="56" name="Body Level One…"/>
          <p:cNvSpPr txBox="1"/>
          <p:nvPr>
            <p:ph type="body" sz="quarter" idx="1"/>
          </p:nvPr>
        </p:nvSpPr>
        <p:spPr>
          <a:xfrm>
            <a:off x="839787" y="1681163"/>
            <a:ext cx="5157789" cy="823913"/>
          </a:xfrm>
          <a:prstGeom prst="rect">
            <a:avLst/>
          </a:prstGeom>
        </p:spPr>
        <p:txBody>
          <a:bodyPr anchor="b"/>
          <a:lstStyle>
            <a:lvl1pPr marL="0" indent="0">
              <a:buSzTx/>
              <a:buFontTx/>
              <a:buNone/>
              <a:defRPr b="1" sz="2400"/>
            </a:lvl1pPr>
            <a:lvl2pPr marL="0" indent="457200">
              <a:buSzTx/>
              <a:buFontTx/>
              <a:buNone/>
              <a:defRPr b="1" sz="2400"/>
            </a:lvl2pPr>
            <a:lvl3pPr marL="0" indent="914400">
              <a:buSzTx/>
              <a:buFontTx/>
              <a:buNone/>
              <a:defRPr b="1" sz="2400"/>
            </a:lvl3pPr>
            <a:lvl4pPr marL="0" indent="1371600">
              <a:buSzTx/>
              <a:buFontTx/>
              <a:buNone/>
              <a:defRPr b="1" sz="2400"/>
            </a:lvl4pPr>
            <a:lvl5pPr marL="0" indent="1828800">
              <a:buSzTx/>
              <a:buFontTx/>
              <a:buNone/>
              <a:defRPr b="1" sz="2400"/>
            </a:lvl5pPr>
          </a:lstStyle>
          <a:p>
            <a:pPr/>
            <a:r>
              <a:t>Body Level One</a:t>
            </a:r>
          </a:p>
          <a:p>
            <a:pPr lvl="1"/>
            <a:r>
              <a:t>Body Level Two</a:t>
            </a:r>
          </a:p>
          <a:p>
            <a:pPr lvl="2"/>
            <a:r>
              <a:t>Body Level Three</a:t>
            </a:r>
          </a:p>
          <a:p>
            <a:pPr lvl="3"/>
            <a:r>
              <a:t>Body Level Four</a:t>
            </a:r>
          </a:p>
          <a:p>
            <a:pPr lvl="4"/>
            <a:r>
              <a:t>Body Level Five</a:t>
            </a:r>
          </a:p>
        </p:txBody>
      </p:sp>
      <p:sp>
        <p:nvSpPr>
          <p:cNvPr id="57" name="Text Placeholder 4"/>
          <p:cNvSpPr/>
          <p:nvPr>
            <p:ph type="body" sz="quarter" idx="21"/>
          </p:nvPr>
        </p:nvSpPr>
        <p:spPr>
          <a:xfrm>
            <a:off x="6172200" y="1681163"/>
            <a:ext cx="5183188" cy="823913"/>
          </a:xfrm>
          <a:prstGeom prst="rect">
            <a:avLst/>
          </a:prstGeom>
        </p:spPr>
        <p:txBody>
          <a:bodyPr anchor="b"/>
          <a:lstStyle/>
          <a:p>
            <a:pPr marL="0" indent="0">
              <a:buSzTx/>
              <a:buFontTx/>
              <a:buNone/>
              <a:defRPr b="1" sz="2400"/>
            </a:pPr>
          </a:p>
        </p:txBody>
      </p:sp>
      <p:sp>
        <p:nvSpPr>
          <p:cNvPr id="5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spTree>
      <p:nvGrpSpPr>
        <p:cNvPr id="1" name=""/>
        <p:cNvGrpSpPr/>
        <p:nvPr/>
      </p:nvGrpSpPr>
      <p:grpSpPr>
        <a:xfrm>
          <a:off x="0" y="0"/>
          <a:ext cx="0" cy="0"/>
          <a:chOff x="0" y="0"/>
          <a:chExt cx="0" cy="0"/>
        </a:xfrm>
      </p:grpSpPr>
      <p:sp>
        <p:nvSpPr>
          <p:cNvPr id="65" name="Title Text"/>
          <p:cNvSpPr txBox="1"/>
          <p:nvPr>
            <p:ph type="title"/>
          </p:nvPr>
        </p:nvSpPr>
        <p:spPr>
          <a:prstGeom prst="rect">
            <a:avLst/>
          </a:prstGeom>
        </p:spPr>
        <p:txBody>
          <a:bodyPr/>
          <a:lstStyle/>
          <a:p>
            <a:pPr/>
            <a:r>
              <a:t>Title Text</a:t>
            </a:r>
          </a:p>
        </p:txBody>
      </p:sp>
      <p:sp>
        <p:nvSpPr>
          <p:cNvPr id="6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7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sp>
        <p:nvSpPr>
          <p:cNvPr id="80"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81" name="Body Level One…"/>
          <p:cNvSpPr txBox="1"/>
          <p:nvPr>
            <p:ph type="body" sz="half" idx="1"/>
          </p:nvPr>
        </p:nvSpPr>
        <p:spPr>
          <a:xfrm>
            <a:off x="5183187" y="987425"/>
            <a:ext cx="6172201" cy="4873625"/>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82" name="Text Placeholder 3"/>
          <p:cNvSpPr/>
          <p:nvPr>
            <p:ph type="body" sz="quarter" idx="21"/>
          </p:nvPr>
        </p:nvSpPr>
        <p:spPr>
          <a:xfrm>
            <a:off x="839787" y="2057400"/>
            <a:ext cx="3932239" cy="3811588"/>
          </a:xfrm>
          <a:prstGeom prst="rect">
            <a:avLst/>
          </a:prstGeom>
        </p:spPr>
        <p:txBody>
          <a:bodyPr/>
          <a:lstStyle/>
          <a:p>
            <a:pPr marL="0" indent="0">
              <a:buSzTx/>
              <a:buFontTx/>
              <a:buNone/>
              <a:defRPr sz="1600"/>
            </a:pPr>
          </a:p>
        </p:txBody>
      </p:sp>
      <p:sp>
        <p:nvSpPr>
          <p:cNvPr id="8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spTree>
      <p:nvGrpSpPr>
        <p:cNvPr id="1" name=""/>
        <p:cNvGrpSpPr/>
        <p:nvPr/>
      </p:nvGrpSpPr>
      <p:grpSpPr>
        <a:xfrm>
          <a:off x="0" y="0"/>
          <a:ext cx="0" cy="0"/>
          <a:chOff x="0" y="0"/>
          <a:chExt cx="0" cy="0"/>
        </a:xfrm>
      </p:grpSpPr>
      <p:sp>
        <p:nvSpPr>
          <p:cNvPr id="90" name="Title Text"/>
          <p:cNvSpPr txBox="1"/>
          <p:nvPr>
            <p:ph type="title"/>
          </p:nvPr>
        </p:nvSpPr>
        <p:spPr>
          <a:xfrm>
            <a:off x="839787" y="457200"/>
            <a:ext cx="3932239" cy="1600200"/>
          </a:xfrm>
          <a:prstGeom prst="rect">
            <a:avLst/>
          </a:prstGeom>
        </p:spPr>
        <p:txBody>
          <a:bodyPr anchor="b"/>
          <a:lstStyle>
            <a:lvl1pPr>
              <a:defRPr sz="3200"/>
            </a:lvl1pPr>
          </a:lstStyle>
          <a:p>
            <a:pPr/>
            <a:r>
              <a:t>Title Text</a:t>
            </a:r>
          </a:p>
        </p:txBody>
      </p:sp>
      <p:sp>
        <p:nvSpPr>
          <p:cNvPr id="91" name="Picture Placeholder 2"/>
          <p:cNvSpPr/>
          <p:nvPr>
            <p:ph type="pic" sz="half" idx="21"/>
          </p:nvPr>
        </p:nvSpPr>
        <p:spPr>
          <a:xfrm>
            <a:off x="5183187" y="987425"/>
            <a:ext cx="6172201" cy="4873625"/>
          </a:xfrm>
          <a:prstGeom prst="rect">
            <a:avLst/>
          </a:prstGeom>
        </p:spPr>
        <p:txBody>
          <a:bodyPr lIns="91439" rIns="91439">
            <a:noAutofit/>
          </a:bodyPr>
          <a:lstStyle/>
          <a:p>
            <a:pPr/>
          </a:p>
        </p:txBody>
      </p:sp>
      <p:sp>
        <p:nvSpPr>
          <p:cNvPr id="92" name="Body Level One…"/>
          <p:cNvSpPr txBox="1"/>
          <p:nvPr>
            <p:ph type="body" sz="quarter" idx="1"/>
          </p:nvPr>
        </p:nvSpPr>
        <p:spPr>
          <a:xfrm>
            <a:off x="839787" y="2057400"/>
            <a:ext cx="3932239" cy="3811588"/>
          </a:xfrm>
          <a:prstGeom prst="rect">
            <a:avLst/>
          </a:prstGeom>
        </p:spPr>
        <p:txBody>
          <a:bodyPr/>
          <a:lstStyle>
            <a:lvl1pPr marL="0" indent="0">
              <a:buSzTx/>
              <a:buFontTx/>
              <a:buNone/>
              <a:defRPr sz="1600"/>
            </a:lvl1pPr>
            <a:lvl2pPr marL="0" indent="457200">
              <a:buSzTx/>
              <a:buFontTx/>
              <a:buNone/>
              <a:defRPr sz="1600"/>
            </a:lvl2pPr>
            <a:lvl3pPr marL="0" indent="914400">
              <a:buSzTx/>
              <a:buFontTx/>
              <a:buNone/>
              <a:defRPr sz="1600"/>
            </a:lvl3pPr>
            <a:lvl4pPr marL="0" indent="1371600">
              <a:buSzTx/>
              <a:buFontTx/>
              <a:buNone/>
              <a:defRPr sz="1600"/>
            </a:lvl4pPr>
            <a:lvl5pPr marL="0" indent="1828800">
              <a:buSzTx/>
              <a:buFontTx/>
              <a:buNone/>
              <a:defRPr sz="1600"/>
            </a:lvl5pPr>
          </a:lstStyle>
          <a:p>
            <a:pPr/>
            <a:r>
              <a:t>Body Level One</a:t>
            </a:r>
          </a:p>
          <a:p>
            <a:pPr lvl="1"/>
            <a:r>
              <a:t>Body Level Two</a:t>
            </a:r>
          </a:p>
          <a:p>
            <a:pPr lvl="2"/>
            <a:r>
              <a:t>Body Level Three</a:t>
            </a:r>
          </a:p>
          <a:p>
            <a:pPr lvl="3"/>
            <a:r>
              <a:t>Body Level Four</a:t>
            </a:r>
          </a:p>
          <a:p>
            <a:pPr lvl="4"/>
            <a:r>
              <a:t>Body Level Five</a:t>
            </a:r>
          </a:p>
        </p:txBody>
      </p:sp>
      <p:sp>
        <p:nvSpPr>
          <p:cNvPr id="9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Freeform: Shape 5"/>
          <p:cNvSpPr/>
          <p:nvPr/>
        </p:nvSpPr>
        <p:spPr>
          <a:xfrm rot="16200000">
            <a:off x="-388933" y="4841194"/>
            <a:ext cx="1737401" cy="9595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539" y="0"/>
                </a:lnTo>
                <a:lnTo>
                  <a:pt x="1539" y="17790"/>
                </a:lnTo>
                <a:lnTo>
                  <a:pt x="18525" y="0"/>
                </a:lnTo>
                <a:lnTo>
                  <a:pt x="21600" y="0"/>
                </a:lnTo>
                <a:lnTo>
                  <a:pt x="1155" y="21413"/>
                </a:lnTo>
                <a:cubicBezTo>
                  <a:pt x="1038" y="21536"/>
                  <a:pt x="905" y="21600"/>
                  <a:pt x="770" y="21600"/>
                </a:cubicBezTo>
                <a:cubicBezTo>
                  <a:pt x="345" y="21600"/>
                  <a:pt x="0" y="20976"/>
                  <a:pt x="0" y="20206"/>
                </a:cubicBezTo>
                <a:close/>
              </a:path>
            </a:pathLst>
          </a:custGeom>
          <a:solidFill>
            <a:schemeClr val="accent6"/>
          </a:solidFill>
          <a:ln w="12700">
            <a:miter lim="400000"/>
          </a:ln>
        </p:spPr>
        <p:txBody>
          <a:bodyPr lIns="45719" rIns="45719" anchor="ctr"/>
          <a:lstStyle/>
          <a:p>
            <a:pPr>
              <a:defRPr>
                <a:latin typeface="+mn-lt"/>
                <a:ea typeface="+mn-ea"/>
                <a:cs typeface="+mn-cs"/>
                <a:sym typeface="Calibri"/>
              </a:defRPr>
            </a:pPr>
          </a:p>
        </p:txBody>
      </p:sp>
      <p:sp>
        <p:nvSpPr>
          <p:cNvPr id="4" name="Freeform: Shape 6"/>
          <p:cNvSpPr/>
          <p:nvPr/>
        </p:nvSpPr>
        <p:spPr>
          <a:xfrm>
            <a:off x="10494433" y="2"/>
            <a:ext cx="849329" cy="357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568" y="760"/>
                </a:lnTo>
                <a:cubicBezTo>
                  <a:pt x="20543" y="12654"/>
                  <a:pt x="16111" y="21600"/>
                  <a:pt x="10800" y="21600"/>
                </a:cubicBezTo>
                <a:cubicBezTo>
                  <a:pt x="5489" y="21600"/>
                  <a:pt x="1057" y="12654"/>
                  <a:pt x="32" y="76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5" name="Body Level One…"/>
          <p:cNvSpPr txBox="1"/>
          <p:nvPr>
            <p:ph type="body" idx="1"/>
          </p:nvPr>
        </p:nvSpPr>
        <p:spPr>
          <a:xfrm>
            <a:off x="609600" y="1600200"/>
            <a:ext cx="10972800" cy="4525963"/>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6" name="Slide Number"/>
          <p:cNvSpPr txBox="1"/>
          <p:nvPr>
            <p:ph type="sldNum" sz="quarter" idx="2"/>
          </p:nvPr>
        </p:nvSpPr>
        <p:spPr>
          <a:xfrm>
            <a:off x="11080144" y="6404292"/>
            <a:ext cx="273657" cy="26924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Tw Cen MT"/>
          <a:ea typeface="Tw Cen MT"/>
          <a:cs typeface="Tw Cen MT"/>
          <a:sym typeface="Tw Cen M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Avenir Next LT Pro"/>
          <a:ea typeface="Avenir Next LT Pro"/>
          <a:cs typeface="Avenir Next LT Pro"/>
          <a:sym typeface="Avenir Next LT Pro"/>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Avenir Next LT Pro"/>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hyperlink" Target="https://efalois.cymru/en/" TargetMode="External"/></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jpeg"/><Relationship Id="rId4" Type="http://schemas.openxmlformats.org/officeDocument/2006/relationships/image" Target="../media/image2.jpeg"/><Relationship Id="rId5" Type="http://schemas.openxmlformats.org/officeDocument/2006/relationships/image" Target="../media/image3.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3.png"/><Relationship Id="rId4" Type="http://schemas.openxmlformats.org/officeDocument/2006/relationships/image" Target="../media/image4.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jpeg"/><Relationship Id="rId4" Type="http://schemas.openxmlformats.org/officeDocument/2006/relationships/image" Target="../media/image5.png"/><Relationship Id="rId5" Type="http://schemas.openxmlformats.org/officeDocument/2006/relationships/image" Target="../media/image6.png"/><Relationship Id="rId6"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1.jpeg"/><Relationship Id="rId3" Type="http://schemas.openxmlformats.org/officeDocument/2006/relationships/image" Target="../media/image8.png"/><Relationship Id="rId4" Type="http://schemas.openxmlformats.org/officeDocument/2006/relationships/image" Target="../media/image9.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png"/><Relationship Id="rId4" Type="http://schemas.openxmlformats.org/officeDocument/2006/relationships/image" Target="../media/image1.jpeg"/><Relationship Id="rId5" Type="http://schemas.openxmlformats.org/officeDocument/2006/relationships/image" Target="../media/image11.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12.png"/><Relationship Id="rId4" Type="http://schemas.openxmlformats.org/officeDocument/2006/relationships/image" Target="../media/image13.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14.png"/><Relationship Id="rId4" Type="http://schemas.openxmlformats.org/officeDocument/2006/relationships/image" Target="../media/image15.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0.xml"/><Relationship Id="rId3" Type="http://schemas.openxmlformats.org/officeDocument/2006/relationships/hyperlink" Target="https://reddressembroidery.com/" TargetMode="External"/><Relationship Id="rId4" Type="http://schemas.openxmlformats.org/officeDocument/2006/relationships/image" Target="../media/image16.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17.png"/><Relationship Id="rId3"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02" name="Picture 1" descr="Picture 1"/>
          <p:cNvPicPr>
            <a:picLocks noChangeAspect="1"/>
          </p:cNvPicPr>
          <p:nvPr/>
        </p:nvPicPr>
        <p:blipFill>
          <a:blip r:embed="rId3">
            <a:extLst/>
          </a:blip>
          <a:srcRect l="1035" t="0" r="0" b="0"/>
          <a:stretch>
            <a:fillRect/>
          </a:stretch>
        </p:blipFill>
        <p:spPr>
          <a:xfrm flipH="1">
            <a:off x="5332931" y="2387601"/>
            <a:ext cx="6859070" cy="44703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916" y="0"/>
                </a:moveTo>
                <a:lnTo>
                  <a:pt x="5403" y="619"/>
                </a:lnTo>
                <a:cubicBezTo>
                  <a:pt x="2103" y="4797"/>
                  <a:pt x="0" y="11120"/>
                  <a:pt x="0" y="18196"/>
                </a:cubicBezTo>
                <a:cubicBezTo>
                  <a:pt x="0" y="18982"/>
                  <a:pt x="26" y="19760"/>
                  <a:pt x="76" y="20526"/>
                </a:cubicBezTo>
                <a:lnTo>
                  <a:pt x="166" y="21600"/>
                </a:lnTo>
                <a:lnTo>
                  <a:pt x="21600" y="21600"/>
                </a:lnTo>
                <a:lnTo>
                  <a:pt x="21600" y="0"/>
                </a:lnTo>
                <a:lnTo>
                  <a:pt x="5916" y="0"/>
                </a:lnTo>
                <a:close/>
              </a:path>
            </a:pathLst>
          </a:custGeom>
          <a:ln w="12700">
            <a:miter lim="400000"/>
          </a:ln>
        </p:spPr>
      </p:pic>
      <p:grpSp>
        <p:nvGrpSpPr>
          <p:cNvPr id="115" name="TextBox 11"/>
          <p:cNvGrpSpPr/>
          <p:nvPr/>
        </p:nvGrpSpPr>
        <p:grpSpPr>
          <a:xfrm>
            <a:off x="834735" y="2333176"/>
            <a:ext cx="10522528" cy="2191645"/>
            <a:chOff x="0" y="0"/>
            <a:chExt cx="10522526" cy="2191643"/>
          </a:xfrm>
        </p:grpSpPr>
        <p:sp>
          <p:nvSpPr>
            <p:cNvPr id="103" name="Rounded Rectangle"/>
            <p:cNvSpPr/>
            <p:nvPr/>
          </p:nvSpPr>
          <p:spPr>
            <a:xfrm>
              <a:off x="0" y="0"/>
              <a:ext cx="2959461" cy="1879257"/>
            </a:xfrm>
            <a:prstGeom prst="roundRect">
              <a:avLst>
                <a:gd name="adj" fmla="val 10000"/>
              </a:avLst>
            </a:prstGeom>
            <a:solidFill>
              <a:schemeClr val="accent1"/>
            </a:solidFill>
            <a:ln w="12700" cap="flat">
              <a:solidFill>
                <a:srgbClr val="FFFFFF"/>
              </a:solidFill>
              <a:prstDash val="solid"/>
              <a:miter lim="800000"/>
            </a:ln>
            <a:effectLst/>
          </p:spPr>
          <p:txBody>
            <a:bodyPr wrap="square" lIns="45719" tIns="45719" rIns="45719" bIns="45719" numCol="1" anchor="t">
              <a:noAutofit/>
            </a:bodyPr>
            <a:lstStyle/>
            <a:p>
              <a:pPr/>
            </a:p>
          </p:txBody>
        </p:sp>
        <p:grpSp>
          <p:nvGrpSpPr>
            <p:cNvPr id="106" name="Group"/>
            <p:cNvGrpSpPr/>
            <p:nvPr/>
          </p:nvGrpSpPr>
          <p:grpSpPr>
            <a:xfrm>
              <a:off x="328827" y="312386"/>
              <a:ext cx="2959462" cy="1879258"/>
              <a:chOff x="0" y="0"/>
              <a:chExt cx="2959460" cy="1879256"/>
            </a:xfrm>
          </p:grpSpPr>
          <p:sp>
            <p:nvSpPr>
              <p:cNvPr id="104" name="Rounded Rectangle"/>
              <p:cNvSpPr/>
              <p:nvPr/>
            </p:nvSpPr>
            <p:spPr>
              <a:xfrm>
                <a:off x="0" y="0"/>
                <a:ext cx="2959461" cy="1879257"/>
              </a:xfrm>
              <a:prstGeom prst="roundRect">
                <a:avLst>
                  <a:gd name="adj" fmla="val 10000"/>
                </a:avLst>
              </a:prstGeom>
              <a:solidFill>
                <a:srgbClr val="FFFFFF">
                  <a:alpha val="90000"/>
                </a:srgbClr>
              </a:solidFill>
              <a:ln w="12700" cap="flat">
                <a:solidFill>
                  <a:schemeClr val="accent1"/>
                </a:solidFill>
                <a:prstDash val="solid"/>
                <a:miter lim="800000"/>
              </a:ln>
              <a:effectLst/>
            </p:spPr>
            <p:txBody>
              <a:bodyPr wrap="square" lIns="45719" tIns="45719" rIns="45719" bIns="45719" numCol="1" anchor="ctr">
                <a:noAutofit/>
              </a:bodyPr>
              <a:lstStyle/>
              <a:p>
                <a:pPr algn="ctr" defTabSz="933450">
                  <a:lnSpc>
                    <a:spcPct val="90000"/>
                  </a:lnSpc>
                  <a:spcBef>
                    <a:spcPts val="700"/>
                  </a:spcBef>
                </a:pPr>
              </a:p>
            </p:txBody>
          </p:sp>
          <p:sp>
            <p:nvSpPr>
              <p:cNvPr id="105" name="Session aims:"/>
              <p:cNvSpPr txBox="1"/>
              <p:nvPr/>
            </p:nvSpPr>
            <p:spPr>
              <a:xfrm>
                <a:off x="55042" y="700868"/>
                <a:ext cx="2849377" cy="47752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80010" tIns="80010" rIns="80010" bIns="80010" numCol="1" anchor="ctr">
                <a:spAutoFit/>
              </a:bodyPr>
              <a:lstStyle>
                <a:lvl1pPr algn="ctr" defTabSz="933450">
                  <a:lnSpc>
                    <a:spcPct val="90000"/>
                  </a:lnSpc>
                  <a:spcBef>
                    <a:spcPts val="800"/>
                  </a:spcBef>
                  <a:defRPr sz="2100"/>
                </a:lvl1pPr>
              </a:lstStyle>
              <a:p>
                <a:pPr/>
                <a:r>
                  <a:t>Session aims:</a:t>
                </a:r>
              </a:p>
            </p:txBody>
          </p:sp>
        </p:grpSp>
        <p:sp>
          <p:nvSpPr>
            <p:cNvPr id="107" name="Rounded Rectangle"/>
            <p:cNvSpPr/>
            <p:nvPr/>
          </p:nvSpPr>
          <p:spPr>
            <a:xfrm>
              <a:off x="3617117" y="0"/>
              <a:ext cx="2959462" cy="1879257"/>
            </a:xfrm>
            <a:prstGeom prst="roundRect">
              <a:avLst>
                <a:gd name="adj" fmla="val 10000"/>
              </a:avLst>
            </a:prstGeom>
            <a:solidFill>
              <a:schemeClr val="accent1"/>
            </a:solidFill>
            <a:ln w="12700" cap="flat">
              <a:solidFill>
                <a:srgbClr val="FFFFFF"/>
              </a:solidFill>
              <a:prstDash val="solid"/>
              <a:miter lim="800000"/>
            </a:ln>
            <a:effectLst/>
          </p:spPr>
          <p:txBody>
            <a:bodyPr wrap="square" lIns="45719" tIns="45719" rIns="45719" bIns="45719" numCol="1" anchor="t">
              <a:noAutofit/>
            </a:bodyPr>
            <a:lstStyle/>
            <a:p>
              <a:pPr/>
            </a:p>
          </p:txBody>
        </p:sp>
        <p:grpSp>
          <p:nvGrpSpPr>
            <p:cNvPr id="110" name="Group"/>
            <p:cNvGrpSpPr/>
            <p:nvPr/>
          </p:nvGrpSpPr>
          <p:grpSpPr>
            <a:xfrm>
              <a:off x="3945947" y="312386"/>
              <a:ext cx="2959461" cy="1879258"/>
              <a:chOff x="0" y="0"/>
              <a:chExt cx="2959460" cy="1879256"/>
            </a:xfrm>
          </p:grpSpPr>
          <p:sp>
            <p:nvSpPr>
              <p:cNvPr id="108" name="Rounded Rectangle"/>
              <p:cNvSpPr/>
              <p:nvPr/>
            </p:nvSpPr>
            <p:spPr>
              <a:xfrm>
                <a:off x="0" y="0"/>
                <a:ext cx="2959461" cy="1879257"/>
              </a:xfrm>
              <a:prstGeom prst="roundRect">
                <a:avLst>
                  <a:gd name="adj" fmla="val 10000"/>
                </a:avLst>
              </a:prstGeom>
              <a:solidFill>
                <a:srgbClr val="FFFFFF">
                  <a:alpha val="90000"/>
                </a:srgbClr>
              </a:solidFill>
              <a:ln w="12700" cap="flat">
                <a:solidFill>
                  <a:schemeClr val="accent1"/>
                </a:solidFill>
                <a:prstDash val="solid"/>
                <a:miter lim="800000"/>
              </a:ln>
              <a:effectLst/>
            </p:spPr>
            <p:txBody>
              <a:bodyPr wrap="square" lIns="45719" tIns="45719" rIns="45719" bIns="45719" numCol="1" anchor="ctr">
                <a:noAutofit/>
              </a:bodyPr>
              <a:lstStyle/>
              <a:p>
                <a:pPr algn="ctr" defTabSz="933450">
                  <a:lnSpc>
                    <a:spcPct val="90000"/>
                  </a:lnSpc>
                  <a:spcBef>
                    <a:spcPts val="700"/>
                  </a:spcBef>
                  <a:defRPr sz="2100"/>
                </a:pPr>
              </a:p>
            </p:txBody>
          </p:sp>
          <p:sp>
            <p:nvSpPr>
              <p:cNvPr id="109" name="- to develop your understanding of how progression steps are used within the Expressive Arts AoLE"/>
              <p:cNvSpPr txBox="1"/>
              <p:nvPr/>
            </p:nvSpPr>
            <p:spPr>
              <a:xfrm>
                <a:off x="55041" y="129368"/>
                <a:ext cx="2849378" cy="162052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80010" tIns="80010" rIns="80010" bIns="80010" numCol="1" anchor="ctr">
                <a:spAutoFit/>
              </a:bodyPr>
              <a:lstStyle>
                <a:lvl1pPr algn="ctr" defTabSz="933450">
                  <a:lnSpc>
                    <a:spcPct val="90000"/>
                  </a:lnSpc>
                  <a:spcBef>
                    <a:spcPts val="800"/>
                  </a:spcBef>
                  <a:defRPr sz="2100"/>
                </a:lvl1pPr>
              </a:lstStyle>
              <a:p>
                <a:pPr/>
                <a:r>
                  <a:t>- to develop your understanding of how progression steps are used within the Expressive Arts AoLE</a:t>
                </a:r>
              </a:p>
            </p:txBody>
          </p:sp>
        </p:grpSp>
        <p:sp>
          <p:nvSpPr>
            <p:cNvPr id="111" name="Rounded Rectangle"/>
            <p:cNvSpPr/>
            <p:nvPr/>
          </p:nvSpPr>
          <p:spPr>
            <a:xfrm>
              <a:off x="7234236" y="0"/>
              <a:ext cx="2959461" cy="1879257"/>
            </a:xfrm>
            <a:prstGeom prst="roundRect">
              <a:avLst>
                <a:gd name="adj" fmla="val 10000"/>
              </a:avLst>
            </a:prstGeom>
            <a:solidFill>
              <a:schemeClr val="accent1"/>
            </a:solidFill>
            <a:ln w="12700" cap="flat">
              <a:solidFill>
                <a:srgbClr val="FFFFFF"/>
              </a:solidFill>
              <a:prstDash val="solid"/>
              <a:miter lim="800000"/>
            </a:ln>
            <a:effectLst/>
          </p:spPr>
          <p:txBody>
            <a:bodyPr wrap="square" lIns="45719" tIns="45719" rIns="45719" bIns="45719" numCol="1" anchor="t">
              <a:noAutofit/>
            </a:bodyPr>
            <a:lstStyle/>
            <a:p>
              <a:pPr/>
            </a:p>
          </p:txBody>
        </p:sp>
        <p:grpSp>
          <p:nvGrpSpPr>
            <p:cNvPr id="114" name="Group"/>
            <p:cNvGrpSpPr/>
            <p:nvPr/>
          </p:nvGrpSpPr>
          <p:grpSpPr>
            <a:xfrm>
              <a:off x="7563066" y="312386"/>
              <a:ext cx="2959461" cy="1879258"/>
              <a:chOff x="0" y="0"/>
              <a:chExt cx="2959460" cy="1879256"/>
            </a:xfrm>
          </p:grpSpPr>
          <p:sp>
            <p:nvSpPr>
              <p:cNvPr id="112" name="Rounded Rectangle"/>
              <p:cNvSpPr/>
              <p:nvPr/>
            </p:nvSpPr>
            <p:spPr>
              <a:xfrm>
                <a:off x="0" y="0"/>
                <a:ext cx="2959461" cy="1879257"/>
              </a:xfrm>
              <a:prstGeom prst="roundRect">
                <a:avLst>
                  <a:gd name="adj" fmla="val 10000"/>
                </a:avLst>
              </a:prstGeom>
              <a:solidFill>
                <a:srgbClr val="FFFFFF">
                  <a:alpha val="90000"/>
                </a:srgbClr>
              </a:solidFill>
              <a:ln w="12700" cap="flat">
                <a:solidFill>
                  <a:schemeClr val="accent1"/>
                </a:solidFill>
                <a:prstDash val="solid"/>
                <a:miter lim="800000"/>
              </a:ln>
              <a:effectLst/>
            </p:spPr>
            <p:txBody>
              <a:bodyPr wrap="square" lIns="45719" tIns="45719" rIns="45719" bIns="45719" numCol="1" anchor="ctr">
                <a:noAutofit/>
              </a:bodyPr>
              <a:lstStyle/>
              <a:p>
                <a:pPr algn="ctr" defTabSz="933450">
                  <a:lnSpc>
                    <a:spcPct val="90000"/>
                  </a:lnSpc>
                  <a:spcBef>
                    <a:spcPts val="700"/>
                  </a:spcBef>
                  <a:defRPr sz="2100"/>
                </a:pPr>
              </a:p>
            </p:txBody>
          </p:sp>
          <p:sp>
            <p:nvSpPr>
              <p:cNvPr id="113" name="- to be able to use your knowledge of the Curriculum for Wales to devise art-based projects"/>
              <p:cNvSpPr txBox="1"/>
              <p:nvPr/>
            </p:nvSpPr>
            <p:spPr>
              <a:xfrm>
                <a:off x="55041" y="129368"/>
                <a:ext cx="2849377" cy="1620521"/>
              </a:xfrm>
              <a:prstGeom prst="rect">
                <a:avLst/>
              </a:prstGeom>
              <a:noFill/>
              <a:ln w="12700" cap="flat">
                <a:noFill/>
                <a:miter lim="400000"/>
              </a:ln>
              <a:effectLst/>
              <a:extLst>
                <a:ext uri="{C572A759-6A51-4108-AA02-DFA0A04FC94B}">
                  <ma14:wrappingTextBoxFlag xmlns:ma14="http://schemas.microsoft.com/office/mac/drawingml/2011/main" val="1"/>
                </a:ext>
              </a:extLst>
            </p:spPr>
            <p:txBody>
              <a:bodyPr wrap="square" lIns="80010" tIns="80010" rIns="80010" bIns="80010" numCol="1" anchor="ctr">
                <a:spAutoFit/>
              </a:bodyPr>
              <a:lstStyle>
                <a:lvl1pPr algn="ctr" defTabSz="933450">
                  <a:lnSpc>
                    <a:spcPct val="90000"/>
                  </a:lnSpc>
                  <a:spcBef>
                    <a:spcPts val="800"/>
                  </a:spcBef>
                  <a:defRPr sz="2100"/>
                </a:lvl1pPr>
              </a:lstStyle>
              <a:p>
                <a:pPr/>
                <a:r>
                  <a:t>- to be able to use your knowledge of the Curriculum for Wales to devise art-based projects</a:t>
                </a:r>
              </a:p>
            </p:txBody>
          </p:sp>
        </p:grpSp>
      </p:gr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19" name="Freeform: Shape 6"/>
          <p:cNvSpPr/>
          <p:nvPr/>
        </p:nvSpPr>
        <p:spPr>
          <a:xfrm rot="16200000">
            <a:off x="-388933" y="4841194"/>
            <a:ext cx="1737401" cy="959537"/>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539" y="0"/>
                </a:lnTo>
                <a:lnTo>
                  <a:pt x="1539" y="17790"/>
                </a:lnTo>
                <a:lnTo>
                  <a:pt x="18525" y="0"/>
                </a:lnTo>
                <a:lnTo>
                  <a:pt x="21600" y="0"/>
                </a:lnTo>
                <a:lnTo>
                  <a:pt x="1155" y="21413"/>
                </a:lnTo>
                <a:cubicBezTo>
                  <a:pt x="1038" y="21536"/>
                  <a:pt x="905" y="21600"/>
                  <a:pt x="770" y="21600"/>
                </a:cubicBezTo>
                <a:cubicBezTo>
                  <a:pt x="345" y="21600"/>
                  <a:pt x="0" y="20976"/>
                  <a:pt x="0" y="20206"/>
                </a:cubicBezTo>
                <a:close/>
              </a:path>
            </a:pathLst>
          </a:custGeom>
          <a:solidFill>
            <a:schemeClr val="accent6"/>
          </a:solidFill>
          <a:ln w="12700">
            <a:miter lim="400000"/>
          </a:ln>
        </p:spPr>
        <p:txBody>
          <a:bodyPr lIns="45719" rIns="45719" anchor="ctr"/>
          <a:lstStyle/>
          <a:p>
            <a:pPr>
              <a:defRPr>
                <a:latin typeface="+mn-lt"/>
                <a:ea typeface="+mn-ea"/>
                <a:cs typeface="+mn-cs"/>
                <a:sym typeface="Calibri"/>
              </a:defRPr>
            </a:pPr>
          </a:p>
        </p:txBody>
      </p:sp>
      <p:sp>
        <p:nvSpPr>
          <p:cNvPr id="120" name="Freeform: Shape 8"/>
          <p:cNvSpPr/>
          <p:nvPr/>
        </p:nvSpPr>
        <p:spPr>
          <a:xfrm>
            <a:off x="10494433" y="2"/>
            <a:ext cx="849329" cy="35766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568" y="760"/>
                </a:lnTo>
                <a:cubicBezTo>
                  <a:pt x="20543" y="12654"/>
                  <a:pt x="16111" y="21600"/>
                  <a:pt x="10800" y="21600"/>
                </a:cubicBezTo>
                <a:cubicBezTo>
                  <a:pt x="5489" y="21600"/>
                  <a:pt x="1057" y="12654"/>
                  <a:pt x="32" y="76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21" name="Rectangle 10"/>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latin typeface="+mn-lt"/>
                <a:ea typeface="+mn-ea"/>
                <a:cs typeface="+mn-cs"/>
                <a:sym typeface="Calibri"/>
              </a:defRPr>
            </a:pPr>
          </a:p>
        </p:txBody>
      </p:sp>
      <p:pic>
        <p:nvPicPr>
          <p:cNvPr id="122" name="Picture 1" descr="Picture 1"/>
          <p:cNvPicPr>
            <a:picLocks noChangeAspect="1"/>
          </p:cNvPicPr>
          <p:nvPr/>
        </p:nvPicPr>
        <p:blipFill>
          <a:blip r:embed="rId3">
            <a:extLst/>
          </a:blip>
          <a:srcRect l="1035" t="0" r="1" b="0"/>
          <a:stretch>
            <a:fillRect/>
          </a:stretch>
        </p:blipFill>
        <p:spPr>
          <a:xfrm>
            <a:off x="4595339" y="1901950"/>
            <a:ext cx="7604126" cy="4955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916" y="0"/>
                </a:moveTo>
                <a:lnTo>
                  <a:pt x="5402" y="619"/>
                </a:lnTo>
                <a:cubicBezTo>
                  <a:pt x="2103" y="4797"/>
                  <a:pt x="0" y="11120"/>
                  <a:pt x="0" y="18196"/>
                </a:cubicBezTo>
                <a:cubicBezTo>
                  <a:pt x="0" y="18982"/>
                  <a:pt x="26" y="19758"/>
                  <a:pt x="77" y="20524"/>
                </a:cubicBezTo>
                <a:lnTo>
                  <a:pt x="166" y="21600"/>
                </a:lnTo>
                <a:lnTo>
                  <a:pt x="21600" y="21600"/>
                </a:lnTo>
                <a:lnTo>
                  <a:pt x="21600" y="0"/>
                </a:lnTo>
                <a:lnTo>
                  <a:pt x="5916" y="0"/>
                </a:lnTo>
                <a:close/>
              </a:path>
            </a:pathLst>
          </a:custGeom>
          <a:ln w="12700">
            <a:miter lim="400000"/>
          </a:ln>
        </p:spPr>
      </p:pic>
      <p:sp>
        <p:nvSpPr>
          <p:cNvPr id="123" name="Arc 12"/>
          <p:cNvSpPr/>
          <p:nvPr/>
        </p:nvSpPr>
        <p:spPr>
          <a:xfrm rot="21427714">
            <a:off x="2587212" y="738788"/>
            <a:ext cx="1493951" cy="241623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929" y="0"/>
                  <a:pt x="21600" y="5979"/>
                  <a:pt x="21600" y="13355"/>
                </a:cubicBezTo>
                <a:cubicBezTo>
                  <a:pt x="21600" y="16345"/>
                  <a:pt x="19978" y="19248"/>
                  <a:pt x="16993" y="21600"/>
                </a:cubicBezTo>
              </a:path>
            </a:pathLst>
          </a:custGeom>
          <a:ln w="127000" cap="rnd">
            <a:solidFill>
              <a:schemeClr val="accent4"/>
            </a:solidFill>
            <a:prstDash val="dash"/>
            <a:miter/>
          </a:ln>
        </p:spPr>
        <p:txBody>
          <a:bodyPr lIns="45719" rIns="45719" anchor="ctr"/>
          <a:lstStyle/>
          <a:p>
            <a:pPr algn="ctr">
              <a:defRPr>
                <a:latin typeface="+mn-lt"/>
                <a:ea typeface="+mn-ea"/>
                <a:cs typeface="+mn-cs"/>
                <a:sym typeface="Calibri"/>
              </a:defRPr>
            </a:pPr>
          </a:p>
        </p:txBody>
      </p:sp>
      <p:sp>
        <p:nvSpPr>
          <p:cNvPr id="124" name="Oval 14"/>
          <p:cNvSpPr/>
          <p:nvPr/>
        </p:nvSpPr>
        <p:spPr>
          <a:xfrm>
            <a:off x="860742" y="5649686"/>
            <a:ext cx="546101" cy="546101"/>
          </a:xfrm>
          <a:prstGeom prst="ellipse">
            <a:avLst/>
          </a:prstGeom>
          <a:solidFill>
            <a:schemeClr val="accent5"/>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25" name="TextBox 5"/>
          <p:cNvSpPr txBox="1"/>
          <p:nvPr/>
        </p:nvSpPr>
        <p:spPr>
          <a:xfrm>
            <a:off x="655319" y="696762"/>
            <a:ext cx="6004562" cy="5552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000"/>
            </a:pPr>
            <a:r>
              <a:t>These are the headings for the </a:t>
            </a:r>
            <a:r>
              <a:rPr b="1"/>
              <a:t>statements of what matters</a:t>
            </a:r>
            <a:r>
              <a:t> within the Expressive Arts AoLE, The statements of what matters underpin all activity within the AoLE.</a:t>
            </a:r>
          </a:p>
          <a:p>
            <a:pPr>
              <a:defRPr sz="2000"/>
            </a:pPr>
          </a:p>
          <a:p>
            <a:pPr>
              <a:defRPr b="1" sz="2000">
                <a:solidFill>
                  <a:srgbClr val="1F1F1F"/>
                </a:solidFill>
              </a:defRPr>
            </a:pPr>
            <a:r>
              <a:t>Exploring the expressive arts is essential to developing artistic skills and knowledge and it enables learners to become curious and creative individuals.</a:t>
            </a:r>
          </a:p>
          <a:p>
            <a:pPr>
              <a:defRPr sz="2000"/>
            </a:pPr>
          </a:p>
          <a:p>
            <a:pPr>
              <a:defRPr b="1" sz="2000">
                <a:solidFill>
                  <a:srgbClr val="1F1F1F"/>
                </a:solidFill>
              </a:defRPr>
            </a:pPr>
            <a:r>
              <a:t>Responding and reflecting, both as artist and audience, is a fundamental part of learning in the expressive arts.</a:t>
            </a:r>
          </a:p>
          <a:p>
            <a:pPr>
              <a:defRPr sz="2000"/>
            </a:pPr>
          </a:p>
          <a:p>
            <a:pPr>
              <a:defRPr b="1" sz="2000">
                <a:solidFill>
                  <a:srgbClr val="1F1F1F"/>
                </a:solidFill>
              </a:defRPr>
            </a:pPr>
            <a:r>
              <a:t>Creating combines skills and knowledge, drawing on the senses, inspiration and imagination.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29" name="Picture 1" descr="Picture 1"/>
          <p:cNvPicPr>
            <a:picLocks noChangeAspect="1"/>
          </p:cNvPicPr>
          <p:nvPr/>
        </p:nvPicPr>
        <p:blipFill>
          <a:blip r:embed="rId3">
            <a:extLst/>
          </a:blip>
          <a:stretch>
            <a:fillRect/>
          </a:stretch>
        </p:blipFill>
        <p:spPr>
          <a:xfrm>
            <a:off x="289162" y="293296"/>
            <a:ext cx="4101372" cy="6012612"/>
          </a:xfrm>
          <a:prstGeom prst="rect">
            <a:avLst/>
          </a:prstGeom>
          <a:ln w="12700">
            <a:miter lim="400000"/>
          </a:ln>
        </p:spPr>
      </p:pic>
      <p:pic>
        <p:nvPicPr>
          <p:cNvPr id="130" name="Picture 3" descr="Picture 3"/>
          <p:cNvPicPr>
            <a:picLocks noChangeAspect="1"/>
          </p:cNvPicPr>
          <p:nvPr/>
        </p:nvPicPr>
        <p:blipFill>
          <a:blip r:embed="rId4">
            <a:extLst/>
          </a:blip>
          <a:stretch>
            <a:fillRect/>
          </a:stretch>
        </p:blipFill>
        <p:spPr>
          <a:xfrm>
            <a:off x="4465296" y="293296"/>
            <a:ext cx="4216418" cy="6012612"/>
          </a:xfrm>
          <a:prstGeom prst="rect">
            <a:avLst/>
          </a:prstGeom>
          <a:ln w="12700">
            <a:miter lim="400000"/>
          </a:ln>
        </p:spPr>
      </p:pic>
      <p:sp>
        <p:nvSpPr>
          <p:cNvPr id="131" name="TextBox 4"/>
          <p:cNvSpPr txBox="1"/>
          <p:nvPr/>
        </p:nvSpPr>
        <p:spPr>
          <a:xfrm>
            <a:off x="8965432" y="1015245"/>
            <a:ext cx="2891685" cy="35458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2800"/>
            </a:pPr>
            <a:r>
              <a:t>Year 6 Eisteddfod work inspired by Welsh illustrator Efa Lois</a:t>
            </a:r>
          </a:p>
          <a:p>
            <a:pPr algn="ctr">
              <a:defRPr sz="2800"/>
            </a:pPr>
          </a:p>
          <a:p>
            <a:pPr algn="ctr">
              <a:defRPr sz="2800"/>
            </a:pPr>
            <a:r>
              <a:rPr u="sng">
                <a:solidFill>
                  <a:srgbClr val="F49100"/>
                </a:solidFill>
                <a:uFill>
                  <a:solidFill>
                    <a:srgbClr val="F49100"/>
                  </a:solidFill>
                </a:uFill>
                <a:hlinkClick r:id="rId5" invalidUrl="" action="" tgtFrame="" tooltip="" history="1" highlightClick="0" endSnd="0"/>
              </a:rPr>
              <a:t>Efa</a:t>
            </a:r>
            <a:r>
              <a:rPr u="sng">
                <a:solidFill>
                  <a:srgbClr val="F49100"/>
                </a:solidFill>
                <a:uFill>
                  <a:solidFill>
                    <a:srgbClr val="F49100"/>
                  </a:solidFill>
                </a:uFill>
                <a:hlinkClick r:id="rId5" invalidUrl="" action="" tgtFrame="" tooltip="" history="1" highlightClick="0" endSnd="0"/>
              </a:rPr>
              <a:t> Lois – </a:t>
            </a:r>
            <a:r>
              <a:rPr u="sng">
                <a:solidFill>
                  <a:srgbClr val="F49100"/>
                </a:solidFill>
                <a:uFill>
                  <a:solidFill>
                    <a:srgbClr val="F49100"/>
                  </a:solidFill>
                </a:uFill>
                <a:hlinkClick r:id="rId5" invalidUrl="" action="" tgtFrame="" tooltip="" history="1" highlightClick="0" endSnd="0"/>
              </a:rPr>
              <a:t>Arlunydd</a:t>
            </a:r>
            <a:r>
              <a:rPr u="sng">
                <a:solidFill>
                  <a:srgbClr val="F49100"/>
                </a:solidFill>
                <a:uFill>
                  <a:solidFill>
                    <a:srgbClr val="F49100"/>
                  </a:solidFill>
                </a:uFill>
                <a:hlinkClick r:id="rId5" invalidUrl="" action="" tgtFrame="" tooltip="" history="1" highlightClick="0" endSnd="0"/>
              </a:rPr>
              <a:t> | Illustrator</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35" name="Rectangle 8"/>
          <p:cNvSpPr/>
          <p:nvPr/>
        </p:nvSpPr>
        <p:spPr>
          <a:xfrm>
            <a:off x="1523" y="0"/>
            <a:ext cx="12188954"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pic>
        <p:nvPicPr>
          <p:cNvPr id="136" name="Picture 1" descr="Picture 1"/>
          <p:cNvPicPr>
            <a:picLocks noChangeAspect="1"/>
          </p:cNvPicPr>
          <p:nvPr/>
        </p:nvPicPr>
        <p:blipFill>
          <a:blip r:embed="rId3">
            <a:extLst/>
          </a:blip>
          <a:srcRect l="0" t="17565" r="0" b="0"/>
          <a:stretch>
            <a:fillRect/>
          </a:stretch>
        </p:blipFill>
        <p:spPr>
          <a:xfrm>
            <a:off x="321730" y="329742"/>
            <a:ext cx="5674784" cy="3017332"/>
          </a:xfrm>
          <a:prstGeom prst="rect">
            <a:avLst/>
          </a:prstGeom>
          <a:ln w="12700">
            <a:miter lim="400000"/>
          </a:ln>
        </p:spPr>
      </p:pic>
      <p:pic>
        <p:nvPicPr>
          <p:cNvPr id="137" name="Picture 2" descr="Picture 2"/>
          <p:cNvPicPr>
            <a:picLocks noChangeAspect="1"/>
          </p:cNvPicPr>
          <p:nvPr/>
        </p:nvPicPr>
        <p:blipFill>
          <a:blip r:embed="rId4">
            <a:extLst/>
          </a:blip>
          <a:stretch>
            <a:fillRect/>
          </a:stretch>
        </p:blipFill>
        <p:spPr>
          <a:xfrm>
            <a:off x="802998" y="329742"/>
            <a:ext cx="5904815" cy="6065405"/>
          </a:xfrm>
          <a:prstGeom prst="rect">
            <a:avLst/>
          </a:prstGeom>
          <a:ln w="12700">
            <a:miter lim="400000"/>
          </a:ln>
        </p:spPr>
      </p:pic>
      <p:pic>
        <p:nvPicPr>
          <p:cNvPr id="138" name="Picture 4" descr="Picture 4"/>
          <p:cNvPicPr>
            <a:picLocks noChangeAspect="1"/>
          </p:cNvPicPr>
          <p:nvPr/>
        </p:nvPicPr>
        <p:blipFill>
          <a:blip r:embed="rId5">
            <a:extLst/>
          </a:blip>
          <a:stretch>
            <a:fillRect/>
          </a:stretch>
        </p:blipFill>
        <p:spPr>
          <a:xfrm>
            <a:off x="6820010" y="299147"/>
            <a:ext cx="4343401" cy="6096001"/>
          </a:xfrm>
          <a:prstGeom prst="rect">
            <a:avLst/>
          </a:prstGeom>
          <a:ln w="12700">
            <a:miter lim="400000"/>
          </a:ln>
        </p:spPr>
      </p:pic>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42" name="Rectangle 10"/>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43" name="Freeform: Shape 12"/>
          <p:cNvSpPr/>
          <p:nvPr/>
        </p:nvSpPr>
        <p:spPr>
          <a:xfrm flipH="1">
            <a:off x="0" y="-1"/>
            <a:ext cx="6578601" cy="68580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861" y="0"/>
                </a:moveTo>
                <a:lnTo>
                  <a:pt x="0" y="0"/>
                </a:lnTo>
                <a:lnTo>
                  <a:pt x="0" y="21600"/>
                </a:lnTo>
                <a:lnTo>
                  <a:pt x="745" y="21600"/>
                </a:lnTo>
                <a:lnTo>
                  <a:pt x="745" y="21600"/>
                </a:lnTo>
                <a:lnTo>
                  <a:pt x="21600" y="21600"/>
                </a:lnTo>
                <a:lnTo>
                  <a:pt x="21600" y="0"/>
                </a:lnTo>
                <a:lnTo>
                  <a:pt x="12861" y="0"/>
                </a:lnTo>
                <a:close/>
              </a:path>
            </a:pathLst>
          </a:custGeom>
          <a:solidFill>
            <a:schemeClr val="accent2"/>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44" name="TextBox 5"/>
          <p:cNvSpPr txBox="1"/>
          <p:nvPr/>
        </p:nvSpPr>
        <p:spPr>
          <a:xfrm>
            <a:off x="689185" y="753625"/>
            <a:ext cx="4990487" cy="3004147"/>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gn="ctr">
              <a:lnSpc>
                <a:spcPct val="90000"/>
              </a:lnSpc>
              <a:spcBef>
                <a:spcPts val="600"/>
              </a:spcBef>
              <a:defRPr sz="5600">
                <a:solidFill>
                  <a:srgbClr val="FFFFFF"/>
                </a:solidFill>
                <a:latin typeface="Tw Cen MT"/>
                <a:ea typeface="Tw Cen MT"/>
                <a:cs typeface="Tw Cen MT"/>
                <a:sym typeface="Tw Cen MT"/>
              </a:defRPr>
            </a:lvl1pPr>
          </a:lstStyle>
          <a:p>
            <a:pPr/>
            <a:r>
              <a:t>Which artwork is most successful? Why?</a:t>
            </a:r>
          </a:p>
        </p:txBody>
      </p:sp>
      <p:sp>
        <p:nvSpPr>
          <p:cNvPr id="145" name="Freeform: Shape 14"/>
          <p:cNvSpPr/>
          <p:nvPr/>
        </p:nvSpPr>
        <p:spPr>
          <a:xfrm>
            <a:off x="6937537" y="0"/>
            <a:ext cx="2066950" cy="1621880"/>
          </a:xfrm>
          <a:custGeom>
            <a:avLst/>
            <a:gdLst/>
            <a:ahLst/>
            <a:cxnLst>
              <a:cxn ang="0">
                <a:pos x="wd2" y="hd2"/>
              </a:cxn>
              <a:cxn ang="5400000">
                <a:pos x="wd2" y="hd2"/>
              </a:cxn>
              <a:cxn ang="10800000">
                <a:pos x="wd2" y="hd2"/>
              </a:cxn>
              <a:cxn ang="16200000">
                <a:pos x="wd2" y="hd2"/>
              </a:cxn>
            </a:cxnLst>
            <a:rect l="0" t="0" r="r" b="b"/>
            <a:pathLst>
              <a:path w="21508" h="21600" fill="norm" stroke="1" extrusionOk="0">
                <a:moveTo>
                  <a:pt x="0" y="0"/>
                </a:moveTo>
                <a:lnTo>
                  <a:pt x="1289" y="0"/>
                </a:lnTo>
                <a:lnTo>
                  <a:pt x="1289" y="19346"/>
                </a:lnTo>
                <a:lnTo>
                  <a:pt x="19577" y="5807"/>
                </a:lnTo>
                <a:lnTo>
                  <a:pt x="11733" y="0"/>
                </a:lnTo>
                <a:lnTo>
                  <a:pt x="14307" y="0"/>
                </a:lnTo>
                <a:lnTo>
                  <a:pt x="21186" y="5093"/>
                </a:lnTo>
                <a:cubicBezTo>
                  <a:pt x="21494" y="5320"/>
                  <a:pt x="21600" y="5824"/>
                  <a:pt x="21422" y="6219"/>
                </a:cubicBezTo>
                <a:cubicBezTo>
                  <a:pt x="21366" y="6344"/>
                  <a:pt x="21284" y="6449"/>
                  <a:pt x="21186" y="6521"/>
                </a:cubicBezTo>
                <a:lnTo>
                  <a:pt x="966" y="21490"/>
                </a:lnTo>
                <a:cubicBezTo>
                  <a:pt x="868" y="21562"/>
                  <a:pt x="757" y="21600"/>
                  <a:pt x="644" y="21600"/>
                </a:cubicBezTo>
                <a:cubicBezTo>
                  <a:pt x="288" y="21600"/>
                  <a:pt x="0" y="21231"/>
                  <a:pt x="0" y="20775"/>
                </a:cubicBezTo>
                <a:close/>
              </a:path>
            </a:pathLst>
          </a:custGeom>
          <a:solidFill>
            <a:schemeClr val="accent4"/>
          </a:solidFill>
          <a:ln w="12700">
            <a:miter lim="400000"/>
          </a:ln>
        </p:spPr>
        <p:txBody>
          <a:bodyPr lIns="45719" rIns="45719" anchor="ctr"/>
          <a:lstStyle/>
          <a:p>
            <a:pPr>
              <a:defRPr>
                <a:latin typeface="+mn-lt"/>
                <a:ea typeface="+mn-ea"/>
                <a:cs typeface="+mn-cs"/>
                <a:sym typeface="Calibri"/>
              </a:defRPr>
            </a:pPr>
          </a:p>
        </p:txBody>
      </p:sp>
      <p:pic>
        <p:nvPicPr>
          <p:cNvPr id="146" name="Picture 2" descr="Picture 2"/>
          <p:cNvPicPr>
            <a:picLocks noChangeAspect="1"/>
          </p:cNvPicPr>
          <p:nvPr/>
        </p:nvPicPr>
        <p:blipFill>
          <a:blip r:embed="rId3">
            <a:extLst/>
          </a:blip>
          <a:srcRect l="0" t="2551" r="50231" b="49970"/>
          <a:stretch>
            <a:fillRect/>
          </a:stretch>
        </p:blipFill>
        <p:spPr>
          <a:xfrm>
            <a:off x="6844521" y="2025175"/>
            <a:ext cx="2516982" cy="361077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89" y="0"/>
                </a:moveTo>
                <a:cubicBezTo>
                  <a:pt x="264" y="0"/>
                  <a:pt x="0" y="262"/>
                  <a:pt x="0" y="584"/>
                </a:cubicBezTo>
                <a:lnTo>
                  <a:pt x="0" y="21016"/>
                </a:lnTo>
                <a:cubicBezTo>
                  <a:pt x="0" y="21338"/>
                  <a:pt x="264" y="21600"/>
                  <a:pt x="589" y="21600"/>
                </a:cubicBezTo>
                <a:lnTo>
                  <a:pt x="21011" y="21600"/>
                </a:lnTo>
                <a:cubicBezTo>
                  <a:pt x="21336" y="21600"/>
                  <a:pt x="21600" y="21338"/>
                  <a:pt x="21600" y="21016"/>
                </a:cubicBezTo>
                <a:lnTo>
                  <a:pt x="21600" y="584"/>
                </a:lnTo>
                <a:cubicBezTo>
                  <a:pt x="21600" y="262"/>
                  <a:pt x="21336" y="0"/>
                  <a:pt x="21011" y="0"/>
                </a:cubicBezTo>
                <a:lnTo>
                  <a:pt x="589" y="0"/>
                </a:lnTo>
                <a:close/>
              </a:path>
            </a:pathLst>
          </a:custGeom>
          <a:ln w="12700">
            <a:miter lim="400000"/>
          </a:ln>
        </p:spPr>
      </p:pic>
      <p:pic>
        <p:nvPicPr>
          <p:cNvPr id="147" name="Picture 4" descr="Picture 4"/>
          <p:cNvPicPr>
            <a:picLocks noChangeAspect="1"/>
          </p:cNvPicPr>
          <p:nvPr/>
        </p:nvPicPr>
        <p:blipFill>
          <a:blip r:embed="rId4">
            <a:extLst/>
          </a:blip>
          <a:srcRect l="0" t="0" r="51010" b="52155"/>
          <a:stretch>
            <a:fillRect/>
          </a:stretch>
        </p:blipFill>
        <p:spPr>
          <a:xfrm>
            <a:off x="9374079" y="366457"/>
            <a:ext cx="2715817" cy="272732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76" y="0"/>
                </a:moveTo>
                <a:cubicBezTo>
                  <a:pt x="168" y="0"/>
                  <a:pt x="0" y="179"/>
                  <a:pt x="0" y="399"/>
                </a:cubicBezTo>
                <a:lnTo>
                  <a:pt x="0" y="21201"/>
                </a:lnTo>
                <a:cubicBezTo>
                  <a:pt x="0" y="21421"/>
                  <a:pt x="168" y="21600"/>
                  <a:pt x="376" y="21600"/>
                </a:cubicBezTo>
                <a:lnTo>
                  <a:pt x="21224" y="21600"/>
                </a:lnTo>
                <a:cubicBezTo>
                  <a:pt x="21432" y="21600"/>
                  <a:pt x="21600" y="21421"/>
                  <a:pt x="21600" y="21201"/>
                </a:cubicBezTo>
                <a:lnTo>
                  <a:pt x="21600" y="399"/>
                </a:lnTo>
                <a:cubicBezTo>
                  <a:pt x="21600" y="179"/>
                  <a:pt x="21432" y="0"/>
                  <a:pt x="21224" y="0"/>
                </a:cubicBezTo>
                <a:lnTo>
                  <a:pt x="376" y="0"/>
                </a:lnTo>
                <a:close/>
              </a:path>
            </a:pathLst>
          </a:custGeom>
          <a:ln w="12700">
            <a:miter lim="400000"/>
          </a:ln>
        </p:spPr>
      </p:pic>
      <p:sp>
        <p:nvSpPr>
          <p:cNvPr id="148" name="Oval 16"/>
          <p:cNvSpPr/>
          <p:nvPr/>
        </p:nvSpPr>
        <p:spPr>
          <a:xfrm>
            <a:off x="10564897" y="3244956"/>
            <a:ext cx="569515" cy="569515"/>
          </a:xfrm>
          <a:prstGeom prst="ellipse">
            <a:avLst/>
          </a:prstGeom>
          <a:ln w="127000">
            <a:solidFill>
              <a:schemeClr val="accent4"/>
            </a:solidFill>
            <a:miter/>
          </a:ln>
        </p:spPr>
        <p:txBody>
          <a:bodyPr lIns="45719" rIns="45719" anchor="ctr"/>
          <a:lstStyle/>
          <a:p>
            <a:pPr algn="ctr">
              <a:defRPr>
                <a:solidFill>
                  <a:srgbClr val="FFFFFF"/>
                </a:solidFill>
                <a:latin typeface="+mn-lt"/>
                <a:ea typeface="+mn-ea"/>
                <a:cs typeface="+mn-cs"/>
                <a:sym typeface="Calibri"/>
              </a:defRPr>
            </a:pPr>
          </a:p>
        </p:txBody>
      </p:sp>
      <p:sp>
        <p:nvSpPr>
          <p:cNvPr id="149" name="Freeform: Shape 18"/>
          <p:cNvSpPr/>
          <p:nvPr/>
        </p:nvSpPr>
        <p:spPr>
          <a:xfrm>
            <a:off x="7068712" y="6039058"/>
            <a:ext cx="1978349" cy="81894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800" y="0"/>
                </a:moveTo>
                <a:cubicBezTo>
                  <a:pt x="16094" y="0"/>
                  <a:pt x="20511" y="8825"/>
                  <a:pt x="21532" y="20557"/>
                </a:cubicBezTo>
                <a:lnTo>
                  <a:pt x="21600" y="21600"/>
                </a:lnTo>
                <a:lnTo>
                  <a:pt x="0" y="21600"/>
                </a:lnTo>
                <a:lnTo>
                  <a:pt x="68" y="20557"/>
                </a:lnTo>
                <a:cubicBezTo>
                  <a:pt x="1089" y="8825"/>
                  <a:pt x="5506" y="0"/>
                  <a:pt x="10800" y="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pic>
        <p:nvPicPr>
          <p:cNvPr id="150" name="Picture 1" descr="Picture 1"/>
          <p:cNvPicPr>
            <a:picLocks noChangeAspect="1"/>
          </p:cNvPicPr>
          <p:nvPr/>
        </p:nvPicPr>
        <p:blipFill>
          <a:blip r:embed="rId3">
            <a:extLst/>
          </a:blip>
          <a:srcRect l="49764" t="50026" r="2" b="4025"/>
          <a:stretch>
            <a:fillRect/>
          </a:stretch>
        </p:blipFill>
        <p:spPr>
          <a:xfrm>
            <a:off x="9592516" y="3455005"/>
            <a:ext cx="2385616" cy="328136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89" y="0"/>
                </a:moveTo>
                <a:cubicBezTo>
                  <a:pt x="264" y="0"/>
                  <a:pt x="0" y="261"/>
                  <a:pt x="0" y="583"/>
                </a:cubicBezTo>
                <a:lnTo>
                  <a:pt x="0" y="21017"/>
                </a:lnTo>
                <a:cubicBezTo>
                  <a:pt x="0" y="21339"/>
                  <a:pt x="264" y="21600"/>
                  <a:pt x="589" y="21600"/>
                </a:cubicBezTo>
                <a:lnTo>
                  <a:pt x="21014" y="21600"/>
                </a:lnTo>
                <a:cubicBezTo>
                  <a:pt x="21339" y="21600"/>
                  <a:pt x="21600" y="21339"/>
                  <a:pt x="21600" y="21017"/>
                </a:cubicBezTo>
                <a:lnTo>
                  <a:pt x="21600" y="583"/>
                </a:lnTo>
                <a:cubicBezTo>
                  <a:pt x="21600" y="261"/>
                  <a:pt x="21339" y="0"/>
                  <a:pt x="21014" y="0"/>
                </a:cubicBezTo>
                <a:lnTo>
                  <a:pt x="589" y="0"/>
                </a:lnTo>
                <a:close/>
              </a:path>
            </a:pathLst>
          </a:custGeom>
          <a:ln w="12700">
            <a:miter lim="400000"/>
          </a:ln>
        </p:spPr>
      </p:pic>
      <p:sp>
        <p:nvSpPr>
          <p:cNvPr id="151" name="TextBox 7"/>
          <p:cNvSpPr txBox="1"/>
          <p:nvPr/>
        </p:nvSpPr>
        <p:spPr>
          <a:xfrm>
            <a:off x="9153877" y="372999"/>
            <a:ext cx="352405"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a.</a:t>
            </a:r>
          </a:p>
        </p:txBody>
      </p:sp>
      <p:sp>
        <p:nvSpPr>
          <p:cNvPr id="152" name="TextBox 9"/>
          <p:cNvSpPr txBox="1"/>
          <p:nvPr/>
        </p:nvSpPr>
        <p:spPr>
          <a:xfrm>
            <a:off x="6983257" y="1638861"/>
            <a:ext cx="365761"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b.</a:t>
            </a:r>
          </a:p>
        </p:txBody>
      </p:sp>
      <p:sp>
        <p:nvSpPr>
          <p:cNvPr id="153" name="TextBox 11"/>
          <p:cNvSpPr txBox="1"/>
          <p:nvPr/>
        </p:nvSpPr>
        <p:spPr>
          <a:xfrm>
            <a:off x="11594253" y="3148626"/>
            <a:ext cx="338282" cy="3708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c.</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57" name="Picture 1" descr="Picture 1"/>
          <p:cNvPicPr>
            <a:picLocks noChangeAspect="1"/>
          </p:cNvPicPr>
          <p:nvPr/>
        </p:nvPicPr>
        <p:blipFill>
          <a:blip r:embed="rId3">
            <a:extLst/>
          </a:blip>
          <a:srcRect l="1035" t="0" r="0" b="0"/>
          <a:stretch>
            <a:fillRect/>
          </a:stretch>
        </p:blipFill>
        <p:spPr>
          <a:xfrm>
            <a:off x="1669472" y="10"/>
            <a:ext cx="10522348" cy="685792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5916" y="0"/>
                </a:moveTo>
                <a:lnTo>
                  <a:pt x="5402" y="620"/>
                </a:lnTo>
                <a:cubicBezTo>
                  <a:pt x="2103" y="4798"/>
                  <a:pt x="0" y="11120"/>
                  <a:pt x="0" y="18196"/>
                </a:cubicBezTo>
                <a:cubicBezTo>
                  <a:pt x="0" y="18983"/>
                  <a:pt x="26" y="19759"/>
                  <a:pt x="77" y="20525"/>
                </a:cubicBezTo>
                <a:lnTo>
                  <a:pt x="165" y="21600"/>
                </a:lnTo>
                <a:lnTo>
                  <a:pt x="21600" y="21600"/>
                </a:lnTo>
                <a:lnTo>
                  <a:pt x="21600" y="0"/>
                </a:lnTo>
                <a:lnTo>
                  <a:pt x="5916" y="0"/>
                </a:lnTo>
                <a:close/>
              </a:path>
            </a:pathLst>
          </a:custGeom>
          <a:ln w="12700">
            <a:miter lim="400000"/>
          </a:ln>
        </p:spPr>
      </p:pic>
      <p:pic>
        <p:nvPicPr>
          <p:cNvPr id="158" name="Picture 1" descr="Picture 1"/>
          <p:cNvPicPr>
            <a:picLocks noChangeAspect="1"/>
          </p:cNvPicPr>
          <p:nvPr/>
        </p:nvPicPr>
        <p:blipFill>
          <a:blip r:embed="rId4">
            <a:extLst/>
          </a:blip>
          <a:srcRect l="8303" t="0" r="0" b="0"/>
          <a:stretch>
            <a:fillRect/>
          </a:stretch>
        </p:blipFill>
        <p:spPr>
          <a:xfrm>
            <a:off x="-1" y="171715"/>
            <a:ext cx="3793145" cy="6514371"/>
          </a:xfrm>
          <a:prstGeom prst="rect">
            <a:avLst/>
          </a:prstGeom>
          <a:ln w="12700">
            <a:miter lim="400000"/>
          </a:ln>
        </p:spPr>
      </p:pic>
      <p:pic>
        <p:nvPicPr>
          <p:cNvPr id="159" name="Picture 2" descr="Picture 2"/>
          <p:cNvPicPr>
            <a:picLocks noChangeAspect="1"/>
          </p:cNvPicPr>
          <p:nvPr/>
        </p:nvPicPr>
        <p:blipFill>
          <a:blip r:embed="rId5">
            <a:extLst/>
          </a:blip>
          <a:srcRect l="0" t="1" r="954" b="7712"/>
          <a:stretch>
            <a:fillRect/>
          </a:stretch>
        </p:blipFill>
        <p:spPr>
          <a:xfrm>
            <a:off x="3793268" y="171714"/>
            <a:ext cx="4142569" cy="6514567"/>
          </a:xfrm>
          <a:prstGeom prst="rect">
            <a:avLst/>
          </a:prstGeom>
          <a:ln w="12700">
            <a:miter lim="400000"/>
          </a:ln>
        </p:spPr>
      </p:pic>
      <p:pic>
        <p:nvPicPr>
          <p:cNvPr id="160" name="Picture 4" descr="Picture 4"/>
          <p:cNvPicPr>
            <a:picLocks noChangeAspect="1"/>
          </p:cNvPicPr>
          <p:nvPr/>
        </p:nvPicPr>
        <p:blipFill>
          <a:blip r:embed="rId6">
            <a:extLst/>
          </a:blip>
          <a:srcRect l="0" t="0" r="33076" b="0"/>
          <a:stretch>
            <a:fillRect/>
          </a:stretch>
        </p:blipFill>
        <p:spPr>
          <a:xfrm>
            <a:off x="7935835" y="171715"/>
            <a:ext cx="4516511" cy="6514566"/>
          </a:xfrm>
          <a:prstGeom prst="rect">
            <a:avLst/>
          </a:prstGeom>
          <a:ln w="12700">
            <a:miter lim="400000"/>
          </a:ln>
        </p:spPr>
      </p:pic>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64" name="Picture 1" descr="Picture 1"/>
          <p:cNvPicPr>
            <a:picLocks noChangeAspect="1"/>
          </p:cNvPicPr>
          <p:nvPr/>
        </p:nvPicPr>
        <p:blipFill>
          <a:blip r:embed="rId2">
            <a:extLst/>
          </a:blip>
          <a:srcRect l="0" t="17565" r="0" b="0"/>
          <a:stretch>
            <a:fillRect/>
          </a:stretch>
        </p:blipFill>
        <p:spPr>
          <a:xfrm>
            <a:off x="4362377" y="693962"/>
            <a:ext cx="6567762" cy="2734972"/>
          </a:xfrm>
          <a:prstGeom prst="rect">
            <a:avLst/>
          </a:prstGeom>
          <a:ln w="12700">
            <a:miter lim="400000"/>
          </a:ln>
        </p:spPr>
      </p:pic>
      <p:pic>
        <p:nvPicPr>
          <p:cNvPr id="165" name="Picture 7" descr="Picture 7"/>
          <p:cNvPicPr>
            <a:picLocks noChangeAspect="1"/>
          </p:cNvPicPr>
          <p:nvPr/>
        </p:nvPicPr>
        <p:blipFill>
          <a:blip r:embed="rId3">
            <a:extLst/>
          </a:blip>
          <a:stretch>
            <a:fillRect/>
          </a:stretch>
        </p:blipFill>
        <p:spPr>
          <a:xfrm>
            <a:off x="407287" y="274868"/>
            <a:ext cx="6146820" cy="4920342"/>
          </a:xfrm>
          <a:prstGeom prst="rect">
            <a:avLst/>
          </a:prstGeom>
          <a:ln w="12700">
            <a:miter lim="400000"/>
          </a:ln>
        </p:spPr>
      </p:pic>
      <p:pic>
        <p:nvPicPr>
          <p:cNvPr id="166" name="Picture 9" descr="Picture 9"/>
          <p:cNvPicPr>
            <a:picLocks noChangeAspect="1"/>
          </p:cNvPicPr>
          <p:nvPr/>
        </p:nvPicPr>
        <p:blipFill>
          <a:blip r:embed="rId4">
            <a:extLst/>
          </a:blip>
          <a:stretch>
            <a:fillRect/>
          </a:stretch>
        </p:blipFill>
        <p:spPr>
          <a:xfrm>
            <a:off x="5637891" y="2864315"/>
            <a:ext cx="6228756" cy="3659550"/>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68" name="Freeform: Shape 11"/>
          <p:cNvSpPr/>
          <p:nvPr/>
        </p:nvSpPr>
        <p:spPr>
          <a:xfrm>
            <a:off x="10208694" y="1"/>
            <a:ext cx="1135067" cy="47799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21600" y="0"/>
                </a:lnTo>
                <a:lnTo>
                  <a:pt x="21568" y="760"/>
                </a:lnTo>
                <a:cubicBezTo>
                  <a:pt x="20543" y="12654"/>
                  <a:pt x="16111" y="21600"/>
                  <a:pt x="10800" y="21600"/>
                </a:cubicBezTo>
                <a:cubicBezTo>
                  <a:pt x="5489" y="21600"/>
                  <a:pt x="1057" y="12654"/>
                  <a:pt x="32" y="760"/>
                </a:cubicBezTo>
                <a:close/>
              </a:path>
            </a:pathLst>
          </a:custGeom>
          <a:solidFill>
            <a:schemeClr val="accent4"/>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69" name="Arc 13"/>
          <p:cNvSpPr/>
          <p:nvPr/>
        </p:nvSpPr>
        <p:spPr>
          <a:xfrm flipV="1" rot="10800000">
            <a:off x="555709" y="1064828"/>
            <a:ext cx="2041718" cy="204171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cubicBezTo>
                  <a:pt x="11929" y="0"/>
                  <a:pt x="21600" y="9671"/>
                  <a:pt x="21600" y="21600"/>
                </a:cubicBezTo>
              </a:path>
            </a:pathLst>
          </a:custGeom>
          <a:ln w="127000" cap="rnd">
            <a:solidFill>
              <a:schemeClr val="accent4"/>
            </a:solidFill>
            <a:prstDash val="dash"/>
            <a:miter/>
          </a:ln>
        </p:spPr>
        <p:txBody>
          <a:bodyPr lIns="45719" rIns="45719" anchor="ctr"/>
          <a:lstStyle/>
          <a:p>
            <a:pPr algn="ctr">
              <a:defRPr>
                <a:latin typeface="+mn-lt"/>
                <a:ea typeface="+mn-ea"/>
                <a:cs typeface="+mn-cs"/>
                <a:sym typeface="Calibri"/>
              </a:defRPr>
            </a:pPr>
          </a:p>
        </p:txBody>
      </p:sp>
      <p:sp>
        <p:nvSpPr>
          <p:cNvPr id="170" name="Rectangle 15"/>
          <p:cNvSpPr/>
          <p:nvPr/>
        </p:nvSpPr>
        <p:spPr>
          <a:xfrm>
            <a:off x="-1" y="0"/>
            <a:ext cx="12188954" cy="6858000"/>
          </a:xfrm>
          <a:prstGeom prst="rect">
            <a:avLst/>
          </a:prstGeom>
          <a:solidFill>
            <a:srgbClr val="FFFFFF"/>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71" name="Freeform: Shape 17"/>
          <p:cNvSpPr/>
          <p:nvPr/>
        </p:nvSpPr>
        <p:spPr>
          <a:xfrm flipH="1">
            <a:off x="0" y="-1"/>
            <a:ext cx="6578601" cy="685800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861" y="0"/>
                </a:moveTo>
                <a:lnTo>
                  <a:pt x="0" y="0"/>
                </a:lnTo>
                <a:lnTo>
                  <a:pt x="0" y="21600"/>
                </a:lnTo>
                <a:lnTo>
                  <a:pt x="745" y="21600"/>
                </a:lnTo>
                <a:lnTo>
                  <a:pt x="745" y="21600"/>
                </a:lnTo>
                <a:lnTo>
                  <a:pt x="21600" y="21600"/>
                </a:lnTo>
                <a:lnTo>
                  <a:pt x="21600" y="0"/>
                </a:lnTo>
                <a:lnTo>
                  <a:pt x="12861" y="0"/>
                </a:lnTo>
                <a:close/>
              </a:path>
            </a:pathLst>
          </a:custGeom>
          <a:solidFill>
            <a:schemeClr val="accent2"/>
          </a:solidFill>
          <a:ln w="12700">
            <a:miter lim="400000"/>
          </a:ln>
        </p:spPr>
        <p:txBody>
          <a:bodyPr lIns="45719" rIns="45719" anchor="ctr"/>
          <a:lstStyle/>
          <a:p>
            <a:pPr algn="ctr">
              <a:defRPr>
                <a:solidFill>
                  <a:srgbClr val="FFFFFF"/>
                </a:solidFill>
                <a:latin typeface="+mn-lt"/>
                <a:ea typeface="+mn-ea"/>
                <a:cs typeface="+mn-cs"/>
                <a:sym typeface="Calibri"/>
              </a:defRPr>
            </a:pPr>
          </a:p>
        </p:txBody>
      </p:sp>
      <p:sp>
        <p:nvSpPr>
          <p:cNvPr id="172" name="Arc 19"/>
          <p:cNvSpPr/>
          <p:nvPr/>
        </p:nvSpPr>
        <p:spPr>
          <a:xfrm rot="303011">
            <a:off x="3867055" y="739896"/>
            <a:ext cx="2159414" cy="1494281"/>
          </a:xfrm>
          <a:custGeom>
            <a:avLst/>
            <a:gdLst/>
            <a:ahLst/>
            <a:cxnLst>
              <a:cxn ang="0">
                <a:pos x="wd2" y="hd2"/>
              </a:cxn>
              <a:cxn ang="5400000">
                <a:pos x="wd2" y="hd2"/>
              </a:cxn>
              <a:cxn ang="10800000">
                <a:pos x="wd2" y="hd2"/>
              </a:cxn>
              <a:cxn ang="16200000">
                <a:pos x="wd2" y="hd2"/>
              </a:cxn>
            </a:cxnLst>
            <a:rect l="0" t="0" r="r" b="b"/>
            <a:pathLst>
              <a:path w="21600" h="18930" fill="norm" stroke="1" extrusionOk="0">
                <a:moveTo>
                  <a:pt x="0" y="1986"/>
                </a:moveTo>
                <a:lnTo>
                  <a:pt x="0" y="1986"/>
                </a:lnTo>
                <a:cubicBezTo>
                  <a:pt x="7389" y="-2670"/>
                  <a:pt x="16359" y="1142"/>
                  <a:pt x="20036" y="10500"/>
                </a:cubicBezTo>
                <a:cubicBezTo>
                  <a:pt x="21065" y="13119"/>
                  <a:pt x="21600" y="16005"/>
                  <a:pt x="21600" y="18930"/>
                </a:cubicBezTo>
              </a:path>
            </a:pathLst>
          </a:custGeom>
          <a:ln w="127000" cap="rnd">
            <a:solidFill>
              <a:srgbClr val="0076A3"/>
            </a:solidFill>
            <a:prstDash val="dash"/>
            <a:miter/>
          </a:ln>
        </p:spPr>
        <p:txBody>
          <a:bodyPr lIns="45719" rIns="45719" anchor="ctr"/>
          <a:lstStyle/>
          <a:p>
            <a:pPr algn="ctr">
              <a:defRPr>
                <a:latin typeface="+mn-lt"/>
                <a:ea typeface="+mn-ea"/>
                <a:cs typeface="+mn-cs"/>
                <a:sym typeface="Calibri"/>
              </a:defRPr>
            </a:pPr>
          </a:p>
        </p:txBody>
      </p:sp>
      <p:sp>
        <p:nvSpPr>
          <p:cNvPr id="173" name="TextBox 6"/>
          <p:cNvSpPr txBox="1"/>
          <p:nvPr/>
        </p:nvSpPr>
        <p:spPr>
          <a:xfrm>
            <a:off x="661379" y="879232"/>
            <a:ext cx="5179668" cy="2798604"/>
          </a:xfrm>
          <a:prstGeom prst="rect">
            <a:avLst/>
          </a:prstGeom>
          <a:ln w="12700">
            <a:miter lim="400000"/>
          </a:ln>
          <a:extLst>
            <a:ext uri="{C572A759-6A51-4108-AA02-DFA0A04FC94B}">
              <ma14:wrappingTextBoxFlag xmlns:ma14="http://schemas.microsoft.com/office/mac/drawingml/2011/main" val="1"/>
            </a:ext>
          </a:extLst>
        </p:spPr>
        <p:txBody>
          <a:bodyPr lIns="45719" rIns="45719" anchor="b">
            <a:normAutofit fontScale="100000" lnSpcReduction="0"/>
          </a:bodyPr>
          <a:lstStyle>
            <a:lvl1pPr>
              <a:lnSpc>
                <a:spcPct val="90000"/>
              </a:lnSpc>
              <a:spcBef>
                <a:spcPts val="600"/>
              </a:spcBef>
              <a:defRPr sz="6000">
                <a:solidFill>
                  <a:srgbClr val="FFFFFF"/>
                </a:solidFill>
                <a:latin typeface="Tw Cen MT"/>
                <a:ea typeface="Tw Cen MT"/>
                <a:cs typeface="Tw Cen MT"/>
                <a:sym typeface="Tw Cen MT"/>
              </a:defRPr>
            </a:lvl1pPr>
          </a:lstStyle>
          <a:p>
            <a:pPr/>
            <a:r>
              <a:t>Numeracy</a:t>
            </a:r>
          </a:p>
        </p:txBody>
      </p:sp>
      <p:sp>
        <p:nvSpPr>
          <p:cNvPr id="174" name="Oval 21"/>
          <p:cNvSpPr/>
          <p:nvPr/>
        </p:nvSpPr>
        <p:spPr>
          <a:xfrm>
            <a:off x="1201185" y="5486806"/>
            <a:ext cx="491963" cy="491963"/>
          </a:xfrm>
          <a:prstGeom prst="ellipse">
            <a:avLst/>
          </a:prstGeom>
          <a:solidFill>
            <a:srgbClr val="0076A3"/>
          </a:solidFill>
          <a:ln w="12700">
            <a:miter lim="400000"/>
          </a:ln>
        </p:spPr>
        <p:txBody>
          <a:bodyPr lIns="45719" rIns="45719" anchor="ctr"/>
          <a:lstStyle/>
          <a:p>
            <a:pPr algn="ctr">
              <a:defRPr>
                <a:solidFill>
                  <a:srgbClr val="FFFFFF"/>
                </a:solidFill>
                <a:latin typeface="+mn-lt"/>
                <a:ea typeface="+mn-ea"/>
                <a:cs typeface="+mn-cs"/>
                <a:sym typeface="Calibri"/>
              </a:defRPr>
            </a:pPr>
          </a:p>
        </p:txBody>
      </p:sp>
      <p:pic>
        <p:nvPicPr>
          <p:cNvPr id="175" name="Picture 3" descr="Picture 3"/>
          <p:cNvPicPr>
            <a:picLocks noChangeAspect="1"/>
          </p:cNvPicPr>
          <p:nvPr/>
        </p:nvPicPr>
        <p:blipFill>
          <a:blip r:embed="rId3">
            <a:extLst/>
          </a:blip>
          <a:stretch>
            <a:fillRect/>
          </a:stretch>
        </p:blipFill>
        <p:spPr>
          <a:xfrm>
            <a:off x="6851347" y="3502643"/>
            <a:ext cx="2135407" cy="318717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21" y="0"/>
                </a:moveTo>
                <a:cubicBezTo>
                  <a:pt x="144" y="0"/>
                  <a:pt x="0" y="232"/>
                  <a:pt x="0" y="519"/>
                </a:cubicBezTo>
                <a:lnTo>
                  <a:pt x="0" y="21081"/>
                </a:lnTo>
                <a:cubicBezTo>
                  <a:pt x="0" y="21368"/>
                  <a:pt x="144" y="21600"/>
                  <a:pt x="321" y="21600"/>
                </a:cubicBezTo>
                <a:lnTo>
                  <a:pt x="21279" y="21600"/>
                </a:lnTo>
                <a:cubicBezTo>
                  <a:pt x="21456" y="21600"/>
                  <a:pt x="21600" y="21368"/>
                  <a:pt x="21600" y="21081"/>
                </a:cubicBezTo>
                <a:lnTo>
                  <a:pt x="21600" y="519"/>
                </a:lnTo>
                <a:cubicBezTo>
                  <a:pt x="21600" y="232"/>
                  <a:pt x="21456" y="0"/>
                  <a:pt x="21279" y="0"/>
                </a:cubicBezTo>
                <a:lnTo>
                  <a:pt x="321" y="0"/>
                </a:lnTo>
                <a:close/>
              </a:path>
            </a:pathLst>
          </a:custGeom>
          <a:ln w="12700">
            <a:miter lim="400000"/>
          </a:ln>
        </p:spPr>
      </p:pic>
      <p:pic>
        <p:nvPicPr>
          <p:cNvPr id="176" name="Picture 1" descr="Picture 1"/>
          <p:cNvPicPr>
            <a:picLocks noChangeAspect="1"/>
          </p:cNvPicPr>
          <p:nvPr/>
        </p:nvPicPr>
        <p:blipFill>
          <a:blip r:embed="rId4">
            <a:extLst/>
          </a:blip>
          <a:srcRect l="0" t="17565" r="0" b="0"/>
          <a:stretch>
            <a:fillRect/>
          </a:stretch>
        </p:blipFill>
        <p:spPr>
          <a:xfrm rot="16200000">
            <a:off x="7750423" y="2305861"/>
            <a:ext cx="5674785" cy="3017333"/>
          </a:xfrm>
          <a:prstGeom prst="rect">
            <a:avLst/>
          </a:prstGeom>
          <a:ln w="12700">
            <a:miter lim="400000"/>
          </a:ln>
        </p:spPr>
      </p:pic>
      <p:pic>
        <p:nvPicPr>
          <p:cNvPr id="177" name="Picture 4" descr="Picture 4"/>
          <p:cNvPicPr>
            <a:picLocks noChangeAspect="1"/>
          </p:cNvPicPr>
          <p:nvPr/>
        </p:nvPicPr>
        <p:blipFill>
          <a:blip r:embed="rId5">
            <a:extLst/>
          </a:blip>
          <a:srcRect l="19670" t="0" r="15091" b="1813"/>
          <a:stretch>
            <a:fillRect/>
          </a:stretch>
        </p:blipFill>
        <p:spPr>
          <a:xfrm>
            <a:off x="6864836" y="143440"/>
            <a:ext cx="4641057" cy="314325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20" y="0"/>
                </a:moveTo>
                <a:cubicBezTo>
                  <a:pt x="143" y="0"/>
                  <a:pt x="0" y="231"/>
                  <a:pt x="0" y="518"/>
                </a:cubicBezTo>
                <a:lnTo>
                  <a:pt x="0" y="21082"/>
                </a:lnTo>
                <a:cubicBezTo>
                  <a:pt x="0" y="21369"/>
                  <a:pt x="143" y="21600"/>
                  <a:pt x="320" y="21600"/>
                </a:cubicBezTo>
                <a:lnTo>
                  <a:pt x="21279" y="21600"/>
                </a:lnTo>
                <a:cubicBezTo>
                  <a:pt x="21456" y="21600"/>
                  <a:pt x="21600" y="21369"/>
                  <a:pt x="21600" y="21082"/>
                </a:cubicBezTo>
                <a:lnTo>
                  <a:pt x="21600" y="518"/>
                </a:lnTo>
                <a:cubicBezTo>
                  <a:pt x="21600" y="231"/>
                  <a:pt x="21456" y="0"/>
                  <a:pt x="21279" y="0"/>
                </a:cubicBezTo>
                <a:lnTo>
                  <a:pt x="320" y="0"/>
                </a:lnTo>
                <a:close/>
              </a:path>
            </a:pathLst>
          </a:custGeom>
          <a:ln w="12700">
            <a:miter lim="400000"/>
          </a:ln>
        </p:spPr>
      </p:pic>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1" name="Picture 3" descr="Picture 3"/>
          <p:cNvPicPr>
            <a:picLocks noChangeAspect="1"/>
          </p:cNvPicPr>
          <p:nvPr/>
        </p:nvPicPr>
        <p:blipFill>
          <a:blip r:embed="rId3">
            <a:extLst/>
          </a:blip>
          <a:stretch>
            <a:fillRect/>
          </a:stretch>
        </p:blipFill>
        <p:spPr>
          <a:xfrm>
            <a:off x="1211091" y="348341"/>
            <a:ext cx="4388767" cy="6161315"/>
          </a:xfrm>
          <a:prstGeom prst="rect">
            <a:avLst/>
          </a:prstGeom>
          <a:ln w="12700">
            <a:miter lim="400000"/>
          </a:ln>
        </p:spPr>
      </p:pic>
      <p:pic>
        <p:nvPicPr>
          <p:cNvPr id="182" name="Picture 6" descr="Picture 6"/>
          <p:cNvPicPr>
            <a:picLocks noChangeAspect="1"/>
          </p:cNvPicPr>
          <p:nvPr/>
        </p:nvPicPr>
        <p:blipFill>
          <a:blip r:embed="rId4">
            <a:extLst/>
          </a:blip>
          <a:stretch>
            <a:fillRect/>
          </a:stretch>
        </p:blipFill>
        <p:spPr>
          <a:xfrm>
            <a:off x="6096000" y="348343"/>
            <a:ext cx="4413121" cy="6161314"/>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86" name="Picture 4" descr="Picture 4"/>
          <p:cNvPicPr>
            <a:picLocks noChangeAspect="1"/>
          </p:cNvPicPr>
          <p:nvPr/>
        </p:nvPicPr>
        <p:blipFill>
          <a:blip r:embed="rId3">
            <a:extLst/>
          </a:blip>
          <a:srcRect l="14904" t="0" r="0" b="0"/>
          <a:stretch>
            <a:fillRect/>
          </a:stretch>
        </p:blipFill>
        <p:spPr>
          <a:xfrm>
            <a:off x="1568485" y="547916"/>
            <a:ext cx="4267202" cy="5843781"/>
          </a:xfrm>
          <a:prstGeom prst="rect">
            <a:avLst/>
          </a:prstGeom>
          <a:ln w="12700">
            <a:miter lim="400000"/>
          </a:ln>
        </p:spPr>
      </p:pic>
      <p:pic>
        <p:nvPicPr>
          <p:cNvPr id="187" name="Picture 7" descr="Picture 7"/>
          <p:cNvPicPr>
            <a:picLocks noChangeAspect="1"/>
          </p:cNvPicPr>
          <p:nvPr/>
        </p:nvPicPr>
        <p:blipFill>
          <a:blip r:embed="rId4">
            <a:extLst/>
          </a:blip>
          <a:srcRect l="10316" t="0" r="0" b="0"/>
          <a:stretch>
            <a:fillRect/>
          </a:stretch>
        </p:blipFill>
        <p:spPr>
          <a:xfrm>
            <a:off x="6831878" y="547916"/>
            <a:ext cx="3791638" cy="5843783"/>
          </a:xfrm>
          <a:prstGeom prst="rect">
            <a:avLst/>
          </a:prstGeom>
          <a:ln w="12700">
            <a:miter lim="400000"/>
          </a:ln>
        </p:spPr>
      </p:pic>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191" name="TextBox 3"/>
          <p:cNvSpPr txBox="1"/>
          <p:nvPr/>
        </p:nvSpPr>
        <p:spPr>
          <a:xfrm>
            <a:off x="728470" y="146841"/>
            <a:ext cx="10735058" cy="11836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3600"/>
            </a:pPr>
            <a:r>
              <a:t>Planning an Art project</a:t>
            </a:r>
          </a:p>
          <a:p>
            <a:pPr algn="ctr">
              <a:defRPr sz="3600"/>
            </a:pPr>
            <a:r>
              <a:t>Stage 1:  Research</a:t>
            </a:r>
          </a:p>
        </p:txBody>
      </p:sp>
      <p:pic>
        <p:nvPicPr>
          <p:cNvPr id="192" name="Picture 7" descr="Picture 7">
            <a:hlinkClick r:id="rId3" invalidUrl="" action="" tgtFrame="" tooltip="" history="1" highlightClick="0" endSnd="0"/>
          </p:cNvPr>
          <p:cNvPicPr>
            <a:picLocks noChangeAspect="1"/>
          </p:cNvPicPr>
          <p:nvPr/>
        </p:nvPicPr>
        <p:blipFill>
          <a:blip r:embed="rId4">
            <a:extLst/>
          </a:blip>
          <a:stretch>
            <a:fillRect/>
          </a:stretch>
        </p:blipFill>
        <p:spPr>
          <a:xfrm>
            <a:off x="-2" y="1412360"/>
            <a:ext cx="12192002" cy="5649396"/>
          </a:xfrm>
          <a:prstGeom prst="rect">
            <a:avLst/>
          </a:prstGeom>
          <a:ln w="12700">
            <a:miter lim="400000"/>
          </a:ln>
        </p:spPr>
      </p:pic>
      <p:sp>
        <p:nvSpPr>
          <p:cNvPr id="193" name="TextBox 8"/>
          <p:cNvSpPr txBox="1"/>
          <p:nvPr/>
        </p:nvSpPr>
        <p:spPr>
          <a:xfrm>
            <a:off x="2179320" y="3936831"/>
            <a:ext cx="2176272"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lstStyle>
          <a:p>
            <a:pPr/>
            <a:r>
              <a:t>The Red Dress Project</a:t>
            </a:r>
          </a:p>
        </p:txBody>
      </p:sp>
      <p:sp>
        <p:nvSpPr>
          <p:cNvPr id="194" name="TextBox 9"/>
          <p:cNvSpPr txBox="1"/>
          <p:nvPr/>
        </p:nvSpPr>
        <p:spPr>
          <a:xfrm>
            <a:off x="7836407" y="3825764"/>
            <a:ext cx="1786129"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lstStyle>
          <a:p>
            <a:pPr/>
            <a:r>
              <a:t>The Welsh Blanket</a:t>
            </a:r>
          </a:p>
        </p:txBody>
      </p:sp>
      <p:sp>
        <p:nvSpPr>
          <p:cNvPr id="195" name="TextBox 10"/>
          <p:cNvSpPr txBox="1"/>
          <p:nvPr/>
        </p:nvSpPr>
        <p:spPr>
          <a:xfrm>
            <a:off x="5800921" y="4075331"/>
            <a:ext cx="574400" cy="370841"/>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p>
            <a:pPr/>
            <a:r>
              <a:t>Both</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199" name="Picture 4" descr="Picture 4"/>
          <p:cNvPicPr>
            <a:picLocks noChangeAspect="1"/>
          </p:cNvPicPr>
          <p:nvPr/>
        </p:nvPicPr>
        <p:blipFill>
          <a:blip r:embed="rId2">
            <a:extLst/>
          </a:blip>
          <a:stretch>
            <a:fillRect/>
          </a:stretch>
        </p:blipFill>
        <p:spPr>
          <a:xfrm>
            <a:off x="8319352" y="3638550"/>
            <a:ext cx="2597151" cy="2641600"/>
          </a:xfrm>
          <a:prstGeom prst="rect">
            <a:avLst/>
          </a:prstGeom>
          <a:ln w="12700">
            <a:miter lim="400000"/>
          </a:ln>
        </p:spPr>
      </p:pic>
      <p:pic>
        <p:nvPicPr>
          <p:cNvPr id="200" name="Picture 6" descr="Picture 6"/>
          <p:cNvPicPr>
            <a:picLocks noChangeAspect="1"/>
          </p:cNvPicPr>
          <p:nvPr/>
        </p:nvPicPr>
        <p:blipFill>
          <a:blip r:embed="rId3">
            <a:extLst/>
          </a:blip>
          <a:stretch>
            <a:fillRect/>
          </a:stretch>
        </p:blipFill>
        <p:spPr>
          <a:xfrm>
            <a:off x="1492489" y="1898650"/>
            <a:ext cx="5759452" cy="3060700"/>
          </a:xfrm>
          <a:prstGeom prst="rect">
            <a:avLst/>
          </a:prstGeom>
          <a:ln w="12700">
            <a:miter lim="400000"/>
          </a:ln>
        </p:spPr>
      </p:pic>
      <p:sp>
        <p:nvSpPr>
          <p:cNvPr id="201" name="Right Arrow 9"/>
          <p:cNvSpPr/>
          <p:nvPr/>
        </p:nvSpPr>
        <p:spPr>
          <a:xfrm rot="7893817">
            <a:off x="2123191" y="1398634"/>
            <a:ext cx="1853171" cy="396554"/>
          </a:xfrm>
          <a:prstGeom prst="rightArrow">
            <a:avLst>
              <a:gd name="adj1" fmla="val 50000"/>
              <a:gd name="adj2" fmla="val 50000"/>
            </a:avLst>
          </a:prstGeom>
          <a:solidFill>
            <a:srgbClr val="94F7DC"/>
          </a:solidFill>
          <a:ln w="12700">
            <a:solidFill>
              <a:srgbClr val="0B5190"/>
            </a:solidFill>
            <a:miter/>
          </a:ln>
        </p:spPr>
        <p:txBody>
          <a:bodyPr lIns="45719" rIns="45719" anchor="ctr"/>
          <a:lstStyle/>
          <a:p>
            <a:pPr algn="ctr">
              <a:defRPr>
                <a:solidFill>
                  <a:srgbClr val="FFFFFF"/>
                </a:solidFill>
              </a:defRPr>
            </a:pPr>
          </a:p>
        </p:txBody>
      </p:sp>
      <p:sp>
        <p:nvSpPr>
          <p:cNvPr id="202" name="TextBox 10"/>
          <p:cNvSpPr txBox="1"/>
          <p:nvPr/>
        </p:nvSpPr>
        <p:spPr>
          <a:xfrm>
            <a:off x="4082882" y="534837"/>
            <a:ext cx="5550237"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Please add a photograph/screen shot of your Venn Diagram here</a:t>
            </a:r>
          </a:p>
        </p:txBody>
      </p:sp>
      <p:sp>
        <p:nvSpPr>
          <p:cNvPr id="203" name="Right Arrow 11"/>
          <p:cNvSpPr/>
          <p:nvPr/>
        </p:nvSpPr>
        <p:spPr>
          <a:xfrm rot="17922545">
            <a:off x="792327" y="3917793"/>
            <a:ext cx="3389900" cy="411822"/>
          </a:xfrm>
          <a:prstGeom prst="rightArrow">
            <a:avLst>
              <a:gd name="adj1" fmla="val 50000"/>
              <a:gd name="adj2" fmla="val 50000"/>
            </a:avLst>
          </a:prstGeom>
          <a:solidFill>
            <a:srgbClr val="94F7DC"/>
          </a:solidFill>
          <a:ln w="12700">
            <a:solidFill>
              <a:srgbClr val="0B5190"/>
            </a:solidFill>
            <a:miter/>
          </a:ln>
        </p:spPr>
        <p:txBody>
          <a:bodyPr lIns="45719" rIns="45719" anchor="ctr"/>
          <a:lstStyle/>
          <a:p>
            <a:pPr algn="ctr">
              <a:defRPr>
                <a:solidFill>
                  <a:srgbClr val="FFFFFF"/>
                </a:solidFill>
              </a:defRPr>
            </a:pPr>
          </a:p>
        </p:txBody>
      </p:sp>
      <p:sp>
        <p:nvSpPr>
          <p:cNvPr id="204" name="Right Arrow 12"/>
          <p:cNvSpPr/>
          <p:nvPr/>
        </p:nvSpPr>
        <p:spPr>
          <a:xfrm rot="17922545">
            <a:off x="2961659" y="3963789"/>
            <a:ext cx="3389900" cy="411822"/>
          </a:xfrm>
          <a:prstGeom prst="rightArrow">
            <a:avLst>
              <a:gd name="adj1" fmla="val 50000"/>
              <a:gd name="adj2" fmla="val 50000"/>
            </a:avLst>
          </a:prstGeom>
          <a:solidFill>
            <a:srgbClr val="94F7DC"/>
          </a:solidFill>
          <a:ln w="12700">
            <a:solidFill>
              <a:srgbClr val="0B5190"/>
            </a:solidFill>
            <a:miter/>
          </a:ln>
        </p:spPr>
        <p:txBody>
          <a:bodyPr lIns="45719" rIns="45719" anchor="ctr"/>
          <a:lstStyle/>
          <a:p>
            <a:pPr algn="ctr">
              <a:defRPr>
                <a:solidFill>
                  <a:srgbClr val="FFFFFF"/>
                </a:solidFill>
              </a:defRPr>
            </a:pPr>
          </a:p>
        </p:txBody>
      </p:sp>
      <p:sp>
        <p:nvSpPr>
          <p:cNvPr id="205" name="Right Arrow 13"/>
          <p:cNvSpPr/>
          <p:nvPr/>
        </p:nvSpPr>
        <p:spPr>
          <a:xfrm rot="17922545">
            <a:off x="1894246" y="3914166"/>
            <a:ext cx="3389900" cy="411822"/>
          </a:xfrm>
          <a:prstGeom prst="rightArrow">
            <a:avLst>
              <a:gd name="adj1" fmla="val 50000"/>
              <a:gd name="adj2" fmla="val 50000"/>
            </a:avLst>
          </a:prstGeom>
          <a:solidFill>
            <a:srgbClr val="94F7DC"/>
          </a:solidFill>
          <a:ln w="12700">
            <a:solidFill>
              <a:srgbClr val="0B5190"/>
            </a:solidFill>
            <a:miter/>
          </a:ln>
        </p:spPr>
        <p:txBody>
          <a:bodyPr lIns="45719" rIns="45719" anchor="ctr"/>
          <a:lstStyle/>
          <a:p>
            <a:pPr algn="ctr">
              <a:defRPr>
                <a:solidFill>
                  <a:srgbClr val="FFFFFF"/>
                </a:solidFill>
              </a:defRPr>
            </a:pPr>
          </a:p>
        </p:txBody>
      </p:sp>
      <p:sp>
        <p:nvSpPr>
          <p:cNvPr id="206" name="TextBox 14"/>
          <p:cNvSpPr txBox="1"/>
          <p:nvPr/>
        </p:nvSpPr>
        <p:spPr>
          <a:xfrm>
            <a:off x="321765" y="5956984"/>
            <a:ext cx="6982221"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You will have chosen to devise an activity for one of these phases, please input a description beneath the appropriate phase</a:t>
            </a:r>
          </a:p>
        </p:txBody>
      </p:sp>
      <p:sp>
        <p:nvSpPr>
          <p:cNvPr id="207" name="Right Arrow 15"/>
          <p:cNvSpPr/>
          <p:nvPr/>
        </p:nvSpPr>
        <p:spPr>
          <a:xfrm rot="5400000">
            <a:off x="7990510" y="2940444"/>
            <a:ext cx="1059026" cy="247290"/>
          </a:xfrm>
          <a:prstGeom prst="rightArrow">
            <a:avLst>
              <a:gd name="adj1" fmla="val 50000"/>
              <a:gd name="adj2" fmla="val 50000"/>
            </a:avLst>
          </a:prstGeom>
          <a:solidFill>
            <a:srgbClr val="0C9B74"/>
          </a:solidFill>
          <a:ln w="12700">
            <a:solidFill>
              <a:srgbClr val="0B5190"/>
            </a:solidFill>
            <a:miter/>
          </a:ln>
        </p:spPr>
        <p:txBody>
          <a:bodyPr lIns="45719" rIns="45719" anchor="ctr"/>
          <a:lstStyle/>
          <a:p>
            <a:pPr algn="ctr">
              <a:defRPr>
                <a:solidFill>
                  <a:srgbClr val="FFFFFF"/>
                </a:solidFill>
              </a:defRPr>
            </a:pPr>
          </a:p>
        </p:txBody>
      </p:sp>
      <p:sp>
        <p:nvSpPr>
          <p:cNvPr id="208" name="TextBox 16"/>
          <p:cNvSpPr txBox="1"/>
          <p:nvPr/>
        </p:nvSpPr>
        <p:spPr>
          <a:xfrm>
            <a:off x="8365072" y="1763528"/>
            <a:ext cx="1922124" cy="6502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r>
              <a:t>QR Code for Padlet Access</a:t>
            </a:r>
          </a:p>
        </p:txBody>
      </p:sp>
      <p:sp>
        <p:nvSpPr>
          <p:cNvPr id="209" name="Oval Callout 17"/>
          <p:cNvSpPr/>
          <p:nvPr/>
        </p:nvSpPr>
        <p:spPr>
          <a:xfrm>
            <a:off x="9905321" y="1459661"/>
            <a:ext cx="2012831" cy="1759790"/>
          </a:xfrm>
          <a:prstGeom prst="wedgeEllipseCallout">
            <a:avLst>
              <a:gd name="adj1" fmla="val -20833"/>
              <a:gd name="adj2" fmla="val 62500"/>
            </a:avLst>
          </a:prstGeom>
          <a:solidFill>
            <a:srgbClr val="CAFBED"/>
          </a:solidFill>
          <a:ln w="12700">
            <a:solidFill>
              <a:srgbClr val="0B5190"/>
            </a:solidFill>
            <a:miter/>
          </a:ln>
        </p:spPr>
        <p:txBody>
          <a:bodyPr lIns="45719" rIns="45719" anchor="ctr"/>
          <a:lstStyle/>
          <a:p>
            <a:pPr algn="ctr">
              <a:defRPr>
                <a:solidFill>
                  <a:srgbClr val="FFFFFF"/>
                </a:solidFill>
              </a:defRPr>
            </a:pPr>
          </a:p>
        </p:txBody>
      </p:sp>
      <p:sp>
        <p:nvSpPr>
          <p:cNvPr id="210" name="TextBox 18"/>
          <p:cNvSpPr txBox="1"/>
          <p:nvPr/>
        </p:nvSpPr>
        <p:spPr>
          <a:xfrm>
            <a:off x="10173311" y="1750013"/>
            <a:ext cx="1396514" cy="148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lstStyle>
          <a:p>
            <a:pPr/>
            <a:r>
              <a:t>DON’T FORGET TO ADD YOUR NAMES!</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ShapesVTI">
  <a:themeElements>
    <a:clrScheme name="ShapesVTI">
      <a:dk1>
        <a:srgbClr val="000000"/>
      </a:dk1>
      <a:lt1>
        <a:srgbClr val="FFFFFF"/>
      </a:lt1>
      <a:dk2>
        <a:srgbClr val="A7A7A7"/>
      </a:dk2>
      <a:lt2>
        <a:srgbClr val="535353"/>
      </a:lt2>
      <a:accent1>
        <a:srgbClr val="0F6FC6"/>
      </a:accent1>
      <a:accent2>
        <a:srgbClr val="009DD9"/>
      </a:accent2>
      <a:accent3>
        <a:srgbClr val="0BD0D9"/>
      </a:accent3>
      <a:accent4>
        <a:srgbClr val="10CF9B"/>
      </a:accent4>
      <a:accent5>
        <a:srgbClr val="7CCA62"/>
      </a:accent5>
      <a:accent6>
        <a:srgbClr val="A5C249"/>
      </a:accent6>
      <a:hlink>
        <a:srgbClr val="0000FF"/>
      </a:hlink>
      <a:folHlink>
        <a:srgbClr val="FF00FF"/>
      </a:folHlink>
    </a:clrScheme>
    <a:fontScheme name="ShapesVTI">
      <a:majorFont>
        <a:latin typeface="Helvetica"/>
        <a:ea typeface="Helvetica"/>
        <a:cs typeface="Helvetica"/>
      </a:majorFont>
      <a:minorFont>
        <a:latin typeface="Calibri"/>
        <a:ea typeface="Calibri"/>
        <a:cs typeface="Calibri"/>
      </a:minorFont>
    </a:fontScheme>
    <a:fmtScheme name="Shapes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ShapesVTI">
  <a:themeElements>
    <a:clrScheme name="ShapesVTI">
      <a:dk1>
        <a:srgbClr val="000000"/>
      </a:dk1>
      <a:lt1>
        <a:srgbClr val="FFFFFF"/>
      </a:lt1>
      <a:dk2>
        <a:srgbClr val="A7A7A7"/>
      </a:dk2>
      <a:lt2>
        <a:srgbClr val="535353"/>
      </a:lt2>
      <a:accent1>
        <a:srgbClr val="0F6FC6"/>
      </a:accent1>
      <a:accent2>
        <a:srgbClr val="009DD9"/>
      </a:accent2>
      <a:accent3>
        <a:srgbClr val="0BD0D9"/>
      </a:accent3>
      <a:accent4>
        <a:srgbClr val="10CF9B"/>
      </a:accent4>
      <a:accent5>
        <a:srgbClr val="7CCA62"/>
      </a:accent5>
      <a:accent6>
        <a:srgbClr val="A5C249"/>
      </a:accent6>
      <a:hlink>
        <a:srgbClr val="0000FF"/>
      </a:hlink>
      <a:folHlink>
        <a:srgbClr val="FF00FF"/>
      </a:folHlink>
    </a:clrScheme>
    <a:fontScheme name="ShapesVTI">
      <a:majorFont>
        <a:latin typeface="Helvetica"/>
        <a:ea typeface="Helvetica"/>
        <a:cs typeface="Helvetica"/>
      </a:majorFont>
      <a:minorFont>
        <a:latin typeface="Calibri"/>
        <a:ea typeface="Calibri"/>
        <a:cs typeface="Calibri"/>
      </a:minorFont>
    </a:fontScheme>
    <a:fmtScheme name="Shapes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Avenir Next LT Pro"/>
            <a:ea typeface="Avenir Next LT Pro"/>
            <a:cs typeface="Avenir Next LT Pro"/>
            <a:sym typeface="Avenir Next LT Pro"/>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