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Default Extension="svg" ContentType="image/svg+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revisionInfo.xml" ContentType="application/vnd.ms-powerpoint.revisioninfo+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notesSlides/notesSlide6.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8" r:id="rId1"/>
  </p:sldMasterIdLst>
  <p:notesMasterIdLst>
    <p:notesMasterId r:id="rId15"/>
  </p:notesMasterIdLst>
  <p:sldIdLst>
    <p:sldId id="257" r:id="rId2"/>
    <p:sldId id="258" r:id="rId3"/>
    <p:sldId id="259" r:id="rId4"/>
    <p:sldId id="264" r:id="rId5"/>
    <p:sldId id="272" r:id="rId6"/>
    <p:sldId id="261" r:id="rId7"/>
    <p:sldId id="275" r:id="rId8"/>
    <p:sldId id="276" r:id="rId9"/>
    <p:sldId id="269" r:id="rId10"/>
    <p:sldId id="277" r:id="rId11"/>
    <p:sldId id="274" r:id="rId12"/>
    <p:sldId id="268" r:id="rId13"/>
    <p:sldId id="270"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xmlns="">
          <a:srgbClr val="FF0000"/>
        </p14:laserClr>
      </p:ext>
      <p:ext uri="{2FDB2607-1784-4EEB-B798-7EB5836EED8A}">
        <p14:showMediaCtrls xmlns:p14="http://schemas.microsoft.com/office/powerpoint/2010/main" xmlns="" val="1"/>
      </p:ext>
    </p:extLst>
  </p:showPr>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 uri="{FD5EFAAD-0ECE-453E-9831-46B23BE46B34}">
      <p15:chartTrackingRefBased xmlns:p15="http://schemas.microsoft.com/office/powerpoint/2012/main" xmlns=""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FE0BE99-0EB6-2AF7-C74C-EEBD179311ED}" v="5" dt="2024-07-02T07:43:11.69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showOutlineIcons="0">
    <p:restoredLeft sz="20219" autoAdjust="0"/>
    <p:restoredTop sz="99632" autoAdjust="0"/>
  </p:normalViewPr>
  <p:slideViewPr>
    <p:cSldViewPr snapToGrid="0">
      <p:cViewPr varScale="1">
        <p:scale>
          <a:sx n="87" d="100"/>
          <a:sy n="87" d="100"/>
        </p:scale>
        <p:origin x="-288" y="-77"/>
      </p:cViewPr>
      <p:guideLst>
        <p:guide orient="horz" pos="2160"/>
        <p:guide pos="3840"/>
      </p:guideLst>
    </p:cSldViewPr>
  </p:slideViewPr>
  <p:notesTextViewPr>
    <p:cViewPr>
      <p:scale>
        <a:sx n="1" d="1"/>
        <a:sy n="1" d="1"/>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8B593B9-8822-49A2-A0D2-7BDA0417E048}" type="datetimeFigureOut">
              <a:rPr lang="en-IN" smtClean="0"/>
              <a:pPr/>
              <a:t>05-08-2024</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B930808-013A-4E64-8C22-6A52736FCE52}" type="slidenum">
              <a:rPr lang="en-IN" smtClean="0"/>
              <a:pPr/>
              <a:t>‹#›</a:t>
            </a:fld>
            <a:endParaRPr lang="en-IN"/>
          </a:p>
        </p:txBody>
      </p:sp>
    </p:spTree>
    <p:extLst>
      <p:ext uri="{BB962C8B-B14F-4D97-AF65-F5344CB8AC3E}">
        <p14:creationId xmlns:p14="http://schemas.microsoft.com/office/powerpoint/2010/main" xmlns="" val="1642136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B930808-013A-4E64-8C22-6A52736FCE52}" type="slidenum">
              <a:rPr lang="en-IN" smtClean="0"/>
              <a:pPr/>
              <a:t>2</a:t>
            </a:fld>
            <a:endParaRPr lang="en-IN"/>
          </a:p>
        </p:txBody>
      </p:sp>
    </p:spTree>
    <p:extLst>
      <p:ext uri="{BB962C8B-B14F-4D97-AF65-F5344CB8AC3E}">
        <p14:creationId xmlns:p14="http://schemas.microsoft.com/office/powerpoint/2010/main" xmlns="" val="19700201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pPr>
            <a:r>
              <a:rPr lang="en-IN" sz="1800" dirty="0">
                <a:effectLst/>
                <a:latin typeface="Times New Roman" panose="02020603050405020304" pitchFamily="18" charset="0"/>
                <a:ea typeface="Times New Roman" panose="02020603050405020304" pitchFamily="18" charset="0"/>
              </a:rPr>
              <a:t>Amazon Web Services (AWS), the company's cloud computing branch, is a market leader, offering dependable and scalable cloud solutions to organizations worldwide. The company has been able to attain success in the market because it aims to meet the needs and requirements of clients in an updated manner that initiates growth. Amazon's IT group is critical to this purpose, guaranteeing the seamless operation of its massive digital and logistical infrastructure.</a:t>
            </a:r>
          </a:p>
        </p:txBody>
      </p:sp>
      <p:sp>
        <p:nvSpPr>
          <p:cNvPr id="4" name="Slide Number Placeholder 3"/>
          <p:cNvSpPr>
            <a:spLocks noGrp="1"/>
          </p:cNvSpPr>
          <p:nvPr>
            <p:ph type="sldNum" sz="quarter" idx="5"/>
          </p:nvPr>
        </p:nvSpPr>
        <p:spPr/>
        <p:txBody>
          <a:bodyPr/>
          <a:lstStyle/>
          <a:p>
            <a:fld id="{5B930808-013A-4E64-8C22-6A52736FCE52}" type="slidenum">
              <a:rPr lang="en-IN" smtClean="0"/>
              <a:pPr/>
              <a:t>3</a:t>
            </a:fld>
            <a:endParaRPr lang="en-IN"/>
          </a:p>
        </p:txBody>
      </p:sp>
    </p:spTree>
    <p:extLst>
      <p:ext uri="{BB962C8B-B14F-4D97-AF65-F5344CB8AC3E}">
        <p14:creationId xmlns:p14="http://schemas.microsoft.com/office/powerpoint/2010/main" xmlns="" val="389278729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Times New Roman" panose="02020603050405020304" pitchFamily="18" charset="0"/>
                <a:ea typeface="Times New Roman" panose="02020603050405020304" pitchFamily="18" charset="0"/>
              </a:rPr>
              <a:t>The company aims to attain a </a:t>
            </a:r>
            <a:r>
              <a:rPr lang="en-IN" sz="1800" dirty="0" err="1">
                <a:effectLst/>
                <a:latin typeface="Times New Roman" panose="02020603050405020304" pitchFamily="18" charset="0"/>
                <a:ea typeface="Times New Roman" panose="02020603050405020304" pitchFamily="18" charset="0"/>
              </a:rPr>
              <a:t>favorable</a:t>
            </a:r>
            <a:r>
              <a:rPr lang="en-IN" sz="1800" dirty="0">
                <a:effectLst/>
                <a:latin typeface="Times New Roman" panose="02020603050405020304" pitchFamily="18" charset="0"/>
                <a:ea typeface="Times New Roman" panose="02020603050405020304" pitchFamily="18" charset="0"/>
              </a:rPr>
              <a:t> market position that initiates growth and development by meeting its strategic goals. Amazon intends to preserve its competitive advantage, promote growth, and provide excellent value to its customers by continuing to invest in innovation and cutting-edge technology.</a:t>
            </a:r>
          </a:p>
          <a:p>
            <a:endParaRPr lang="en-IN" dirty="0"/>
          </a:p>
        </p:txBody>
      </p:sp>
      <p:sp>
        <p:nvSpPr>
          <p:cNvPr id="4" name="Slide Number Placeholder 3"/>
          <p:cNvSpPr>
            <a:spLocks noGrp="1"/>
          </p:cNvSpPr>
          <p:nvPr>
            <p:ph type="sldNum" sz="quarter" idx="5"/>
          </p:nvPr>
        </p:nvSpPr>
        <p:spPr/>
        <p:txBody>
          <a:bodyPr/>
          <a:lstStyle/>
          <a:p>
            <a:fld id="{5B930808-013A-4E64-8C22-6A52736FCE52}" type="slidenum">
              <a:rPr lang="en-IN" smtClean="0"/>
              <a:pPr/>
              <a:t>4</a:t>
            </a:fld>
            <a:endParaRPr lang="en-IN"/>
          </a:p>
        </p:txBody>
      </p:sp>
    </p:spTree>
    <p:extLst>
      <p:ext uri="{BB962C8B-B14F-4D97-AF65-F5344CB8AC3E}">
        <p14:creationId xmlns:p14="http://schemas.microsoft.com/office/powerpoint/2010/main" xmlns="" val="352479574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lvl="0" indent="-342900" algn="just">
              <a:lnSpc>
                <a:spcPct val="200000"/>
              </a:lnSpc>
              <a:buFont typeface="Symbol" panose="05050102010706020507" pitchFamily="18" charset="2"/>
              <a:buChar char=""/>
            </a:pPr>
            <a:r>
              <a:rPr lang="en-GB" sz="1800" dirty="0">
                <a:effectLst/>
                <a:latin typeface="Times New Roman" panose="02020603050405020304" pitchFamily="18" charset="0"/>
                <a:ea typeface="Times New Roman" panose="02020603050405020304" pitchFamily="18" charset="0"/>
              </a:rPr>
              <a:t>Position Title: IT Project Manager </a:t>
            </a:r>
            <a:endParaRPr lang="en-IN" sz="1800" dirty="0">
              <a:effectLst/>
              <a:latin typeface="Times New Roman" panose="02020603050405020304" pitchFamily="18" charset="0"/>
              <a:ea typeface="Times New Roman" panose="02020603050405020304" pitchFamily="18" charset="0"/>
            </a:endParaRPr>
          </a:p>
          <a:p>
            <a:pPr marL="342900" lvl="0" indent="-342900" algn="just">
              <a:lnSpc>
                <a:spcPct val="200000"/>
              </a:lnSpc>
              <a:buFont typeface="Symbol" panose="05050102010706020507" pitchFamily="18" charset="2"/>
              <a:buChar char=""/>
            </a:pPr>
            <a:r>
              <a:rPr lang="en-GB" sz="1800" dirty="0">
                <a:effectLst/>
                <a:latin typeface="Times New Roman" panose="02020603050405020304" pitchFamily="18" charset="0"/>
                <a:ea typeface="Times New Roman" panose="02020603050405020304" pitchFamily="18" charset="0"/>
              </a:rPr>
              <a:t>Department: IT</a:t>
            </a:r>
            <a:endParaRPr lang="en-IN" sz="1800" dirty="0">
              <a:effectLst/>
              <a:latin typeface="Times New Roman" panose="02020603050405020304" pitchFamily="18" charset="0"/>
              <a:ea typeface="Times New Roman" panose="02020603050405020304" pitchFamily="18" charset="0"/>
            </a:endParaRPr>
          </a:p>
          <a:p>
            <a:pPr marL="342900" lvl="0" indent="-342900" algn="just">
              <a:lnSpc>
                <a:spcPct val="200000"/>
              </a:lnSpc>
              <a:buFont typeface="Symbol" panose="05050102010706020507" pitchFamily="18" charset="2"/>
              <a:buChar char=""/>
            </a:pPr>
            <a:r>
              <a:rPr lang="en-GB" sz="1800" dirty="0">
                <a:effectLst/>
                <a:latin typeface="Times New Roman" panose="02020603050405020304" pitchFamily="18" charset="0"/>
                <a:ea typeface="Times New Roman" panose="02020603050405020304" pitchFamily="18" charset="0"/>
              </a:rPr>
              <a:t>Reports To: IT Director</a:t>
            </a:r>
            <a:endParaRPr lang="en-IN" sz="1800" dirty="0">
              <a:effectLst/>
              <a:latin typeface="Times New Roman" panose="02020603050405020304" pitchFamily="18" charset="0"/>
              <a:ea typeface="Times New Roman" panose="02020603050405020304" pitchFamily="18" charset="0"/>
            </a:endParaRPr>
          </a:p>
          <a:p>
            <a:pPr marL="342900" lvl="0" indent="-342900" algn="just">
              <a:lnSpc>
                <a:spcPct val="200000"/>
              </a:lnSpc>
              <a:buFont typeface="Symbol" panose="05050102010706020507" pitchFamily="18" charset="2"/>
              <a:buChar char=""/>
            </a:pPr>
            <a:r>
              <a:rPr lang="en-GB" sz="1800" dirty="0">
                <a:effectLst/>
                <a:latin typeface="Times New Roman" panose="02020603050405020304" pitchFamily="18" charset="0"/>
                <a:ea typeface="Times New Roman" panose="02020603050405020304" pitchFamily="18" charset="0"/>
              </a:rPr>
              <a:t>Location: ABC</a:t>
            </a:r>
            <a:endParaRPr lang="en-IN" sz="1800" dirty="0">
              <a:effectLst/>
              <a:latin typeface="Times New Roman" panose="02020603050405020304" pitchFamily="18" charset="0"/>
              <a:ea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5B930808-013A-4E64-8C22-6A52736FCE52}" type="slidenum">
              <a:rPr lang="en-IN" smtClean="0"/>
              <a:pPr/>
              <a:t>6</a:t>
            </a:fld>
            <a:endParaRPr lang="en-IN"/>
          </a:p>
        </p:txBody>
      </p:sp>
    </p:spTree>
    <p:extLst>
      <p:ext uri="{BB962C8B-B14F-4D97-AF65-F5344CB8AC3E}">
        <p14:creationId xmlns:p14="http://schemas.microsoft.com/office/powerpoint/2010/main" xmlns="" val="116179972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pPr>
            <a:r>
              <a:rPr lang="en-IN" sz="1800" dirty="0">
                <a:effectLst/>
                <a:latin typeface="Times New Roman" panose="02020603050405020304" pitchFamily="18" charset="0"/>
                <a:ea typeface="Times New Roman" panose="02020603050405020304" pitchFamily="18" charset="0"/>
              </a:rPr>
              <a:t>The job sometimes requires long working hours and traveling to business sites to meet project needs. Working conditions are vibrant and fast-paced, with chances for professional growth and development in a collaborative and inventive setting (</a:t>
            </a:r>
            <a:r>
              <a:rPr lang="en-GB" sz="1800" dirty="0" err="1">
                <a:effectLst/>
                <a:latin typeface="Times New Roman" panose="02020603050405020304" pitchFamily="18" charset="0"/>
                <a:ea typeface="Times New Roman" panose="02020603050405020304" pitchFamily="18" charset="0"/>
              </a:rPr>
              <a:t>Bryar</a:t>
            </a:r>
            <a:r>
              <a:rPr lang="en-GB" sz="1800" dirty="0">
                <a:effectLst/>
                <a:latin typeface="Times New Roman" panose="02020603050405020304" pitchFamily="18" charset="0"/>
                <a:ea typeface="Times New Roman" panose="02020603050405020304" pitchFamily="18" charset="0"/>
              </a:rPr>
              <a:t> and Carr, 2021</a:t>
            </a:r>
            <a:r>
              <a:rPr lang="en-IN" sz="1800" dirty="0">
                <a:effectLst/>
                <a:latin typeface="Times New Roman" panose="02020603050405020304" pitchFamily="18" charset="0"/>
                <a:ea typeface="Times New Roman" panose="02020603050405020304" pitchFamily="18" charset="0"/>
              </a:rPr>
              <a:t>). </a:t>
            </a:r>
          </a:p>
        </p:txBody>
      </p:sp>
      <p:sp>
        <p:nvSpPr>
          <p:cNvPr id="4" name="Slide Number Placeholder 3"/>
          <p:cNvSpPr>
            <a:spLocks noGrp="1"/>
          </p:cNvSpPr>
          <p:nvPr>
            <p:ph type="sldNum" sz="quarter" idx="5"/>
          </p:nvPr>
        </p:nvSpPr>
        <p:spPr/>
        <p:txBody>
          <a:bodyPr/>
          <a:lstStyle/>
          <a:p>
            <a:fld id="{5B930808-013A-4E64-8C22-6A52736FCE52}" type="slidenum">
              <a:rPr lang="en-IN" smtClean="0"/>
              <a:pPr/>
              <a:t>9</a:t>
            </a:fld>
            <a:endParaRPr lang="en-IN"/>
          </a:p>
        </p:txBody>
      </p:sp>
    </p:spTree>
    <p:extLst>
      <p:ext uri="{BB962C8B-B14F-4D97-AF65-F5344CB8AC3E}">
        <p14:creationId xmlns:p14="http://schemas.microsoft.com/office/powerpoint/2010/main" xmlns="" val="271233300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5B930808-013A-4E64-8C22-6A52736FCE52}" type="slidenum">
              <a:rPr lang="en-IN" smtClean="0"/>
              <a:pPr/>
              <a:t>13</a:t>
            </a:fld>
            <a:endParaRPr lang="en-IN"/>
          </a:p>
        </p:txBody>
      </p:sp>
    </p:spTree>
    <p:extLst>
      <p:ext uri="{BB962C8B-B14F-4D97-AF65-F5344CB8AC3E}">
        <p14:creationId xmlns:p14="http://schemas.microsoft.com/office/powerpoint/2010/main" xmlns="" val="256925888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8"/>
            <a:ext cx="103632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846CE7D5-CF57-46EF-B807-FDD0502418D4}" type="datetimeFigureOut">
              <a:rPr lang="en-US" smtClean="0"/>
              <a:pPr/>
              <a:t>8/5/2024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846CE7D5-CF57-46EF-B807-FDD0502418D4}" type="datetimeFigureOut">
              <a:rPr lang="en-US" smtClean="0"/>
              <a:pPr/>
              <a:t>8/5/2024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3"/>
            <a:ext cx="103632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pPr/>
              <a:t>8/5/2024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812800" y="1600203"/>
            <a:ext cx="7213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8229600" y="1600203"/>
            <a:ext cx="7213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846CE7D5-CF57-46EF-B807-FDD0502418D4}" type="datetimeFigureOut">
              <a:rPr lang="en-US" smtClean="0"/>
              <a:pPr/>
              <a:t>8/5/2024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6193369"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93369"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846CE7D5-CF57-46EF-B807-FDD0502418D4}" type="datetimeFigureOut">
              <a:rPr lang="en-US" smtClean="0"/>
              <a:pPr/>
              <a:t>8/5/2024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846CE7D5-CF57-46EF-B807-FDD0502418D4}" type="datetimeFigureOut">
              <a:rPr lang="en-US" smtClean="0"/>
              <a:pPr/>
              <a:t>8/5/2024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pPr/>
              <a:t>8/5/2024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2" y="273050"/>
            <a:ext cx="4011084"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4766733" y="273053"/>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609602" y="1435103"/>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pPr/>
              <a:t>8/5/2024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pPr/>
              <a:t>8/5/2024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846CE7D5-CF57-46EF-B807-FDD0502418D4}" type="datetimeFigureOut">
              <a:rPr lang="en-US" smtClean="0"/>
              <a:pPr/>
              <a:t>8/5/2024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1785600" y="274641"/>
            <a:ext cx="36576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812800" y="274641"/>
            <a:ext cx="107696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846CE7D5-CF57-46EF-B807-FDD0502418D4}" type="datetimeFigureOut">
              <a:rPr lang="en-US" smtClean="0"/>
              <a:pPr/>
              <a:t>8/5/2024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609600" y="1600203"/>
            <a:ext cx="109728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609600" y="6356353"/>
            <a:ext cx="28448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US" smtClean="0"/>
              <a:pPr/>
              <a:t>8/5/2024</a:t>
            </a:fld>
            <a:endParaRPr lang="en-US"/>
          </a:p>
        </p:txBody>
      </p:sp>
      <p:sp>
        <p:nvSpPr>
          <p:cNvPr id="5" name="Footer Placeholder 4"/>
          <p:cNvSpPr>
            <a:spLocks noGrp="1"/>
          </p:cNvSpPr>
          <p:nvPr>
            <p:ph type="ftr" sz="quarter" idx="3"/>
          </p:nvPr>
        </p:nvSpPr>
        <p:spPr>
          <a:xfrm>
            <a:off x="4165600" y="6356353"/>
            <a:ext cx="3860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737600" y="6356353"/>
            <a:ext cx="28448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719" r:id="rId1"/>
    <p:sldLayoutId id="2147483720" r:id="rId2"/>
    <p:sldLayoutId id="2147483721" r:id="rId3"/>
    <p:sldLayoutId id="2147483722" r:id="rId4"/>
    <p:sldLayoutId id="2147483723" r:id="rId5"/>
    <p:sldLayoutId id="2147483724" r:id="rId6"/>
    <p:sldLayoutId id="2147483725" r:id="rId7"/>
    <p:sldLayoutId id="2147483726" r:id="rId8"/>
    <p:sldLayoutId id="2147483727" r:id="rId9"/>
    <p:sldLayoutId id="2147483728" r:id="rId10"/>
    <p:sldLayoutId id="214748372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4.svg"/></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6.sv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books.google.com/books?hl=en&amp;lr=&amp;id=jgn5DwAAQBAJ&amp;oi=fnd&amp;pg=PT7&amp;dq=hiring+management+amazon+co&amp;ots=6FrJygVGys&amp;sig=iS8WjN5KzppA8c9NORH_TfBZ9TE" TargetMode="External"/><Relationship Id="rId7" Type="http://schemas.openxmlformats.org/officeDocument/2006/relationships/hyperlink" Target="https://blog.goodaudience.com/5-big-business-problems-amazon-is-tryingto-solve-with-machine-learning-86247af08897" TargetMode="External"/><Relationship Id="rId2" Type="http://schemas.openxmlformats.org/officeDocument/2006/relationships/hyperlink" Target="http://www.lifesciencesite.com/lsj/lsj180621/10_37325lsj180621_71_90.pdf" TargetMode="External"/><Relationship Id="rId1" Type="http://schemas.openxmlformats.org/officeDocument/2006/relationships/slideLayout" Target="../slideLayouts/slideLayout2.xml"/><Relationship Id="rId6" Type="http://schemas.openxmlformats.org/officeDocument/2006/relationships/hyperlink" Target="https://bristoluniversitypressdigital.com/monochap/book/9781529226577/ch011.xml" TargetMode="External"/><Relationship Id="rId5" Type="http://schemas.openxmlformats.org/officeDocument/2006/relationships/hyperlink" Target="https://www.tandfonline.com/doi/full/10.1080/09505431.2021.1937095" TargetMode="External"/><Relationship Id="rId4" Type="http://schemas.openxmlformats.org/officeDocument/2006/relationships/hyperlink" Target="https://journals.sagepub.com/doi/abs/10.1177/0162243920943665" TargetMode="Externa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D2950550-6C39-B563-D3F0-C17DC33A1CF5}"/>
              </a:ext>
            </a:extLst>
          </p:cNvPr>
          <p:cNvSpPr>
            <a:spLocks noGrp="1"/>
          </p:cNvSpPr>
          <p:nvPr>
            <p:ph type="title"/>
          </p:nvPr>
        </p:nvSpPr>
        <p:spPr>
          <a:xfrm>
            <a:off x="802455" y="105893"/>
            <a:ext cx="10066122" cy="1627960"/>
          </a:xfrm>
        </p:spPr>
        <p:txBody>
          <a:bodyPr anchor="b">
            <a:normAutofit fontScale="90000"/>
          </a:bodyPr>
          <a:lstStyle/>
          <a:p>
            <a:pPr algn="l"/>
            <a:r>
              <a:rPr lang="en-GB" sz="1600" b="1" i="1" dirty="0" smtClean="0">
                <a:solidFill>
                  <a:schemeClr val="tx1"/>
                </a:solidFill>
                <a:latin typeface="Arial"/>
                <a:cs typeface="Arial"/>
              </a:rPr>
              <a:t/>
            </a:r>
            <a:br>
              <a:rPr lang="en-GB" sz="1600" b="1" i="1" dirty="0" smtClean="0">
                <a:solidFill>
                  <a:schemeClr val="tx1"/>
                </a:solidFill>
                <a:latin typeface="Arial"/>
                <a:cs typeface="Arial"/>
              </a:rPr>
            </a:br>
            <a:r>
              <a:rPr lang="en-GB" sz="1600" b="1" i="1" dirty="0" smtClean="0">
                <a:latin typeface="Arial"/>
                <a:cs typeface="Arial"/>
              </a:rPr>
              <a:t/>
            </a:r>
            <a:br>
              <a:rPr lang="en-GB" sz="1600" b="1" i="1" dirty="0" smtClean="0">
                <a:latin typeface="Arial"/>
                <a:cs typeface="Arial"/>
              </a:rPr>
            </a:br>
            <a:r>
              <a:rPr lang="en-GB" sz="1600" b="1" i="1" dirty="0" smtClean="0">
                <a:solidFill>
                  <a:schemeClr val="tx1"/>
                </a:solidFill>
                <a:latin typeface="Arial"/>
                <a:cs typeface="Arial"/>
              </a:rPr>
              <a:t>Student </a:t>
            </a:r>
            <a:r>
              <a:rPr lang="en-GB" sz="1600" b="1" i="1" dirty="0">
                <a:solidFill>
                  <a:schemeClr val="tx1"/>
                </a:solidFill>
                <a:latin typeface="Arial"/>
                <a:cs typeface="Arial"/>
              </a:rPr>
              <a:t>Name</a:t>
            </a:r>
            <a:r>
              <a:rPr lang="en-GB" sz="1600" b="1" i="1" dirty="0" smtClean="0">
                <a:solidFill>
                  <a:schemeClr val="tx1"/>
                </a:solidFill>
                <a:latin typeface="Arial"/>
                <a:cs typeface="Arial"/>
              </a:rPr>
              <a:t>: </a:t>
            </a:r>
            <a:r>
              <a:rPr lang="en-GB" sz="1600" i="1" dirty="0" err="1" smtClean="0">
                <a:solidFill>
                  <a:schemeClr val="tx1"/>
                </a:solidFill>
                <a:latin typeface="Arial"/>
                <a:cs typeface="Arial"/>
              </a:rPr>
              <a:t>Manjula</a:t>
            </a:r>
            <a:r>
              <a:rPr lang="en-GB" sz="1600" i="1" dirty="0" smtClean="0">
                <a:solidFill>
                  <a:schemeClr val="tx1"/>
                </a:solidFill>
                <a:latin typeface="Arial"/>
                <a:cs typeface="Arial"/>
              </a:rPr>
              <a:t> </a:t>
            </a:r>
            <a:r>
              <a:rPr lang="en-GB" sz="1600" i="1" dirty="0" err="1">
                <a:solidFill>
                  <a:schemeClr val="tx1"/>
                </a:solidFill>
                <a:latin typeface="Arial"/>
                <a:cs typeface="Arial"/>
              </a:rPr>
              <a:t>Babubhai</a:t>
            </a:r>
            <a:r>
              <a:rPr lang="en-GB" sz="1600" i="1" dirty="0">
                <a:solidFill>
                  <a:schemeClr val="tx1"/>
                </a:solidFill>
                <a:latin typeface="Arial"/>
                <a:cs typeface="Arial"/>
              </a:rPr>
              <a:t> </a:t>
            </a:r>
            <a:r>
              <a:rPr lang="en-GB" sz="1600" i="1" dirty="0" err="1" smtClean="0">
                <a:solidFill>
                  <a:schemeClr val="tx1"/>
                </a:solidFill>
                <a:latin typeface="Arial"/>
                <a:cs typeface="Arial"/>
              </a:rPr>
              <a:t>Odedra</a:t>
            </a:r>
            <a:endParaRPr lang="en-US" sz="1600" dirty="0">
              <a:solidFill>
                <a:schemeClr val="tx1"/>
              </a:solidFill>
              <a:latin typeface="Arial"/>
              <a:cs typeface="Arial"/>
            </a:endParaRPr>
          </a:p>
          <a:p>
            <a:pPr algn="l"/>
            <a:r>
              <a:rPr lang="en-GB" sz="1600" b="1" i="1" dirty="0">
                <a:solidFill>
                  <a:schemeClr val="tx1"/>
                </a:solidFill>
                <a:latin typeface="Arial"/>
                <a:cs typeface="Arial"/>
              </a:rPr>
              <a:t>Student Number</a:t>
            </a:r>
            <a:r>
              <a:rPr lang="en-GB" sz="1600" b="1" i="1" dirty="0" smtClean="0">
                <a:solidFill>
                  <a:schemeClr val="tx1"/>
                </a:solidFill>
                <a:latin typeface="Arial"/>
                <a:cs typeface="Arial"/>
              </a:rPr>
              <a:t>: </a:t>
            </a:r>
            <a:r>
              <a:rPr lang="en-GB" sz="1600" i="1" dirty="0" smtClean="0">
                <a:solidFill>
                  <a:schemeClr val="tx1"/>
                </a:solidFill>
                <a:latin typeface="Arial"/>
                <a:cs typeface="Arial"/>
              </a:rPr>
              <a:t>2331788</a:t>
            </a:r>
            <a:endParaRPr lang="en-US" sz="1600" dirty="0">
              <a:solidFill>
                <a:schemeClr val="tx1"/>
              </a:solidFill>
              <a:latin typeface="Arial"/>
              <a:cs typeface="Arial"/>
            </a:endParaRPr>
          </a:p>
          <a:p>
            <a:pPr algn="l"/>
            <a:r>
              <a:rPr lang="en-GB" sz="1600" b="1" i="1" dirty="0">
                <a:solidFill>
                  <a:schemeClr val="tx1"/>
                </a:solidFill>
                <a:latin typeface="Arial"/>
                <a:cs typeface="Arial"/>
              </a:rPr>
              <a:t>Course Name:</a:t>
            </a:r>
            <a:r>
              <a:rPr lang="en-GB" sz="1600" i="1" dirty="0">
                <a:solidFill>
                  <a:schemeClr val="tx1"/>
                </a:solidFill>
                <a:latin typeface="Arial"/>
                <a:cs typeface="Arial"/>
              </a:rPr>
              <a:t> Human Capital management </a:t>
            </a:r>
            <a:endParaRPr lang="en-US" sz="1600" dirty="0">
              <a:solidFill>
                <a:schemeClr val="tx1"/>
              </a:solidFill>
              <a:latin typeface="Arial"/>
              <a:cs typeface="Arial"/>
            </a:endParaRPr>
          </a:p>
          <a:p>
            <a:pPr algn="l"/>
            <a:r>
              <a:rPr lang="en-GB" sz="1600" b="1" i="1" dirty="0">
                <a:solidFill>
                  <a:schemeClr val="tx1"/>
                </a:solidFill>
                <a:latin typeface="Arial"/>
                <a:cs typeface="Arial"/>
              </a:rPr>
              <a:t>Lecturer Name: </a:t>
            </a:r>
            <a:r>
              <a:rPr lang="en-GB" sz="1600" i="1" dirty="0">
                <a:solidFill>
                  <a:schemeClr val="tx1"/>
                </a:solidFill>
                <a:latin typeface="Arial"/>
                <a:cs typeface="Arial"/>
              </a:rPr>
              <a:t>Nishi </a:t>
            </a:r>
            <a:r>
              <a:rPr lang="en-GB" sz="1600" i="1" dirty="0" err="1">
                <a:solidFill>
                  <a:schemeClr val="tx1"/>
                </a:solidFill>
                <a:latin typeface="Arial"/>
                <a:cs typeface="Arial"/>
              </a:rPr>
              <a:t>Ramsurrun</a:t>
            </a:r>
            <a:endParaRPr lang="en-US" sz="1600" dirty="0">
              <a:solidFill>
                <a:schemeClr val="tx1"/>
              </a:solidFill>
              <a:latin typeface="Arial"/>
              <a:cs typeface="Arial"/>
            </a:endParaRPr>
          </a:p>
          <a:p>
            <a:pPr algn="l"/>
            <a:r>
              <a:rPr lang="en-GB" sz="1600" b="1" i="1" dirty="0">
                <a:solidFill>
                  <a:schemeClr val="tx1"/>
                </a:solidFill>
                <a:latin typeface="Arial"/>
                <a:cs typeface="Arial"/>
              </a:rPr>
              <a:t>Session</a:t>
            </a:r>
            <a:r>
              <a:rPr lang="en-GB" sz="1600" i="1" dirty="0">
                <a:solidFill>
                  <a:schemeClr val="tx1"/>
                </a:solidFill>
                <a:latin typeface="Arial"/>
                <a:cs typeface="Arial"/>
              </a:rPr>
              <a:t>: June 2024 Term </a:t>
            </a:r>
            <a:endParaRPr lang="en-US" sz="1600" i="1" dirty="0">
              <a:solidFill>
                <a:schemeClr val="tx1"/>
              </a:solidFill>
              <a:latin typeface="Arial"/>
              <a:cs typeface="Arial"/>
            </a:endParaRPr>
          </a:p>
          <a:p>
            <a:pPr algn="l"/>
            <a:endParaRPr lang="en-GB" sz="1600" b="1" dirty="0">
              <a:solidFill>
                <a:schemeClr val="tx1"/>
              </a:solidFill>
              <a:latin typeface="Arial"/>
              <a:cs typeface="Arial"/>
            </a:endParaRPr>
          </a:p>
        </p:txBody>
      </p:sp>
      <p:sp>
        <p:nvSpPr>
          <p:cNvPr id="6" name="Content Placeholder 5">
            <a:extLst>
              <a:ext uri="{FF2B5EF4-FFF2-40B4-BE49-F238E27FC236}">
                <a16:creationId xmlns:a16="http://schemas.microsoft.com/office/drawing/2014/main" xmlns="" id="{478C6230-9DE8-5F9B-FE86-0C1B0EB62EEB}"/>
              </a:ext>
            </a:extLst>
          </p:cNvPr>
          <p:cNvSpPr>
            <a:spLocks noGrp="1"/>
          </p:cNvSpPr>
          <p:nvPr>
            <p:ph idx="1"/>
          </p:nvPr>
        </p:nvSpPr>
        <p:spPr>
          <a:xfrm>
            <a:off x="793661" y="2599509"/>
            <a:ext cx="4530898" cy="3639450"/>
          </a:xfrm>
        </p:spPr>
        <p:txBody>
          <a:bodyPr vert="horz" lIns="91440" tIns="45720" rIns="91440" bIns="45720" rtlCol="0" anchor="ctr">
            <a:normAutofit/>
          </a:bodyPr>
          <a:lstStyle/>
          <a:p>
            <a:pPr>
              <a:spcBef>
                <a:spcPct val="0"/>
              </a:spcBef>
              <a:buFont typeface="Wingdings" panose="020B0604020202020204" pitchFamily="34" charset="0"/>
              <a:buChar char="§"/>
            </a:pPr>
            <a:endParaRPr lang="en-US" sz="2000" dirty="0">
              <a:latin typeface="Arial"/>
              <a:cs typeface="Arial"/>
            </a:endParaRPr>
          </a:p>
          <a:p>
            <a:pPr>
              <a:spcBef>
                <a:spcPct val="0"/>
              </a:spcBef>
              <a:buFont typeface="Wingdings" panose="020B0604020202020204" pitchFamily="34" charset="0"/>
              <a:buChar char="§"/>
            </a:pPr>
            <a:endParaRPr lang="en-US" sz="2000" dirty="0">
              <a:latin typeface="Arial"/>
              <a:cs typeface="Segoe UI"/>
            </a:endParaRPr>
          </a:p>
          <a:p>
            <a:pPr>
              <a:buFont typeface="Wingdings" panose="020B0604020202020204" pitchFamily="34" charset="0"/>
              <a:buChar char="§"/>
            </a:pPr>
            <a:endParaRPr lang="en-US" sz="2000" dirty="0"/>
          </a:p>
        </p:txBody>
      </p:sp>
      <p:pic>
        <p:nvPicPr>
          <p:cNvPr id="7" name="Picture 6" descr="A black background with white text&#10;&#10;Description automatically generated">
            <a:extLst>
              <a:ext uri="{FF2B5EF4-FFF2-40B4-BE49-F238E27FC236}">
                <a16:creationId xmlns:a16="http://schemas.microsoft.com/office/drawing/2014/main" xmlns="" id="{B9E415BA-9F5C-FA19-5B03-1738AA215376}"/>
              </a:ext>
            </a:extLst>
          </p:cNvPr>
          <p:cNvPicPr>
            <a:picLocks noChangeAspect="1"/>
          </p:cNvPicPr>
          <p:nvPr/>
        </p:nvPicPr>
        <p:blipFill>
          <a:blip r:embed="rId2"/>
          <a:stretch>
            <a:fillRect/>
          </a:stretch>
        </p:blipFill>
        <p:spPr>
          <a:xfrm>
            <a:off x="5911532" y="3485143"/>
            <a:ext cx="5150277" cy="1712467"/>
          </a:xfrm>
          <a:prstGeom prst="rect">
            <a:avLst/>
          </a:prstGeom>
        </p:spPr>
      </p:pic>
    </p:spTree>
    <p:extLst>
      <p:ext uri="{BB962C8B-B14F-4D97-AF65-F5344CB8AC3E}">
        <p14:creationId xmlns:p14="http://schemas.microsoft.com/office/powerpoint/2010/main" xmlns="" val="4148840701"/>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1F8C2C3E-413A-22DC-17D7-07F3A1F4B78D}"/>
              </a:ext>
            </a:extLst>
          </p:cNvPr>
          <p:cNvSpPr>
            <a:spLocks noGrp="1"/>
          </p:cNvSpPr>
          <p:nvPr>
            <p:ph type="title"/>
          </p:nvPr>
        </p:nvSpPr>
        <p:spPr/>
        <p:txBody>
          <a:bodyPr>
            <a:normAutofit/>
          </a:bodyPr>
          <a:lstStyle/>
          <a:p>
            <a:r>
              <a:rPr lang="en-US" sz="4000" b="1" dirty="0"/>
              <a:t>Table of Contents</a:t>
            </a:r>
          </a:p>
        </p:txBody>
      </p:sp>
      <p:sp>
        <p:nvSpPr>
          <p:cNvPr id="3" name="Content Placeholder 2">
            <a:extLst>
              <a:ext uri="{FF2B5EF4-FFF2-40B4-BE49-F238E27FC236}">
                <a16:creationId xmlns:a16="http://schemas.microsoft.com/office/drawing/2014/main" xmlns="" id="{87EA8A05-F115-74E9-6E21-3F03F85DE9EA}"/>
              </a:ext>
            </a:extLst>
          </p:cNvPr>
          <p:cNvSpPr>
            <a:spLocks noGrp="1"/>
          </p:cNvSpPr>
          <p:nvPr>
            <p:ph idx="1"/>
          </p:nvPr>
        </p:nvSpPr>
        <p:spPr>
          <a:xfrm>
            <a:off x="1230923" y="1468315"/>
            <a:ext cx="8887141" cy="4906108"/>
          </a:xfrm>
        </p:spPr>
        <p:txBody>
          <a:bodyPr>
            <a:noAutofit/>
          </a:bodyPr>
          <a:lstStyle/>
          <a:p>
            <a:pPr algn="just"/>
            <a:r>
              <a:rPr lang="en-GB" sz="2000" b="1" dirty="0" smtClean="0">
                <a:solidFill>
                  <a:schemeClr val="tx1"/>
                </a:solidFill>
              </a:rPr>
              <a:t>Introduction </a:t>
            </a:r>
            <a:r>
              <a:rPr lang="en-GB" sz="2000" b="1" dirty="0" smtClean="0"/>
              <a:t>.....................................</a:t>
            </a:r>
            <a:r>
              <a:rPr lang="en-GB" sz="2000" b="1" dirty="0" smtClean="0">
                <a:solidFill>
                  <a:schemeClr val="tx1"/>
                </a:solidFill>
              </a:rPr>
              <a:t> .........................................................3                                                 </a:t>
            </a:r>
            <a:endParaRPr lang="en-IN" sz="2000" b="1" dirty="0" smtClean="0">
              <a:solidFill>
                <a:schemeClr val="tx1"/>
              </a:solidFill>
            </a:endParaRPr>
          </a:p>
          <a:p>
            <a:pPr algn="just"/>
            <a:r>
              <a:rPr lang="en-GB" sz="2000" b="1" dirty="0" smtClean="0">
                <a:solidFill>
                  <a:schemeClr val="tx1"/>
                </a:solidFill>
              </a:rPr>
              <a:t>Strategic Goal Of Amazon...........................................................................4</a:t>
            </a:r>
            <a:endParaRPr lang="en-IN" sz="2000" b="1" dirty="0" smtClean="0">
              <a:solidFill>
                <a:schemeClr val="tx1"/>
              </a:solidFill>
            </a:endParaRPr>
          </a:p>
          <a:p>
            <a:pPr algn="just"/>
            <a:r>
              <a:rPr lang="en-GB" sz="2000" b="1" dirty="0" smtClean="0">
                <a:solidFill>
                  <a:schemeClr val="tx1"/>
                </a:solidFill>
              </a:rPr>
              <a:t>Job Analysis / Position................................................................................5</a:t>
            </a:r>
            <a:endParaRPr lang="en-IN" sz="2000" b="1" dirty="0" smtClean="0">
              <a:solidFill>
                <a:schemeClr val="tx1"/>
              </a:solidFill>
            </a:endParaRPr>
          </a:p>
          <a:p>
            <a:pPr algn="just"/>
            <a:r>
              <a:rPr lang="en-GB" sz="2000" b="1" dirty="0" smtClean="0">
                <a:solidFill>
                  <a:schemeClr val="tx1"/>
                </a:solidFill>
              </a:rPr>
              <a:t>Job Description......................................................................................... .6</a:t>
            </a:r>
            <a:endParaRPr lang="en-IN" sz="2000" b="1" dirty="0" smtClean="0">
              <a:solidFill>
                <a:schemeClr val="tx1"/>
              </a:solidFill>
            </a:endParaRPr>
          </a:p>
          <a:p>
            <a:pPr algn="just"/>
            <a:r>
              <a:rPr lang="en-GB" sz="2000" b="1" dirty="0" smtClean="0">
                <a:solidFill>
                  <a:schemeClr val="tx1"/>
                </a:solidFill>
              </a:rPr>
              <a:t>Person Specification....................................................................................7</a:t>
            </a:r>
          </a:p>
          <a:p>
            <a:pPr algn="just"/>
            <a:r>
              <a:rPr lang="en-GB" sz="2000" b="1" dirty="0" smtClean="0">
                <a:solidFill>
                  <a:schemeClr val="tx1"/>
                </a:solidFill>
              </a:rPr>
              <a:t>Required Skills............................................................................................8</a:t>
            </a:r>
            <a:endParaRPr lang="en-IN" sz="2000" b="1" dirty="0" smtClean="0">
              <a:solidFill>
                <a:schemeClr val="tx1"/>
              </a:solidFill>
            </a:endParaRPr>
          </a:p>
          <a:p>
            <a:pPr algn="just"/>
            <a:r>
              <a:rPr lang="en-GB" sz="2000" b="1" dirty="0" smtClean="0">
                <a:solidFill>
                  <a:schemeClr val="tx1"/>
                </a:solidFill>
              </a:rPr>
              <a:t>Pay And Working Conditions.......................................................................9</a:t>
            </a:r>
            <a:endParaRPr lang="en-IN" sz="2000" b="1" dirty="0" smtClean="0">
              <a:solidFill>
                <a:schemeClr val="tx1"/>
              </a:solidFill>
            </a:endParaRPr>
          </a:p>
          <a:p>
            <a:pPr algn="just"/>
            <a:r>
              <a:rPr lang="en-GB" sz="2000" b="1" dirty="0" smtClean="0">
                <a:solidFill>
                  <a:schemeClr val="tx1"/>
                </a:solidFill>
              </a:rPr>
              <a:t>Flexible Working Arrangement With Justifications......................................10</a:t>
            </a:r>
            <a:endParaRPr lang="en-IN" sz="2000" b="1" dirty="0" smtClean="0"/>
          </a:p>
          <a:p>
            <a:pPr algn="just"/>
            <a:r>
              <a:rPr lang="en-GB" sz="2000" b="1" dirty="0" smtClean="0">
                <a:solidFill>
                  <a:schemeClr val="tx1"/>
                </a:solidFill>
              </a:rPr>
              <a:t>Conclusion.................................................................................................11</a:t>
            </a:r>
            <a:endParaRPr lang="en-IN" sz="2000" b="1" dirty="0" smtClean="0"/>
          </a:p>
          <a:p>
            <a:pPr algn="just"/>
            <a:r>
              <a:rPr lang="en-GB" sz="2000" b="1" dirty="0" smtClean="0">
                <a:solidFill>
                  <a:schemeClr val="tx1"/>
                </a:solidFill>
              </a:rPr>
              <a:t>List Of References......................................................................................12</a:t>
            </a:r>
          </a:p>
          <a:p>
            <a:pPr algn="just"/>
            <a:endParaRPr lang="en-IN" sz="2000" b="1" dirty="0" smtClean="0">
              <a:solidFill>
                <a:schemeClr val="tx1"/>
              </a:solidFill>
            </a:endParaRPr>
          </a:p>
          <a:p>
            <a:endParaRPr lang="en-GB" sz="2000" b="1" dirty="0" smtClean="0"/>
          </a:p>
          <a:p>
            <a:pPr algn="just"/>
            <a:endParaRPr lang="en-IN" sz="2000" b="1" dirty="0">
              <a:solidFill>
                <a:schemeClr val="tx1"/>
              </a:solidFill>
            </a:endParaRPr>
          </a:p>
        </p:txBody>
      </p:sp>
    </p:spTree>
    <p:extLst>
      <p:ext uri="{BB962C8B-B14F-4D97-AF65-F5344CB8AC3E}">
        <p14:creationId xmlns:p14="http://schemas.microsoft.com/office/powerpoint/2010/main" xmlns="" val="2837008311"/>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A7E7F361-DABB-28B7-7E23-96D58892A10F}"/>
              </a:ext>
            </a:extLst>
          </p:cNvPr>
          <p:cNvSpPr>
            <a:spLocks noGrp="1"/>
          </p:cNvSpPr>
          <p:nvPr>
            <p:ph type="title"/>
          </p:nvPr>
        </p:nvSpPr>
        <p:spPr>
          <a:xfrm>
            <a:off x="3660569" y="167054"/>
            <a:ext cx="4028304" cy="1186961"/>
          </a:xfrm>
        </p:spPr>
        <p:txBody>
          <a:bodyPr>
            <a:normAutofit/>
          </a:bodyPr>
          <a:lstStyle/>
          <a:p>
            <a:r>
              <a:rPr lang="en-US" sz="4000" b="1" dirty="0" smtClean="0"/>
              <a:t>Introduction</a:t>
            </a:r>
            <a:r>
              <a:rPr lang="en-US" b="1" dirty="0"/>
              <a:t>  </a:t>
            </a:r>
          </a:p>
        </p:txBody>
      </p:sp>
      <p:sp>
        <p:nvSpPr>
          <p:cNvPr id="5" name="Content Placeholder 4">
            <a:extLst>
              <a:ext uri="{FF2B5EF4-FFF2-40B4-BE49-F238E27FC236}">
                <a16:creationId xmlns:a16="http://schemas.microsoft.com/office/drawing/2014/main" xmlns="" id="{CF826D61-13A6-602D-535F-2A866BF5D684}"/>
              </a:ext>
            </a:extLst>
          </p:cNvPr>
          <p:cNvSpPr>
            <a:spLocks noGrp="1"/>
          </p:cNvSpPr>
          <p:nvPr>
            <p:ph idx="1"/>
          </p:nvPr>
        </p:nvSpPr>
        <p:spPr>
          <a:xfrm>
            <a:off x="5325534" y="1740877"/>
            <a:ext cx="6037020" cy="4393223"/>
          </a:xfrm>
        </p:spPr>
        <p:txBody>
          <a:bodyPr>
            <a:noAutofit/>
          </a:bodyPr>
          <a:lstStyle/>
          <a:p>
            <a:pPr algn="just">
              <a:buFont typeface="Wingdings" pitchFamily="2" charset="2"/>
              <a:buChar char="Ø"/>
            </a:pPr>
            <a:r>
              <a:rPr lang="en-US" sz="1800" b="0" i="0" dirty="0">
                <a:effectLst/>
                <a:highlight>
                  <a:srgbClr val="FFFFFF"/>
                </a:highlight>
              </a:rPr>
              <a:t>Amazon is the first large company that sells goods and services over the internet it was founded by </a:t>
            </a:r>
            <a:r>
              <a:rPr lang="en-US" sz="1800" dirty="0">
                <a:highlight>
                  <a:srgbClr val="FFFFFF"/>
                </a:highlight>
              </a:rPr>
              <a:t>J</a:t>
            </a:r>
            <a:r>
              <a:rPr lang="en-US" sz="1800" b="0" i="0" dirty="0">
                <a:effectLst/>
                <a:highlight>
                  <a:srgbClr val="FFFFFF"/>
                </a:highlight>
              </a:rPr>
              <a:t>eff </a:t>
            </a:r>
            <a:r>
              <a:rPr lang="en-US" sz="1800" dirty="0">
                <a:highlight>
                  <a:srgbClr val="FFFFFF"/>
                </a:highlight>
              </a:rPr>
              <a:t>B</a:t>
            </a:r>
            <a:r>
              <a:rPr lang="en-US" sz="1800" b="0" i="0" dirty="0">
                <a:effectLst/>
                <a:highlight>
                  <a:srgbClr val="FFFFFF"/>
                </a:highlight>
              </a:rPr>
              <a:t>ezos in 1994. Amazon started out as an online book store then it grows quickly to add new items such as DVD’s, video games, electronics, clothing and more to the extent that the company logo symbolizes means that they sell all products from A to Z.</a:t>
            </a:r>
          </a:p>
          <a:p>
            <a:pPr algn="just">
              <a:buFont typeface="Wingdings" pitchFamily="2" charset="2"/>
              <a:buChar char="Ø"/>
            </a:pPr>
            <a:r>
              <a:rPr lang="en-US" sz="1800" b="0" i="0" dirty="0">
                <a:effectLst/>
                <a:highlight>
                  <a:srgbClr val="FFFFFF"/>
                </a:highlight>
              </a:rPr>
              <a:t> Amazon.com try their best to get customer loyalty and trust. They offer state shipping service and they have many retail stores in different countries. It also purchases customer data and information to achieve customer needs and wants. Amazon is one of the first in the world to sell online and has many competitors like: </a:t>
            </a:r>
            <a:r>
              <a:rPr lang="en-US" sz="1800" b="0" i="0" dirty="0" err="1">
                <a:effectLst/>
                <a:highlight>
                  <a:srgbClr val="FFFFFF"/>
                </a:highlight>
              </a:rPr>
              <a:t>ebay</a:t>
            </a:r>
            <a:r>
              <a:rPr lang="en-US" sz="1800" b="0" i="0" dirty="0">
                <a:effectLst/>
                <a:highlight>
                  <a:srgbClr val="FFFFFF"/>
                </a:highlight>
              </a:rPr>
              <a:t>, </a:t>
            </a:r>
            <a:r>
              <a:rPr lang="en-US" sz="1800" b="0" i="0" dirty="0" err="1">
                <a:effectLst/>
                <a:highlight>
                  <a:srgbClr val="FFFFFF"/>
                </a:highlight>
              </a:rPr>
              <a:t>rakuten</a:t>
            </a:r>
            <a:r>
              <a:rPr lang="en-US" sz="1800" b="0" i="0" dirty="0">
                <a:effectLst/>
                <a:highlight>
                  <a:srgbClr val="FFFFFF"/>
                </a:highlight>
              </a:rPr>
              <a:t> and </a:t>
            </a:r>
            <a:r>
              <a:rPr lang="en-US" sz="1800" b="0" i="0" dirty="0" err="1">
                <a:effectLst/>
                <a:highlight>
                  <a:srgbClr val="FFFFFF"/>
                </a:highlight>
              </a:rPr>
              <a:t>flipkart</a:t>
            </a:r>
            <a:r>
              <a:rPr lang="en-US" sz="1800" b="0" i="0" dirty="0">
                <a:effectLst/>
                <a:highlight>
                  <a:srgbClr val="FFFFFF"/>
                </a:highlight>
              </a:rPr>
              <a:t>. Therefore, amazon has own over 40 subsidiaries includes: </a:t>
            </a:r>
            <a:r>
              <a:rPr lang="en-US" sz="1800" dirty="0">
                <a:highlight>
                  <a:srgbClr val="FFFFFF"/>
                </a:highlight>
              </a:rPr>
              <a:t>Z</a:t>
            </a:r>
            <a:r>
              <a:rPr lang="en-US" sz="1800" b="0" i="0" dirty="0">
                <a:effectLst/>
                <a:highlight>
                  <a:srgbClr val="FFFFFF"/>
                </a:highlight>
              </a:rPr>
              <a:t>appos, </a:t>
            </a:r>
            <a:r>
              <a:rPr lang="en-US" sz="1800" b="0" i="0" dirty="0" err="1">
                <a:effectLst/>
                <a:highlight>
                  <a:srgbClr val="FFFFFF"/>
                </a:highlight>
              </a:rPr>
              <a:t>Shopbop</a:t>
            </a:r>
            <a:r>
              <a:rPr lang="en-US" sz="1800" b="0" i="0" dirty="0">
                <a:effectLst/>
                <a:highlight>
                  <a:srgbClr val="FFFFFF"/>
                </a:highlight>
              </a:rPr>
              <a:t>, IMDb, Amazon Prime, Alexa, </a:t>
            </a:r>
            <a:r>
              <a:rPr lang="en-US" sz="1800" dirty="0">
                <a:highlight>
                  <a:srgbClr val="FFFFFF"/>
                </a:highlight>
              </a:rPr>
              <a:t>A</a:t>
            </a:r>
            <a:r>
              <a:rPr lang="en-US" sz="1800" b="0" i="0" dirty="0">
                <a:effectLst/>
                <a:highlight>
                  <a:srgbClr val="FFFFFF"/>
                </a:highlight>
              </a:rPr>
              <a:t>ppstore and Amazon Drive.</a:t>
            </a:r>
          </a:p>
          <a:p>
            <a:pPr algn="just">
              <a:buFont typeface="Wingdings" pitchFamily="2" charset="2"/>
              <a:buChar char="Ø"/>
            </a:pPr>
            <a:endParaRPr lang="en-GB" sz="1800" dirty="0"/>
          </a:p>
        </p:txBody>
      </p:sp>
      <p:pic>
        <p:nvPicPr>
          <p:cNvPr id="6" name="Graphic 5">
            <a:extLst>
              <a:ext uri="{FF2B5EF4-FFF2-40B4-BE49-F238E27FC236}">
                <a16:creationId xmlns:a16="http://schemas.microsoft.com/office/drawing/2014/main" xmlns="" id="{46FDBE8B-420F-7067-0075-F67D18314E1D}"/>
              </a:ext>
            </a:extLst>
          </p:cNvPr>
          <p:cNvPicPr>
            <a:picLocks noChangeAspect="1"/>
          </p:cNvPicPr>
          <p:nvPr/>
        </p:nvPicPr>
        <p:blipFill>
          <a:blip r:embed="rId3" cstate="print">
            <a:extLst>
              <a:ext uri="{96DAC541-7B7A-43D3-8B79-37D633B846F1}">
                <asvg:svgBlip xmlns:asvg="http://schemas.microsoft.com/office/drawing/2016/SVG/main" xmlns="" r:embed="rId4"/>
              </a:ext>
            </a:extLst>
          </a:blip>
          <a:stretch>
            <a:fillRect/>
          </a:stretch>
        </p:blipFill>
        <p:spPr>
          <a:xfrm>
            <a:off x="782515" y="3169260"/>
            <a:ext cx="4343253" cy="1441150"/>
          </a:xfrm>
          <a:prstGeom prst="rect">
            <a:avLst/>
          </a:prstGeom>
        </p:spPr>
      </p:pic>
    </p:spTree>
    <p:extLst>
      <p:ext uri="{BB962C8B-B14F-4D97-AF65-F5344CB8AC3E}">
        <p14:creationId xmlns:p14="http://schemas.microsoft.com/office/powerpoint/2010/main" xmlns="" val="2040752787"/>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287AABDB-8F00-C61B-35EB-DC475C36A7E2}"/>
              </a:ext>
            </a:extLst>
          </p:cNvPr>
          <p:cNvSpPr>
            <a:spLocks noGrp="1"/>
          </p:cNvSpPr>
          <p:nvPr>
            <p:ph type="title"/>
          </p:nvPr>
        </p:nvSpPr>
        <p:spPr/>
        <p:txBody>
          <a:bodyPr>
            <a:normAutofit/>
          </a:bodyPr>
          <a:lstStyle/>
          <a:p>
            <a:r>
              <a:rPr lang="en-US" sz="4000" b="1" dirty="0"/>
              <a:t>Strategic Goal of Amazon   </a:t>
            </a:r>
          </a:p>
        </p:txBody>
      </p:sp>
      <p:sp>
        <p:nvSpPr>
          <p:cNvPr id="6" name="Content Placeholder 5">
            <a:extLst>
              <a:ext uri="{FF2B5EF4-FFF2-40B4-BE49-F238E27FC236}">
                <a16:creationId xmlns:a16="http://schemas.microsoft.com/office/drawing/2014/main" xmlns="" id="{37CD7AD4-C279-B287-D92D-B5E3045FFFFF}"/>
              </a:ext>
            </a:extLst>
          </p:cNvPr>
          <p:cNvSpPr>
            <a:spLocks noGrp="1"/>
          </p:cNvSpPr>
          <p:nvPr>
            <p:ph idx="1"/>
          </p:nvPr>
        </p:nvSpPr>
        <p:spPr>
          <a:xfrm>
            <a:off x="677334" y="2160589"/>
            <a:ext cx="5990166" cy="3880773"/>
          </a:xfrm>
        </p:spPr>
        <p:txBody>
          <a:bodyPr>
            <a:normAutofit lnSpcReduction="10000"/>
          </a:bodyPr>
          <a:lstStyle/>
          <a:p>
            <a:pPr algn="just">
              <a:buFont typeface="Wingdings" pitchFamily="2" charset="2"/>
              <a:buChar char="Ø"/>
            </a:pPr>
            <a:r>
              <a:rPr lang="en-US" sz="1800" b="1" dirty="0"/>
              <a:t>Grab and Go </a:t>
            </a:r>
            <a:r>
              <a:rPr lang="en-US" sz="1800" dirty="0"/>
              <a:t>– On of the latest strategy by Amazon is Grab and Go. In this strategy they rent or purchased the place near 7000  to 14000 sq ft. and they sells meals, snacks, weekly essentials, seasonal produce, prepared foods, bread, alcohol, supplements and local specialties.</a:t>
            </a:r>
          </a:p>
          <a:p>
            <a:pPr algn="just">
              <a:buFont typeface="Wingdings" pitchFamily="2" charset="2"/>
              <a:buChar char="Ø"/>
            </a:pPr>
            <a:r>
              <a:rPr lang="en-US" sz="1800" dirty="0"/>
              <a:t>These quick shops they provide advanced cart like Amazon dash cart powered by advanced computer vision technology. Moreover, they also provide options to check cart and navigation so anyone can easily enhance their experience of shopping. </a:t>
            </a:r>
          </a:p>
          <a:p>
            <a:pPr algn="just">
              <a:buFont typeface="Wingdings" pitchFamily="2" charset="2"/>
              <a:buChar char="Ø"/>
            </a:pPr>
            <a:r>
              <a:rPr lang="en-US" sz="1800" dirty="0"/>
              <a:t>Amazon launched these types of shops to compete the big sharks of the market like Tesco, Sainsbury’s and Lidl. In the Amazon dash cart, they offers check out less shopping, so people save their time. </a:t>
            </a:r>
          </a:p>
          <a:p>
            <a:pPr algn="just">
              <a:buFont typeface="Wingdings" pitchFamily="2" charset="2"/>
              <a:buChar char="Ø"/>
            </a:pPr>
            <a:endParaRPr lang="en-GB" dirty="0"/>
          </a:p>
        </p:txBody>
      </p:sp>
      <p:pic>
        <p:nvPicPr>
          <p:cNvPr id="7" name="Graphic 6" descr="Shop">
            <a:extLst>
              <a:ext uri="{FF2B5EF4-FFF2-40B4-BE49-F238E27FC236}">
                <a16:creationId xmlns:a16="http://schemas.microsoft.com/office/drawing/2014/main" xmlns="" id="{A9D7CB71-3C9D-066E-07C2-0D29B2FB5C6E}"/>
              </a:ext>
            </a:extLst>
          </p:cNvPr>
          <p:cNvPicPr>
            <a:picLocks noChangeAspect="1"/>
          </p:cNvPicPr>
          <p:nvPr/>
        </p:nvPicPr>
        <p:blipFill>
          <a:blip r:embed="rId3">
            <a:extLst>
              <a:ext uri="{28A0092B-C50C-407E-A947-70E740481C1C}">
                <a14:useLocalDpi xmlns:a14="http://schemas.microsoft.com/office/drawing/2010/main" xmlns="" val="0"/>
              </a:ext>
              <a:ext uri="{96DAC541-7B7A-43D3-8B79-37D633B846F1}">
                <asvg:svgBlip xmlns:asvg="http://schemas.microsoft.com/office/drawing/2016/SVG/main" xmlns="" r:embed="rId4"/>
              </a:ext>
            </a:extLst>
          </a:blip>
          <a:stretch>
            <a:fillRect/>
          </a:stretch>
        </p:blipFill>
        <p:spPr>
          <a:xfrm>
            <a:off x="6667501" y="1921028"/>
            <a:ext cx="4095750" cy="4221597"/>
          </a:xfrm>
          <a:custGeom>
            <a:avLst/>
            <a:gdLst/>
            <a:ahLst/>
            <a:cxnLst/>
            <a:rect l="l" t="t" r="r" b="b"/>
            <a:pathLst>
              <a:path w="4221597" h="4303912">
                <a:moveTo>
                  <a:pt x="126986" y="0"/>
                </a:moveTo>
                <a:lnTo>
                  <a:pt x="4094611" y="0"/>
                </a:lnTo>
                <a:cubicBezTo>
                  <a:pt x="4164743" y="0"/>
                  <a:pt x="4221597" y="56854"/>
                  <a:pt x="4221597" y="126986"/>
                </a:cubicBezTo>
                <a:lnTo>
                  <a:pt x="4221597" y="4176926"/>
                </a:lnTo>
                <a:cubicBezTo>
                  <a:pt x="4221597" y="4247058"/>
                  <a:pt x="4164743" y="4303912"/>
                  <a:pt x="4094611" y="4303912"/>
                </a:cubicBezTo>
                <a:lnTo>
                  <a:pt x="126986" y="4303912"/>
                </a:lnTo>
                <a:cubicBezTo>
                  <a:pt x="56854" y="4303912"/>
                  <a:pt x="0" y="4247058"/>
                  <a:pt x="0" y="4176926"/>
                </a:cubicBezTo>
                <a:lnTo>
                  <a:pt x="0" y="126986"/>
                </a:lnTo>
                <a:cubicBezTo>
                  <a:pt x="0" y="56854"/>
                  <a:pt x="56854" y="0"/>
                  <a:pt x="126986" y="0"/>
                </a:cubicBezTo>
                <a:close/>
              </a:path>
            </a:pathLst>
          </a:custGeom>
        </p:spPr>
      </p:pic>
    </p:spTree>
    <p:extLst>
      <p:ext uri="{BB962C8B-B14F-4D97-AF65-F5344CB8AC3E}">
        <p14:creationId xmlns:p14="http://schemas.microsoft.com/office/powerpoint/2010/main" xmlns="" val="1602719098"/>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4000" b="1" dirty="0" smtClean="0"/>
              <a:t>Job Analysis / Position </a:t>
            </a:r>
            <a:endParaRPr lang="en-US" sz="4000" dirty="0"/>
          </a:p>
        </p:txBody>
      </p:sp>
      <p:sp>
        <p:nvSpPr>
          <p:cNvPr id="3" name="Content Placeholder 2"/>
          <p:cNvSpPr>
            <a:spLocks noGrp="1"/>
          </p:cNvSpPr>
          <p:nvPr>
            <p:ph idx="1"/>
          </p:nvPr>
        </p:nvSpPr>
        <p:spPr>
          <a:xfrm>
            <a:off x="949569" y="1600203"/>
            <a:ext cx="10269416" cy="4525963"/>
          </a:xfrm>
        </p:spPr>
        <p:txBody>
          <a:bodyPr>
            <a:normAutofit/>
          </a:bodyPr>
          <a:lstStyle/>
          <a:p>
            <a:pPr lvl="0" algn="just">
              <a:buFont typeface="Wingdings" pitchFamily="2" charset="2"/>
              <a:buChar char="Ø"/>
            </a:pPr>
            <a:r>
              <a:rPr lang="en-IN" sz="1800" dirty="0" smtClean="0"/>
              <a:t>An IT Project Manager at Amazon's IT department is responsible for managing and delivering technology-driven projects that are aligned with the company's strategic objectives. </a:t>
            </a:r>
          </a:p>
          <a:p>
            <a:pPr lvl="0" algn="just">
              <a:buFont typeface="Wingdings" pitchFamily="2" charset="2"/>
              <a:buChar char="Ø"/>
            </a:pPr>
            <a:endParaRPr lang="en-IN" sz="1800" dirty="0" smtClean="0"/>
          </a:p>
          <a:p>
            <a:pPr lvl="0" algn="just">
              <a:buFont typeface="Wingdings" pitchFamily="2" charset="2"/>
              <a:buChar char="Ø"/>
            </a:pPr>
            <a:r>
              <a:rPr lang="en-IN" sz="1800" dirty="0" smtClean="0"/>
              <a:t>Based on the organizational role, the company is able to deal positively with technical needs and values.</a:t>
            </a:r>
          </a:p>
          <a:p>
            <a:pPr lvl="0" algn="just">
              <a:buNone/>
            </a:pPr>
            <a:endParaRPr lang="en-IN" sz="1800" dirty="0" smtClean="0"/>
          </a:p>
          <a:p>
            <a:pPr lvl="0" algn="just">
              <a:buFont typeface="Wingdings" pitchFamily="2" charset="2"/>
              <a:buChar char="Ø"/>
            </a:pPr>
            <a:r>
              <a:rPr lang="en-IN" sz="1800" dirty="0" smtClean="0"/>
              <a:t>This role requires a distinct combination of technical knowledge, project management expertise, and the ability to work effectively across departments. </a:t>
            </a:r>
          </a:p>
          <a:p>
            <a:pPr algn="just">
              <a:buNone/>
            </a:pPr>
            <a:endParaRPr lang="en-US" sz="1800" dirty="0"/>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347AB9D8-1BFA-5C79-EE09-BAFFD86956B3}"/>
              </a:ext>
            </a:extLst>
          </p:cNvPr>
          <p:cNvSpPr>
            <a:spLocks noGrp="1"/>
          </p:cNvSpPr>
          <p:nvPr>
            <p:ph type="title"/>
          </p:nvPr>
        </p:nvSpPr>
        <p:spPr/>
        <p:txBody>
          <a:bodyPr>
            <a:normAutofit/>
          </a:bodyPr>
          <a:lstStyle/>
          <a:p>
            <a:r>
              <a:rPr lang="en-US" sz="4000" b="1" dirty="0"/>
              <a:t>Job Description </a:t>
            </a:r>
          </a:p>
        </p:txBody>
      </p:sp>
      <p:sp>
        <p:nvSpPr>
          <p:cNvPr id="5" name="Content Placeholder 4"/>
          <p:cNvSpPr>
            <a:spLocks noGrp="1"/>
          </p:cNvSpPr>
          <p:nvPr>
            <p:ph idx="1"/>
          </p:nvPr>
        </p:nvSpPr>
        <p:spPr>
          <a:xfrm>
            <a:off x="1002322" y="1600203"/>
            <a:ext cx="10580077" cy="4525963"/>
          </a:xfrm>
        </p:spPr>
        <p:txBody>
          <a:bodyPr>
            <a:normAutofit/>
          </a:bodyPr>
          <a:lstStyle/>
          <a:p>
            <a:pPr lvl="0" algn="just">
              <a:lnSpc>
                <a:spcPct val="120000"/>
              </a:lnSpc>
              <a:buFont typeface="Wingdings" pitchFamily="2" charset="2"/>
              <a:buChar char="Ø"/>
            </a:pPr>
            <a:r>
              <a:rPr lang="en-GB" sz="1800" dirty="0" smtClean="0"/>
              <a:t>Position Title: IT Project Manager </a:t>
            </a:r>
            <a:endParaRPr lang="en-IN" sz="1800" dirty="0" smtClean="0"/>
          </a:p>
          <a:p>
            <a:pPr lvl="0" algn="just">
              <a:lnSpc>
                <a:spcPct val="120000"/>
              </a:lnSpc>
              <a:buFont typeface="Wingdings" pitchFamily="2" charset="2"/>
              <a:buChar char="Ø"/>
            </a:pPr>
            <a:r>
              <a:rPr lang="en-GB" sz="1800" dirty="0" smtClean="0"/>
              <a:t>Department: IT</a:t>
            </a:r>
            <a:endParaRPr lang="en-IN" sz="1800" dirty="0" smtClean="0"/>
          </a:p>
          <a:p>
            <a:pPr lvl="0" algn="just">
              <a:lnSpc>
                <a:spcPct val="120000"/>
              </a:lnSpc>
              <a:buFont typeface="Wingdings" pitchFamily="2" charset="2"/>
              <a:buChar char="Ø"/>
            </a:pPr>
            <a:r>
              <a:rPr lang="en-GB" sz="1800" dirty="0" smtClean="0"/>
              <a:t>Reports To: IT Director</a:t>
            </a:r>
            <a:endParaRPr lang="en-IN" sz="1800" dirty="0" smtClean="0"/>
          </a:p>
          <a:p>
            <a:pPr lvl="0">
              <a:lnSpc>
                <a:spcPct val="150000"/>
              </a:lnSpc>
              <a:buFont typeface="Wingdings" pitchFamily="2" charset="2"/>
              <a:buChar char="Ø"/>
            </a:pPr>
            <a:r>
              <a:rPr lang="en-GB" sz="1800" dirty="0" smtClean="0"/>
              <a:t>Leading and management</a:t>
            </a:r>
            <a:endParaRPr lang="en-IN" sz="1800" dirty="0" smtClean="0"/>
          </a:p>
          <a:p>
            <a:pPr lvl="0">
              <a:lnSpc>
                <a:spcPct val="150000"/>
              </a:lnSpc>
              <a:buFont typeface="Wingdings" pitchFamily="2" charset="2"/>
              <a:buChar char="Ø"/>
            </a:pPr>
            <a:r>
              <a:rPr lang="en-GB" sz="1800" dirty="0" smtClean="0"/>
              <a:t>Developing comprehensive projects</a:t>
            </a:r>
            <a:endParaRPr lang="en-IN" sz="1800" dirty="0" smtClean="0"/>
          </a:p>
          <a:p>
            <a:pPr lvl="0">
              <a:lnSpc>
                <a:spcPct val="150000"/>
              </a:lnSpc>
              <a:buFont typeface="Wingdings" pitchFamily="2" charset="2"/>
              <a:buChar char="Ø"/>
            </a:pPr>
            <a:r>
              <a:rPr lang="en-GB" sz="1800" dirty="0" smtClean="0"/>
              <a:t>Coordinating with cross-functional teams</a:t>
            </a:r>
            <a:endParaRPr lang="en-IN" sz="1800" dirty="0" smtClean="0"/>
          </a:p>
          <a:p>
            <a:pPr lvl="0">
              <a:lnSpc>
                <a:spcPct val="150000"/>
              </a:lnSpc>
              <a:buFont typeface="Wingdings" pitchFamily="2" charset="2"/>
              <a:buChar char="Ø"/>
            </a:pPr>
            <a:r>
              <a:rPr lang="en-GB" sz="1800" dirty="0" smtClean="0"/>
              <a:t>Monitoring project progress</a:t>
            </a:r>
            <a:endParaRPr lang="en-IN" sz="1800" dirty="0" smtClean="0"/>
          </a:p>
          <a:p>
            <a:pPr lvl="0">
              <a:lnSpc>
                <a:spcPct val="150000"/>
              </a:lnSpc>
              <a:buFont typeface="Wingdings" pitchFamily="2" charset="2"/>
              <a:buChar char="Ø"/>
            </a:pPr>
            <a:r>
              <a:rPr lang="en-GB" sz="1800" dirty="0" smtClean="0"/>
              <a:t>Providing regular updates</a:t>
            </a:r>
            <a:endParaRPr lang="en-IN" sz="1800" dirty="0" smtClean="0"/>
          </a:p>
          <a:p>
            <a:pPr lvl="0">
              <a:lnSpc>
                <a:spcPct val="150000"/>
              </a:lnSpc>
              <a:buFont typeface="Wingdings" pitchFamily="2" charset="2"/>
              <a:buChar char="Ø"/>
            </a:pPr>
            <a:r>
              <a:rPr lang="en-GB" sz="1800" dirty="0" smtClean="0"/>
              <a:t>Ensuring compliance with the policies is managed</a:t>
            </a:r>
          </a:p>
          <a:p>
            <a:pPr>
              <a:buFont typeface="Wingdings" pitchFamily="2" charset="2"/>
              <a:buChar char="Ø"/>
            </a:pPr>
            <a:endParaRPr lang="en-US" sz="1800" dirty="0" smtClean="0"/>
          </a:p>
          <a:p>
            <a:pPr>
              <a:buFont typeface="Wingdings" pitchFamily="2" charset="2"/>
              <a:buChar char="Ø"/>
            </a:pPr>
            <a:endParaRPr lang="en-US" sz="1800" dirty="0"/>
          </a:p>
        </p:txBody>
      </p:sp>
    </p:spTree>
    <p:extLst>
      <p:ext uri="{BB962C8B-B14F-4D97-AF65-F5344CB8AC3E}">
        <p14:creationId xmlns:p14="http://schemas.microsoft.com/office/powerpoint/2010/main" xmlns="" val="1590118148"/>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IN" sz="4000" b="1" dirty="0" smtClean="0"/>
              <a:t>Person specification </a:t>
            </a:r>
            <a:endParaRPr lang="en-US" sz="4000" b="1" dirty="0"/>
          </a:p>
        </p:txBody>
      </p:sp>
      <p:sp>
        <p:nvSpPr>
          <p:cNvPr id="3" name="Content Placeholder 2"/>
          <p:cNvSpPr>
            <a:spLocks noGrp="1"/>
          </p:cNvSpPr>
          <p:nvPr>
            <p:ph idx="1"/>
          </p:nvPr>
        </p:nvSpPr>
        <p:spPr/>
        <p:txBody>
          <a:bodyPr>
            <a:normAutofit/>
          </a:bodyPr>
          <a:lstStyle/>
          <a:p>
            <a:pPr>
              <a:lnSpc>
                <a:spcPct val="150000"/>
              </a:lnSpc>
              <a:buFont typeface="Wingdings" pitchFamily="2" charset="2"/>
              <a:buChar char="Ø"/>
            </a:pPr>
            <a:r>
              <a:rPr lang="en-IN" sz="2000" dirty="0" smtClean="0"/>
              <a:t>Post Graduate degree in Computing science or any other related subjects </a:t>
            </a:r>
          </a:p>
          <a:p>
            <a:pPr>
              <a:lnSpc>
                <a:spcPct val="150000"/>
              </a:lnSpc>
              <a:buFont typeface="Wingdings" pitchFamily="2" charset="2"/>
              <a:buChar char="Ø"/>
            </a:pPr>
            <a:r>
              <a:rPr lang="en-IN" sz="2000" dirty="0" smtClean="0"/>
              <a:t>Previous experience in IT is essential</a:t>
            </a:r>
          </a:p>
          <a:p>
            <a:pPr>
              <a:lnSpc>
                <a:spcPct val="150000"/>
              </a:lnSpc>
              <a:buFont typeface="Wingdings" pitchFamily="2" charset="2"/>
              <a:buChar char="Ø"/>
            </a:pPr>
            <a:r>
              <a:rPr lang="en-IN" sz="2000" dirty="0" smtClean="0"/>
              <a:t>Experience in working as an IT consultant or Engineer is favourable but not necessary</a:t>
            </a:r>
          </a:p>
          <a:p>
            <a:pPr>
              <a:lnSpc>
                <a:spcPct val="150000"/>
              </a:lnSpc>
              <a:buFont typeface="Wingdings" pitchFamily="2" charset="2"/>
              <a:buChar char="Ø"/>
            </a:pPr>
            <a:r>
              <a:rPr lang="en-IN" sz="2000" dirty="0" smtClean="0"/>
              <a:t>Contribution to any IT networking or website building is desirable</a:t>
            </a:r>
            <a:endParaRPr lang="en-US" sz="2000" dirty="0"/>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4000" b="1" dirty="0" smtClean="0"/>
              <a:t>Required Skills </a:t>
            </a:r>
            <a:endParaRPr lang="en-US" sz="4000" dirty="0"/>
          </a:p>
        </p:txBody>
      </p:sp>
      <p:sp>
        <p:nvSpPr>
          <p:cNvPr id="3" name="Content Placeholder 2"/>
          <p:cNvSpPr>
            <a:spLocks noGrp="1"/>
          </p:cNvSpPr>
          <p:nvPr>
            <p:ph idx="1"/>
          </p:nvPr>
        </p:nvSpPr>
        <p:spPr/>
        <p:txBody>
          <a:bodyPr>
            <a:normAutofit/>
          </a:bodyPr>
          <a:lstStyle/>
          <a:p>
            <a:pPr lvl="0" algn="just">
              <a:lnSpc>
                <a:spcPct val="150000"/>
              </a:lnSpc>
              <a:buFont typeface="Wingdings" pitchFamily="2" charset="2"/>
              <a:buChar char="Ø"/>
            </a:pPr>
            <a:r>
              <a:rPr lang="en-GB" sz="1800" dirty="0" smtClean="0"/>
              <a:t>Strong understanding of project management methods like Agile, Scrum, and Waterfall.</a:t>
            </a:r>
            <a:endParaRPr lang="en-IN" sz="1800" dirty="0" smtClean="0"/>
          </a:p>
          <a:p>
            <a:pPr lvl="0" algn="just">
              <a:lnSpc>
                <a:spcPct val="150000"/>
              </a:lnSpc>
              <a:buFont typeface="Wingdings" pitchFamily="2" charset="2"/>
              <a:buChar char="Ø"/>
            </a:pPr>
            <a:r>
              <a:rPr lang="en-GB" sz="1800" dirty="0" smtClean="0"/>
              <a:t>Excellent communication, leadership, and organizational skills</a:t>
            </a:r>
            <a:endParaRPr lang="en-IN" sz="1800" dirty="0" smtClean="0"/>
          </a:p>
          <a:p>
            <a:pPr lvl="0" algn="just">
              <a:lnSpc>
                <a:spcPct val="150000"/>
              </a:lnSpc>
              <a:buFont typeface="Wingdings" pitchFamily="2" charset="2"/>
              <a:buChar char="Ø"/>
            </a:pPr>
            <a:r>
              <a:rPr lang="en-GB" sz="1800" dirty="0" smtClean="0"/>
              <a:t>Ability to manage multiple projects simultaneously and meet deadlines.</a:t>
            </a:r>
          </a:p>
          <a:p>
            <a:pPr lvl="0" algn="just">
              <a:lnSpc>
                <a:spcPct val="150000"/>
              </a:lnSpc>
              <a:buFont typeface="Wingdings" pitchFamily="2" charset="2"/>
              <a:buChar char="Ø"/>
            </a:pPr>
            <a:r>
              <a:rPr lang="en-GB" sz="1800" dirty="0" smtClean="0"/>
              <a:t>Strong IT and data analytics management skills </a:t>
            </a:r>
          </a:p>
          <a:p>
            <a:pPr lvl="0" algn="just">
              <a:lnSpc>
                <a:spcPct val="150000"/>
              </a:lnSpc>
              <a:buFont typeface="Wingdings" pitchFamily="2" charset="2"/>
              <a:buChar char="Ø"/>
            </a:pPr>
            <a:r>
              <a:rPr lang="en-GB" sz="1800" dirty="0" smtClean="0"/>
              <a:t>Creativity and innovative ideas in IT</a:t>
            </a:r>
            <a:endParaRPr lang="en-IN" sz="1800" dirty="0" smtClean="0"/>
          </a:p>
          <a:p>
            <a:pPr>
              <a:lnSpc>
                <a:spcPct val="150000"/>
              </a:lnSpc>
              <a:buFont typeface="Wingdings" pitchFamily="2" charset="2"/>
              <a:buChar char="Ø"/>
            </a:pPr>
            <a:endParaRPr lang="en-US" sz="1800" dirty="0"/>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08901B45-570A-A62B-8CF9-667DF5D2E0BA}"/>
              </a:ext>
            </a:extLst>
          </p:cNvPr>
          <p:cNvSpPr>
            <a:spLocks noGrp="1"/>
          </p:cNvSpPr>
          <p:nvPr>
            <p:ph type="title"/>
          </p:nvPr>
        </p:nvSpPr>
        <p:spPr/>
        <p:txBody>
          <a:bodyPr>
            <a:noAutofit/>
          </a:bodyPr>
          <a:lstStyle/>
          <a:p>
            <a:pPr>
              <a:lnSpc>
                <a:spcPct val="200000"/>
              </a:lnSpc>
            </a:pPr>
            <a:r>
              <a:rPr lang="en-GB" sz="4000" b="1" dirty="0"/>
              <a:t>Pay And Working Conditions</a:t>
            </a:r>
            <a:endParaRPr lang="en-IN" sz="4000" b="1" dirty="0"/>
          </a:p>
        </p:txBody>
      </p:sp>
      <p:sp>
        <p:nvSpPr>
          <p:cNvPr id="5" name="Content Placeholder 4">
            <a:extLst>
              <a:ext uri="{FF2B5EF4-FFF2-40B4-BE49-F238E27FC236}">
                <a16:creationId xmlns:a16="http://schemas.microsoft.com/office/drawing/2014/main" xmlns="" id="{1C19041A-A3F7-3F35-8531-063DC4B93266}"/>
              </a:ext>
            </a:extLst>
          </p:cNvPr>
          <p:cNvSpPr>
            <a:spLocks noGrp="1"/>
          </p:cNvSpPr>
          <p:nvPr>
            <p:ph idx="1"/>
          </p:nvPr>
        </p:nvSpPr>
        <p:spPr/>
        <p:txBody>
          <a:bodyPr>
            <a:normAutofit/>
          </a:bodyPr>
          <a:lstStyle/>
          <a:p>
            <a:pPr>
              <a:lnSpc>
                <a:spcPct val="150000"/>
              </a:lnSpc>
              <a:buFont typeface="Wingdings" pitchFamily="2" charset="2"/>
              <a:buChar char="Ø"/>
            </a:pPr>
            <a:r>
              <a:rPr lang="en-US" sz="1800" dirty="0"/>
              <a:t>Average salary </a:t>
            </a:r>
            <a:r>
              <a:rPr lang="en-US" sz="1800" dirty="0" smtClean="0"/>
              <a:t>50k – 65k per annum depending on experience</a:t>
            </a:r>
            <a:endParaRPr lang="en-US" sz="1800" dirty="0"/>
          </a:p>
          <a:p>
            <a:pPr>
              <a:lnSpc>
                <a:spcPct val="150000"/>
              </a:lnSpc>
              <a:buFont typeface="Wingdings" pitchFamily="2" charset="2"/>
              <a:buChar char="Ø"/>
            </a:pPr>
            <a:r>
              <a:rPr lang="en-US" sz="1800" dirty="0"/>
              <a:t>Typical hours (a week) 40 </a:t>
            </a:r>
          </a:p>
          <a:p>
            <a:pPr>
              <a:lnSpc>
                <a:spcPct val="150000"/>
              </a:lnSpc>
              <a:buFont typeface="Wingdings" pitchFamily="2" charset="2"/>
              <a:buChar char="Ø"/>
            </a:pPr>
            <a:r>
              <a:rPr lang="en-US" sz="1800" dirty="0"/>
              <a:t>10am to 6pm Monday to Friday</a:t>
            </a:r>
          </a:p>
          <a:p>
            <a:pPr>
              <a:lnSpc>
                <a:spcPct val="150000"/>
              </a:lnSpc>
              <a:buFont typeface="Wingdings" pitchFamily="2" charset="2"/>
              <a:buChar char="Ø"/>
            </a:pPr>
            <a:r>
              <a:rPr lang="en-US" sz="1800" dirty="0"/>
              <a:t>10am to 5pm Saturdays and bank holidays</a:t>
            </a:r>
          </a:p>
          <a:p>
            <a:pPr>
              <a:buFont typeface="Wingdings" pitchFamily="2" charset="2"/>
              <a:buChar char="Ø"/>
            </a:pPr>
            <a:endParaRPr lang="en-GB" sz="1800" dirty="0"/>
          </a:p>
        </p:txBody>
      </p:sp>
    </p:spTree>
    <p:extLst>
      <p:ext uri="{BB962C8B-B14F-4D97-AF65-F5344CB8AC3E}">
        <p14:creationId xmlns:p14="http://schemas.microsoft.com/office/powerpoint/2010/main" xmlns="" val="1127384977"/>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dirty="0" smtClean="0"/>
              <a:t>Flexible Working Arrangement With Justifications </a:t>
            </a:r>
            <a:endParaRPr lang="en-US" dirty="0"/>
          </a:p>
        </p:txBody>
      </p:sp>
      <p:sp>
        <p:nvSpPr>
          <p:cNvPr id="3" name="Content Placeholder 2"/>
          <p:cNvSpPr>
            <a:spLocks noGrp="1"/>
          </p:cNvSpPr>
          <p:nvPr>
            <p:ph idx="1"/>
          </p:nvPr>
        </p:nvSpPr>
        <p:spPr/>
        <p:txBody>
          <a:bodyPr/>
          <a:lstStyle/>
          <a:p>
            <a:pPr lvl="0">
              <a:lnSpc>
                <a:spcPct val="150000"/>
              </a:lnSpc>
              <a:buFont typeface="Wingdings" pitchFamily="2" charset="2"/>
              <a:buChar char="Ø"/>
            </a:pPr>
            <a:r>
              <a:rPr lang="en-IN" sz="1800" dirty="0" smtClean="0">
                <a:ea typeface="Times New Roman" panose="02020603050405020304" pitchFamily="18" charset="0"/>
              </a:rPr>
              <a:t>Increased Job Satisfaction</a:t>
            </a:r>
          </a:p>
          <a:p>
            <a:pPr lvl="0">
              <a:lnSpc>
                <a:spcPct val="150000"/>
              </a:lnSpc>
              <a:buFont typeface="Wingdings" pitchFamily="2" charset="2"/>
              <a:buChar char="Ø"/>
            </a:pPr>
            <a:r>
              <a:rPr lang="en-IN" sz="1800" dirty="0" smtClean="0">
                <a:ea typeface="Times New Roman" panose="02020603050405020304" pitchFamily="18" charset="0"/>
              </a:rPr>
              <a:t>Business Continuity Flexibility </a:t>
            </a:r>
          </a:p>
          <a:p>
            <a:pPr lvl="0">
              <a:lnSpc>
                <a:spcPct val="150000"/>
              </a:lnSpc>
              <a:buFont typeface="Wingdings" pitchFamily="2" charset="2"/>
              <a:buChar char="Ø"/>
            </a:pPr>
            <a:r>
              <a:rPr lang="en-IN" sz="1800" dirty="0" smtClean="0">
                <a:ea typeface="Times New Roman" panose="02020603050405020304" pitchFamily="18" charset="0"/>
              </a:rPr>
              <a:t>Talent Attraction and Retention</a:t>
            </a:r>
          </a:p>
          <a:p>
            <a:endParaRPr lang="en-US" dirty="0"/>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4000" b="1" dirty="0" smtClean="0"/>
              <a:t>Conclusion </a:t>
            </a:r>
            <a:endParaRPr lang="en-US" sz="4000" dirty="0"/>
          </a:p>
        </p:txBody>
      </p:sp>
      <p:sp>
        <p:nvSpPr>
          <p:cNvPr id="3" name="Content Placeholder 2"/>
          <p:cNvSpPr>
            <a:spLocks noGrp="1"/>
          </p:cNvSpPr>
          <p:nvPr>
            <p:ph idx="1"/>
          </p:nvPr>
        </p:nvSpPr>
        <p:spPr>
          <a:xfrm>
            <a:off x="609600" y="1600203"/>
            <a:ext cx="10398369" cy="4525963"/>
          </a:xfrm>
        </p:spPr>
        <p:txBody>
          <a:bodyPr>
            <a:normAutofit/>
          </a:bodyPr>
          <a:lstStyle/>
          <a:p>
            <a:pPr lvl="0" algn="just">
              <a:lnSpc>
                <a:spcPct val="150000"/>
              </a:lnSpc>
              <a:buFont typeface="Wingdings" pitchFamily="2" charset="2"/>
              <a:buChar char="Ø"/>
            </a:pPr>
            <a:r>
              <a:rPr lang="en-IN" sz="1800" dirty="0" smtClean="0"/>
              <a:t>Recruiting an IT Project Manager for Amazon's IT department is a strategic decision to improve the company's technological skills and project execution. </a:t>
            </a:r>
          </a:p>
          <a:p>
            <a:pPr lvl="0" algn="just">
              <a:lnSpc>
                <a:spcPct val="150000"/>
              </a:lnSpc>
              <a:buFont typeface="Wingdings" pitchFamily="2" charset="2"/>
              <a:buChar char="Ø"/>
            </a:pPr>
            <a:r>
              <a:rPr lang="en-IN" sz="1800" dirty="0" smtClean="0"/>
              <a:t>Based on this presentation, learning about the specific requirements of hiring an IT project professional is understood in a transparent manner.</a:t>
            </a:r>
          </a:p>
          <a:p>
            <a:pPr lvl="0" algn="just">
              <a:lnSpc>
                <a:spcPct val="150000"/>
              </a:lnSpc>
              <a:buFont typeface="Wingdings" pitchFamily="2" charset="2"/>
              <a:buChar char="Ø"/>
            </a:pPr>
            <a:r>
              <a:rPr lang="en-IN" sz="1800" dirty="0" smtClean="0"/>
              <a:t>The ideal candidate will have a combination of technical knowledge, project management talents, and good interpersonal skills. </a:t>
            </a:r>
          </a:p>
          <a:p>
            <a:pPr algn="just">
              <a:buFont typeface="Wingdings" pitchFamily="2" charset="2"/>
              <a:buChar char="Ø"/>
            </a:pPr>
            <a:endParaRPr lang="en-US" sz="2400" dirty="0"/>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913F2AE-DFE5-477F-BC0A-989F1707199D}"/>
              </a:ext>
            </a:extLst>
          </p:cNvPr>
          <p:cNvSpPr>
            <a:spLocks noGrp="1"/>
          </p:cNvSpPr>
          <p:nvPr>
            <p:ph type="title"/>
          </p:nvPr>
        </p:nvSpPr>
        <p:spPr/>
        <p:txBody>
          <a:bodyPr>
            <a:normAutofit/>
          </a:bodyPr>
          <a:lstStyle/>
          <a:p>
            <a:r>
              <a:rPr lang="en-US" sz="4000" b="1" dirty="0">
                <a:solidFill>
                  <a:schemeClr val="tx1"/>
                </a:solidFill>
              </a:rPr>
              <a:t>List Of References </a:t>
            </a:r>
          </a:p>
        </p:txBody>
      </p:sp>
      <p:sp>
        <p:nvSpPr>
          <p:cNvPr id="3" name="Content Placeholder 2">
            <a:extLst>
              <a:ext uri="{FF2B5EF4-FFF2-40B4-BE49-F238E27FC236}">
                <a16:creationId xmlns:a16="http://schemas.microsoft.com/office/drawing/2014/main" xmlns="" id="{F69EECF2-CA29-D5FA-6FAE-07E04EB4EE02}"/>
              </a:ext>
            </a:extLst>
          </p:cNvPr>
          <p:cNvSpPr>
            <a:spLocks noGrp="1"/>
          </p:cNvSpPr>
          <p:nvPr>
            <p:ph idx="1"/>
          </p:nvPr>
        </p:nvSpPr>
        <p:spPr>
          <a:xfrm>
            <a:off x="527538" y="1600203"/>
            <a:ext cx="11054862" cy="4862143"/>
          </a:xfrm>
        </p:spPr>
        <p:txBody>
          <a:bodyPr vert="horz" lIns="91440" tIns="45720" rIns="91440" bIns="45720" rtlCol="0" anchor="t">
            <a:noAutofit/>
          </a:bodyPr>
          <a:lstStyle/>
          <a:p>
            <a:pPr marL="514350" indent="-514350" algn="just">
              <a:lnSpc>
                <a:spcPct val="200000"/>
              </a:lnSpc>
              <a:buFont typeface="Wingdings" pitchFamily="2" charset="2"/>
              <a:buChar char="Ø"/>
            </a:pPr>
            <a:r>
              <a:rPr lang="en-GB" sz="1100" dirty="0" err="1">
                <a:solidFill>
                  <a:schemeClr val="tx1"/>
                </a:solidFill>
              </a:rPr>
              <a:t>Alshmrani</a:t>
            </a:r>
            <a:r>
              <a:rPr lang="en-GB" sz="1100" dirty="0">
                <a:solidFill>
                  <a:schemeClr val="tx1"/>
                </a:solidFill>
              </a:rPr>
              <a:t>, H. M. (2021). An analytical view of Amazon success in the worldwide. Life Science Journal, 18(6), 71-90. </a:t>
            </a:r>
            <a:r>
              <a:rPr lang="en-GB" sz="1100" dirty="0">
                <a:solidFill>
                  <a:schemeClr val="tx1"/>
                </a:solidFill>
                <a:hlinkClick r:id="rId2">
                  <a:extLst>
                    <a:ext uri="{A12FA001-AC4F-418D-AE19-62706E023703}">
                      <ahyp:hlinkClr xmlns:ahyp="http://schemas.microsoft.com/office/drawing/2018/hyperlinkcolor" xmlns="" val="tx"/>
                    </a:ext>
                  </a:extLst>
                </a:hlinkClick>
              </a:rPr>
              <a:t>http://www.lifesciencesite.com/lsj/lsj180621/10_37325lsj180621_71_90.pdf</a:t>
            </a:r>
            <a:endParaRPr lang="en-IN" sz="1100" dirty="0">
              <a:solidFill>
                <a:schemeClr val="tx1"/>
              </a:solidFill>
            </a:endParaRPr>
          </a:p>
          <a:p>
            <a:pPr marL="514350" indent="-514350" algn="just">
              <a:lnSpc>
                <a:spcPct val="200000"/>
              </a:lnSpc>
              <a:buFont typeface="Wingdings" pitchFamily="2" charset="2"/>
              <a:buChar char="Ø"/>
            </a:pPr>
            <a:r>
              <a:rPr lang="en-GB" sz="1100" dirty="0" err="1">
                <a:solidFill>
                  <a:schemeClr val="tx1"/>
                </a:solidFill>
              </a:rPr>
              <a:t>Bryar</a:t>
            </a:r>
            <a:r>
              <a:rPr lang="en-GB" sz="1100" dirty="0">
                <a:solidFill>
                  <a:schemeClr val="tx1"/>
                </a:solidFill>
              </a:rPr>
              <a:t>, C., and Carr, B. (2021). Working backwards: Insights, stories, and secrets from inside Amazon. Pan Macmillan. </a:t>
            </a:r>
            <a:r>
              <a:rPr lang="en-GB" sz="1100" dirty="0">
                <a:solidFill>
                  <a:schemeClr val="tx1"/>
                </a:solidFill>
                <a:hlinkClick r:id="rId3">
                  <a:extLst>
                    <a:ext uri="{A12FA001-AC4F-418D-AE19-62706E023703}">
                      <ahyp:hlinkClr xmlns:ahyp="http://schemas.microsoft.com/office/drawing/2018/hyperlinkcolor" xmlns="" val="tx"/>
                    </a:ext>
                  </a:extLst>
                </a:hlinkClick>
              </a:rPr>
              <a:t>https://books.google.com/books?hl=enandlr=andid=jgn5DwAAQBAJandoi=fndandpg=PT7anddq=hiring+management+amazon+coandots=6FrJygVGysandsig=iS8WjN5KzppA8c9NORH_TfBZ9TE</a:t>
            </a:r>
            <a:endParaRPr lang="en-IN" sz="1100" dirty="0">
              <a:solidFill>
                <a:schemeClr val="tx1"/>
              </a:solidFill>
            </a:endParaRPr>
          </a:p>
          <a:p>
            <a:pPr marL="514350" indent="-514350" algn="just">
              <a:lnSpc>
                <a:spcPct val="200000"/>
              </a:lnSpc>
              <a:buFont typeface="Wingdings" pitchFamily="2" charset="2"/>
              <a:buChar char="Ø"/>
            </a:pPr>
            <a:r>
              <a:rPr lang="en-GB" sz="1100" dirty="0" err="1">
                <a:solidFill>
                  <a:schemeClr val="tx1"/>
                </a:solidFill>
              </a:rPr>
              <a:t>Delfanti</a:t>
            </a:r>
            <a:r>
              <a:rPr lang="en-GB" sz="1100" dirty="0">
                <a:solidFill>
                  <a:schemeClr val="tx1"/>
                </a:solidFill>
              </a:rPr>
              <a:t>, A., and Frey, B. (2021). Humanly extended automation or the future of work seen through Amazon patents. Science, Technology, and Human Values, 46(3), </a:t>
            </a:r>
            <a:r>
              <a:rPr lang="en-GB" sz="1100" dirty="0" smtClean="0">
                <a:solidFill>
                  <a:schemeClr val="tx1"/>
                </a:solidFill>
              </a:rPr>
              <a:t>655-682.</a:t>
            </a:r>
            <a:r>
              <a:rPr lang="en-GB" sz="1100" dirty="0" smtClean="0">
                <a:solidFill>
                  <a:schemeClr val="tx1"/>
                </a:solidFill>
                <a:hlinkClick r:id="rId4">
                  <a:extLst>
                    <a:ext uri="{A12FA001-AC4F-418D-AE19-62706E023703}">
                      <ahyp:hlinkClr xmlns:ahyp="http://schemas.microsoft.com/office/drawing/2018/hyperlinkcolor" xmlns="" val="tx"/>
                    </a:ext>
                  </a:extLst>
                </a:hlinkClick>
              </a:rPr>
              <a:t>https</a:t>
            </a:r>
            <a:r>
              <a:rPr lang="en-GB" sz="1100" dirty="0">
                <a:solidFill>
                  <a:schemeClr val="tx1"/>
                </a:solidFill>
                <a:hlinkClick r:id="rId4">
                  <a:extLst>
                    <a:ext uri="{A12FA001-AC4F-418D-AE19-62706E023703}">
                      <ahyp:hlinkClr xmlns:ahyp="http://schemas.microsoft.com/office/drawing/2018/hyperlinkcolor" xmlns="" val="tx"/>
                    </a:ext>
                  </a:extLst>
                </a:hlinkClick>
              </a:rPr>
              <a:t>://journals.sagepub.com/doi/abs/10.1177/0162243920943665</a:t>
            </a:r>
            <a:endParaRPr lang="en-IN" sz="1100" dirty="0">
              <a:solidFill>
                <a:schemeClr val="tx1"/>
              </a:solidFill>
            </a:endParaRPr>
          </a:p>
          <a:p>
            <a:pPr marL="514350" indent="-514350" algn="just">
              <a:lnSpc>
                <a:spcPct val="200000"/>
              </a:lnSpc>
              <a:buFont typeface="Wingdings" pitchFamily="2" charset="2"/>
              <a:buChar char="Ø"/>
            </a:pPr>
            <a:r>
              <a:rPr lang="en-GB" sz="1100" dirty="0">
                <a:solidFill>
                  <a:schemeClr val="tx1"/>
                </a:solidFill>
              </a:rPr>
              <a:t>Fuchs, M., Dannenberg, P., and Wiedemann, C. (2022). Big tech and labour resistance at Amazon. Science as Culture, 31(1), </a:t>
            </a:r>
            <a:r>
              <a:rPr lang="en-GB" sz="1100" dirty="0" smtClean="0">
                <a:solidFill>
                  <a:schemeClr val="tx1"/>
                </a:solidFill>
              </a:rPr>
              <a:t>29-43.</a:t>
            </a:r>
            <a:r>
              <a:rPr lang="en-GB" sz="1100" dirty="0" smtClean="0">
                <a:solidFill>
                  <a:schemeClr val="tx1"/>
                </a:solidFill>
                <a:hlinkClick r:id="rId5">
                  <a:extLst>
                    <a:ext uri="{A12FA001-AC4F-418D-AE19-62706E023703}">
                      <ahyp:hlinkClr xmlns:ahyp="http://schemas.microsoft.com/office/drawing/2018/hyperlinkcolor" xmlns="" val="tx"/>
                    </a:ext>
                  </a:extLst>
                </a:hlinkClick>
              </a:rPr>
              <a:t>https</a:t>
            </a:r>
            <a:r>
              <a:rPr lang="en-GB" sz="1100" dirty="0">
                <a:solidFill>
                  <a:schemeClr val="tx1"/>
                </a:solidFill>
                <a:hlinkClick r:id="rId5">
                  <a:extLst>
                    <a:ext uri="{A12FA001-AC4F-418D-AE19-62706E023703}">
                      <ahyp:hlinkClr xmlns:ahyp="http://schemas.microsoft.com/office/drawing/2018/hyperlinkcolor" xmlns="" val="tx"/>
                    </a:ext>
                  </a:extLst>
                </a:hlinkClick>
              </a:rPr>
              <a:t>://www.tandfonline.com/doi/full/10.1080/09505431.2021.1937095</a:t>
            </a:r>
            <a:endParaRPr lang="en-IN" sz="1100" dirty="0">
              <a:solidFill>
                <a:schemeClr val="tx1"/>
              </a:solidFill>
            </a:endParaRPr>
          </a:p>
          <a:p>
            <a:pPr marL="514350" indent="-514350">
              <a:buFont typeface="Wingdings" pitchFamily="2" charset="2"/>
              <a:buChar char="Ø"/>
            </a:pPr>
            <a:r>
              <a:rPr lang="en-GB" sz="1100" dirty="0">
                <a:solidFill>
                  <a:schemeClr val="tx1"/>
                </a:solidFill>
              </a:rPr>
              <a:t>Kassem, S. (2023). The Power of Amazon Workers and Platform Workers. In Work and Alienation in the Platform Economy (pp. 149-168). Bristol University Press. </a:t>
            </a:r>
            <a:r>
              <a:rPr lang="en-GB" sz="1100" dirty="0">
                <a:solidFill>
                  <a:schemeClr val="tx1"/>
                </a:solidFill>
                <a:hlinkClick r:id="rId6"/>
              </a:rPr>
              <a:t>https://</a:t>
            </a:r>
            <a:r>
              <a:rPr lang="en-GB" sz="1100" dirty="0" smtClean="0">
                <a:solidFill>
                  <a:schemeClr val="tx1"/>
                </a:solidFill>
                <a:hlinkClick r:id="rId6"/>
              </a:rPr>
              <a:t>bristoluniversitypressdigital.com/monochap/book/9781529226577/ch011.xml</a:t>
            </a:r>
            <a:endParaRPr lang="en-GB" sz="1100" dirty="0" smtClean="0">
              <a:solidFill>
                <a:schemeClr val="tx1"/>
              </a:solidFill>
            </a:endParaRPr>
          </a:p>
          <a:p>
            <a:pPr marL="514350" indent="-514350">
              <a:buNone/>
            </a:pPr>
            <a:endParaRPr lang="en-GB" sz="1100" dirty="0" smtClean="0">
              <a:solidFill>
                <a:schemeClr val="tx1"/>
              </a:solidFill>
            </a:endParaRPr>
          </a:p>
          <a:p>
            <a:pPr marL="514350" indent="-514350">
              <a:buFont typeface="Wingdings" pitchFamily="2" charset="2"/>
              <a:buChar char="Ø"/>
            </a:pPr>
            <a:r>
              <a:rPr lang="en-US" sz="1100" dirty="0" smtClean="0"/>
              <a:t>Big Business Problems Amazon is Trying to Solve with Machine Learning. (2019). Retrieved from </a:t>
            </a:r>
            <a:r>
              <a:rPr lang="en-US" sz="1100" dirty="0" smtClean="0">
                <a:hlinkClick r:id="rId7"/>
              </a:rPr>
              <a:t>https://blog.goodaudience.com/5-big-business-problems-amazon-is-tryingto-solve-with-machine-learning-86247af08897</a:t>
            </a:r>
            <a:endParaRPr lang="en-US" sz="1100" dirty="0" smtClean="0"/>
          </a:p>
          <a:p>
            <a:pPr marL="514350" indent="-514350">
              <a:buFont typeface="Wingdings" pitchFamily="2" charset="2"/>
              <a:buChar char="Ø"/>
            </a:pPr>
            <a:endParaRPr lang="en-US" sz="1100" dirty="0" smtClean="0"/>
          </a:p>
          <a:p>
            <a:pPr marL="514350" indent="-514350">
              <a:buFont typeface="Wingdings" pitchFamily="2" charset="2"/>
              <a:buChar char="Ø"/>
            </a:pPr>
            <a:r>
              <a:rPr lang="en-US" sz="1100" dirty="0" smtClean="0"/>
              <a:t>• </a:t>
            </a:r>
            <a:r>
              <a:rPr lang="en-US" sz="1100" dirty="0" err="1" smtClean="0"/>
              <a:t>Polacco</a:t>
            </a:r>
            <a:r>
              <a:rPr lang="en-US" sz="1100" dirty="0" smtClean="0"/>
              <a:t>, A. &amp; </a:t>
            </a:r>
            <a:r>
              <a:rPr lang="en-US" sz="1100" dirty="0" err="1" smtClean="0"/>
              <a:t>Backes</a:t>
            </a:r>
            <a:r>
              <a:rPr lang="en-US" sz="1100" dirty="0" smtClean="0"/>
              <a:t>, K. (2018). The Amazon Go concept: Implications, applications, and sustainability. Journal of Business and Management, 24 (1), March, 79-92. DOI: 10.6347/JBM.201803_24(1).0004.</a:t>
            </a:r>
            <a:endParaRPr lang="en-US" sz="1100" dirty="0">
              <a:solidFill>
                <a:schemeClr val="tx1"/>
              </a:solidFill>
            </a:endParaRPr>
          </a:p>
        </p:txBody>
      </p:sp>
    </p:spTree>
    <p:extLst>
      <p:ext uri="{BB962C8B-B14F-4D97-AF65-F5344CB8AC3E}">
        <p14:creationId xmlns:p14="http://schemas.microsoft.com/office/powerpoint/2010/main" xmlns="" val="459081254"/>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E068BB6-43F9-55AB-C98F-4D457105C495}"/>
              </a:ext>
            </a:extLst>
          </p:cNvPr>
          <p:cNvSpPr>
            <a:spLocks noGrp="1"/>
          </p:cNvSpPr>
          <p:nvPr>
            <p:ph type="title"/>
          </p:nvPr>
        </p:nvSpPr>
        <p:spPr/>
        <p:txBody>
          <a:bodyPr/>
          <a:lstStyle/>
          <a:p>
            <a:r>
              <a:rPr lang="en-IN" dirty="0"/>
              <a:t> </a:t>
            </a:r>
          </a:p>
        </p:txBody>
      </p:sp>
      <p:sp>
        <p:nvSpPr>
          <p:cNvPr id="3" name="Content Placeholder 2">
            <a:extLst>
              <a:ext uri="{FF2B5EF4-FFF2-40B4-BE49-F238E27FC236}">
                <a16:creationId xmlns:a16="http://schemas.microsoft.com/office/drawing/2014/main" xmlns="" id="{D953893F-6151-AD3C-69A8-6749CC3858DA}"/>
              </a:ext>
            </a:extLst>
          </p:cNvPr>
          <p:cNvSpPr>
            <a:spLocks noGrp="1"/>
          </p:cNvSpPr>
          <p:nvPr>
            <p:ph idx="1"/>
          </p:nvPr>
        </p:nvSpPr>
        <p:spPr>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txBody>
          <a:bodyPr>
            <a:normAutofit/>
          </a:bodyPr>
          <a:lstStyle/>
          <a:p>
            <a:pPr marL="0" indent="0" algn="ctr">
              <a:buNone/>
            </a:pPr>
            <a:endParaRPr lang="en-IN" sz="7200" b="1" i="1" u="sng" dirty="0" smtClean="0">
              <a:solidFill>
                <a:schemeClr val="accent1">
                  <a:lumMod val="75000"/>
                </a:schemeClr>
              </a:solidFill>
            </a:endParaRPr>
          </a:p>
          <a:p>
            <a:pPr marL="0" indent="0" algn="ctr">
              <a:buNone/>
            </a:pPr>
            <a:r>
              <a:rPr lang="en-IN" sz="7200" b="1" i="1" u="sng" dirty="0" smtClean="0">
                <a:solidFill>
                  <a:schemeClr val="accent1">
                    <a:lumMod val="75000"/>
                  </a:schemeClr>
                </a:solidFill>
              </a:rPr>
              <a:t>THANK YOU </a:t>
            </a:r>
          </a:p>
          <a:p>
            <a:pPr marL="0" indent="0" algn="ctr">
              <a:buNone/>
            </a:pPr>
            <a:endParaRPr lang="en-IN" sz="7200" b="1" i="1" u="sng" dirty="0">
              <a:solidFill>
                <a:schemeClr val="accent1">
                  <a:lumMod val="75000"/>
                </a:schemeClr>
              </a:solidFill>
            </a:endParaRPr>
          </a:p>
          <a:p>
            <a:pPr marL="0" indent="0" algn="ctr">
              <a:buNone/>
            </a:pPr>
            <a:endParaRPr lang="en-IN" sz="7200" b="1" i="1" u="sng" dirty="0">
              <a:solidFill>
                <a:schemeClr val="accent1">
                  <a:lumMod val="75000"/>
                </a:schemeClr>
              </a:solidFill>
            </a:endParaRPr>
          </a:p>
        </p:txBody>
      </p:sp>
    </p:spTree>
    <p:extLst>
      <p:ext uri="{BB962C8B-B14F-4D97-AF65-F5344CB8AC3E}">
        <p14:creationId xmlns:p14="http://schemas.microsoft.com/office/powerpoint/2010/main" xmlns="" val="1031252175"/>
      </p:ext>
    </p:extLst>
  </p:cSld>
  <p:clrMapOvr>
    <a:masterClrMapping/>
  </p:clrMapOvr>
  <p:transition>
    <p:dissolve/>
  </p:transition>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311</TotalTime>
  <Words>876</Words>
  <Application>Microsoft Office PowerPoint</Application>
  <PresentationFormat>Custom</PresentationFormat>
  <Paragraphs>91</Paragraphs>
  <Slides>13</Slides>
  <Notes>6</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Office Theme</vt:lpstr>
      <vt:lpstr>  Student Name: Manjula Babubhai Odedra Student Number: 2331788 Course Name: Human Capital management  Lecturer Name: Nishi Ramsurrun Session: June 2024 Term  </vt:lpstr>
      <vt:lpstr>Table of Contents</vt:lpstr>
      <vt:lpstr>Introduction  </vt:lpstr>
      <vt:lpstr>Strategic Goal of Amazon   </vt:lpstr>
      <vt:lpstr>Job Analysis / Position </vt:lpstr>
      <vt:lpstr>Job Description </vt:lpstr>
      <vt:lpstr>Person specification </vt:lpstr>
      <vt:lpstr>Required Skills </vt:lpstr>
      <vt:lpstr>Pay And Working Conditions</vt:lpstr>
      <vt:lpstr>Flexible Working Arrangement With Justifications </vt:lpstr>
      <vt:lpstr>Conclusion </vt:lpstr>
      <vt:lpstr>List Of References </vt:lpstr>
      <vt:lpstr> </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Student Name:Manjula Babubhai Odera Student Number:2331788 Course Name: Human Capital management  Lecturer Name: Nishi Ramsurrun Session: June 2024 Term  </dc:title>
  <dc:creator/>
  <cp:lastModifiedBy>Soham</cp:lastModifiedBy>
  <cp:revision>25</cp:revision>
  <dcterms:created xsi:type="dcterms:W3CDTF">2024-06-27T11:21:54Z</dcterms:created>
  <dcterms:modified xsi:type="dcterms:W3CDTF">2024-08-05T09:46:55Z</dcterms:modified>
</cp:coreProperties>
</file>