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4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barfoot" userId="856e78e20e45bfec" providerId="LiveId" clId="{CDF0DF76-0CBD-4FD4-8BAF-3EEA1D64EEC7}"/>
    <pc:docChg chg="custSel modSld">
      <pc:chgData name="paul barfoot" userId="856e78e20e45bfec" providerId="LiveId" clId="{CDF0DF76-0CBD-4FD4-8BAF-3EEA1D64EEC7}" dt="2026-09-02T06:24:15.951" v="511" actId="27636"/>
      <pc:docMkLst>
        <pc:docMk/>
      </pc:docMkLst>
      <pc:sldChg chg="addSp delSp modSp mod">
        <pc:chgData name="paul barfoot" userId="856e78e20e45bfec" providerId="LiveId" clId="{CDF0DF76-0CBD-4FD4-8BAF-3EEA1D64EEC7}" dt="2026-09-02T06:24:15.951" v="511" actId="27636"/>
        <pc:sldMkLst>
          <pc:docMk/>
          <pc:sldMk cId="2752861313" sldId="257"/>
        </pc:sldMkLst>
        <pc:spChg chg="mo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2" creationId="{51FD0518-95C4-A1CE-0318-BCA81ADF2BC9}"/>
          </ac:spMkLst>
        </pc:spChg>
        <pc:spChg chg="mod">
          <ac:chgData name="paul barfoot" userId="856e78e20e45bfec" providerId="LiveId" clId="{CDF0DF76-0CBD-4FD4-8BAF-3EEA1D64EEC7}" dt="2026-09-02T06:24:15.951" v="511" actId="27636"/>
          <ac:spMkLst>
            <pc:docMk/>
            <pc:sldMk cId="2752861313" sldId="257"/>
            <ac:spMk id="3" creationId="{03113FBF-FC8F-206E-10B9-F13C7BA63C8D}"/>
          </ac:spMkLst>
        </pc:spChg>
        <pc:spChg chg="del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8" creationId="{87BF42CA-AD55-48B4-8949-C4DCA60A6AEE}"/>
          </ac:spMkLst>
        </pc:spChg>
        <pc:spChg chg="del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10" creationId="{66AE1D3D-3106-4CB2-AA7C-0C1642AC0F2E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22" creationId="{DEE2AD96-B495-4E06-9291-B71706F728CB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24" creationId="{53CF6D67-C5A8-4ADD-9E8E-1E38CA1D3166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26" creationId="{86909FA0-B515-4681-B7A8-FA281D133B94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28" creationId="{21C9FE86-FCC3-4A31-AA1C-C882262B7FE7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30" creationId="{7D96243B-ECED-4B71-8E06-AE9A285EAD20}"/>
          </ac:spMkLst>
        </pc:spChg>
        <pc:spChg chg="add">
          <ac:chgData name="paul barfoot" userId="856e78e20e45bfec" providerId="LiveId" clId="{CDF0DF76-0CBD-4FD4-8BAF-3EEA1D64EEC7}" dt="2026-09-02T06:23:32.229" v="506" actId="26606"/>
          <ac:spMkLst>
            <pc:docMk/>
            <pc:sldMk cId="2752861313" sldId="257"/>
            <ac:spMk id="32" creationId="{A09989E4-EFDC-4A90-A633-E0525FB4139E}"/>
          </ac:spMkLst>
        </pc:spChg>
      </pc:sldChg>
      <pc:sldChg chg="addSp delSp modSp mod">
        <pc:chgData name="paul barfoot" userId="856e78e20e45bfec" providerId="LiveId" clId="{CDF0DF76-0CBD-4FD4-8BAF-3EEA1D64EEC7}" dt="2026-09-02T06:23:26.570" v="505" actId="26606"/>
        <pc:sldMkLst>
          <pc:docMk/>
          <pc:sldMk cId="3032560874" sldId="258"/>
        </pc:sldMkLst>
        <pc:spChg chg="mo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2" creationId="{BE5164BF-FD78-A1B9-3C38-BE5164DFAF0A}"/>
          </ac:spMkLst>
        </pc:spChg>
        <pc:spChg chg="mo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3" creationId="{A0A1BC6A-C6B4-CD65-4FCE-77EDCB01856E}"/>
          </ac:spMkLst>
        </pc:spChg>
        <pc:spChg chg="del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8" creationId="{87BF42CA-AD55-48B4-8949-C4DCA60A6AEE}"/>
          </ac:spMkLst>
        </pc:spChg>
        <pc:spChg chg="del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10" creationId="{66AE1D3D-3106-4CB2-AA7C-0C1642AC0F2E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22" creationId="{DEE2AD96-B495-4E06-9291-B71706F728CB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24" creationId="{53CF6D67-C5A8-4ADD-9E8E-1E38CA1D3166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26" creationId="{86909FA0-B515-4681-B7A8-FA281D133B94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28" creationId="{21C9FE86-FCC3-4A31-AA1C-C882262B7FE7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30" creationId="{7D96243B-ECED-4B71-8E06-AE9A285EAD20}"/>
          </ac:spMkLst>
        </pc:spChg>
        <pc:spChg chg="add">
          <ac:chgData name="paul barfoot" userId="856e78e20e45bfec" providerId="LiveId" clId="{CDF0DF76-0CBD-4FD4-8BAF-3EEA1D64EEC7}" dt="2026-09-02T06:23:26.570" v="505" actId="26606"/>
          <ac:spMkLst>
            <pc:docMk/>
            <pc:sldMk cId="3032560874" sldId="258"/>
            <ac:spMk id="32" creationId="{A09989E4-EFDC-4A90-A633-E0525FB4139E}"/>
          </ac:spMkLst>
        </pc:spChg>
      </pc:sldChg>
      <pc:sldChg chg="modSp mod">
        <pc:chgData name="paul barfoot" userId="856e78e20e45bfec" providerId="LiveId" clId="{CDF0DF76-0CBD-4FD4-8BAF-3EEA1D64EEC7}" dt="2026-09-02T06:11:45.699" v="19" actId="20577"/>
        <pc:sldMkLst>
          <pc:docMk/>
          <pc:sldMk cId="1841027664" sldId="259"/>
        </pc:sldMkLst>
        <pc:spChg chg="mod">
          <ac:chgData name="paul barfoot" userId="856e78e20e45bfec" providerId="LiveId" clId="{CDF0DF76-0CBD-4FD4-8BAF-3EEA1D64EEC7}" dt="2026-09-02T06:11:45.699" v="19" actId="20577"/>
          <ac:spMkLst>
            <pc:docMk/>
            <pc:sldMk cId="1841027664" sldId="259"/>
            <ac:spMk id="3" creationId="{8F788F72-3793-B84C-E858-97D85E7B2A36}"/>
          </ac:spMkLst>
        </pc:spChg>
      </pc:sldChg>
      <pc:sldChg chg="addSp delSp modSp mod">
        <pc:chgData name="paul barfoot" userId="856e78e20e45bfec" providerId="LiveId" clId="{CDF0DF76-0CBD-4FD4-8BAF-3EEA1D64EEC7}" dt="2026-09-02T06:23:07.339" v="503" actId="26606"/>
        <pc:sldMkLst>
          <pc:docMk/>
          <pc:sldMk cId="2493645457" sldId="261"/>
        </pc:sldMkLst>
        <pc:spChg chg="mo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2" creationId="{3462EE7D-072B-C655-65FF-3F1B88089D56}"/>
          </ac:spMkLst>
        </pc:spChg>
        <pc:spChg chg="mo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3" creationId="{CAD8AD4E-9094-B2C5-6133-213136828206}"/>
          </ac:spMkLst>
        </pc:spChg>
        <pc:spChg chg="del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8" creationId="{87BF42CA-AD55-48B4-8949-C4DCA60A6AEE}"/>
          </ac:spMkLst>
        </pc:spChg>
        <pc:spChg chg="del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10" creationId="{66AE1D3D-3106-4CB2-AA7C-0C1642AC0F2E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22" creationId="{DEE2AD96-B495-4E06-9291-B71706F728CB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24" creationId="{53CF6D67-C5A8-4ADD-9E8E-1E38CA1D3166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26" creationId="{86909FA0-B515-4681-B7A8-FA281D133B94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28" creationId="{21C9FE86-FCC3-4A31-AA1C-C882262B7FE7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30" creationId="{7D96243B-ECED-4B71-8E06-AE9A285EAD20}"/>
          </ac:spMkLst>
        </pc:spChg>
        <pc:spChg chg="add">
          <ac:chgData name="paul barfoot" userId="856e78e20e45bfec" providerId="LiveId" clId="{CDF0DF76-0CBD-4FD4-8BAF-3EEA1D64EEC7}" dt="2026-09-02T06:23:07.339" v="503" actId="26606"/>
          <ac:spMkLst>
            <pc:docMk/>
            <pc:sldMk cId="2493645457" sldId="261"/>
            <ac:spMk id="32" creationId="{A09989E4-EFDC-4A90-A633-E0525FB4139E}"/>
          </ac:spMkLst>
        </pc:spChg>
      </pc:sldChg>
      <pc:sldChg chg="addSp delSp modSp mod">
        <pc:chgData name="paul barfoot" userId="856e78e20e45bfec" providerId="LiveId" clId="{CDF0DF76-0CBD-4FD4-8BAF-3EEA1D64EEC7}" dt="2026-09-02T06:23:14.223" v="504" actId="26606"/>
        <pc:sldMkLst>
          <pc:docMk/>
          <pc:sldMk cId="3180119794" sldId="264"/>
        </pc:sldMkLst>
        <pc:spChg chg="mo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2" creationId="{B9148D7A-BD89-5734-B8B1-CC81A28E576C}"/>
          </ac:spMkLst>
        </pc:spChg>
        <pc:spChg chg="mo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3" creationId="{E32A7439-978D-2D97-9998-94939DBC380E}"/>
          </ac:spMkLst>
        </pc:spChg>
        <pc:spChg chg="del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8" creationId="{87BF42CA-AD55-48B4-8949-C4DCA60A6AEE}"/>
          </ac:spMkLst>
        </pc:spChg>
        <pc:spChg chg="del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10" creationId="{66AE1D3D-3106-4CB2-AA7C-0C1642AC0F2E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22" creationId="{DEE2AD96-B495-4E06-9291-B71706F728CB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24" creationId="{53CF6D67-C5A8-4ADD-9E8E-1E38CA1D3166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26" creationId="{86909FA0-B515-4681-B7A8-FA281D133B94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28" creationId="{21C9FE86-FCC3-4A31-AA1C-C882262B7FE7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30" creationId="{7D96243B-ECED-4B71-8E06-AE9A285EAD20}"/>
          </ac:spMkLst>
        </pc:spChg>
        <pc:spChg chg="add">
          <ac:chgData name="paul barfoot" userId="856e78e20e45bfec" providerId="LiveId" clId="{CDF0DF76-0CBD-4FD4-8BAF-3EEA1D64EEC7}" dt="2026-09-02T06:23:14.223" v="504" actId="26606"/>
          <ac:spMkLst>
            <pc:docMk/>
            <pc:sldMk cId="3180119794" sldId="264"/>
            <ac:spMk id="32" creationId="{A09989E4-EFDC-4A90-A633-E0525FB4139E}"/>
          </ac:spMkLst>
        </pc:spChg>
      </pc:sldChg>
      <pc:sldChg chg="addSp modSp mod setBg">
        <pc:chgData name="paul barfoot" userId="856e78e20e45bfec" providerId="LiveId" clId="{CDF0DF76-0CBD-4FD4-8BAF-3EEA1D64EEC7}" dt="2026-09-02T06:22:46.029" v="502" actId="26606"/>
        <pc:sldMkLst>
          <pc:docMk/>
          <pc:sldMk cId="204524689" sldId="265"/>
        </pc:sldMkLst>
        <pc:spChg chg="mo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2" creationId="{7992D56C-C6B8-B929-03F0-0749B3922FCF}"/>
          </ac:spMkLst>
        </pc:spChg>
        <pc:spChg chg="mo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3" creationId="{AA7AF0A1-0124-56E1-3979-E28615C93210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8" creationId="{DEE2AD96-B495-4E06-9291-B71706F728CB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10" creationId="{53CF6D67-C5A8-4ADD-9E8E-1E38CA1D3166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12" creationId="{86909FA0-B515-4681-B7A8-FA281D133B94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14" creationId="{21C9FE86-FCC3-4A31-AA1C-C882262B7FE7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16" creationId="{7D96243B-ECED-4B71-8E06-AE9A285EAD20}"/>
          </ac:spMkLst>
        </pc:spChg>
        <pc:spChg chg="add">
          <ac:chgData name="paul barfoot" userId="856e78e20e45bfec" providerId="LiveId" clId="{CDF0DF76-0CBD-4FD4-8BAF-3EEA1D64EEC7}" dt="2026-09-02T06:22:46.029" v="502" actId="26606"/>
          <ac:spMkLst>
            <pc:docMk/>
            <pc:sldMk cId="204524689" sldId="265"/>
            <ac:spMk id="18" creationId="{A09989E4-EFDC-4A90-A633-E0525FB413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BC392-C23A-5CCD-433A-FB2CFAE210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B2489-3D21-E2CE-D670-BCFDA8D8E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7C62E-29C3-4AD3-4A22-A1A74761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D798C-BF44-03BC-DEB5-0EBDE7E5D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E482D-EB6B-A3DB-C5C9-1E73C37C4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673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E644-31DD-634E-A5F6-F173E00E5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2E190-2519-0EBF-E19F-033DD1B33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ABE55-3CD1-41FA-1EDE-90533D6C7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7629F-0CA9-F3AF-59CA-DA087A9BA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D448A-A475-5816-33DA-2E1B0FFDF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282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9AC2E-E021-B861-01E0-CC322671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E7278-6B04-326B-FCA3-F16F231704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7F011-9446-7082-40CD-0841B885B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1C40A-4C33-ADBA-4FB0-8235A432E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6E897-2A74-572E-BF28-A6189D670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18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4A33-7D5D-8607-3FF3-A2A85E3F0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F3BF0-C802-769F-AF35-57EEBD7D92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FC702-95EC-9ED3-F6CB-3700763678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DBCD0-AF9D-C689-8A34-B3340DCE2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507B8-E9D4-68CB-353D-4838EA34B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76EDB2-87AB-8648-C374-56D740B31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384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DDE72-1E44-CA55-2365-1BBBDA8C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7DC43-6E8B-9540-CA44-55A74D722C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0CCC15-D761-6F5C-9A66-DA197F83E1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9C8015-617E-12D8-BD43-36B2F6849C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1DFC9-6910-3725-0A57-B868309FE4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40D64A-B623-B467-AD79-247A251DB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71CD18-3634-B833-399C-A34F5A4BD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08E26A-12CC-058F-6B82-B85C8958D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4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13F2-C6F5-92C3-B666-9DEACB973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0E47E5-02A5-5B0F-0A1F-A7CAD276F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7AE310-C788-217D-1584-132F08F2E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6041C-20C6-99E0-8713-13CE82CF7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681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2434AE-1CE0-DB3A-98BA-839DE6A49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482954-ADFF-E16D-E101-FF41A4E18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3C75B-BBBB-DE96-14A7-887943DB2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50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079E8-3749-7057-EA5C-331955763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8E032-2EF8-4DF3-D9DA-52670F265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8236C7-6031-B16B-0357-996E2AF1FC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16C2D-02CE-50DA-83CB-9525A97F3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80404-652D-803E-C36A-218949ABD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1C23D-7299-CB06-FE82-BE0808496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05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2309D-D9FC-BC61-74C6-9C03D868E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E70810-27B5-C260-1513-D9990D7187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D0BA3C-1FED-3FCB-D19D-A66B5289AF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705BEE-5377-7E99-4952-15140B20A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1C19E-9677-00A4-17FB-2369D529F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A6319-792F-FB7A-5899-8E38AA53D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14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F34E3-4203-42CE-720B-9D21CF00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DE55A6-DD6C-9A85-D865-9E6C0336A4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CE5300-0FD7-AF40-3F42-C40928176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A7B5D-6809-63DC-CC14-F399C3468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75D9A-6646-EA38-00CE-17575C9A0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4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9ADC67-CD1A-2CDB-7B64-CB019384BA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6CE156-B650-DF63-F616-7168B9F48F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AE273-0B23-1364-922F-737EBB042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AB98A4-1D7F-862D-DB80-C598A5963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85ECE-AC27-67E6-C0B4-289FA2DAF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690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C4DF87-E8CE-0E83-AE69-4992D08C7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4677F8-B4B0-B23B-58D5-A500F4446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9489F-0E64-46A7-8703-8DE624AF26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1FA8B8-8B6A-4E5B-947B-DBD23C36995A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1D524-70B6-3310-10D1-9C00A470E9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E3876-29BC-E8E2-3CD8-9FF1E030E5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C0AE4F-06D6-497C-9C98-E48538833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217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18AEDE-A472-4FDD-4175-1AF46A2476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GenAI and lecturer workload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74337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D0518-95C4-A1CE-0318-BCA81ADF2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13FBF-FC8F-206E-10B9-F13C7BA63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The main question I am asking in this research is: </a:t>
            </a:r>
          </a:p>
          <a:p>
            <a:r>
              <a:rPr lang="en-GB" sz="2000" dirty="0"/>
              <a:t>How do higher education lecturers make sense of and navigate the cognitive workload demands of using generative artificial intelligence in their professional practice? </a:t>
            </a:r>
          </a:p>
          <a:p>
            <a:r>
              <a:rPr lang="en-GB" sz="2000" dirty="0"/>
              <a:t>The overall aim is to understand lecturers’ experiences of using GenAI and how it influences the way they make decisions during their work. </a:t>
            </a:r>
          </a:p>
          <a:p>
            <a:r>
              <a:rPr lang="en-GB" sz="2000" dirty="0"/>
              <a:t>To achieve this, I will explore how lecturers use GenAI, examine the cognitive demands they experience, identify how they decide to use, modify, verify or reject AI-generated outputs, and consider what these experiences may mean for professional practice and future research.</a:t>
            </a:r>
          </a:p>
        </p:txBody>
      </p:sp>
    </p:spTree>
    <p:extLst>
      <p:ext uri="{BB962C8B-B14F-4D97-AF65-F5344CB8AC3E}">
        <p14:creationId xmlns:p14="http://schemas.microsoft.com/office/powerpoint/2010/main" val="2752861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BC73CA-301D-27D6-1E84-EF2F373F4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Philosophical postioning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9415-6FB5-FB0B-1740-76AA3960F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F0F0F0"/>
                </a:solidFill>
              </a:defRPr>
            </a:pPr>
            <a:r>
              <a:rPr lang="en-GB" sz="1800" dirty="0">
                <a:solidFill>
                  <a:schemeClr val="tx2"/>
                </a:solidFill>
              </a:rPr>
              <a:t>Ontology: relativist – lecturers may experience GenAI differently.</a:t>
            </a:r>
          </a:p>
          <a:p>
            <a:pPr>
              <a:spcAft>
                <a:spcPts val="1000"/>
              </a:spcAft>
              <a:defRPr sz="1900">
                <a:solidFill>
                  <a:srgbClr val="F0F0F0"/>
                </a:solidFill>
              </a:defRPr>
            </a:pPr>
            <a:r>
              <a:rPr lang="en-GB" sz="1800" dirty="0">
                <a:solidFill>
                  <a:schemeClr val="tx2"/>
                </a:solidFill>
              </a:rPr>
              <a:t>Epistemology: interpretivist- knowledge is developed through participants’ experiences and researcher interpretation.</a:t>
            </a:r>
          </a:p>
          <a:p>
            <a:pPr>
              <a:spcAft>
                <a:spcPts val="1000"/>
              </a:spcAft>
              <a:defRPr sz="1900">
                <a:solidFill>
                  <a:srgbClr val="F0F0F0"/>
                </a:solidFill>
              </a:defRPr>
            </a:pPr>
            <a:r>
              <a:rPr lang="en-GB" sz="1800" dirty="0">
                <a:solidFill>
                  <a:schemeClr val="tx2"/>
                </a:solidFill>
              </a:rPr>
              <a:t>Paradigm: interpretivism – the focus is on understanding meaning.</a:t>
            </a:r>
          </a:p>
          <a:p>
            <a:pPr>
              <a:spcAft>
                <a:spcPts val="1000"/>
              </a:spcAft>
              <a:defRPr sz="1900">
                <a:solidFill>
                  <a:srgbClr val="F0F0F0"/>
                </a:solidFill>
              </a:defRPr>
            </a:pPr>
            <a:r>
              <a:rPr lang="en-GB" sz="1800" dirty="0">
                <a:solidFill>
                  <a:schemeClr val="tx2"/>
                </a:solidFill>
              </a:rPr>
              <a:t>Positionality: reflexive – I will consider how my own assumptions may influence the research.</a:t>
            </a:r>
          </a:p>
          <a:p>
            <a:pPr marL="0" indent="0">
              <a:spcAft>
                <a:spcPts val="1000"/>
              </a:spcAft>
              <a:buNone/>
              <a:defRPr sz="1900">
                <a:solidFill>
                  <a:srgbClr val="F0F0F0"/>
                </a:solidFill>
              </a:defRPr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248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164BF-FD78-A1B9-3C38-BE5164DFA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Justification for methodological choices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1BC6A-C6B4-CD65-4FCE-77EDCB018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900"/>
              <a:t>I chose a qualitative, interpretivist and inductive approach because my research is about understanding lecturers’ experiences rather than measuring them. </a:t>
            </a:r>
          </a:p>
          <a:p>
            <a:r>
              <a:rPr lang="en-GB" sz="1900"/>
              <a:t>I want participants to explain, in their own words, how they use GenAI and how they make decisions about the information it produces. </a:t>
            </a:r>
          </a:p>
          <a:p>
            <a:r>
              <a:rPr lang="en-GB" sz="1900"/>
              <a:t>Semi-structured interviews give me the flexibility to explore these experiences in depth, while reflexive thematic analysis allows me to identify patterns and themes across the interviews. </a:t>
            </a:r>
          </a:p>
          <a:p>
            <a:r>
              <a:rPr lang="en-GB" sz="1900"/>
              <a:t>I am also using Sweller’s Cognitive Load Theory as an analytical lens, which helps me understand the cognitive demands participants describe without restricting the findings to the theory from the beginning.</a:t>
            </a:r>
          </a:p>
        </p:txBody>
      </p:sp>
    </p:spTree>
    <p:extLst>
      <p:ext uri="{BB962C8B-B14F-4D97-AF65-F5344CB8AC3E}">
        <p14:creationId xmlns:p14="http://schemas.microsoft.com/office/powerpoint/2010/main" val="3032560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8CA9D1-39E0-BDB2-DC84-3E0EC2D5D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Research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88F72-3793-B84C-E858-97D85E7B2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For my research, the main tool I’m using is a semi-structured interview.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questions are designed around my research question and </a:t>
            </a:r>
            <a:r>
              <a:rPr lang="en-GB" sz="1800" dirty="0" err="1">
                <a:solidFill>
                  <a:schemeClr val="tx2"/>
                </a:solidFill>
              </a:rPr>
              <a:t>Sweller’s</a:t>
            </a:r>
            <a:r>
              <a:rPr lang="en-GB" sz="1800" dirty="0">
                <a:solidFill>
                  <a:schemeClr val="tx2"/>
                </a:solidFill>
              </a:rPr>
              <a:t> Cognitive Load Theory. For example: </a:t>
            </a:r>
          </a:p>
          <a:p>
            <a:r>
              <a:rPr lang="en-GB" sz="1800" dirty="0">
                <a:solidFill>
                  <a:schemeClr val="tx2"/>
                </a:solidFill>
              </a:rPr>
              <a:t>Questions 1-5 were based on intrinsic load. The complexity of using AI.</a:t>
            </a:r>
          </a:p>
          <a:p>
            <a:r>
              <a:rPr lang="en-GB" sz="1800" dirty="0">
                <a:solidFill>
                  <a:schemeClr val="tx2"/>
                </a:solidFill>
              </a:rPr>
              <a:t>Questions 6-11 were based on extraneous load. The extra mental effort involved with navigating AI.</a:t>
            </a:r>
          </a:p>
          <a:p>
            <a:r>
              <a:rPr lang="en-GB" sz="1800" dirty="0">
                <a:solidFill>
                  <a:schemeClr val="tx2"/>
                </a:solidFill>
              </a:rPr>
              <a:t>Questions 12-17 were based on germane load. The effort involved in processing outputs and gaining knowledge of how GenAI works.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027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48D7A-BD89-5734-B8B1-CC81A28E5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tools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A7439-978D-2D97-9998-94939DBC3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I’ll be asking participants about their experiences of using generative AI, the cognitive demands they experience, and how they decide whether to use, change, check or reject AI-generated information. </a:t>
            </a:r>
          </a:p>
          <a:p>
            <a:r>
              <a:rPr lang="en-GB" sz="2000"/>
              <a:t>I’ll also use probing questions to encourage participants to give specific examples. The interviews will be conducted online and, with consent, recorded to make sure I have an accurate record of what participants have said for transcription and analysis.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80119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D7FB3A-6329-2362-465B-D7DD22FD9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Ethical processes adopted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9CE0A-16B2-2647-F6D3-B678C8619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For the ethical side of my research, I will make sure that participants give informed consent before taking part and that participation is completely voluntary.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They will receive an information sheet explaining the study and will have the opportunity to ask questions. Participants can also withdraw in line with the arrangements explained to them.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Their confidentiality and anonymity will be protected, and any identifying information will be removed from the data.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interviews will only be recorded with consent, and all data will be stored securely in line with UWTSD requirements and GDPR.</a:t>
            </a:r>
          </a:p>
        </p:txBody>
      </p:sp>
    </p:spTree>
    <p:extLst>
      <p:ext uri="{BB962C8B-B14F-4D97-AF65-F5344CB8AC3E}">
        <p14:creationId xmlns:p14="http://schemas.microsoft.com/office/powerpoint/2010/main" val="2712041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2EE7D-072B-C655-65FF-3F1B88089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Approach to data analysis and initial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8AD4E-9094-B2C5-6133-213136828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For my data analysis, I am using Braun and Clarke’s reflexive thematic analysis. </a:t>
            </a:r>
          </a:p>
          <a:p>
            <a:r>
              <a:rPr lang="en-GB" sz="1700"/>
              <a:t>I will first become familiar with the interview data, then identify key codes and develop these into themes. </a:t>
            </a:r>
          </a:p>
          <a:p>
            <a:r>
              <a:rPr lang="en-GB" sz="1700"/>
              <a:t>My initial findings suggest that lecturers do not simply accept or reject GenAI. </a:t>
            </a:r>
          </a:p>
          <a:p>
            <a:r>
              <a:rPr lang="en-GB" sz="1700"/>
              <a:t>Instead, they appear to use their professional judgement to decide when AI is useful, when its outputs need to be checked or changed, and when they should be rejected. </a:t>
            </a:r>
          </a:p>
          <a:p>
            <a:r>
              <a:rPr lang="en-GB" sz="1700"/>
              <a:t>One emerging finding is that while GenAI can reduce the effort involved in producing content, it can also create additional cognitive demands through checking, evaluating and refining the information. </a:t>
            </a:r>
          </a:p>
          <a:p>
            <a:r>
              <a:rPr lang="en-GB" sz="1700"/>
              <a:t>This suggests that GenAI may redistribute cognitive effort rather than simply reduce workload.</a:t>
            </a:r>
          </a:p>
        </p:txBody>
      </p:sp>
    </p:spTree>
    <p:extLst>
      <p:ext uri="{BB962C8B-B14F-4D97-AF65-F5344CB8AC3E}">
        <p14:creationId xmlns:p14="http://schemas.microsoft.com/office/powerpoint/2010/main" val="2493645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4352A7-EC2D-783C-2A44-71FB54FBB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Initial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744E9-BA0C-DEBD-29E9-2DA803D8F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Developing themes: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Theme 1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Efficiency and cognitive redistribution.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Theme 2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Professional judgement and trust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Theme 3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Adapting to cognitive demands</a:t>
            </a:r>
          </a:p>
        </p:txBody>
      </p:sp>
    </p:spTree>
    <p:extLst>
      <p:ext uri="{BB962C8B-B14F-4D97-AF65-F5344CB8AC3E}">
        <p14:creationId xmlns:p14="http://schemas.microsoft.com/office/powerpoint/2010/main" val="356373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2D56C-C6B8-B929-03F0-0749B3922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F0A1-0124-56E1-3979-E28615C93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 study explores how lecturers make sense of and navigate GenAI-related cognitive demands.</a:t>
            </a:r>
          </a:p>
          <a:p>
            <a:r>
              <a:rPr lang="en-GB" sz="2000" dirty="0"/>
              <a:t>The interpretivist and qualitative approach allows experiences to be explored in depth.</a:t>
            </a:r>
          </a:p>
          <a:p>
            <a:r>
              <a:rPr lang="en-GB" sz="2000" dirty="0"/>
              <a:t>Semi-structured interviews provide detailed accounts of decision-making.</a:t>
            </a:r>
          </a:p>
          <a:p>
            <a:r>
              <a:rPr lang="en-GB" sz="2000" dirty="0"/>
              <a:t>Reflexive thematic analysis identifies patterns across those accounts.</a:t>
            </a:r>
          </a:p>
          <a:p>
            <a:r>
              <a:rPr lang="en-GB" sz="2000" dirty="0"/>
              <a:t>Cognitive load theory provides a useful lens for understanding how cognitive effort may change or be redirected.</a:t>
            </a:r>
          </a:p>
        </p:txBody>
      </p:sp>
    </p:spTree>
    <p:extLst>
      <p:ext uri="{BB962C8B-B14F-4D97-AF65-F5344CB8AC3E}">
        <p14:creationId xmlns:p14="http://schemas.microsoft.com/office/powerpoint/2010/main" val="204524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772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GenAI and lecturer workload</vt:lpstr>
      <vt:lpstr>Research questions</vt:lpstr>
      <vt:lpstr>Philosophical postioning</vt:lpstr>
      <vt:lpstr>Justification for methodological choices </vt:lpstr>
      <vt:lpstr>Research tools</vt:lpstr>
      <vt:lpstr>Research tools </vt:lpstr>
      <vt:lpstr>Ethical processes adopted</vt:lpstr>
      <vt:lpstr>Approach to data analysis and initial findings</vt:lpstr>
      <vt:lpstr>Initial findings</vt:lpstr>
      <vt:lpstr>Summary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Barfoot (1809847)</dc:creator>
  <cp:lastModifiedBy>Paul Barfoot (1809847)</cp:lastModifiedBy>
  <cp:revision>1</cp:revision>
  <dcterms:created xsi:type="dcterms:W3CDTF">2026-09-01T17:27:38Z</dcterms:created>
  <dcterms:modified xsi:type="dcterms:W3CDTF">2026-09-02T06:24:17Z</dcterms:modified>
</cp:coreProperties>
</file>