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66" r:id="rId4"/>
    <p:sldId id="267" r:id="rId5"/>
    <p:sldId id="258" r:id="rId6"/>
    <p:sldId id="259" r:id="rId7"/>
    <p:sldId id="268" r:id="rId8"/>
    <p:sldId id="260" r:id="rId9"/>
    <p:sldId id="269" r:id="rId10"/>
    <p:sldId id="261" r:id="rId11"/>
    <p:sldId id="270" r:id="rId12"/>
    <p:sldId id="262" r:id="rId13"/>
    <p:sldId id="271" r:id="rId14"/>
    <p:sldId id="263" r:id="rId15"/>
    <p:sldId id="272" r:id="rId16"/>
    <p:sldId id="264" r:id="rId17"/>
    <p:sldId id="273" r:id="rId18"/>
    <p:sldId id="274" r:id="rId19"/>
    <p:sldId id="275" r:id="rId20"/>
    <p:sldId id="265" r:id="rId21"/>
  </p:sldIdLst>
  <p:sldSz cx="18288000" cy="10287000"/>
  <p:notesSz cx="6858000" cy="9144000"/>
  <p:embeddedFontLst>
    <p:embeddedFont>
      <p:font typeface="Bricolage Grotesque" panose="020B0604020202020204" charset="0"/>
      <p:regular r:id="rId22"/>
    </p:embeddedFont>
    <p:embeddedFont>
      <p:font typeface="Bricolage Grotesque Bold" panose="020B0604020202020204" charset="0"/>
      <p:regular r:id="rId23"/>
    </p:embeddedFont>
    <p:embeddedFont>
      <p:font typeface="Inter" panose="020B0604020202020204" charset="0"/>
      <p:regular r:id="rId24"/>
    </p:embeddedFont>
    <p:embeddedFont>
      <p:font typeface="Inter Bold" panose="020B0604020202020204" charset="0"/>
      <p:regular r:id="rId25"/>
    </p:embeddedFont>
    <p:embeddedFont>
      <p:font typeface="Roboto Bold" panose="020B0604020202020204" charset="0"/>
      <p:regular r:id="rId2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48" d="100"/>
          <a:sy n="48" d="100"/>
        </p:scale>
        <p:origin x="1128" y="47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3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2.fntdata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1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sv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7.png"/><Relationship Id="rId12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11" Type="http://schemas.openxmlformats.org/officeDocument/2006/relationships/image" Target="../media/image7.svg"/><Relationship Id="rId5" Type="http://schemas.openxmlformats.org/officeDocument/2006/relationships/image" Target="../media/image8.png"/><Relationship Id="rId10" Type="http://schemas.openxmlformats.org/officeDocument/2006/relationships/image" Target="../media/image6.png"/><Relationship Id="rId4" Type="http://schemas.openxmlformats.org/officeDocument/2006/relationships/image" Target="../media/image16.svg"/><Relationship Id="rId9" Type="http://schemas.openxmlformats.org/officeDocument/2006/relationships/image" Target="../media/image2.png"/><Relationship Id="rId14" Type="http://schemas.openxmlformats.org/officeDocument/2006/relationships/image" Target="../media/image21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7.png"/><Relationship Id="rId7" Type="http://schemas.openxmlformats.org/officeDocument/2006/relationships/image" Target="../media/image7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10" Type="http://schemas.openxmlformats.org/officeDocument/2006/relationships/image" Target="../media/image21.svg"/><Relationship Id="rId4" Type="http://schemas.openxmlformats.org/officeDocument/2006/relationships/image" Target="../media/image18.svg"/><Relationship Id="rId9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23.png"/><Relationship Id="rId7" Type="http://schemas.openxmlformats.org/officeDocument/2006/relationships/image" Target="../media/image7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27.svg"/><Relationship Id="rId5" Type="http://schemas.openxmlformats.org/officeDocument/2006/relationships/image" Target="../media/image2.png"/><Relationship Id="rId10" Type="http://schemas.openxmlformats.org/officeDocument/2006/relationships/image" Target="../media/image26.png"/><Relationship Id="rId4" Type="http://schemas.openxmlformats.org/officeDocument/2006/relationships/image" Target="../media/image24.svg"/><Relationship Id="rId9" Type="http://schemas.openxmlformats.org/officeDocument/2006/relationships/image" Target="../media/image2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23.png"/><Relationship Id="rId7" Type="http://schemas.openxmlformats.org/officeDocument/2006/relationships/image" Target="../media/image7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27.svg"/><Relationship Id="rId5" Type="http://schemas.openxmlformats.org/officeDocument/2006/relationships/image" Target="../media/image2.png"/><Relationship Id="rId10" Type="http://schemas.openxmlformats.org/officeDocument/2006/relationships/image" Target="../media/image26.png"/><Relationship Id="rId4" Type="http://schemas.openxmlformats.org/officeDocument/2006/relationships/image" Target="../media/image24.svg"/><Relationship Id="rId9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17.png"/><Relationship Id="rId7" Type="http://schemas.openxmlformats.org/officeDocument/2006/relationships/image" Target="../media/image7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10" Type="http://schemas.openxmlformats.org/officeDocument/2006/relationships/image" Target="../media/image30.svg"/><Relationship Id="rId4" Type="http://schemas.openxmlformats.org/officeDocument/2006/relationships/image" Target="../media/image18.svg"/><Relationship Id="rId9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17.png"/><Relationship Id="rId7" Type="http://schemas.openxmlformats.org/officeDocument/2006/relationships/image" Target="../media/image7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10" Type="http://schemas.openxmlformats.org/officeDocument/2006/relationships/image" Target="../media/image30.svg"/><Relationship Id="rId4" Type="http://schemas.openxmlformats.org/officeDocument/2006/relationships/image" Target="../media/image18.svg"/><Relationship Id="rId9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13" Type="http://schemas.openxmlformats.org/officeDocument/2006/relationships/image" Target="../media/image31.png"/><Relationship Id="rId3" Type="http://schemas.openxmlformats.org/officeDocument/2006/relationships/image" Target="../media/image15.png"/><Relationship Id="rId7" Type="http://schemas.openxmlformats.org/officeDocument/2006/relationships/image" Target="../media/image23.png"/><Relationship Id="rId12" Type="http://schemas.openxmlformats.org/officeDocument/2006/relationships/image" Target="../media/image28.png"/><Relationship Id="rId2" Type="http://schemas.openxmlformats.org/officeDocument/2006/relationships/image" Target="../media/image22.png"/><Relationship Id="rId16" Type="http://schemas.openxmlformats.org/officeDocument/2006/relationships/image" Target="../media/image3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11" Type="http://schemas.openxmlformats.org/officeDocument/2006/relationships/image" Target="../media/image7.svg"/><Relationship Id="rId5" Type="http://schemas.openxmlformats.org/officeDocument/2006/relationships/image" Target="../media/image8.png"/><Relationship Id="rId15" Type="http://schemas.openxmlformats.org/officeDocument/2006/relationships/image" Target="../media/image33.png"/><Relationship Id="rId10" Type="http://schemas.openxmlformats.org/officeDocument/2006/relationships/image" Target="../media/image6.png"/><Relationship Id="rId4" Type="http://schemas.openxmlformats.org/officeDocument/2006/relationships/image" Target="../media/image16.svg"/><Relationship Id="rId9" Type="http://schemas.openxmlformats.org/officeDocument/2006/relationships/image" Target="../media/image2.png"/><Relationship Id="rId14" Type="http://schemas.openxmlformats.org/officeDocument/2006/relationships/image" Target="../media/image32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13" Type="http://schemas.openxmlformats.org/officeDocument/2006/relationships/image" Target="../media/image31.png"/><Relationship Id="rId3" Type="http://schemas.openxmlformats.org/officeDocument/2006/relationships/image" Target="../media/image15.png"/><Relationship Id="rId7" Type="http://schemas.openxmlformats.org/officeDocument/2006/relationships/image" Target="../media/image23.png"/><Relationship Id="rId12" Type="http://schemas.openxmlformats.org/officeDocument/2006/relationships/image" Target="../media/image28.png"/><Relationship Id="rId2" Type="http://schemas.openxmlformats.org/officeDocument/2006/relationships/image" Target="../media/image22.png"/><Relationship Id="rId16" Type="http://schemas.openxmlformats.org/officeDocument/2006/relationships/image" Target="../media/image3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11" Type="http://schemas.openxmlformats.org/officeDocument/2006/relationships/image" Target="../media/image7.svg"/><Relationship Id="rId5" Type="http://schemas.openxmlformats.org/officeDocument/2006/relationships/image" Target="../media/image8.png"/><Relationship Id="rId15" Type="http://schemas.openxmlformats.org/officeDocument/2006/relationships/image" Target="../media/image33.png"/><Relationship Id="rId10" Type="http://schemas.openxmlformats.org/officeDocument/2006/relationships/image" Target="../media/image6.png"/><Relationship Id="rId4" Type="http://schemas.openxmlformats.org/officeDocument/2006/relationships/image" Target="../media/image16.svg"/><Relationship Id="rId9" Type="http://schemas.openxmlformats.org/officeDocument/2006/relationships/image" Target="../media/image2.png"/><Relationship Id="rId14" Type="http://schemas.openxmlformats.org/officeDocument/2006/relationships/image" Target="../media/image32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35.png"/><Relationship Id="rId3" Type="http://schemas.openxmlformats.org/officeDocument/2006/relationships/image" Target="../media/image15.png"/><Relationship Id="rId7" Type="http://schemas.openxmlformats.org/officeDocument/2006/relationships/image" Target="../media/image17.png"/><Relationship Id="rId12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11" Type="http://schemas.openxmlformats.org/officeDocument/2006/relationships/image" Target="../media/image7.svg"/><Relationship Id="rId5" Type="http://schemas.openxmlformats.org/officeDocument/2006/relationships/image" Target="../media/image8.png"/><Relationship Id="rId10" Type="http://schemas.openxmlformats.org/officeDocument/2006/relationships/image" Target="../media/image6.png"/><Relationship Id="rId4" Type="http://schemas.openxmlformats.org/officeDocument/2006/relationships/image" Target="../media/image16.svg"/><Relationship Id="rId9" Type="http://schemas.openxmlformats.org/officeDocument/2006/relationships/image" Target="../media/image2.png"/><Relationship Id="rId14" Type="http://schemas.openxmlformats.org/officeDocument/2006/relationships/image" Target="../media/image36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17.png"/><Relationship Id="rId7" Type="http://schemas.openxmlformats.org/officeDocument/2006/relationships/image" Target="../media/image3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2.png"/><Relationship Id="rId4" Type="http://schemas.openxmlformats.org/officeDocument/2006/relationships/image" Target="../media/image18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13" Type="http://schemas.openxmlformats.org/officeDocument/2006/relationships/image" Target="../media/image37.png"/><Relationship Id="rId3" Type="http://schemas.openxmlformats.org/officeDocument/2006/relationships/image" Target="../media/image15.png"/><Relationship Id="rId7" Type="http://schemas.openxmlformats.org/officeDocument/2006/relationships/image" Target="../media/image23.png"/><Relationship Id="rId12" Type="http://schemas.openxmlformats.org/officeDocument/2006/relationships/image" Target="../media/image19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11" Type="http://schemas.openxmlformats.org/officeDocument/2006/relationships/image" Target="../media/image7.svg"/><Relationship Id="rId5" Type="http://schemas.openxmlformats.org/officeDocument/2006/relationships/image" Target="../media/image8.png"/><Relationship Id="rId10" Type="http://schemas.openxmlformats.org/officeDocument/2006/relationships/image" Target="../media/image6.png"/><Relationship Id="rId4" Type="http://schemas.openxmlformats.org/officeDocument/2006/relationships/image" Target="../media/image16.svg"/><Relationship Id="rId9" Type="http://schemas.openxmlformats.org/officeDocument/2006/relationships/image" Target="../media/image2.png"/><Relationship Id="rId14" Type="http://schemas.openxmlformats.org/officeDocument/2006/relationships/image" Target="../media/image38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23.png"/><Relationship Id="rId7" Type="http://schemas.openxmlformats.org/officeDocument/2006/relationships/image" Target="../media/image3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2.png"/><Relationship Id="rId4" Type="http://schemas.openxmlformats.org/officeDocument/2006/relationships/image" Target="../media/image24.sv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17.png"/><Relationship Id="rId7" Type="http://schemas.openxmlformats.org/officeDocument/2006/relationships/image" Target="../media/image39.png"/><Relationship Id="rId12" Type="http://schemas.openxmlformats.org/officeDocument/2006/relationships/image" Target="../media/image34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2.png"/><Relationship Id="rId10" Type="http://schemas.openxmlformats.org/officeDocument/2006/relationships/image" Target="../media/image42.svg"/><Relationship Id="rId4" Type="http://schemas.openxmlformats.org/officeDocument/2006/relationships/image" Target="../media/image18.svg"/><Relationship Id="rId9" Type="http://schemas.openxmlformats.org/officeDocument/2006/relationships/image" Target="../media/image4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17.png"/><Relationship Id="rId7" Type="http://schemas.openxmlformats.org/officeDocument/2006/relationships/image" Target="../media/image39.png"/><Relationship Id="rId12" Type="http://schemas.openxmlformats.org/officeDocument/2006/relationships/image" Target="../media/image34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2.png"/><Relationship Id="rId10" Type="http://schemas.openxmlformats.org/officeDocument/2006/relationships/image" Target="../media/image42.svg"/><Relationship Id="rId4" Type="http://schemas.openxmlformats.org/officeDocument/2006/relationships/image" Target="../media/image18.svg"/><Relationship Id="rId9" Type="http://schemas.openxmlformats.org/officeDocument/2006/relationships/image" Target="../media/image4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23.png"/><Relationship Id="rId7" Type="http://schemas.openxmlformats.org/officeDocument/2006/relationships/image" Target="../media/image4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.png"/><Relationship Id="rId10" Type="http://schemas.openxmlformats.org/officeDocument/2006/relationships/image" Target="../media/image46.svg"/><Relationship Id="rId4" Type="http://schemas.openxmlformats.org/officeDocument/2006/relationships/image" Target="../media/image24.svg"/><Relationship Id="rId9" Type="http://schemas.openxmlformats.org/officeDocument/2006/relationships/image" Target="../media/image45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23.png"/><Relationship Id="rId7" Type="http://schemas.openxmlformats.org/officeDocument/2006/relationships/image" Target="../media/image4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.png"/><Relationship Id="rId10" Type="http://schemas.openxmlformats.org/officeDocument/2006/relationships/image" Target="../media/image46.svg"/><Relationship Id="rId4" Type="http://schemas.openxmlformats.org/officeDocument/2006/relationships/image" Target="../media/image24.svg"/><Relationship Id="rId9" Type="http://schemas.openxmlformats.org/officeDocument/2006/relationships/image" Target="../media/image45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stituteofhealthequity.org/resources-reports/marmot-review-10-years-on/the-marmot-review-10-years-on-full-report.pdf?utm_source=chatgpt.com" TargetMode="External"/><Relationship Id="rId13" Type="http://schemas.openxmlformats.org/officeDocument/2006/relationships/hyperlink" Target="https://www.who.int/health-topics/social-determinants-of-health?utm_source=chatgpt.com" TargetMode="External"/><Relationship Id="rId3" Type="http://schemas.openxmlformats.org/officeDocument/2006/relationships/hyperlink" Target="https://www.gov.uk/government/publications/chief-medical-officers-annual-report-2020-health-trends-and-variation-in-england?utm_source=chatgpt.com" TargetMode="External"/><Relationship Id="rId7" Type="http://schemas.openxmlformats.org/officeDocument/2006/relationships/hyperlink" Target="https://www.bmj.com/content/343/bmj.d4163?utm_source=chatgpt.com" TargetMode="External"/><Relationship Id="rId12" Type="http://schemas.openxmlformats.org/officeDocument/2006/relationships/hyperlink" Target="https://www.who.int/about/governance/constitution" TargetMode="External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health.org.uk/reports-and-analysis/reports/public-perceptions-of-health-and-social-care-polling-results?utm_source=chatgpt.com" TargetMode="External"/><Relationship Id="rId11" Type="http://schemas.openxmlformats.org/officeDocument/2006/relationships/hyperlink" Target="https://sdgs.un.org/goals/goal3" TargetMode="External"/><Relationship Id="rId5" Type="http://schemas.openxmlformats.org/officeDocument/2006/relationships/hyperlink" Target="https://www.urmc.rochester.edu/MediaLibraries/URMCMedia/medical-humanities/documents/Engle-Challenge-to-Biomedicine-Biopsychosicial-Model.pdf?utm_source=chatgpt.com" TargetMode="External"/><Relationship Id="rId10" Type="http://schemas.openxmlformats.org/officeDocument/2006/relationships/hyperlink" Target="https://www.ons.gov.uk/peoplepopulationandcommunity/healthandsocialcare/healthinequalities/bulletins/healthinequalitiesbybuiltupareaandethnicgroupengland/march2021tomay2023?utm_source=chatgpt.com" TargetMode="External"/><Relationship Id="rId4" Type="http://schemas.openxmlformats.org/officeDocument/2006/relationships/hyperlink" Target="https://www.internationaljournalofwellbeing.org/index.php/ijow/article/view/89?utm_source=chatgpt.com" TargetMode="External"/><Relationship Id="rId9" Type="http://schemas.openxmlformats.org/officeDocument/2006/relationships/hyperlink" Target="https://www.england.nhs.uk/publication/delivery-plan-for-recovering-urgent-and-emergency-care-services/?utm_source=chatgpt.com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3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0" y="1028700"/>
            <a:ext cx="17259300" cy="8537979"/>
          </a:xfrm>
          <a:custGeom>
            <a:avLst/>
            <a:gdLst/>
            <a:ahLst/>
            <a:cxnLst/>
            <a:rect l="l" t="t" r="r" b="b"/>
            <a:pathLst>
              <a:path w="17259300" h="8537979">
                <a:moveTo>
                  <a:pt x="0" y="0"/>
                </a:moveTo>
                <a:lnTo>
                  <a:pt x="17259300" y="0"/>
                </a:lnTo>
                <a:lnTo>
                  <a:pt x="17259300" y="8537979"/>
                </a:lnTo>
                <a:lnTo>
                  <a:pt x="0" y="853797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8000"/>
            </a:blip>
            <a:stretch>
              <a:fillRect l="-2117" t="-97690" b="-940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2762383" y="0"/>
            <a:ext cx="5525617" cy="10287000"/>
          </a:xfrm>
          <a:custGeom>
            <a:avLst/>
            <a:gdLst/>
            <a:ahLst/>
            <a:cxnLst/>
            <a:rect l="l" t="t" r="r" b="b"/>
            <a:pathLst>
              <a:path w="5525617" h="10287000">
                <a:moveTo>
                  <a:pt x="0" y="0"/>
                </a:moveTo>
                <a:lnTo>
                  <a:pt x="5525617" y="0"/>
                </a:lnTo>
                <a:lnTo>
                  <a:pt x="552561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6368" r="-8355" b="-1015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3767147" y="6325773"/>
            <a:ext cx="4840703" cy="5825791"/>
          </a:xfrm>
          <a:custGeom>
            <a:avLst/>
            <a:gdLst/>
            <a:ahLst/>
            <a:cxnLst/>
            <a:rect l="l" t="t" r="r" b="b"/>
            <a:pathLst>
              <a:path w="4840703" h="5825791">
                <a:moveTo>
                  <a:pt x="0" y="0"/>
                </a:moveTo>
                <a:lnTo>
                  <a:pt x="4840703" y="0"/>
                </a:lnTo>
                <a:lnTo>
                  <a:pt x="4840703" y="5825791"/>
                </a:lnTo>
                <a:lnTo>
                  <a:pt x="0" y="582579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028700" y="308106"/>
            <a:ext cx="2080680" cy="537484"/>
            <a:chOff x="0" y="0"/>
            <a:chExt cx="547998" cy="14156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547998" cy="141560"/>
            </a:xfrm>
            <a:custGeom>
              <a:avLst/>
              <a:gdLst/>
              <a:ahLst/>
              <a:cxnLst/>
              <a:rect l="l" t="t" r="r" b="b"/>
              <a:pathLst>
                <a:path w="547998" h="141560">
                  <a:moveTo>
                    <a:pt x="66975" y="0"/>
                  </a:moveTo>
                  <a:lnTo>
                    <a:pt x="481022" y="0"/>
                  </a:lnTo>
                  <a:cubicBezTo>
                    <a:pt x="518012" y="0"/>
                    <a:pt x="547998" y="29986"/>
                    <a:pt x="547998" y="66975"/>
                  </a:cubicBezTo>
                  <a:lnTo>
                    <a:pt x="547998" y="74584"/>
                  </a:lnTo>
                  <a:cubicBezTo>
                    <a:pt x="547998" y="111574"/>
                    <a:pt x="518012" y="141560"/>
                    <a:pt x="481022" y="141560"/>
                  </a:cubicBezTo>
                  <a:lnTo>
                    <a:pt x="66975" y="141560"/>
                  </a:lnTo>
                  <a:cubicBezTo>
                    <a:pt x="29986" y="141560"/>
                    <a:pt x="0" y="111574"/>
                    <a:pt x="0" y="74584"/>
                  </a:cubicBezTo>
                  <a:lnTo>
                    <a:pt x="0" y="66975"/>
                  </a:lnTo>
                  <a:cubicBezTo>
                    <a:pt x="0" y="29986"/>
                    <a:pt x="29986" y="0"/>
                    <a:pt x="6697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547998" cy="179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197960" y="349435"/>
            <a:ext cx="431519" cy="431519"/>
          </a:xfrm>
          <a:custGeom>
            <a:avLst/>
            <a:gdLst/>
            <a:ahLst/>
            <a:cxnLst/>
            <a:rect l="l" t="t" r="r" b="b"/>
            <a:pathLst>
              <a:path w="431519" h="431519">
                <a:moveTo>
                  <a:pt x="0" y="0"/>
                </a:moveTo>
                <a:lnTo>
                  <a:pt x="431519" y="0"/>
                </a:lnTo>
                <a:lnTo>
                  <a:pt x="431519" y="431519"/>
                </a:lnTo>
                <a:lnTo>
                  <a:pt x="0" y="43151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0" name="Group 10"/>
          <p:cNvGrpSpPr/>
          <p:nvPr/>
        </p:nvGrpSpPr>
        <p:grpSpPr>
          <a:xfrm>
            <a:off x="5078634" y="8047958"/>
            <a:ext cx="2649207" cy="940084"/>
            <a:chOff x="0" y="0"/>
            <a:chExt cx="697734" cy="14156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97734" cy="141560"/>
            </a:xfrm>
            <a:custGeom>
              <a:avLst/>
              <a:gdLst/>
              <a:ahLst/>
              <a:cxnLst/>
              <a:rect l="l" t="t" r="r" b="b"/>
              <a:pathLst>
                <a:path w="697734" h="141560">
                  <a:moveTo>
                    <a:pt x="52602" y="0"/>
                  </a:moveTo>
                  <a:lnTo>
                    <a:pt x="645131" y="0"/>
                  </a:lnTo>
                  <a:cubicBezTo>
                    <a:pt x="659082" y="0"/>
                    <a:pt x="672462" y="5542"/>
                    <a:pt x="682327" y="15407"/>
                  </a:cubicBezTo>
                  <a:cubicBezTo>
                    <a:pt x="692192" y="25272"/>
                    <a:pt x="697734" y="38651"/>
                    <a:pt x="697734" y="52602"/>
                  </a:cubicBezTo>
                  <a:lnTo>
                    <a:pt x="697734" y="88957"/>
                  </a:lnTo>
                  <a:cubicBezTo>
                    <a:pt x="697734" y="118009"/>
                    <a:pt x="674183" y="141560"/>
                    <a:pt x="645131" y="141560"/>
                  </a:cubicBezTo>
                  <a:lnTo>
                    <a:pt x="52602" y="141560"/>
                  </a:lnTo>
                  <a:cubicBezTo>
                    <a:pt x="38651" y="141560"/>
                    <a:pt x="25272" y="136018"/>
                    <a:pt x="15407" y="126153"/>
                  </a:cubicBezTo>
                  <a:cubicBezTo>
                    <a:pt x="5542" y="116288"/>
                    <a:pt x="0" y="102908"/>
                    <a:pt x="0" y="88957"/>
                  </a:cubicBezTo>
                  <a:lnTo>
                    <a:pt x="0" y="52602"/>
                  </a:lnTo>
                  <a:cubicBezTo>
                    <a:pt x="0" y="38651"/>
                    <a:pt x="5542" y="25272"/>
                    <a:pt x="15407" y="15407"/>
                  </a:cubicBezTo>
                  <a:cubicBezTo>
                    <a:pt x="25272" y="5542"/>
                    <a:pt x="38651" y="0"/>
                    <a:pt x="52602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697734" cy="179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028700" y="8047958"/>
            <a:ext cx="3529642" cy="940084"/>
            <a:chOff x="0" y="0"/>
            <a:chExt cx="929618" cy="14156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929617" cy="141560"/>
            </a:xfrm>
            <a:custGeom>
              <a:avLst/>
              <a:gdLst/>
              <a:ahLst/>
              <a:cxnLst/>
              <a:rect l="l" t="t" r="r" b="b"/>
              <a:pathLst>
                <a:path w="929617" h="141560">
                  <a:moveTo>
                    <a:pt x="39481" y="0"/>
                  </a:moveTo>
                  <a:lnTo>
                    <a:pt x="890136" y="0"/>
                  </a:lnTo>
                  <a:cubicBezTo>
                    <a:pt x="911941" y="0"/>
                    <a:pt x="929617" y="17676"/>
                    <a:pt x="929617" y="39481"/>
                  </a:cubicBezTo>
                  <a:lnTo>
                    <a:pt x="929617" y="102078"/>
                  </a:lnTo>
                  <a:cubicBezTo>
                    <a:pt x="929617" y="123883"/>
                    <a:pt x="911941" y="141560"/>
                    <a:pt x="890136" y="141560"/>
                  </a:cubicBezTo>
                  <a:lnTo>
                    <a:pt x="39481" y="141560"/>
                  </a:lnTo>
                  <a:cubicBezTo>
                    <a:pt x="17676" y="141560"/>
                    <a:pt x="0" y="123883"/>
                    <a:pt x="0" y="102078"/>
                  </a:cubicBezTo>
                  <a:lnTo>
                    <a:pt x="0" y="39481"/>
                  </a:lnTo>
                  <a:cubicBezTo>
                    <a:pt x="0" y="17676"/>
                    <a:pt x="17676" y="0"/>
                    <a:pt x="39481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929618" cy="179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1278006" y="8267700"/>
            <a:ext cx="408212" cy="408212"/>
          </a:xfrm>
          <a:custGeom>
            <a:avLst/>
            <a:gdLst/>
            <a:ahLst/>
            <a:cxnLst/>
            <a:rect l="l" t="t" r="r" b="b"/>
            <a:pathLst>
              <a:path w="408212" h="408212">
                <a:moveTo>
                  <a:pt x="0" y="0"/>
                </a:moveTo>
                <a:lnTo>
                  <a:pt x="408211" y="0"/>
                </a:lnTo>
                <a:lnTo>
                  <a:pt x="408211" y="408211"/>
                </a:lnTo>
                <a:lnTo>
                  <a:pt x="0" y="40821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6280662" y="6325773"/>
            <a:ext cx="1273444" cy="720075"/>
          </a:xfrm>
          <a:custGeom>
            <a:avLst/>
            <a:gdLst/>
            <a:ahLst/>
            <a:cxnLst/>
            <a:rect l="l" t="t" r="r" b="b"/>
            <a:pathLst>
              <a:path w="1273444" h="720075">
                <a:moveTo>
                  <a:pt x="0" y="0"/>
                </a:moveTo>
                <a:lnTo>
                  <a:pt x="1273444" y="0"/>
                </a:lnTo>
                <a:lnTo>
                  <a:pt x="1273444" y="720075"/>
                </a:lnTo>
                <a:lnTo>
                  <a:pt x="0" y="72007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9694486" y="5579321"/>
            <a:ext cx="2704184" cy="2871238"/>
          </a:xfrm>
          <a:custGeom>
            <a:avLst/>
            <a:gdLst/>
            <a:ahLst/>
            <a:cxnLst/>
            <a:rect l="l" t="t" r="r" b="b"/>
            <a:pathLst>
              <a:path w="2704184" h="2871238">
                <a:moveTo>
                  <a:pt x="0" y="0"/>
                </a:moveTo>
                <a:lnTo>
                  <a:pt x="2704184" y="0"/>
                </a:lnTo>
                <a:lnTo>
                  <a:pt x="2704184" y="2871237"/>
                </a:lnTo>
                <a:lnTo>
                  <a:pt x="0" y="2871237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1028700" y="1153178"/>
            <a:ext cx="13398281" cy="3206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00"/>
              </a:lnSpc>
            </a:pPr>
            <a:r>
              <a:rPr lang="en-US" sz="5400" b="1" dirty="0">
                <a:solidFill>
                  <a:srgbClr val="8D140B"/>
                </a:solidFill>
                <a:latin typeface="Roboto Bold"/>
                <a:ea typeface="Roboto Bold"/>
                <a:cs typeface="Roboto Bold"/>
                <a:sym typeface="Roboto Bold"/>
              </a:rPr>
              <a:t>Integration of Health, Wellbeing and Sustainable Development in UK Health &amp; Social Care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28700" y="4228928"/>
            <a:ext cx="12592088" cy="7432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5"/>
              </a:lnSpc>
            </a:pPr>
            <a:r>
              <a:rPr lang="en-US" sz="4000" b="1" dirty="0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Module: BMHP6030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28700" y="6029725"/>
            <a:ext cx="2654628" cy="2960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9"/>
              </a:lnSpc>
            </a:pPr>
            <a:r>
              <a:rPr lang="en-US" sz="2309">
                <a:solidFill>
                  <a:srgbClr val="000000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Presented By :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28700" y="6563898"/>
            <a:ext cx="5504797" cy="486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68"/>
              </a:lnSpc>
            </a:pPr>
            <a:r>
              <a:rPr lang="en-US" sz="3782" b="1" dirty="0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Fathema Khatun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330538" y="7946154"/>
            <a:ext cx="2605344" cy="10418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2400" b="1" dirty="0">
                <a:solidFill>
                  <a:srgbClr val="234346"/>
                </a:solidFill>
                <a:latin typeface="Inter Bold"/>
                <a:ea typeface="Inter Bold"/>
                <a:cs typeface="Inter Bold"/>
                <a:sym typeface="Inter Bold"/>
              </a:rPr>
              <a:t>🧕Lecturer: Parese Hamed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807645" y="8394959"/>
            <a:ext cx="2951139" cy="1949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380"/>
              </a:lnSpc>
            </a:pPr>
            <a:r>
              <a:rPr lang="en-US" sz="2000" b="1" dirty="0">
                <a:solidFill>
                  <a:srgbClr val="234346"/>
                </a:solidFill>
                <a:latin typeface="Inter Bold"/>
                <a:ea typeface="Inter Bold"/>
                <a:cs typeface="Inter Bold"/>
                <a:sym typeface="Inter Bold"/>
              </a:rPr>
              <a:t>Student N0: 2215607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1632" t="-29130" r="-1496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4836577" y="308106"/>
            <a:ext cx="2422723" cy="491534"/>
            <a:chOff x="0" y="0"/>
            <a:chExt cx="697734" cy="14156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97734" cy="141560"/>
            </a:xfrm>
            <a:custGeom>
              <a:avLst/>
              <a:gdLst/>
              <a:ahLst/>
              <a:cxnLst/>
              <a:rect l="l" t="t" r="r" b="b"/>
              <a:pathLst>
                <a:path w="697734" h="141560">
                  <a:moveTo>
                    <a:pt x="57520" y="0"/>
                  </a:moveTo>
                  <a:lnTo>
                    <a:pt x="640214" y="0"/>
                  </a:lnTo>
                  <a:cubicBezTo>
                    <a:pt x="655469" y="0"/>
                    <a:pt x="670099" y="6060"/>
                    <a:pt x="680886" y="16847"/>
                  </a:cubicBezTo>
                  <a:cubicBezTo>
                    <a:pt x="691673" y="27634"/>
                    <a:pt x="697734" y="42265"/>
                    <a:pt x="697734" y="57520"/>
                  </a:cubicBezTo>
                  <a:lnTo>
                    <a:pt x="697734" y="84040"/>
                  </a:lnTo>
                  <a:cubicBezTo>
                    <a:pt x="697734" y="115807"/>
                    <a:pt x="671981" y="141560"/>
                    <a:pt x="640214" y="141560"/>
                  </a:cubicBezTo>
                  <a:lnTo>
                    <a:pt x="57520" y="141560"/>
                  </a:lnTo>
                  <a:cubicBezTo>
                    <a:pt x="42265" y="141560"/>
                    <a:pt x="27634" y="135499"/>
                    <a:pt x="16847" y="124712"/>
                  </a:cubicBezTo>
                  <a:cubicBezTo>
                    <a:pt x="6060" y="113925"/>
                    <a:pt x="0" y="99295"/>
                    <a:pt x="0" y="84040"/>
                  </a:cubicBezTo>
                  <a:lnTo>
                    <a:pt x="0" y="57520"/>
                  </a:lnTo>
                  <a:cubicBezTo>
                    <a:pt x="0" y="42265"/>
                    <a:pt x="6060" y="27634"/>
                    <a:pt x="16847" y="16847"/>
                  </a:cubicBezTo>
                  <a:cubicBezTo>
                    <a:pt x="27634" y="6060"/>
                    <a:pt x="42265" y="0"/>
                    <a:pt x="5752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697734" cy="179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5098365" y="367216"/>
            <a:ext cx="373313" cy="373313"/>
          </a:xfrm>
          <a:custGeom>
            <a:avLst/>
            <a:gdLst/>
            <a:ahLst/>
            <a:cxnLst/>
            <a:rect l="l" t="t" r="r" b="b"/>
            <a:pathLst>
              <a:path w="373313" h="373313">
                <a:moveTo>
                  <a:pt x="0" y="0"/>
                </a:moveTo>
                <a:lnTo>
                  <a:pt x="373313" y="0"/>
                </a:lnTo>
                <a:lnTo>
                  <a:pt x="373313" y="373313"/>
                </a:lnTo>
                <a:lnTo>
                  <a:pt x="0" y="37331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1398410" y="308106"/>
            <a:ext cx="3227888" cy="491534"/>
            <a:chOff x="0" y="0"/>
            <a:chExt cx="929618" cy="14156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929617" cy="141560"/>
            </a:xfrm>
            <a:custGeom>
              <a:avLst/>
              <a:gdLst/>
              <a:ahLst/>
              <a:cxnLst/>
              <a:rect l="l" t="t" r="r" b="b"/>
              <a:pathLst>
                <a:path w="929617" h="141560">
                  <a:moveTo>
                    <a:pt x="43172" y="0"/>
                  </a:moveTo>
                  <a:lnTo>
                    <a:pt x="886445" y="0"/>
                  </a:lnTo>
                  <a:cubicBezTo>
                    <a:pt x="897895" y="0"/>
                    <a:pt x="908876" y="4548"/>
                    <a:pt x="916973" y="12645"/>
                  </a:cubicBezTo>
                  <a:cubicBezTo>
                    <a:pt x="925069" y="20741"/>
                    <a:pt x="929617" y="31722"/>
                    <a:pt x="929617" y="43172"/>
                  </a:cubicBezTo>
                  <a:lnTo>
                    <a:pt x="929617" y="98388"/>
                  </a:lnTo>
                  <a:cubicBezTo>
                    <a:pt x="929617" y="122231"/>
                    <a:pt x="910289" y="141560"/>
                    <a:pt x="886445" y="141560"/>
                  </a:cubicBezTo>
                  <a:lnTo>
                    <a:pt x="43172" y="141560"/>
                  </a:lnTo>
                  <a:cubicBezTo>
                    <a:pt x="31722" y="141560"/>
                    <a:pt x="20741" y="137011"/>
                    <a:pt x="12645" y="128915"/>
                  </a:cubicBezTo>
                  <a:cubicBezTo>
                    <a:pt x="4548" y="120818"/>
                    <a:pt x="0" y="109837"/>
                    <a:pt x="0" y="98388"/>
                  </a:cubicBezTo>
                  <a:lnTo>
                    <a:pt x="0" y="43172"/>
                  </a:lnTo>
                  <a:cubicBezTo>
                    <a:pt x="0" y="31722"/>
                    <a:pt x="4548" y="20741"/>
                    <a:pt x="12645" y="12645"/>
                  </a:cubicBezTo>
                  <a:cubicBezTo>
                    <a:pt x="20741" y="4548"/>
                    <a:pt x="31722" y="0"/>
                    <a:pt x="43172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929618" cy="179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11626402" y="367216"/>
            <a:ext cx="373313" cy="373313"/>
          </a:xfrm>
          <a:custGeom>
            <a:avLst/>
            <a:gdLst/>
            <a:ahLst/>
            <a:cxnLst/>
            <a:rect l="l" t="t" r="r" b="b"/>
            <a:pathLst>
              <a:path w="373313" h="373313">
                <a:moveTo>
                  <a:pt x="0" y="0"/>
                </a:moveTo>
                <a:lnTo>
                  <a:pt x="373314" y="0"/>
                </a:lnTo>
                <a:lnTo>
                  <a:pt x="373314" y="373313"/>
                </a:lnTo>
                <a:lnTo>
                  <a:pt x="0" y="37331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flipH="1">
            <a:off x="13913215" y="1028700"/>
            <a:ext cx="9365976" cy="9297860"/>
          </a:xfrm>
          <a:custGeom>
            <a:avLst/>
            <a:gdLst/>
            <a:ahLst/>
            <a:cxnLst/>
            <a:rect l="l" t="t" r="r" b="b"/>
            <a:pathLst>
              <a:path w="9365976" h="9297860">
                <a:moveTo>
                  <a:pt x="9365977" y="0"/>
                </a:moveTo>
                <a:lnTo>
                  <a:pt x="0" y="0"/>
                </a:lnTo>
                <a:lnTo>
                  <a:pt x="0" y="9297860"/>
                </a:lnTo>
                <a:lnTo>
                  <a:pt x="9365977" y="9297860"/>
                </a:lnTo>
                <a:lnTo>
                  <a:pt x="9365977" y="0"/>
                </a:lnTo>
                <a:close/>
              </a:path>
            </a:pathLst>
          </a:custGeom>
          <a:blipFill>
            <a:blip r:embed="rId7">
              <a:alphaModFix amt="81000"/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848264" y="1028700"/>
            <a:ext cx="16411036" cy="8229600"/>
          </a:xfrm>
          <a:custGeom>
            <a:avLst/>
            <a:gdLst/>
            <a:ahLst/>
            <a:cxnLst/>
            <a:rect l="l" t="t" r="r" b="b"/>
            <a:pathLst>
              <a:path w="16411036" h="8229600">
                <a:moveTo>
                  <a:pt x="0" y="0"/>
                </a:moveTo>
                <a:lnTo>
                  <a:pt x="16411036" y="0"/>
                </a:lnTo>
                <a:lnTo>
                  <a:pt x="1641103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76000"/>
            </a:blip>
            <a:stretch>
              <a:fillRect t="-200677" r="-77874" b="-20067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1028700" y="262156"/>
            <a:ext cx="2080680" cy="537484"/>
            <a:chOff x="0" y="0"/>
            <a:chExt cx="547998" cy="14156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547998" cy="141560"/>
            </a:xfrm>
            <a:custGeom>
              <a:avLst/>
              <a:gdLst/>
              <a:ahLst/>
              <a:cxnLst/>
              <a:rect l="l" t="t" r="r" b="b"/>
              <a:pathLst>
                <a:path w="547998" h="141560">
                  <a:moveTo>
                    <a:pt x="66975" y="0"/>
                  </a:moveTo>
                  <a:lnTo>
                    <a:pt x="481022" y="0"/>
                  </a:lnTo>
                  <a:cubicBezTo>
                    <a:pt x="518012" y="0"/>
                    <a:pt x="547998" y="29986"/>
                    <a:pt x="547998" y="66975"/>
                  </a:cubicBezTo>
                  <a:lnTo>
                    <a:pt x="547998" y="74584"/>
                  </a:lnTo>
                  <a:cubicBezTo>
                    <a:pt x="547998" y="111574"/>
                    <a:pt x="518012" y="141560"/>
                    <a:pt x="481022" y="141560"/>
                  </a:cubicBezTo>
                  <a:lnTo>
                    <a:pt x="66975" y="141560"/>
                  </a:lnTo>
                  <a:cubicBezTo>
                    <a:pt x="29986" y="141560"/>
                    <a:pt x="0" y="111574"/>
                    <a:pt x="0" y="74584"/>
                  </a:cubicBezTo>
                  <a:lnTo>
                    <a:pt x="0" y="66975"/>
                  </a:lnTo>
                  <a:cubicBezTo>
                    <a:pt x="0" y="29986"/>
                    <a:pt x="29986" y="0"/>
                    <a:pt x="6697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547998" cy="179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1197960" y="303485"/>
            <a:ext cx="431519" cy="431519"/>
          </a:xfrm>
          <a:custGeom>
            <a:avLst/>
            <a:gdLst/>
            <a:ahLst/>
            <a:cxnLst/>
            <a:rect l="l" t="t" r="r" b="b"/>
            <a:pathLst>
              <a:path w="431519" h="431519">
                <a:moveTo>
                  <a:pt x="0" y="0"/>
                </a:moveTo>
                <a:lnTo>
                  <a:pt x="431519" y="0"/>
                </a:lnTo>
                <a:lnTo>
                  <a:pt x="431519" y="431519"/>
                </a:lnTo>
                <a:lnTo>
                  <a:pt x="0" y="43151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1028700" y="1805857"/>
            <a:ext cx="5950445" cy="8914525"/>
          </a:xfrm>
          <a:custGeom>
            <a:avLst/>
            <a:gdLst/>
            <a:ahLst/>
            <a:cxnLst/>
            <a:rect l="l" t="t" r="r" b="b"/>
            <a:pathLst>
              <a:path w="5950445" h="8914525">
                <a:moveTo>
                  <a:pt x="0" y="0"/>
                </a:moveTo>
                <a:lnTo>
                  <a:pt x="5950445" y="0"/>
                </a:lnTo>
                <a:lnTo>
                  <a:pt x="5950445" y="8914525"/>
                </a:lnTo>
                <a:lnTo>
                  <a:pt x="0" y="8914525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alphaModFix amt="47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15548928" y="486854"/>
            <a:ext cx="1448584" cy="1721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62"/>
              </a:lnSpc>
            </a:pPr>
            <a:r>
              <a:rPr lang="en-US" sz="1402" b="1">
                <a:solidFill>
                  <a:srgbClr val="234346"/>
                </a:solidFill>
                <a:latin typeface="Roboto Bold"/>
                <a:ea typeface="Roboto Bold"/>
                <a:cs typeface="Roboto Bold"/>
                <a:sym typeface="Roboto Bold"/>
              </a:rPr>
              <a:t>123-456-7890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117734" y="484762"/>
            <a:ext cx="2300717" cy="1721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62"/>
              </a:lnSpc>
            </a:pPr>
            <a:r>
              <a:rPr lang="en-US" sz="1402" b="1">
                <a:solidFill>
                  <a:srgbClr val="234346"/>
                </a:solidFill>
                <a:latin typeface="Roboto Bold"/>
                <a:ea typeface="Roboto Bold"/>
                <a:cs typeface="Roboto Bold"/>
                <a:sym typeface="Roboto Bold"/>
              </a:rPr>
              <a:t>www.reallygreatsite.com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083" y="372137"/>
            <a:ext cx="1062190" cy="2908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35"/>
              </a:lnSpc>
            </a:pPr>
            <a:r>
              <a:rPr lang="en-US" sz="1730" b="1" spc="181">
                <a:solidFill>
                  <a:srgbClr val="1F2B5B"/>
                </a:solidFill>
                <a:latin typeface="Roboto Bold"/>
                <a:ea typeface="Roboto Bold"/>
                <a:cs typeface="Roboto Bold"/>
                <a:sym typeface="Roboto Bold"/>
              </a:rPr>
              <a:t>Fauget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766447" y="2181940"/>
            <a:ext cx="9492853" cy="632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75"/>
              </a:lnSpc>
            </a:pPr>
            <a:r>
              <a:rPr lang="en-US" sz="4923" b="1" dirty="0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Introduction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723409" y="3833342"/>
            <a:ext cx="6902890" cy="53142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30" dirty="0">
                <a:latin typeface="Inter" panose="020B0604020202020204" charset="0"/>
                <a:ea typeface="Inter" panose="020B0604020202020204" charset="0"/>
              </a:rPr>
              <a:t>Health systems are shifting from treatment → prevention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30" dirty="0">
                <a:latin typeface="Inter" panose="020B0604020202020204" charset="0"/>
                <a:ea typeface="Inter" panose="020B0604020202020204" charset="0"/>
              </a:rPr>
              <a:t>Greater attention to wellbeing and long-term sustainability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30" dirty="0">
                <a:latin typeface="Inter" panose="020B0604020202020204" charset="0"/>
                <a:ea typeface="Inter" panose="020B0604020202020204" charset="0"/>
              </a:rPr>
              <a:t>Linked strongly to Sustainable Development Goal (SDG) 3 (United Nations, 2023)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30" dirty="0">
                <a:latin typeface="Inter" panose="020B0604020202020204" charset="0"/>
                <a:ea typeface="Inter" panose="020B0604020202020204" charset="0"/>
              </a:rPr>
              <a:t>This presentation explores theory, policy, service delivery and inequality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30" dirty="0">
                <a:latin typeface="Inter" panose="020B0604020202020204" charset="0"/>
                <a:ea typeface="Inter" panose="020B0604020202020204" charset="0"/>
              </a:rPr>
              <a:t>It also evaluates what works and what remains challenging</a:t>
            </a:r>
            <a:endParaRPr lang="en-US" sz="2330" dirty="0">
              <a:solidFill>
                <a:srgbClr val="000000"/>
              </a:solidFill>
              <a:latin typeface="Inter" panose="020B0604020202020204" charset="0"/>
              <a:ea typeface="Inter" panose="020B0604020202020204" charset="0"/>
              <a:cs typeface="Inter"/>
              <a:sym typeface="Inter"/>
            </a:endParaRPr>
          </a:p>
        </p:txBody>
      </p:sp>
      <p:sp>
        <p:nvSpPr>
          <p:cNvPr id="23" name="Freeform 23"/>
          <p:cNvSpPr/>
          <p:nvPr/>
        </p:nvSpPr>
        <p:spPr>
          <a:xfrm flipH="1">
            <a:off x="1028700" y="3871442"/>
            <a:ext cx="5950445" cy="6455118"/>
          </a:xfrm>
          <a:custGeom>
            <a:avLst/>
            <a:gdLst/>
            <a:ahLst/>
            <a:cxnLst/>
            <a:rect l="l" t="t" r="r" b="b"/>
            <a:pathLst>
              <a:path w="5950445" h="6455118">
                <a:moveTo>
                  <a:pt x="5950445" y="0"/>
                </a:moveTo>
                <a:lnTo>
                  <a:pt x="0" y="0"/>
                </a:lnTo>
                <a:lnTo>
                  <a:pt x="0" y="6455118"/>
                </a:lnTo>
                <a:lnTo>
                  <a:pt x="5950445" y="6455118"/>
                </a:lnTo>
                <a:lnTo>
                  <a:pt x="5950445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43CD44-F31F-1D4B-A9C6-7B2FB65AAE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E2530E6F-320C-8E87-107A-83A9587EF307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1632" t="-29130" r="-149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C7B36DD0-EB91-7CC8-4C3D-0CE82D9074CF}"/>
              </a:ext>
            </a:extLst>
          </p:cNvPr>
          <p:cNvSpPr/>
          <p:nvPr/>
        </p:nvSpPr>
        <p:spPr>
          <a:xfrm flipH="1">
            <a:off x="13913215" y="1028700"/>
            <a:ext cx="9365976" cy="9297860"/>
          </a:xfrm>
          <a:custGeom>
            <a:avLst/>
            <a:gdLst/>
            <a:ahLst/>
            <a:cxnLst/>
            <a:rect l="l" t="t" r="r" b="b"/>
            <a:pathLst>
              <a:path w="9365976" h="9297860">
                <a:moveTo>
                  <a:pt x="9365977" y="0"/>
                </a:moveTo>
                <a:lnTo>
                  <a:pt x="0" y="0"/>
                </a:lnTo>
                <a:lnTo>
                  <a:pt x="0" y="9297860"/>
                </a:lnTo>
                <a:lnTo>
                  <a:pt x="9365977" y="9297860"/>
                </a:lnTo>
                <a:lnTo>
                  <a:pt x="9365977" y="0"/>
                </a:lnTo>
                <a:close/>
              </a:path>
            </a:pathLst>
          </a:custGeom>
          <a:blipFill>
            <a:blip r:embed="rId3">
              <a:alphaModFix amt="81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6E955423-1A70-D254-8A7F-205A138BF906}"/>
              </a:ext>
            </a:extLst>
          </p:cNvPr>
          <p:cNvSpPr/>
          <p:nvPr/>
        </p:nvSpPr>
        <p:spPr>
          <a:xfrm>
            <a:off x="848264" y="1028700"/>
            <a:ext cx="16411036" cy="8229600"/>
          </a:xfrm>
          <a:custGeom>
            <a:avLst/>
            <a:gdLst/>
            <a:ahLst/>
            <a:cxnLst/>
            <a:rect l="l" t="t" r="r" b="b"/>
            <a:pathLst>
              <a:path w="16411036" h="8229600">
                <a:moveTo>
                  <a:pt x="0" y="0"/>
                </a:moveTo>
                <a:lnTo>
                  <a:pt x="16411036" y="0"/>
                </a:lnTo>
                <a:lnTo>
                  <a:pt x="1641103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76000"/>
            </a:blip>
            <a:stretch>
              <a:fillRect t="-200677" r="-77874" b="-20067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>
            <a:extLst>
              <a:ext uri="{FF2B5EF4-FFF2-40B4-BE49-F238E27FC236}">
                <a16:creationId xmlns:a16="http://schemas.microsoft.com/office/drawing/2014/main" id="{683D8CDE-B59D-5425-4841-8EE5A8343B4F}"/>
              </a:ext>
            </a:extLst>
          </p:cNvPr>
          <p:cNvSpPr/>
          <p:nvPr/>
        </p:nvSpPr>
        <p:spPr>
          <a:xfrm>
            <a:off x="1197960" y="303485"/>
            <a:ext cx="431519" cy="431519"/>
          </a:xfrm>
          <a:custGeom>
            <a:avLst/>
            <a:gdLst/>
            <a:ahLst/>
            <a:cxnLst/>
            <a:rect l="l" t="t" r="r" b="b"/>
            <a:pathLst>
              <a:path w="431519" h="431519">
                <a:moveTo>
                  <a:pt x="0" y="0"/>
                </a:moveTo>
                <a:lnTo>
                  <a:pt x="431519" y="0"/>
                </a:lnTo>
                <a:lnTo>
                  <a:pt x="431519" y="431519"/>
                </a:lnTo>
                <a:lnTo>
                  <a:pt x="0" y="43151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>
            <a:extLst>
              <a:ext uri="{FF2B5EF4-FFF2-40B4-BE49-F238E27FC236}">
                <a16:creationId xmlns:a16="http://schemas.microsoft.com/office/drawing/2014/main" id="{05E48C8B-319A-4B63-F131-ADDDBF604C52}"/>
              </a:ext>
            </a:extLst>
          </p:cNvPr>
          <p:cNvSpPr/>
          <p:nvPr/>
        </p:nvSpPr>
        <p:spPr>
          <a:xfrm>
            <a:off x="1028700" y="1805857"/>
            <a:ext cx="5950445" cy="8914525"/>
          </a:xfrm>
          <a:custGeom>
            <a:avLst/>
            <a:gdLst/>
            <a:ahLst/>
            <a:cxnLst/>
            <a:rect l="l" t="t" r="r" b="b"/>
            <a:pathLst>
              <a:path w="5950445" h="8914525">
                <a:moveTo>
                  <a:pt x="0" y="0"/>
                </a:moveTo>
                <a:lnTo>
                  <a:pt x="5950445" y="0"/>
                </a:lnTo>
                <a:lnTo>
                  <a:pt x="5950445" y="8914525"/>
                </a:lnTo>
                <a:lnTo>
                  <a:pt x="0" y="891452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47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1">
            <a:extLst>
              <a:ext uri="{FF2B5EF4-FFF2-40B4-BE49-F238E27FC236}">
                <a16:creationId xmlns:a16="http://schemas.microsoft.com/office/drawing/2014/main" id="{45C533DE-6E7E-3D9B-13C4-584E9BF4A79E}"/>
              </a:ext>
            </a:extLst>
          </p:cNvPr>
          <p:cNvSpPr txBox="1"/>
          <p:nvPr/>
        </p:nvSpPr>
        <p:spPr>
          <a:xfrm>
            <a:off x="7766447" y="2181940"/>
            <a:ext cx="9492853" cy="632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75"/>
              </a:lnSpc>
            </a:pPr>
            <a:r>
              <a:rPr lang="en-US" sz="4923" b="1" dirty="0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What is Health</a:t>
            </a:r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7E7C618D-13FD-8318-16AC-AC188CB5E58C}"/>
              </a:ext>
            </a:extLst>
          </p:cNvPr>
          <p:cNvSpPr txBox="1"/>
          <p:nvPr/>
        </p:nvSpPr>
        <p:spPr>
          <a:xfrm>
            <a:off x="7723409" y="3833342"/>
            <a:ext cx="6902890" cy="37006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30" dirty="0">
                <a:latin typeface="Inter" panose="020B0604020202020204" charset="0"/>
                <a:ea typeface="Inter" panose="020B0604020202020204" charset="0"/>
              </a:rPr>
              <a:t>Defined as physical, mental and social wellbeing (WHO, 1948)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30" dirty="0">
                <a:latin typeface="Inter" panose="020B0604020202020204" charset="0"/>
                <a:ea typeface="Inter" panose="020B0604020202020204" charset="0"/>
              </a:rPr>
              <a:t>Moves beyond absence of disease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30" dirty="0">
                <a:latin typeface="Inter" panose="020B0604020202020204" charset="0"/>
                <a:ea typeface="Inter" panose="020B0604020202020204" charset="0"/>
              </a:rPr>
              <a:t>Criticised for being idealistic and hard to achieve (Huber et al., 2011)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30" dirty="0">
                <a:latin typeface="Inter" panose="020B0604020202020204" charset="0"/>
                <a:ea typeface="Inter" panose="020B0604020202020204" charset="0"/>
              </a:rPr>
              <a:t>Modern thinking focuses on resilience and ability to adapt</a:t>
            </a:r>
            <a:endParaRPr lang="en-US" sz="2330" dirty="0">
              <a:solidFill>
                <a:srgbClr val="000000"/>
              </a:solidFill>
              <a:latin typeface="Inter" panose="020B0604020202020204" charset="0"/>
              <a:ea typeface="Inter" panose="020B0604020202020204" charset="0"/>
              <a:cs typeface="Inter"/>
              <a:sym typeface="Inter"/>
            </a:endParaRPr>
          </a:p>
        </p:txBody>
      </p:sp>
      <p:sp>
        <p:nvSpPr>
          <p:cNvPr id="23" name="Freeform 23">
            <a:extLst>
              <a:ext uri="{FF2B5EF4-FFF2-40B4-BE49-F238E27FC236}">
                <a16:creationId xmlns:a16="http://schemas.microsoft.com/office/drawing/2014/main" id="{A78664EF-691C-CF09-764A-8768DCE1B222}"/>
              </a:ext>
            </a:extLst>
          </p:cNvPr>
          <p:cNvSpPr/>
          <p:nvPr/>
        </p:nvSpPr>
        <p:spPr>
          <a:xfrm flipH="1">
            <a:off x="1028700" y="3871442"/>
            <a:ext cx="5950445" cy="6455118"/>
          </a:xfrm>
          <a:custGeom>
            <a:avLst/>
            <a:gdLst/>
            <a:ahLst/>
            <a:cxnLst/>
            <a:rect l="l" t="t" r="r" b="b"/>
            <a:pathLst>
              <a:path w="5950445" h="6455118">
                <a:moveTo>
                  <a:pt x="5950445" y="0"/>
                </a:moveTo>
                <a:lnTo>
                  <a:pt x="0" y="0"/>
                </a:lnTo>
                <a:lnTo>
                  <a:pt x="0" y="6455118"/>
                </a:lnTo>
                <a:lnTo>
                  <a:pt x="5950445" y="6455118"/>
                </a:lnTo>
                <a:lnTo>
                  <a:pt x="5950445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849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65401C-B686-876F-2E59-F9BFDC1E96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D4B92516-F98F-BBD1-3D22-562D19F4EBBE}"/>
              </a:ext>
            </a:extLst>
          </p:cNvPr>
          <p:cNvSpPr/>
          <p:nvPr/>
        </p:nvSpPr>
        <p:spPr>
          <a:xfrm>
            <a:off x="0" y="-1906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666" b="-11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89199AC3-DC00-88AE-AD78-45F757B2F6CC}"/>
              </a:ext>
            </a:extLst>
          </p:cNvPr>
          <p:cNvSpPr/>
          <p:nvPr/>
        </p:nvSpPr>
        <p:spPr>
          <a:xfrm>
            <a:off x="-3666343" y="1028700"/>
            <a:ext cx="7332686" cy="9249948"/>
          </a:xfrm>
          <a:custGeom>
            <a:avLst/>
            <a:gdLst/>
            <a:ahLst/>
            <a:cxnLst/>
            <a:rect l="l" t="t" r="r" b="b"/>
            <a:pathLst>
              <a:path w="7332686" h="9249948">
                <a:moveTo>
                  <a:pt x="0" y="0"/>
                </a:moveTo>
                <a:lnTo>
                  <a:pt x="7332686" y="0"/>
                </a:lnTo>
                <a:lnTo>
                  <a:pt x="7332686" y="9249948"/>
                </a:lnTo>
                <a:lnTo>
                  <a:pt x="0" y="924994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81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26266668-BA72-F578-8D7D-C9A6BEDD8A3B}"/>
              </a:ext>
            </a:extLst>
          </p:cNvPr>
          <p:cNvSpPr/>
          <p:nvPr/>
        </p:nvSpPr>
        <p:spPr>
          <a:xfrm>
            <a:off x="848264" y="1028700"/>
            <a:ext cx="16411036" cy="8229600"/>
          </a:xfrm>
          <a:custGeom>
            <a:avLst/>
            <a:gdLst/>
            <a:ahLst/>
            <a:cxnLst/>
            <a:rect l="l" t="t" r="r" b="b"/>
            <a:pathLst>
              <a:path w="16411036" h="8229600">
                <a:moveTo>
                  <a:pt x="0" y="0"/>
                </a:moveTo>
                <a:lnTo>
                  <a:pt x="16411036" y="0"/>
                </a:lnTo>
                <a:lnTo>
                  <a:pt x="1641103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84000"/>
            </a:blip>
            <a:stretch>
              <a:fillRect t="-200677" r="-77874" b="-20067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>
            <a:extLst>
              <a:ext uri="{FF2B5EF4-FFF2-40B4-BE49-F238E27FC236}">
                <a16:creationId xmlns:a16="http://schemas.microsoft.com/office/drawing/2014/main" id="{E845E383-F519-042A-83B4-D51E2D3C6AE5}"/>
              </a:ext>
            </a:extLst>
          </p:cNvPr>
          <p:cNvSpPr/>
          <p:nvPr/>
        </p:nvSpPr>
        <p:spPr>
          <a:xfrm>
            <a:off x="1197960" y="303485"/>
            <a:ext cx="431519" cy="431519"/>
          </a:xfrm>
          <a:custGeom>
            <a:avLst/>
            <a:gdLst/>
            <a:ahLst/>
            <a:cxnLst/>
            <a:rect l="l" t="t" r="r" b="b"/>
            <a:pathLst>
              <a:path w="431519" h="431519">
                <a:moveTo>
                  <a:pt x="0" y="0"/>
                </a:moveTo>
                <a:lnTo>
                  <a:pt x="431519" y="0"/>
                </a:lnTo>
                <a:lnTo>
                  <a:pt x="431519" y="431519"/>
                </a:lnTo>
                <a:lnTo>
                  <a:pt x="0" y="43151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>
            <a:extLst>
              <a:ext uri="{FF2B5EF4-FFF2-40B4-BE49-F238E27FC236}">
                <a16:creationId xmlns:a16="http://schemas.microsoft.com/office/drawing/2014/main" id="{0F5A65A4-C667-1D08-ED17-9C97535C6C8E}"/>
              </a:ext>
            </a:extLst>
          </p:cNvPr>
          <p:cNvSpPr/>
          <p:nvPr/>
        </p:nvSpPr>
        <p:spPr>
          <a:xfrm>
            <a:off x="11308855" y="1909453"/>
            <a:ext cx="5950445" cy="8914525"/>
          </a:xfrm>
          <a:custGeom>
            <a:avLst/>
            <a:gdLst/>
            <a:ahLst/>
            <a:cxnLst/>
            <a:rect l="l" t="t" r="r" b="b"/>
            <a:pathLst>
              <a:path w="5950445" h="8914525">
                <a:moveTo>
                  <a:pt x="0" y="0"/>
                </a:moveTo>
                <a:lnTo>
                  <a:pt x="5950445" y="0"/>
                </a:lnTo>
                <a:lnTo>
                  <a:pt x="5950445" y="8914525"/>
                </a:lnTo>
                <a:lnTo>
                  <a:pt x="0" y="891452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43999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>
            <a:extLst>
              <a:ext uri="{FF2B5EF4-FFF2-40B4-BE49-F238E27FC236}">
                <a16:creationId xmlns:a16="http://schemas.microsoft.com/office/drawing/2014/main" id="{7C1411D4-65CF-81EA-C280-27DA5690BBE4}"/>
              </a:ext>
            </a:extLst>
          </p:cNvPr>
          <p:cNvSpPr/>
          <p:nvPr/>
        </p:nvSpPr>
        <p:spPr>
          <a:xfrm>
            <a:off x="2408217" y="3748024"/>
            <a:ext cx="8418063" cy="1137501"/>
          </a:xfrm>
          <a:custGeom>
            <a:avLst/>
            <a:gdLst/>
            <a:ahLst/>
            <a:cxnLst/>
            <a:rect l="l" t="t" r="r" b="b"/>
            <a:pathLst>
              <a:path w="8418063" h="1137501">
                <a:moveTo>
                  <a:pt x="0" y="0"/>
                </a:moveTo>
                <a:lnTo>
                  <a:pt x="8418063" y="0"/>
                </a:lnTo>
                <a:lnTo>
                  <a:pt x="8418063" y="1137501"/>
                </a:lnTo>
                <a:lnTo>
                  <a:pt x="0" y="113750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62041" t="-977857" r="-30766" b="-106378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>
            <a:extLst>
              <a:ext uri="{FF2B5EF4-FFF2-40B4-BE49-F238E27FC236}">
                <a16:creationId xmlns:a16="http://schemas.microsoft.com/office/drawing/2014/main" id="{9FECB57A-91CD-5676-BD7F-CBF11E482131}"/>
              </a:ext>
            </a:extLst>
          </p:cNvPr>
          <p:cNvSpPr/>
          <p:nvPr/>
        </p:nvSpPr>
        <p:spPr>
          <a:xfrm>
            <a:off x="2408217" y="5124440"/>
            <a:ext cx="8418063" cy="1137501"/>
          </a:xfrm>
          <a:custGeom>
            <a:avLst/>
            <a:gdLst/>
            <a:ahLst/>
            <a:cxnLst/>
            <a:rect l="l" t="t" r="r" b="b"/>
            <a:pathLst>
              <a:path w="8418063" h="1137501">
                <a:moveTo>
                  <a:pt x="0" y="0"/>
                </a:moveTo>
                <a:lnTo>
                  <a:pt x="8418063" y="0"/>
                </a:lnTo>
                <a:lnTo>
                  <a:pt x="8418063" y="1137501"/>
                </a:lnTo>
                <a:lnTo>
                  <a:pt x="0" y="113750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62041" t="-977857" r="-30766" b="-106378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>
            <a:extLst>
              <a:ext uri="{FF2B5EF4-FFF2-40B4-BE49-F238E27FC236}">
                <a16:creationId xmlns:a16="http://schemas.microsoft.com/office/drawing/2014/main" id="{497C181B-252B-CB53-B2AA-69A1D1F4C1EC}"/>
              </a:ext>
            </a:extLst>
          </p:cNvPr>
          <p:cNvSpPr/>
          <p:nvPr/>
        </p:nvSpPr>
        <p:spPr>
          <a:xfrm>
            <a:off x="2408217" y="6471491"/>
            <a:ext cx="8418063" cy="1137501"/>
          </a:xfrm>
          <a:custGeom>
            <a:avLst/>
            <a:gdLst/>
            <a:ahLst/>
            <a:cxnLst/>
            <a:rect l="l" t="t" r="r" b="b"/>
            <a:pathLst>
              <a:path w="8418063" h="1137501">
                <a:moveTo>
                  <a:pt x="0" y="0"/>
                </a:moveTo>
                <a:lnTo>
                  <a:pt x="8418063" y="0"/>
                </a:lnTo>
                <a:lnTo>
                  <a:pt x="8418063" y="1137501"/>
                </a:lnTo>
                <a:lnTo>
                  <a:pt x="0" y="113750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62041" t="-977857" r="-30766" b="-106378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>
            <a:extLst>
              <a:ext uri="{FF2B5EF4-FFF2-40B4-BE49-F238E27FC236}">
                <a16:creationId xmlns:a16="http://schemas.microsoft.com/office/drawing/2014/main" id="{08F784B3-A5EB-317B-E910-C276C4FF962A}"/>
              </a:ext>
            </a:extLst>
          </p:cNvPr>
          <p:cNvSpPr/>
          <p:nvPr/>
        </p:nvSpPr>
        <p:spPr>
          <a:xfrm>
            <a:off x="11184507" y="4510706"/>
            <a:ext cx="6467887" cy="5785819"/>
          </a:xfrm>
          <a:custGeom>
            <a:avLst/>
            <a:gdLst/>
            <a:ahLst/>
            <a:cxnLst/>
            <a:rect l="l" t="t" r="r" b="b"/>
            <a:pathLst>
              <a:path w="6467887" h="5785819">
                <a:moveTo>
                  <a:pt x="0" y="0"/>
                </a:moveTo>
                <a:lnTo>
                  <a:pt x="6467887" y="0"/>
                </a:lnTo>
                <a:lnTo>
                  <a:pt x="6467887" y="5785819"/>
                </a:lnTo>
                <a:lnTo>
                  <a:pt x="0" y="578581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27A40EFF-00E9-881E-3F35-27985956059D}"/>
              </a:ext>
            </a:extLst>
          </p:cNvPr>
          <p:cNvSpPr txBox="1"/>
          <p:nvPr/>
        </p:nvSpPr>
        <p:spPr>
          <a:xfrm>
            <a:off x="2408217" y="2014228"/>
            <a:ext cx="9492853" cy="632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75"/>
              </a:lnSpc>
            </a:pPr>
            <a:r>
              <a:rPr lang="en-US" sz="4923" b="1" dirty="0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What is Wellbeing</a:t>
            </a:r>
          </a:p>
        </p:txBody>
      </p:sp>
      <p:sp>
        <p:nvSpPr>
          <p:cNvPr id="26" name="TextBox 26">
            <a:extLst>
              <a:ext uri="{FF2B5EF4-FFF2-40B4-BE49-F238E27FC236}">
                <a16:creationId xmlns:a16="http://schemas.microsoft.com/office/drawing/2014/main" id="{C79B205B-D6A2-8459-B917-E06E77A9BB39}"/>
              </a:ext>
            </a:extLst>
          </p:cNvPr>
          <p:cNvSpPr txBox="1"/>
          <p:nvPr/>
        </p:nvSpPr>
        <p:spPr>
          <a:xfrm>
            <a:off x="2709756" y="3894253"/>
            <a:ext cx="6905103" cy="3906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4656" lvl="1" indent="-262328" algn="l">
              <a:lnSpc>
                <a:spcPts val="3329"/>
              </a:lnSpc>
              <a:buFont typeface="Arial"/>
              <a:buChar char="•"/>
            </a:pPr>
            <a:r>
              <a:rPr lang="en-US" sz="2430" b="1" dirty="0">
                <a:solidFill>
                  <a:srgbClr val="1F2B5B"/>
                </a:solidFill>
                <a:latin typeface="Inter Bold"/>
                <a:ea typeface="Inter Bold"/>
                <a:cs typeface="Inter Bold"/>
                <a:sym typeface="Inter Bold"/>
              </a:rPr>
              <a:t>Wider Concept than Medical Health</a:t>
            </a:r>
          </a:p>
        </p:txBody>
      </p:sp>
      <p:sp>
        <p:nvSpPr>
          <p:cNvPr id="27" name="TextBox 27">
            <a:extLst>
              <a:ext uri="{FF2B5EF4-FFF2-40B4-BE49-F238E27FC236}">
                <a16:creationId xmlns:a16="http://schemas.microsoft.com/office/drawing/2014/main" id="{2A1CE7C0-E1F6-F8E3-47AB-514675331BCB}"/>
              </a:ext>
            </a:extLst>
          </p:cNvPr>
          <p:cNvSpPr txBox="1"/>
          <p:nvPr/>
        </p:nvSpPr>
        <p:spPr>
          <a:xfrm>
            <a:off x="2709756" y="5270669"/>
            <a:ext cx="6905103" cy="813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4656" lvl="1" indent="-262328" algn="l">
              <a:lnSpc>
                <a:spcPts val="3329"/>
              </a:lnSpc>
              <a:buFont typeface="Arial"/>
              <a:buChar char="•"/>
            </a:pPr>
            <a:r>
              <a:rPr lang="en-US" sz="2430" b="1" dirty="0">
                <a:solidFill>
                  <a:srgbClr val="1F2B5B"/>
                </a:solidFill>
                <a:latin typeface="Inter Bold"/>
                <a:ea typeface="Inter Bold"/>
                <a:cs typeface="Inter Bold"/>
                <a:sym typeface="Inter Bold"/>
              </a:rPr>
              <a:t>Includes emotional security, relationships and material stability (Dodge et al., 2012)</a:t>
            </a:r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35AA401B-09DD-66F2-0F40-1A0E2B5C3DA1}"/>
              </a:ext>
            </a:extLst>
          </p:cNvPr>
          <p:cNvSpPr txBox="1"/>
          <p:nvPr/>
        </p:nvSpPr>
        <p:spPr>
          <a:xfrm>
            <a:off x="2709756" y="6617720"/>
            <a:ext cx="6905103" cy="813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4656" lvl="1" indent="-262328" algn="l">
              <a:lnSpc>
                <a:spcPts val="3329"/>
              </a:lnSpc>
              <a:buFont typeface="Arial"/>
              <a:buChar char="•"/>
            </a:pPr>
            <a:r>
              <a:rPr lang="en-US" sz="2430" b="1" dirty="0">
                <a:solidFill>
                  <a:srgbClr val="1F2B5B"/>
                </a:solidFill>
                <a:latin typeface="Inter Bold"/>
                <a:ea typeface="Inter Bold"/>
                <a:cs typeface="Inter Bold"/>
                <a:sym typeface="Inter Bold"/>
              </a:rPr>
              <a:t>Affects independence and participation in society</a:t>
            </a:r>
          </a:p>
        </p:txBody>
      </p:sp>
      <p:sp>
        <p:nvSpPr>
          <p:cNvPr id="29" name="Freeform 20">
            <a:extLst>
              <a:ext uri="{FF2B5EF4-FFF2-40B4-BE49-F238E27FC236}">
                <a16:creationId xmlns:a16="http://schemas.microsoft.com/office/drawing/2014/main" id="{F87D3A7E-FD57-C957-D795-803ABAD6EA91}"/>
              </a:ext>
            </a:extLst>
          </p:cNvPr>
          <p:cNvSpPr/>
          <p:nvPr/>
        </p:nvSpPr>
        <p:spPr>
          <a:xfrm>
            <a:off x="2378605" y="7838052"/>
            <a:ext cx="8418063" cy="1137501"/>
          </a:xfrm>
          <a:custGeom>
            <a:avLst/>
            <a:gdLst/>
            <a:ahLst/>
            <a:cxnLst/>
            <a:rect l="l" t="t" r="r" b="b"/>
            <a:pathLst>
              <a:path w="8418063" h="1137501">
                <a:moveTo>
                  <a:pt x="0" y="0"/>
                </a:moveTo>
                <a:lnTo>
                  <a:pt x="8418063" y="0"/>
                </a:lnTo>
                <a:lnTo>
                  <a:pt x="8418063" y="1137501"/>
                </a:lnTo>
                <a:lnTo>
                  <a:pt x="0" y="113750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62041" t="-977857" r="-30766" b="-106378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0" name="TextBox 28">
            <a:extLst>
              <a:ext uri="{FF2B5EF4-FFF2-40B4-BE49-F238E27FC236}">
                <a16:creationId xmlns:a16="http://schemas.microsoft.com/office/drawing/2014/main" id="{358BFB05-6812-2572-DAAE-1970768D8AAC}"/>
              </a:ext>
            </a:extLst>
          </p:cNvPr>
          <p:cNvSpPr txBox="1"/>
          <p:nvPr/>
        </p:nvSpPr>
        <p:spPr>
          <a:xfrm>
            <a:off x="2680144" y="7984281"/>
            <a:ext cx="6905103" cy="813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4656" lvl="1" indent="-262328" algn="l">
              <a:lnSpc>
                <a:spcPts val="3329"/>
              </a:lnSpc>
              <a:buFont typeface="Arial"/>
              <a:buChar char="•"/>
            </a:pPr>
            <a:r>
              <a:rPr lang="en-US" sz="2430" b="1" dirty="0">
                <a:solidFill>
                  <a:srgbClr val="1F2B5B"/>
                </a:solidFill>
                <a:latin typeface="Inter Bold"/>
                <a:ea typeface="Inter Bold"/>
                <a:cs typeface="Inter Bold"/>
                <a:sym typeface="Inter Bold"/>
              </a:rPr>
              <a:t>Strongly influenced by environment and opportunity</a:t>
            </a:r>
          </a:p>
        </p:txBody>
      </p:sp>
    </p:spTree>
    <p:extLst>
      <p:ext uri="{BB962C8B-B14F-4D97-AF65-F5344CB8AC3E}">
        <p14:creationId xmlns:p14="http://schemas.microsoft.com/office/powerpoint/2010/main" val="27492187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1906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666" b="-11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-3666343" y="1028700"/>
            <a:ext cx="7332686" cy="9249948"/>
          </a:xfrm>
          <a:custGeom>
            <a:avLst/>
            <a:gdLst/>
            <a:ahLst/>
            <a:cxnLst/>
            <a:rect l="l" t="t" r="r" b="b"/>
            <a:pathLst>
              <a:path w="7332686" h="9249948">
                <a:moveTo>
                  <a:pt x="0" y="0"/>
                </a:moveTo>
                <a:lnTo>
                  <a:pt x="7332686" y="0"/>
                </a:lnTo>
                <a:lnTo>
                  <a:pt x="7332686" y="9249948"/>
                </a:lnTo>
                <a:lnTo>
                  <a:pt x="0" y="924994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81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848264" y="1028700"/>
            <a:ext cx="16411036" cy="8229600"/>
          </a:xfrm>
          <a:custGeom>
            <a:avLst/>
            <a:gdLst/>
            <a:ahLst/>
            <a:cxnLst/>
            <a:rect l="l" t="t" r="r" b="b"/>
            <a:pathLst>
              <a:path w="16411036" h="8229600">
                <a:moveTo>
                  <a:pt x="0" y="0"/>
                </a:moveTo>
                <a:lnTo>
                  <a:pt x="16411036" y="0"/>
                </a:lnTo>
                <a:lnTo>
                  <a:pt x="1641103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84000"/>
            </a:blip>
            <a:stretch>
              <a:fillRect t="-200677" r="-77874" b="-20067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1197960" y="303485"/>
            <a:ext cx="431519" cy="431519"/>
          </a:xfrm>
          <a:custGeom>
            <a:avLst/>
            <a:gdLst/>
            <a:ahLst/>
            <a:cxnLst/>
            <a:rect l="l" t="t" r="r" b="b"/>
            <a:pathLst>
              <a:path w="431519" h="431519">
                <a:moveTo>
                  <a:pt x="0" y="0"/>
                </a:moveTo>
                <a:lnTo>
                  <a:pt x="431519" y="0"/>
                </a:lnTo>
                <a:lnTo>
                  <a:pt x="431519" y="431519"/>
                </a:lnTo>
                <a:lnTo>
                  <a:pt x="0" y="43151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11308855" y="1909453"/>
            <a:ext cx="5950445" cy="8914525"/>
          </a:xfrm>
          <a:custGeom>
            <a:avLst/>
            <a:gdLst/>
            <a:ahLst/>
            <a:cxnLst/>
            <a:rect l="l" t="t" r="r" b="b"/>
            <a:pathLst>
              <a:path w="5950445" h="8914525">
                <a:moveTo>
                  <a:pt x="0" y="0"/>
                </a:moveTo>
                <a:lnTo>
                  <a:pt x="5950445" y="0"/>
                </a:lnTo>
                <a:lnTo>
                  <a:pt x="5950445" y="8914525"/>
                </a:lnTo>
                <a:lnTo>
                  <a:pt x="0" y="891452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43999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2408217" y="3748024"/>
            <a:ext cx="8418063" cy="1137501"/>
          </a:xfrm>
          <a:custGeom>
            <a:avLst/>
            <a:gdLst/>
            <a:ahLst/>
            <a:cxnLst/>
            <a:rect l="l" t="t" r="r" b="b"/>
            <a:pathLst>
              <a:path w="8418063" h="1137501">
                <a:moveTo>
                  <a:pt x="0" y="0"/>
                </a:moveTo>
                <a:lnTo>
                  <a:pt x="8418063" y="0"/>
                </a:lnTo>
                <a:lnTo>
                  <a:pt x="8418063" y="1137501"/>
                </a:lnTo>
                <a:lnTo>
                  <a:pt x="0" y="113750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62041" t="-977857" r="-30766" b="-106378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2408217" y="5124440"/>
            <a:ext cx="8418063" cy="1137501"/>
          </a:xfrm>
          <a:custGeom>
            <a:avLst/>
            <a:gdLst/>
            <a:ahLst/>
            <a:cxnLst/>
            <a:rect l="l" t="t" r="r" b="b"/>
            <a:pathLst>
              <a:path w="8418063" h="1137501">
                <a:moveTo>
                  <a:pt x="0" y="0"/>
                </a:moveTo>
                <a:lnTo>
                  <a:pt x="8418063" y="0"/>
                </a:lnTo>
                <a:lnTo>
                  <a:pt x="8418063" y="1137501"/>
                </a:lnTo>
                <a:lnTo>
                  <a:pt x="0" y="113750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62041" t="-977857" r="-30766" b="-106378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2408217" y="6471491"/>
            <a:ext cx="8418063" cy="1137501"/>
          </a:xfrm>
          <a:custGeom>
            <a:avLst/>
            <a:gdLst/>
            <a:ahLst/>
            <a:cxnLst/>
            <a:rect l="l" t="t" r="r" b="b"/>
            <a:pathLst>
              <a:path w="8418063" h="1137501">
                <a:moveTo>
                  <a:pt x="0" y="0"/>
                </a:moveTo>
                <a:lnTo>
                  <a:pt x="8418063" y="0"/>
                </a:lnTo>
                <a:lnTo>
                  <a:pt x="8418063" y="1137501"/>
                </a:lnTo>
                <a:lnTo>
                  <a:pt x="0" y="113750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62041" t="-977857" r="-30766" b="-106378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>
            <a:off x="11184507" y="4510706"/>
            <a:ext cx="6467887" cy="5785819"/>
          </a:xfrm>
          <a:custGeom>
            <a:avLst/>
            <a:gdLst/>
            <a:ahLst/>
            <a:cxnLst/>
            <a:rect l="l" t="t" r="r" b="b"/>
            <a:pathLst>
              <a:path w="6467887" h="5785819">
                <a:moveTo>
                  <a:pt x="0" y="0"/>
                </a:moveTo>
                <a:lnTo>
                  <a:pt x="6467887" y="0"/>
                </a:lnTo>
                <a:lnTo>
                  <a:pt x="6467887" y="5785819"/>
                </a:lnTo>
                <a:lnTo>
                  <a:pt x="0" y="578581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TextBox 25"/>
          <p:cNvSpPr txBox="1"/>
          <p:nvPr/>
        </p:nvSpPr>
        <p:spPr>
          <a:xfrm>
            <a:off x="2408217" y="2014228"/>
            <a:ext cx="9492853" cy="632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75"/>
              </a:lnSpc>
            </a:pPr>
            <a:r>
              <a:rPr lang="en-US" sz="4923" b="1" dirty="0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Sustainable Development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709756" y="3894253"/>
            <a:ext cx="6905103" cy="813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4656" lvl="1" indent="-262328" algn="l">
              <a:lnSpc>
                <a:spcPts val="3329"/>
              </a:lnSpc>
              <a:buFont typeface="Arial"/>
              <a:buChar char="•"/>
            </a:pPr>
            <a:r>
              <a:rPr lang="en-US" sz="2430" b="1" dirty="0">
                <a:solidFill>
                  <a:srgbClr val="1F2B5B"/>
                </a:solidFill>
                <a:latin typeface="Inter Bold"/>
                <a:ea typeface="Inter Bold"/>
                <a:cs typeface="Inter Bold"/>
                <a:sym typeface="Inter Bold"/>
              </a:rPr>
              <a:t>Meeting present needs without harming future generations (WCED, 1987)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709756" y="5270669"/>
            <a:ext cx="6905103" cy="813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4656" lvl="1" indent="-262328" algn="l">
              <a:lnSpc>
                <a:spcPts val="3329"/>
              </a:lnSpc>
              <a:buFont typeface="Arial"/>
              <a:buChar char="•"/>
            </a:pPr>
            <a:r>
              <a:rPr lang="en-US" sz="2430" b="1" dirty="0">
                <a:solidFill>
                  <a:srgbClr val="1F2B5B"/>
                </a:solidFill>
                <a:latin typeface="Inter Bold"/>
                <a:ea typeface="Inter Bold"/>
                <a:cs typeface="Inter Bold"/>
                <a:sym typeface="Inter Bold"/>
              </a:rPr>
              <a:t>Encourages prevention, equity and smart use of resources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895600" y="6441274"/>
            <a:ext cx="7895813" cy="12370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24656" lvl="1" indent="-262328" algn="l">
              <a:lnSpc>
                <a:spcPts val="3329"/>
              </a:lnSpc>
              <a:buFont typeface="Arial"/>
              <a:buChar char="•"/>
            </a:pPr>
            <a:r>
              <a:rPr lang="en-US" sz="2430" b="1" dirty="0">
                <a:solidFill>
                  <a:srgbClr val="1F2B5B"/>
                </a:solidFill>
                <a:latin typeface="Inter Bold"/>
                <a:ea typeface="Inter Bold"/>
                <a:cs typeface="Inter Bold"/>
                <a:sym typeface="Inter Bold"/>
              </a:rPr>
              <a:t>Health Improvement depends on progress in Poverty, education and housing (United Nations, 2023)</a:t>
            </a:r>
          </a:p>
        </p:txBody>
      </p:sp>
      <p:sp>
        <p:nvSpPr>
          <p:cNvPr id="29" name="Freeform 20">
            <a:extLst>
              <a:ext uri="{FF2B5EF4-FFF2-40B4-BE49-F238E27FC236}">
                <a16:creationId xmlns:a16="http://schemas.microsoft.com/office/drawing/2014/main" id="{FCCF8C19-CAE2-66A5-C1CA-7F105861B685}"/>
              </a:ext>
            </a:extLst>
          </p:cNvPr>
          <p:cNvSpPr/>
          <p:nvPr/>
        </p:nvSpPr>
        <p:spPr>
          <a:xfrm>
            <a:off x="2378605" y="7838052"/>
            <a:ext cx="8418063" cy="1137501"/>
          </a:xfrm>
          <a:custGeom>
            <a:avLst/>
            <a:gdLst/>
            <a:ahLst/>
            <a:cxnLst/>
            <a:rect l="l" t="t" r="r" b="b"/>
            <a:pathLst>
              <a:path w="8418063" h="1137501">
                <a:moveTo>
                  <a:pt x="0" y="0"/>
                </a:moveTo>
                <a:lnTo>
                  <a:pt x="8418063" y="0"/>
                </a:lnTo>
                <a:lnTo>
                  <a:pt x="8418063" y="1137501"/>
                </a:lnTo>
                <a:lnTo>
                  <a:pt x="0" y="113750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62041" t="-977857" r="-30766" b="-106378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0" name="TextBox 28">
            <a:extLst>
              <a:ext uri="{FF2B5EF4-FFF2-40B4-BE49-F238E27FC236}">
                <a16:creationId xmlns:a16="http://schemas.microsoft.com/office/drawing/2014/main" id="{1CC2EC29-5B46-8803-4773-52E6EE76B109}"/>
              </a:ext>
            </a:extLst>
          </p:cNvPr>
          <p:cNvSpPr txBox="1"/>
          <p:nvPr/>
        </p:nvSpPr>
        <p:spPr>
          <a:xfrm>
            <a:off x="2680144" y="7984281"/>
            <a:ext cx="6905103" cy="3906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4656" lvl="1" indent="-262328" algn="l">
              <a:lnSpc>
                <a:spcPts val="3329"/>
              </a:lnSpc>
              <a:buFont typeface="Arial"/>
              <a:buChar char="•"/>
            </a:pPr>
            <a:r>
              <a:rPr lang="en-US" sz="2430" b="1" dirty="0">
                <a:solidFill>
                  <a:srgbClr val="1F2B5B"/>
                </a:solidFill>
                <a:latin typeface="Inter Bold"/>
                <a:ea typeface="Inter Bold"/>
                <a:cs typeface="Inter Bold"/>
                <a:sym typeface="Inter Bold"/>
              </a:rPr>
              <a:t>Makes Long-term planning essential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1632" t="-29130" r="-149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flipH="1">
            <a:off x="13913215" y="1028700"/>
            <a:ext cx="9365976" cy="9297860"/>
          </a:xfrm>
          <a:custGeom>
            <a:avLst/>
            <a:gdLst/>
            <a:ahLst/>
            <a:cxnLst/>
            <a:rect l="l" t="t" r="r" b="b"/>
            <a:pathLst>
              <a:path w="9365976" h="9297860">
                <a:moveTo>
                  <a:pt x="9365977" y="0"/>
                </a:moveTo>
                <a:lnTo>
                  <a:pt x="0" y="0"/>
                </a:lnTo>
                <a:lnTo>
                  <a:pt x="0" y="9297860"/>
                </a:lnTo>
                <a:lnTo>
                  <a:pt x="9365977" y="9297860"/>
                </a:lnTo>
                <a:lnTo>
                  <a:pt x="9365977" y="0"/>
                </a:lnTo>
                <a:close/>
              </a:path>
            </a:pathLst>
          </a:custGeom>
          <a:blipFill>
            <a:blip r:embed="rId3">
              <a:alphaModFix amt="81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848264" y="1028700"/>
            <a:ext cx="16411036" cy="8229600"/>
          </a:xfrm>
          <a:custGeom>
            <a:avLst/>
            <a:gdLst/>
            <a:ahLst/>
            <a:cxnLst/>
            <a:rect l="l" t="t" r="r" b="b"/>
            <a:pathLst>
              <a:path w="16411036" h="8229600">
                <a:moveTo>
                  <a:pt x="0" y="0"/>
                </a:moveTo>
                <a:lnTo>
                  <a:pt x="16411036" y="0"/>
                </a:lnTo>
                <a:lnTo>
                  <a:pt x="1641103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76000"/>
            </a:blip>
            <a:stretch>
              <a:fillRect t="-200677" r="-77874" b="-20067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1197960" y="303485"/>
            <a:ext cx="431519" cy="431519"/>
          </a:xfrm>
          <a:custGeom>
            <a:avLst/>
            <a:gdLst/>
            <a:ahLst/>
            <a:cxnLst/>
            <a:rect l="l" t="t" r="r" b="b"/>
            <a:pathLst>
              <a:path w="431519" h="431519">
                <a:moveTo>
                  <a:pt x="0" y="0"/>
                </a:moveTo>
                <a:lnTo>
                  <a:pt x="431519" y="0"/>
                </a:lnTo>
                <a:lnTo>
                  <a:pt x="431519" y="431519"/>
                </a:lnTo>
                <a:lnTo>
                  <a:pt x="0" y="43151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 flipV="1">
            <a:off x="1028700" y="1048480"/>
            <a:ext cx="5965628" cy="9258300"/>
          </a:xfrm>
          <a:custGeom>
            <a:avLst/>
            <a:gdLst/>
            <a:ahLst/>
            <a:cxnLst/>
            <a:rect l="l" t="t" r="r" b="b"/>
            <a:pathLst>
              <a:path w="5965628" h="9258300">
                <a:moveTo>
                  <a:pt x="0" y="9258300"/>
                </a:moveTo>
                <a:lnTo>
                  <a:pt x="5965628" y="9258300"/>
                </a:lnTo>
                <a:lnTo>
                  <a:pt x="5965628" y="0"/>
                </a:lnTo>
                <a:lnTo>
                  <a:pt x="0" y="0"/>
                </a:lnTo>
                <a:lnTo>
                  <a:pt x="0" y="9258300"/>
                </a:lnTo>
                <a:close/>
              </a:path>
            </a:pathLst>
          </a:custGeom>
          <a:blipFill>
            <a:blip r:embed="rId8">
              <a:alphaModFix amt="57000"/>
            </a:blip>
            <a:stretch>
              <a:fillRect l="-5519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 flipH="1">
            <a:off x="1028700" y="2749141"/>
            <a:ext cx="5564310" cy="7537859"/>
          </a:xfrm>
          <a:custGeom>
            <a:avLst/>
            <a:gdLst/>
            <a:ahLst/>
            <a:cxnLst/>
            <a:rect l="l" t="t" r="r" b="b"/>
            <a:pathLst>
              <a:path w="5564310" h="7537859">
                <a:moveTo>
                  <a:pt x="5564310" y="0"/>
                </a:moveTo>
                <a:lnTo>
                  <a:pt x="0" y="0"/>
                </a:lnTo>
                <a:lnTo>
                  <a:pt x="0" y="7537859"/>
                </a:lnTo>
                <a:lnTo>
                  <a:pt x="5564310" y="7537859"/>
                </a:lnTo>
                <a:lnTo>
                  <a:pt x="556431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TextBox 22"/>
          <p:cNvSpPr txBox="1"/>
          <p:nvPr/>
        </p:nvSpPr>
        <p:spPr>
          <a:xfrm>
            <a:off x="7766447" y="2181940"/>
            <a:ext cx="9049500" cy="632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75"/>
              </a:lnSpc>
            </a:pPr>
            <a:r>
              <a:rPr lang="en-US" sz="4923" b="1" dirty="0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Why Integration is Urgent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723409" y="3833342"/>
            <a:ext cx="7748269" cy="3257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Ageing population increasing service demand (CMO, 2020)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Growth of chronic illness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Large regional health gaps remain (Marmot et al., 2020)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Treatment alone cannot solve these pressures</a:t>
            </a:r>
            <a:endParaRPr lang="en-US" sz="2400" dirty="0">
              <a:solidFill>
                <a:srgbClr val="000000"/>
              </a:solidFill>
              <a:latin typeface="Inter" panose="020B0604020202020204" charset="0"/>
              <a:ea typeface="Inter" panose="020B0604020202020204" charset="0"/>
              <a:cs typeface="Inter"/>
              <a:sym typeface="Inter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ACD413-9FAC-1DD0-17A4-6113A47BF6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E1E1EE3B-DA75-3320-2D70-6396BDA75645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1632" t="-29130" r="-149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9D044FC7-EEAB-C1E9-FB3E-D2FB7B4ED5A1}"/>
              </a:ext>
            </a:extLst>
          </p:cNvPr>
          <p:cNvSpPr/>
          <p:nvPr/>
        </p:nvSpPr>
        <p:spPr>
          <a:xfrm flipH="1">
            <a:off x="13913215" y="1028700"/>
            <a:ext cx="9365976" cy="9297860"/>
          </a:xfrm>
          <a:custGeom>
            <a:avLst/>
            <a:gdLst/>
            <a:ahLst/>
            <a:cxnLst/>
            <a:rect l="l" t="t" r="r" b="b"/>
            <a:pathLst>
              <a:path w="9365976" h="9297860">
                <a:moveTo>
                  <a:pt x="9365977" y="0"/>
                </a:moveTo>
                <a:lnTo>
                  <a:pt x="0" y="0"/>
                </a:lnTo>
                <a:lnTo>
                  <a:pt x="0" y="9297860"/>
                </a:lnTo>
                <a:lnTo>
                  <a:pt x="9365977" y="9297860"/>
                </a:lnTo>
                <a:lnTo>
                  <a:pt x="9365977" y="0"/>
                </a:lnTo>
                <a:close/>
              </a:path>
            </a:pathLst>
          </a:custGeom>
          <a:blipFill>
            <a:blip r:embed="rId3">
              <a:alphaModFix amt="81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AC4927F9-1498-FD9E-4F0D-B40E402FD92D}"/>
              </a:ext>
            </a:extLst>
          </p:cNvPr>
          <p:cNvSpPr/>
          <p:nvPr/>
        </p:nvSpPr>
        <p:spPr>
          <a:xfrm>
            <a:off x="848264" y="1028700"/>
            <a:ext cx="16411036" cy="8229600"/>
          </a:xfrm>
          <a:custGeom>
            <a:avLst/>
            <a:gdLst/>
            <a:ahLst/>
            <a:cxnLst/>
            <a:rect l="l" t="t" r="r" b="b"/>
            <a:pathLst>
              <a:path w="16411036" h="8229600">
                <a:moveTo>
                  <a:pt x="0" y="0"/>
                </a:moveTo>
                <a:lnTo>
                  <a:pt x="16411036" y="0"/>
                </a:lnTo>
                <a:lnTo>
                  <a:pt x="1641103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76000"/>
            </a:blip>
            <a:stretch>
              <a:fillRect t="-200677" r="-77874" b="-20067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>
            <a:extLst>
              <a:ext uri="{FF2B5EF4-FFF2-40B4-BE49-F238E27FC236}">
                <a16:creationId xmlns:a16="http://schemas.microsoft.com/office/drawing/2014/main" id="{576DA322-256F-D39C-CF00-16A1916FC448}"/>
              </a:ext>
            </a:extLst>
          </p:cNvPr>
          <p:cNvSpPr/>
          <p:nvPr/>
        </p:nvSpPr>
        <p:spPr>
          <a:xfrm>
            <a:off x="1197960" y="303485"/>
            <a:ext cx="431519" cy="431519"/>
          </a:xfrm>
          <a:custGeom>
            <a:avLst/>
            <a:gdLst/>
            <a:ahLst/>
            <a:cxnLst/>
            <a:rect l="l" t="t" r="r" b="b"/>
            <a:pathLst>
              <a:path w="431519" h="431519">
                <a:moveTo>
                  <a:pt x="0" y="0"/>
                </a:moveTo>
                <a:lnTo>
                  <a:pt x="431519" y="0"/>
                </a:lnTo>
                <a:lnTo>
                  <a:pt x="431519" y="431519"/>
                </a:lnTo>
                <a:lnTo>
                  <a:pt x="0" y="43151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>
            <a:extLst>
              <a:ext uri="{FF2B5EF4-FFF2-40B4-BE49-F238E27FC236}">
                <a16:creationId xmlns:a16="http://schemas.microsoft.com/office/drawing/2014/main" id="{0DD4676A-FA7C-723C-4E2E-517FC9A581AF}"/>
              </a:ext>
            </a:extLst>
          </p:cNvPr>
          <p:cNvSpPr/>
          <p:nvPr/>
        </p:nvSpPr>
        <p:spPr>
          <a:xfrm flipV="1">
            <a:off x="1028700" y="1048480"/>
            <a:ext cx="5965628" cy="9258300"/>
          </a:xfrm>
          <a:custGeom>
            <a:avLst/>
            <a:gdLst/>
            <a:ahLst/>
            <a:cxnLst/>
            <a:rect l="l" t="t" r="r" b="b"/>
            <a:pathLst>
              <a:path w="5965628" h="9258300">
                <a:moveTo>
                  <a:pt x="0" y="9258300"/>
                </a:moveTo>
                <a:lnTo>
                  <a:pt x="5965628" y="9258300"/>
                </a:lnTo>
                <a:lnTo>
                  <a:pt x="5965628" y="0"/>
                </a:lnTo>
                <a:lnTo>
                  <a:pt x="0" y="0"/>
                </a:lnTo>
                <a:lnTo>
                  <a:pt x="0" y="9258300"/>
                </a:lnTo>
                <a:close/>
              </a:path>
            </a:pathLst>
          </a:custGeom>
          <a:blipFill>
            <a:blip r:embed="rId8">
              <a:alphaModFix amt="57000"/>
            </a:blip>
            <a:stretch>
              <a:fillRect l="-5519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>
            <a:extLst>
              <a:ext uri="{FF2B5EF4-FFF2-40B4-BE49-F238E27FC236}">
                <a16:creationId xmlns:a16="http://schemas.microsoft.com/office/drawing/2014/main" id="{249C91DC-6BF1-4A57-5561-2B0B2590BF0F}"/>
              </a:ext>
            </a:extLst>
          </p:cNvPr>
          <p:cNvSpPr/>
          <p:nvPr/>
        </p:nvSpPr>
        <p:spPr>
          <a:xfrm flipH="1">
            <a:off x="1028700" y="2749141"/>
            <a:ext cx="5564310" cy="7537859"/>
          </a:xfrm>
          <a:custGeom>
            <a:avLst/>
            <a:gdLst/>
            <a:ahLst/>
            <a:cxnLst/>
            <a:rect l="l" t="t" r="r" b="b"/>
            <a:pathLst>
              <a:path w="5564310" h="7537859">
                <a:moveTo>
                  <a:pt x="5564310" y="0"/>
                </a:moveTo>
                <a:lnTo>
                  <a:pt x="0" y="0"/>
                </a:lnTo>
                <a:lnTo>
                  <a:pt x="0" y="7537859"/>
                </a:lnTo>
                <a:lnTo>
                  <a:pt x="5564310" y="7537859"/>
                </a:lnTo>
                <a:lnTo>
                  <a:pt x="556431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F3BEB23C-3B15-F9EF-0AB0-85A187B4FD2A}"/>
              </a:ext>
            </a:extLst>
          </p:cNvPr>
          <p:cNvSpPr txBox="1"/>
          <p:nvPr/>
        </p:nvSpPr>
        <p:spPr>
          <a:xfrm>
            <a:off x="7766447" y="2181940"/>
            <a:ext cx="9049500" cy="632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75"/>
              </a:lnSpc>
            </a:pPr>
            <a:r>
              <a:rPr lang="en-US" sz="4923" b="1" dirty="0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Form Cure to </a:t>
            </a:r>
            <a:r>
              <a:rPr lang="en-US" sz="4923" b="1" dirty="0" err="1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Preventation</a:t>
            </a:r>
            <a:endParaRPr lang="en-US" sz="4923" b="1" dirty="0">
              <a:solidFill>
                <a:srgbClr val="000000"/>
              </a:solidFill>
              <a:latin typeface="Bricolage Grotesque Bold"/>
              <a:ea typeface="Bricolage Grotesque Bold"/>
              <a:cs typeface="Bricolage Grotesque Bold"/>
              <a:sym typeface="Bricolage Grotesque Bold"/>
            </a:endParaRPr>
          </a:p>
        </p:txBody>
      </p:sp>
      <p:sp>
        <p:nvSpPr>
          <p:cNvPr id="23" name="TextBox 23">
            <a:extLst>
              <a:ext uri="{FF2B5EF4-FFF2-40B4-BE49-F238E27FC236}">
                <a16:creationId xmlns:a16="http://schemas.microsoft.com/office/drawing/2014/main" id="{B49E7338-8F6C-A110-3055-0F18FE551C8E}"/>
              </a:ext>
            </a:extLst>
          </p:cNvPr>
          <p:cNvSpPr txBox="1"/>
          <p:nvPr/>
        </p:nvSpPr>
        <p:spPr>
          <a:xfrm>
            <a:off x="7723409" y="3833342"/>
            <a:ext cx="7748269" cy="27038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Focus on early support and behaviour change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Encourages self-management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Prevention reduces long-term cost (NHS England, 2022)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Yet emergency care still dominates spending</a:t>
            </a:r>
            <a:endParaRPr lang="en-US" sz="2400" dirty="0">
              <a:solidFill>
                <a:srgbClr val="000000"/>
              </a:solidFill>
              <a:latin typeface="Inter" panose="020B0604020202020204" charset="0"/>
              <a:ea typeface="Inter" panose="020B0604020202020204" charset="0"/>
              <a:cs typeface="Inter"/>
              <a:sym typeface="Inter"/>
            </a:endParaRPr>
          </a:p>
        </p:txBody>
      </p:sp>
    </p:spTree>
    <p:extLst>
      <p:ext uri="{BB962C8B-B14F-4D97-AF65-F5344CB8AC3E}">
        <p14:creationId xmlns:p14="http://schemas.microsoft.com/office/powerpoint/2010/main" val="40028474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666" b="-1166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4836577" y="308106"/>
            <a:ext cx="2422723" cy="491534"/>
            <a:chOff x="0" y="0"/>
            <a:chExt cx="697734" cy="14156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97734" cy="141560"/>
            </a:xfrm>
            <a:custGeom>
              <a:avLst/>
              <a:gdLst/>
              <a:ahLst/>
              <a:cxnLst/>
              <a:rect l="l" t="t" r="r" b="b"/>
              <a:pathLst>
                <a:path w="697734" h="141560">
                  <a:moveTo>
                    <a:pt x="57520" y="0"/>
                  </a:moveTo>
                  <a:lnTo>
                    <a:pt x="640214" y="0"/>
                  </a:lnTo>
                  <a:cubicBezTo>
                    <a:pt x="655469" y="0"/>
                    <a:pt x="670099" y="6060"/>
                    <a:pt x="680886" y="16847"/>
                  </a:cubicBezTo>
                  <a:cubicBezTo>
                    <a:pt x="691673" y="27634"/>
                    <a:pt x="697734" y="42265"/>
                    <a:pt x="697734" y="57520"/>
                  </a:cubicBezTo>
                  <a:lnTo>
                    <a:pt x="697734" y="84040"/>
                  </a:lnTo>
                  <a:cubicBezTo>
                    <a:pt x="697734" y="115807"/>
                    <a:pt x="671981" y="141560"/>
                    <a:pt x="640214" y="141560"/>
                  </a:cubicBezTo>
                  <a:lnTo>
                    <a:pt x="57520" y="141560"/>
                  </a:lnTo>
                  <a:cubicBezTo>
                    <a:pt x="42265" y="141560"/>
                    <a:pt x="27634" y="135499"/>
                    <a:pt x="16847" y="124712"/>
                  </a:cubicBezTo>
                  <a:cubicBezTo>
                    <a:pt x="6060" y="113925"/>
                    <a:pt x="0" y="99295"/>
                    <a:pt x="0" y="84040"/>
                  </a:cubicBezTo>
                  <a:lnTo>
                    <a:pt x="0" y="57520"/>
                  </a:lnTo>
                  <a:cubicBezTo>
                    <a:pt x="0" y="42265"/>
                    <a:pt x="6060" y="27634"/>
                    <a:pt x="16847" y="16847"/>
                  </a:cubicBezTo>
                  <a:cubicBezTo>
                    <a:pt x="27634" y="6060"/>
                    <a:pt x="42265" y="0"/>
                    <a:pt x="5752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697734" cy="179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5098365" y="367216"/>
            <a:ext cx="373313" cy="373313"/>
          </a:xfrm>
          <a:custGeom>
            <a:avLst/>
            <a:gdLst/>
            <a:ahLst/>
            <a:cxnLst/>
            <a:rect l="l" t="t" r="r" b="b"/>
            <a:pathLst>
              <a:path w="373313" h="373313">
                <a:moveTo>
                  <a:pt x="0" y="0"/>
                </a:moveTo>
                <a:lnTo>
                  <a:pt x="373313" y="0"/>
                </a:lnTo>
                <a:lnTo>
                  <a:pt x="373313" y="373313"/>
                </a:lnTo>
                <a:lnTo>
                  <a:pt x="0" y="37331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1398410" y="308106"/>
            <a:ext cx="3227888" cy="491534"/>
            <a:chOff x="0" y="0"/>
            <a:chExt cx="929618" cy="14156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929617" cy="141560"/>
            </a:xfrm>
            <a:custGeom>
              <a:avLst/>
              <a:gdLst/>
              <a:ahLst/>
              <a:cxnLst/>
              <a:rect l="l" t="t" r="r" b="b"/>
              <a:pathLst>
                <a:path w="929617" h="141560">
                  <a:moveTo>
                    <a:pt x="43172" y="0"/>
                  </a:moveTo>
                  <a:lnTo>
                    <a:pt x="886445" y="0"/>
                  </a:lnTo>
                  <a:cubicBezTo>
                    <a:pt x="897895" y="0"/>
                    <a:pt x="908876" y="4548"/>
                    <a:pt x="916973" y="12645"/>
                  </a:cubicBezTo>
                  <a:cubicBezTo>
                    <a:pt x="925069" y="20741"/>
                    <a:pt x="929617" y="31722"/>
                    <a:pt x="929617" y="43172"/>
                  </a:cubicBezTo>
                  <a:lnTo>
                    <a:pt x="929617" y="98388"/>
                  </a:lnTo>
                  <a:cubicBezTo>
                    <a:pt x="929617" y="122231"/>
                    <a:pt x="910289" y="141560"/>
                    <a:pt x="886445" y="141560"/>
                  </a:cubicBezTo>
                  <a:lnTo>
                    <a:pt x="43172" y="141560"/>
                  </a:lnTo>
                  <a:cubicBezTo>
                    <a:pt x="31722" y="141560"/>
                    <a:pt x="20741" y="137011"/>
                    <a:pt x="12645" y="128915"/>
                  </a:cubicBezTo>
                  <a:cubicBezTo>
                    <a:pt x="4548" y="120818"/>
                    <a:pt x="0" y="109837"/>
                    <a:pt x="0" y="98388"/>
                  </a:cubicBezTo>
                  <a:lnTo>
                    <a:pt x="0" y="43172"/>
                  </a:lnTo>
                  <a:cubicBezTo>
                    <a:pt x="0" y="31722"/>
                    <a:pt x="4548" y="20741"/>
                    <a:pt x="12645" y="12645"/>
                  </a:cubicBezTo>
                  <a:cubicBezTo>
                    <a:pt x="20741" y="4548"/>
                    <a:pt x="31722" y="0"/>
                    <a:pt x="43172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929618" cy="179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11626402" y="367216"/>
            <a:ext cx="373313" cy="373313"/>
          </a:xfrm>
          <a:custGeom>
            <a:avLst/>
            <a:gdLst/>
            <a:ahLst/>
            <a:cxnLst/>
            <a:rect l="l" t="t" r="r" b="b"/>
            <a:pathLst>
              <a:path w="373313" h="373313">
                <a:moveTo>
                  <a:pt x="0" y="0"/>
                </a:moveTo>
                <a:lnTo>
                  <a:pt x="373314" y="0"/>
                </a:lnTo>
                <a:lnTo>
                  <a:pt x="373314" y="373313"/>
                </a:lnTo>
                <a:lnTo>
                  <a:pt x="0" y="37331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-3666343" y="1028700"/>
            <a:ext cx="7332686" cy="9249948"/>
          </a:xfrm>
          <a:custGeom>
            <a:avLst/>
            <a:gdLst/>
            <a:ahLst/>
            <a:cxnLst/>
            <a:rect l="l" t="t" r="r" b="b"/>
            <a:pathLst>
              <a:path w="7332686" h="9249948">
                <a:moveTo>
                  <a:pt x="0" y="0"/>
                </a:moveTo>
                <a:lnTo>
                  <a:pt x="7332686" y="0"/>
                </a:lnTo>
                <a:lnTo>
                  <a:pt x="7332686" y="9249948"/>
                </a:lnTo>
                <a:lnTo>
                  <a:pt x="0" y="924994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81000"/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848264" y="1028700"/>
            <a:ext cx="16411036" cy="8229600"/>
          </a:xfrm>
          <a:custGeom>
            <a:avLst/>
            <a:gdLst/>
            <a:ahLst/>
            <a:cxnLst/>
            <a:rect l="l" t="t" r="r" b="b"/>
            <a:pathLst>
              <a:path w="16411036" h="8229600">
                <a:moveTo>
                  <a:pt x="0" y="0"/>
                </a:moveTo>
                <a:lnTo>
                  <a:pt x="16411036" y="0"/>
                </a:lnTo>
                <a:lnTo>
                  <a:pt x="1641103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84000"/>
            </a:blip>
            <a:stretch>
              <a:fillRect t="-200677" r="-77874" b="-20067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1028700" y="262156"/>
            <a:ext cx="2080680" cy="537484"/>
            <a:chOff x="0" y="0"/>
            <a:chExt cx="547998" cy="14156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547998" cy="141560"/>
            </a:xfrm>
            <a:custGeom>
              <a:avLst/>
              <a:gdLst/>
              <a:ahLst/>
              <a:cxnLst/>
              <a:rect l="l" t="t" r="r" b="b"/>
              <a:pathLst>
                <a:path w="547998" h="141560">
                  <a:moveTo>
                    <a:pt x="66975" y="0"/>
                  </a:moveTo>
                  <a:lnTo>
                    <a:pt x="481022" y="0"/>
                  </a:lnTo>
                  <a:cubicBezTo>
                    <a:pt x="518012" y="0"/>
                    <a:pt x="547998" y="29986"/>
                    <a:pt x="547998" y="66975"/>
                  </a:cubicBezTo>
                  <a:lnTo>
                    <a:pt x="547998" y="74584"/>
                  </a:lnTo>
                  <a:cubicBezTo>
                    <a:pt x="547998" y="111574"/>
                    <a:pt x="518012" y="141560"/>
                    <a:pt x="481022" y="141560"/>
                  </a:cubicBezTo>
                  <a:lnTo>
                    <a:pt x="66975" y="141560"/>
                  </a:lnTo>
                  <a:cubicBezTo>
                    <a:pt x="29986" y="141560"/>
                    <a:pt x="0" y="111574"/>
                    <a:pt x="0" y="74584"/>
                  </a:cubicBezTo>
                  <a:lnTo>
                    <a:pt x="0" y="66975"/>
                  </a:lnTo>
                  <a:cubicBezTo>
                    <a:pt x="0" y="29986"/>
                    <a:pt x="29986" y="0"/>
                    <a:pt x="6697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547998" cy="179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1197960" y="303485"/>
            <a:ext cx="431519" cy="431519"/>
          </a:xfrm>
          <a:custGeom>
            <a:avLst/>
            <a:gdLst/>
            <a:ahLst/>
            <a:cxnLst/>
            <a:rect l="l" t="t" r="r" b="b"/>
            <a:pathLst>
              <a:path w="431519" h="431519">
                <a:moveTo>
                  <a:pt x="0" y="0"/>
                </a:moveTo>
                <a:lnTo>
                  <a:pt x="431519" y="0"/>
                </a:lnTo>
                <a:lnTo>
                  <a:pt x="431519" y="431519"/>
                </a:lnTo>
                <a:lnTo>
                  <a:pt x="0" y="43151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2408217" y="2014228"/>
            <a:ext cx="9218186" cy="632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75"/>
              </a:lnSpc>
            </a:pPr>
            <a:r>
              <a:rPr lang="en-US" sz="4923" b="1" dirty="0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Biomedical Model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548928" y="486854"/>
            <a:ext cx="1448584" cy="1721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62"/>
              </a:lnSpc>
            </a:pPr>
            <a:r>
              <a:rPr lang="en-US" sz="1402" b="1">
                <a:solidFill>
                  <a:srgbClr val="234346"/>
                </a:solidFill>
                <a:latin typeface="Roboto Bold"/>
                <a:ea typeface="Roboto Bold"/>
                <a:cs typeface="Roboto Bold"/>
                <a:sym typeface="Roboto Bold"/>
              </a:rPr>
              <a:t>123-456-7890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117734" y="484762"/>
            <a:ext cx="2300717" cy="1721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62"/>
              </a:lnSpc>
            </a:pPr>
            <a:r>
              <a:rPr lang="en-US" sz="1402" b="1">
                <a:solidFill>
                  <a:srgbClr val="234346"/>
                </a:solidFill>
                <a:latin typeface="Roboto Bold"/>
                <a:ea typeface="Roboto Bold"/>
                <a:cs typeface="Roboto Bold"/>
                <a:sym typeface="Roboto Bold"/>
              </a:rPr>
              <a:t>www.reallygreatsite.com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083" y="372137"/>
            <a:ext cx="1062190" cy="2908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35"/>
              </a:lnSpc>
            </a:pPr>
            <a:r>
              <a:rPr lang="en-US" sz="1730" b="1" spc="181">
                <a:solidFill>
                  <a:srgbClr val="1F2B5B"/>
                </a:solidFill>
                <a:latin typeface="Roboto Bold"/>
                <a:ea typeface="Roboto Bold"/>
                <a:cs typeface="Roboto Bold"/>
                <a:sym typeface="Roboto Bold"/>
              </a:rPr>
              <a:t>Fauget </a:t>
            </a:r>
          </a:p>
        </p:txBody>
      </p:sp>
      <p:sp>
        <p:nvSpPr>
          <p:cNvPr id="21" name="Freeform 21"/>
          <p:cNvSpPr/>
          <p:nvPr/>
        </p:nvSpPr>
        <p:spPr>
          <a:xfrm flipH="1" flipV="1">
            <a:off x="11293672" y="1028700"/>
            <a:ext cx="5965628" cy="9258300"/>
          </a:xfrm>
          <a:custGeom>
            <a:avLst/>
            <a:gdLst/>
            <a:ahLst/>
            <a:cxnLst/>
            <a:rect l="l" t="t" r="r" b="b"/>
            <a:pathLst>
              <a:path w="5965628" h="9258300">
                <a:moveTo>
                  <a:pt x="5965628" y="9258300"/>
                </a:moveTo>
                <a:lnTo>
                  <a:pt x="0" y="9258300"/>
                </a:lnTo>
                <a:lnTo>
                  <a:pt x="0" y="0"/>
                </a:lnTo>
                <a:lnTo>
                  <a:pt x="5965628" y="0"/>
                </a:lnTo>
                <a:lnTo>
                  <a:pt x="5965628" y="9258300"/>
                </a:lnTo>
                <a:close/>
              </a:path>
            </a:pathLst>
          </a:custGeom>
          <a:blipFill>
            <a:blip r:embed="rId12">
              <a:alphaModFix amt="43999"/>
            </a:blip>
            <a:stretch>
              <a:fillRect l="-5519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TextBox 22"/>
          <p:cNvSpPr txBox="1"/>
          <p:nvPr/>
        </p:nvSpPr>
        <p:spPr>
          <a:xfrm>
            <a:off x="2408217" y="3730378"/>
            <a:ext cx="7748269" cy="27038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Health seen as absence of disease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Relies on diagnosis and clinical intervention (Engel, 1977)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Highly effective for trauma and infection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Weak at addressing lifestyle and inequality</a:t>
            </a:r>
            <a:endParaRPr lang="en-US" sz="2400" dirty="0">
              <a:solidFill>
                <a:srgbClr val="000000"/>
              </a:solidFill>
              <a:latin typeface="Inter" panose="020B0604020202020204" charset="0"/>
              <a:ea typeface="Inter" panose="020B0604020202020204" charset="0"/>
              <a:cs typeface="Inter"/>
              <a:sym typeface="Inter"/>
            </a:endParaRPr>
          </a:p>
        </p:txBody>
      </p:sp>
      <p:sp>
        <p:nvSpPr>
          <p:cNvPr id="23" name="Freeform 23"/>
          <p:cNvSpPr/>
          <p:nvPr/>
        </p:nvSpPr>
        <p:spPr>
          <a:xfrm>
            <a:off x="11349136" y="4943475"/>
            <a:ext cx="5854699" cy="5279874"/>
          </a:xfrm>
          <a:custGeom>
            <a:avLst/>
            <a:gdLst/>
            <a:ahLst/>
            <a:cxnLst/>
            <a:rect l="l" t="t" r="r" b="b"/>
            <a:pathLst>
              <a:path w="5854699" h="5279874">
                <a:moveTo>
                  <a:pt x="0" y="0"/>
                </a:moveTo>
                <a:lnTo>
                  <a:pt x="5854700" y="0"/>
                </a:lnTo>
                <a:lnTo>
                  <a:pt x="5854700" y="5279874"/>
                </a:lnTo>
                <a:lnTo>
                  <a:pt x="0" y="5279874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13430180" y="2869891"/>
            <a:ext cx="1692613" cy="1797176"/>
          </a:xfrm>
          <a:custGeom>
            <a:avLst/>
            <a:gdLst/>
            <a:ahLst/>
            <a:cxnLst/>
            <a:rect l="l" t="t" r="r" b="b"/>
            <a:pathLst>
              <a:path w="1692613" h="1797176">
                <a:moveTo>
                  <a:pt x="0" y="0"/>
                </a:moveTo>
                <a:lnTo>
                  <a:pt x="1692612" y="0"/>
                </a:lnTo>
                <a:lnTo>
                  <a:pt x="1692612" y="1797175"/>
                </a:lnTo>
                <a:lnTo>
                  <a:pt x="0" y="1797175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7CB949-D0C9-CEBD-9624-176FAA2E53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95CDD97F-6877-E6DF-9C2F-E84AA30A585D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666" b="-1166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CD0C4D53-13D3-7B15-0E90-A1FD613C289C}"/>
              </a:ext>
            </a:extLst>
          </p:cNvPr>
          <p:cNvGrpSpPr/>
          <p:nvPr/>
        </p:nvGrpSpPr>
        <p:grpSpPr>
          <a:xfrm>
            <a:off x="14836577" y="308106"/>
            <a:ext cx="2422723" cy="491534"/>
            <a:chOff x="0" y="0"/>
            <a:chExt cx="697734" cy="141560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213E7248-14CB-1CFB-3A8B-110A6837EB28}"/>
                </a:ext>
              </a:extLst>
            </p:cNvPr>
            <p:cNvSpPr/>
            <p:nvPr/>
          </p:nvSpPr>
          <p:spPr>
            <a:xfrm>
              <a:off x="0" y="0"/>
              <a:ext cx="697734" cy="141560"/>
            </a:xfrm>
            <a:custGeom>
              <a:avLst/>
              <a:gdLst/>
              <a:ahLst/>
              <a:cxnLst/>
              <a:rect l="l" t="t" r="r" b="b"/>
              <a:pathLst>
                <a:path w="697734" h="141560">
                  <a:moveTo>
                    <a:pt x="57520" y="0"/>
                  </a:moveTo>
                  <a:lnTo>
                    <a:pt x="640214" y="0"/>
                  </a:lnTo>
                  <a:cubicBezTo>
                    <a:pt x="655469" y="0"/>
                    <a:pt x="670099" y="6060"/>
                    <a:pt x="680886" y="16847"/>
                  </a:cubicBezTo>
                  <a:cubicBezTo>
                    <a:pt x="691673" y="27634"/>
                    <a:pt x="697734" y="42265"/>
                    <a:pt x="697734" y="57520"/>
                  </a:cubicBezTo>
                  <a:lnTo>
                    <a:pt x="697734" y="84040"/>
                  </a:lnTo>
                  <a:cubicBezTo>
                    <a:pt x="697734" y="115807"/>
                    <a:pt x="671981" y="141560"/>
                    <a:pt x="640214" y="141560"/>
                  </a:cubicBezTo>
                  <a:lnTo>
                    <a:pt x="57520" y="141560"/>
                  </a:lnTo>
                  <a:cubicBezTo>
                    <a:pt x="42265" y="141560"/>
                    <a:pt x="27634" y="135499"/>
                    <a:pt x="16847" y="124712"/>
                  </a:cubicBezTo>
                  <a:cubicBezTo>
                    <a:pt x="6060" y="113925"/>
                    <a:pt x="0" y="99295"/>
                    <a:pt x="0" y="84040"/>
                  </a:cubicBezTo>
                  <a:lnTo>
                    <a:pt x="0" y="57520"/>
                  </a:lnTo>
                  <a:cubicBezTo>
                    <a:pt x="0" y="42265"/>
                    <a:pt x="6060" y="27634"/>
                    <a:pt x="16847" y="16847"/>
                  </a:cubicBezTo>
                  <a:cubicBezTo>
                    <a:pt x="27634" y="6060"/>
                    <a:pt x="42265" y="0"/>
                    <a:pt x="5752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38F4EC7E-D8E4-C01E-D5A3-471402042B9F}"/>
                </a:ext>
              </a:extLst>
            </p:cNvPr>
            <p:cNvSpPr txBox="1"/>
            <p:nvPr/>
          </p:nvSpPr>
          <p:spPr>
            <a:xfrm>
              <a:off x="0" y="-38100"/>
              <a:ext cx="697734" cy="179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3B6257B2-83D4-498B-877F-F55869B644A7}"/>
              </a:ext>
            </a:extLst>
          </p:cNvPr>
          <p:cNvSpPr/>
          <p:nvPr/>
        </p:nvSpPr>
        <p:spPr>
          <a:xfrm>
            <a:off x="15098365" y="367216"/>
            <a:ext cx="373313" cy="373313"/>
          </a:xfrm>
          <a:custGeom>
            <a:avLst/>
            <a:gdLst/>
            <a:ahLst/>
            <a:cxnLst/>
            <a:rect l="l" t="t" r="r" b="b"/>
            <a:pathLst>
              <a:path w="373313" h="373313">
                <a:moveTo>
                  <a:pt x="0" y="0"/>
                </a:moveTo>
                <a:lnTo>
                  <a:pt x="373313" y="0"/>
                </a:lnTo>
                <a:lnTo>
                  <a:pt x="373313" y="373313"/>
                </a:lnTo>
                <a:lnTo>
                  <a:pt x="0" y="37331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>
            <a:extLst>
              <a:ext uri="{FF2B5EF4-FFF2-40B4-BE49-F238E27FC236}">
                <a16:creationId xmlns:a16="http://schemas.microsoft.com/office/drawing/2014/main" id="{BBFFD9EE-BEB9-5DE6-F714-A48D9AD07989}"/>
              </a:ext>
            </a:extLst>
          </p:cNvPr>
          <p:cNvGrpSpPr/>
          <p:nvPr/>
        </p:nvGrpSpPr>
        <p:grpSpPr>
          <a:xfrm>
            <a:off x="11398410" y="308106"/>
            <a:ext cx="3227888" cy="491534"/>
            <a:chOff x="0" y="0"/>
            <a:chExt cx="929618" cy="141560"/>
          </a:xfrm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9B0E531F-DBC7-4777-5663-9A4B392C6F76}"/>
                </a:ext>
              </a:extLst>
            </p:cNvPr>
            <p:cNvSpPr/>
            <p:nvPr/>
          </p:nvSpPr>
          <p:spPr>
            <a:xfrm>
              <a:off x="0" y="0"/>
              <a:ext cx="929617" cy="141560"/>
            </a:xfrm>
            <a:custGeom>
              <a:avLst/>
              <a:gdLst/>
              <a:ahLst/>
              <a:cxnLst/>
              <a:rect l="l" t="t" r="r" b="b"/>
              <a:pathLst>
                <a:path w="929617" h="141560">
                  <a:moveTo>
                    <a:pt x="43172" y="0"/>
                  </a:moveTo>
                  <a:lnTo>
                    <a:pt x="886445" y="0"/>
                  </a:lnTo>
                  <a:cubicBezTo>
                    <a:pt x="897895" y="0"/>
                    <a:pt x="908876" y="4548"/>
                    <a:pt x="916973" y="12645"/>
                  </a:cubicBezTo>
                  <a:cubicBezTo>
                    <a:pt x="925069" y="20741"/>
                    <a:pt x="929617" y="31722"/>
                    <a:pt x="929617" y="43172"/>
                  </a:cubicBezTo>
                  <a:lnTo>
                    <a:pt x="929617" y="98388"/>
                  </a:lnTo>
                  <a:cubicBezTo>
                    <a:pt x="929617" y="122231"/>
                    <a:pt x="910289" y="141560"/>
                    <a:pt x="886445" y="141560"/>
                  </a:cubicBezTo>
                  <a:lnTo>
                    <a:pt x="43172" y="141560"/>
                  </a:lnTo>
                  <a:cubicBezTo>
                    <a:pt x="31722" y="141560"/>
                    <a:pt x="20741" y="137011"/>
                    <a:pt x="12645" y="128915"/>
                  </a:cubicBezTo>
                  <a:cubicBezTo>
                    <a:pt x="4548" y="120818"/>
                    <a:pt x="0" y="109837"/>
                    <a:pt x="0" y="98388"/>
                  </a:cubicBezTo>
                  <a:lnTo>
                    <a:pt x="0" y="43172"/>
                  </a:lnTo>
                  <a:cubicBezTo>
                    <a:pt x="0" y="31722"/>
                    <a:pt x="4548" y="20741"/>
                    <a:pt x="12645" y="12645"/>
                  </a:cubicBezTo>
                  <a:cubicBezTo>
                    <a:pt x="20741" y="4548"/>
                    <a:pt x="31722" y="0"/>
                    <a:pt x="43172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>
              <a:extLst>
                <a:ext uri="{FF2B5EF4-FFF2-40B4-BE49-F238E27FC236}">
                  <a16:creationId xmlns:a16="http://schemas.microsoft.com/office/drawing/2014/main" id="{629CEBC4-38EE-4F3B-9D68-3BFE9C1567DD}"/>
                </a:ext>
              </a:extLst>
            </p:cNvPr>
            <p:cNvSpPr txBox="1"/>
            <p:nvPr/>
          </p:nvSpPr>
          <p:spPr>
            <a:xfrm>
              <a:off x="0" y="-38100"/>
              <a:ext cx="929618" cy="179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Freeform 10">
            <a:extLst>
              <a:ext uri="{FF2B5EF4-FFF2-40B4-BE49-F238E27FC236}">
                <a16:creationId xmlns:a16="http://schemas.microsoft.com/office/drawing/2014/main" id="{778F5983-F452-38CF-DA35-932D7D10EB0C}"/>
              </a:ext>
            </a:extLst>
          </p:cNvPr>
          <p:cNvSpPr/>
          <p:nvPr/>
        </p:nvSpPr>
        <p:spPr>
          <a:xfrm>
            <a:off x="11626402" y="367216"/>
            <a:ext cx="373313" cy="373313"/>
          </a:xfrm>
          <a:custGeom>
            <a:avLst/>
            <a:gdLst/>
            <a:ahLst/>
            <a:cxnLst/>
            <a:rect l="l" t="t" r="r" b="b"/>
            <a:pathLst>
              <a:path w="373313" h="373313">
                <a:moveTo>
                  <a:pt x="0" y="0"/>
                </a:moveTo>
                <a:lnTo>
                  <a:pt x="373314" y="0"/>
                </a:lnTo>
                <a:lnTo>
                  <a:pt x="373314" y="373313"/>
                </a:lnTo>
                <a:lnTo>
                  <a:pt x="0" y="37331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021678CC-F764-1EA3-833B-B83EC22A286E}"/>
              </a:ext>
            </a:extLst>
          </p:cNvPr>
          <p:cNvSpPr/>
          <p:nvPr/>
        </p:nvSpPr>
        <p:spPr>
          <a:xfrm>
            <a:off x="-3666343" y="1028700"/>
            <a:ext cx="7332686" cy="9249948"/>
          </a:xfrm>
          <a:custGeom>
            <a:avLst/>
            <a:gdLst/>
            <a:ahLst/>
            <a:cxnLst/>
            <a:rect l="l" t="t" r="r" b="b"/>
            <a:pathLst>
              <a:path w="7332686" h="9249948">
                <a:moveTo>
                  <a:pt x="0" y="0"/>
                </a:moveTo>
                <a:lnTo>
                  <a:pt x="7332686" y="0"/>
                </a:lnTo>
                <a:lnTo>
                  <a:pt x="7332686" y="9249948"/>
                </a:lnTo>
                <a:lnTo>
                  <a:pt x="0" y="924994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81000"/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E9EF2A1E-CF84-EF7B-D9C8-9B46B6D69EC4}"/>
              </a:ext>
            </a:extLst>
          </p:cNvPr>
          <p:cNvSpPr/>
          <p:nvPr/>
        </p:nvSpPr>
        <p:spPr>
          <a:xfrm>
            <a:off x="848264" y="1028700"/>
            <a:ext cx="16411036" cy="8229600"/>
          </a:xfrm>
          <a:custGeom>
            <a:avLst/>
            <a:gdLst/>
            <a:ahLst/>
            <a:cxnLst/>
            <a:rect l="l" t="t" r="r" b="b"/>
            <a:pathLst>
              <a:path w="16411036" h="8229600">
                <a:moveTo>
                  <a:pt x="0" y="0"/>
                </a:moveTo>
                <a:lnTo>
                  <a:pt x="16411036" y="0"/>
                </a:lnTo>
                <a:lnTo>
                  <a:pt x="1641103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84000"/>
            </a:blip>
            <a:stretch>
              <a:fillRect t="-200677" r="-77874" b="-20067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>
            <a:extLst>
              <a:ext uri="{FF2B5EF4-FFF2-40B4-BE49-F238E27FC236}">
                <a16:creationId xmlns:a16="http://schemas.microsoft.com/office/drawing/2014/main" id="{EFC8D195-6D50-7E6A-438C-26E13B38E7DA}"/>
              </a:ext>
            </a:extLst>
          </p:cNvPr>
          <p:cNvGrpSpPr/>
          <p:nvPr/>
        </p:nvGrpSpPr>
        <p:grpSpPr>
          <a:xfrm>
            <a:off x="1028700" y="262156"/>
            <a:ext cx="2080680" cy="537484"/>
            <a:chOff x="0" y="0"/>
            <a:chExt cx="547998" cy="141560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982FA372-5C95-185F-F7EE-3D251A2BFE7B}"/>
                </a:ext>
              </a:extLst>
            </p:cNvPr>
            <p:cNvSpPr/>
            <p:nvPr/>
          </p:nvSpPr>
          <p:spPr>
            <a:xfrm>
              <a:off x="0" y="0"/>
              <a:ext cx="547998" cy="141560"/>
            </a:xfrm>
            <a:custGeom>
              <a:avLst/>
              <a:gdLst/>
              <a:ahLst/>
              <a:cxnLst/>
              <a:rect l="l" t="t" r="r" b="b"/>
              <a:pathLst>
                <a:path w="547998" h="141560">
                  <a:moveTo>
                    <a:pt x="66975" y="0"/>
                  </a:moveTo>
                  <a:lnTo>
                    <a:pt x="481022" y="0"/>
                  </a:lnTo>
                  <a:cubicBezTo>
                    <a:pt x="518012" y="0"/>
                    <a:pt x="547998" y="29986"/>
                    <a:pt x="547998" y="66975"/>
                  </a:cubicBezTo>
                  <a:lnTo>
                    <a:pt x="547998" y="74584"/>
                  </a:lnTo>
                  <a:cubicBezTo>
                    <a:pt x="547998" y="111574"/>
                    <a:pt x="518012" y="141560"/>
                    <a:pt x="481022" y="141560"/>
                  </a:cubicBezTo>
                  <a:lnTo>
                    <a:pt x="66975" y="141560"/>
                  </a:lnTo>
                  <a:cubicBezTo>
                    <a:pt x="29986" y="141560"/>
                    <a:pt x="0" y="111574"/>
                    <a:pt x="0" y="74584"/>
                  </a:cubicBezTo>
                  <a:lnTo>
                    <a:pt x="0" y="66975"/>
                  </a:lnTo>
                  <a:cubicBezTo>
                    <a:pt x="0" y="29986"/>
                    <a:pt x="29986" y="0"/>
                    <a:pt x="6697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CCEC9436-557B-EBE2-4CB2-A88A9235ED87}"/>
                </a:ext>
              </a:extLst>
            </p:cNvPr>
            <p:cNvSpPr txBox="1"/>
            <p:nvPr/>
          </p:nvSpPr>
          <p:spPr>
            <a:xfrm>
              <a:off x="0" y="-38100"/>
              <a:ext cx="547998" cy="179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F67BC84D-E843-9EF6-B626-AAFC619AE022}"/>
              </a:ext>
            </a:extLst>
          </p:cNvPr>
          <p:cNvSpPr/>
          <p:nvPr/>
        </p:nvSpPr>
        <p:spPr>
          <a:xfrm>
            <a:off x="1197960" y="303485"/>
            <a:ext cx="431519" cy="431519"/>
          </a:xfrm>
          <a:custGeom>
            <a:avLst/>
            <a:gdLst/>
            <a:ahLst/>
            <a:cxnLst/>
            <a:rect l="l" t="t" r="r" b="b"/>
            <a:pathLst>
              <a:path w="431519" h="431519">
                <a:moveTo>
                  <a:pt x="0" y="0"/>
                </a:moveTo>
                <a:lnTo>
                  <a:pt x="431519" y="0"/>
                </a:lnTo>
                <a:lnTo>
                  <a:pt x="431519" y="431519"/>
                </a:lnTo>
                <a:lnTo>
                  <a:pt x="0" y="43151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>
            <a:extLst>
              <a:ext uri="{FF2B5EF4-FFF2-40B4-BE49-F238E27FC236}">
                <a16:creationId xmlns:a16="http://schemas.microsoft.com/office/drawing/2014/main" id="{8CBD7EA1-1F4B-AA54-D232-51E1DD8C55C4}"/>
              </a:ext>
            </a:extLst>
          </p:cNvPr>
          <p:cNvSpPr txBox="1"/>
          <p:nvPr/>
        </p:nvSpPr>
        <p:spPr>
          <a:xfrm>
            <a:off x="2408217" y="2014228"/>
            <a:ext cx="9218186" cy="632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75"/>
              </a:lnSpc>
            </a:pPr>
            <a:r>
              <a:rPr lang="en-US" sz="4923" b="1" dirty="0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Biopsychosocial Model</a:t>
            </a:r>
          </a:p>
        </p:txBody>
      </p:sp>
      <p:sp>
        <p:nvSpPr>
          <p:cNvPr id="18" name="TextBox 18">
            <a:extLst>
              <a:ext uri="{FF2B5EF4-FFF2-40B4-BE49-F238E27FC236}">
                <a16:creationId xmlns:a16="http://schemas.microsoft.com/office/drawing/2014/main" id="{76937677-C085-7BE7-1E1E-2DB64CFFF56D}"/>
              </a:ext>
            </a:extLst>
          </p:cNvPr>
          <p:cNvSpPr txBox="1"/>
          <p:nvPr/>
        </p:nvSpPr>
        <p:spPr>
          <a:xfrm>
            <a:off x="15548928" y="486854"/>
            <a:ext cx="1448584" cy="1721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62"/>
              </a:lnSpc>
            </a:pPr>
            <a:r>
              <a:rPr lang="en-US" sz="1402" b="1">
                <a:solidFill>
                  <a:srgbClr val="234346"/>
                </a:solidFill>
                <a:latin typeface="Roboto Bold"/>
                <a:ea typeface="Roboto Bold"/>
                <a:cs typeface="Roboto Bold"/>
                <a:sym typeface="Roboto Bold"/>
              </a:rPr>
              <a:t>123-456-7890</a:t>
            </a:r>
          </a:p>
        </p:txBody>
      </p:sp>
      <p:sp>
        <p:nvSpPr>
          <p:cNvPr id="19" name="TextBox 19">
            <a:extLst>
              <a:ext uri="{FF2B5EF4-FFF2-40B4-BE49-F238E27FC236}">
                <a16:creationId xmlns:a16="http://schemas.microsoft.com/office/drawing/2014/main" id="{14B2D367-AAF0-916C-1937-AA1B8D787B27}"/>
              </a:ext>
            </a:extLst>
          </p:cNvPr>
          <p:cNvSpPr txBox="1"/>
          <p:nvPr/>
        </p:nvSpPr>
        <p:spPr>
          <a:xfrm>
            <a:off x="12117734" y="484762"/>
            <a:ext cx="2300717" cy="1721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62"/>
              </a:lnSpc>
            </a:pPr>
            <a:r>
              <a:rPr lang="en-US" sz="1402" b="1">
                <a:solidFill>
                  <a:srgbClr val="234346"/>
                </a:solidFill>
                <a:latin typeface="Roboto Bold"/>
                <a:ea typeface="Roboto Bold"/>
                <a:cs typeface="Roboto Bold"/>
                <a:sym typeface="Roboto Bold"/>
              </a:rPr>
              <a:t>www.reallygreatsite.com</a:t>
            </a:r>
          </a:p>
        </p:txBody>
      </p:sp>
      <p:sp>
        <p:nvSpPr>
          <p:cNvPr id="20" name="TextBox 20">
            <a:extLst>
              <a:ext uri="{FF2B5EF4-FFF2-40B4-BE49-F238E27FC236}">
                <a16:creationId xmlns:a16="http://schemas.microsoft.com/office/drawing/2014/main" id="{CCA67A4E-ECBF-131D-027B-9B9B5636877C}"/>
              </a:ext>
            </a:extLst>
          </p:cNvPr>
          <p:cNvSpPr txBox="1"/>
          <p:nvPr/>
        </p:nvSpPr>
        <p:spPr>
          <a:xfrm>
            <a:off x="1834083" y="372137"/>
            <a:ext cx="1062190" cy="2908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35"/>
              </a:lnSpc>
            </a:pPr>
            <a:r>
              <a:rPr lang="en-US" sz="1730" b="1" spc="181">
                <a:solidFill>
                  <a:srgbClr val="1F2B5B"/>
                </a:solidFill>
                <a:latin typeface="Roboto Bold"/>
                <a:ea typeface="Roboto Bold"/>
                <a:cs typeface="Roboto Bold"/>
                <a:sym typeface="Roboto Bold"/>
              </a:rPr>
              <a:t>Fauget </a:t>
            </a:r>
          </a:p>
        </p:txBody>
      </p:sp>
      <p:sp>
        <p:nvSpPr>
          <p:cNvPr id="21" name="Freeform 21">
            <a:extLst>
              <a:ext uri="{FF2B5EF4-FFF2-40B4-BE49-F238E27FC236}">
                <a16:creationId xmlns:a16="http://schemas.microsoft.com/office/drawing/2014/main" id="{F07DD13D-3014-C956-7E4A-581BADD84D42}"/>
              </a:ext>
            </a:extLst>
          </p:cNvPr>
          <p:cNvSpPr/>
          <p:nvPr/>
        </p:nvSpPr>
        <p:spPr>
          <a:xfrm flipH="1" flipV="1">
            <a:off x="11293672" y="1028700"/>
            <a:ext cx="5965628" cy="9258300"/>
          </a:xfrm>
          <a:custGeom>
            <a:avLst/>
            <a:gdLst/>
            <a:ahLst/>
            <a:cxnLst/>
            <a:rect l="l" t="t" r="r" b="b"/>
            <a:pathLst>
              <a:path w="5965628" h="9258300">
                <a:moveTo>
                  <a:pt x="5965628" y="9258300"/>
                </a:moveTo>
                <a:lnTo>
                  <a:pt x="0" y="9258300"/>
                </a:lnTo>
                <a:lnTo>
                  <a:pt x="0" y="0"/>
                </a:lnTo>
                <a:lnTo>
                  <a:pt x="5965628" y="0"/>
                </a:lnTo>
                <a:lnTo>
                  <a:pt x="5965628" y="9258300"/>
                </a:lnTo>
                <a:close/>
              </a:path>
            </a:pathLst>
          </a:custGeom>
          <a:blipFill>
            <a:blip r:embed="rId12">
              <a:alphaModFix amt="43999"/>
            </a:blip>
            <a:stretch>
              <a:fillRect l="-5519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52514352-CABD-56CA-4A8C-038FE2E44014}"/>
              </a:ext>
            </a:extLst>
          </p:cNvPr>
          <p:cNvSpPr txBox="1"/>
          <p:nvPr/>
        </p:nvSpPr>
        <p:spPr>
          <a:xfrm>
            <a:off x="2408217" y="3730378"/>
            <a:ext cx="7748269" cy="3257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Health shaped by body, mind and social context (Engel, 1977)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Promotes person-centred and mental health integration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Supports teamwork across professions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Requires complex coordination and resources</a:t>
            </a:r>
          </a:p>
        </p:txBody>
      </p:sp>
      <p:sp>
        <p:nvSpPr>
          <p:cNvPr id="23" name="Freeform 23">
            <a:extLst>
              <a:ext uri="{FF2B5EF4-FFF2-40B4-BE49-F238E27FC236}">
                <a16:creationId xmlns:a16="http://schemas.microsoft.com/office/drawing/2014/main" id="{10071B95-C9D3-D9E1-6541-2A06E3CBDE5A}"/>
              </a:ext>
            </a:extLst>
          </p:cNvPr>
          <p:cNvSpPr/>
          <p:nvPr/>
        </p:nvSpPr>
        <p:spPr>
          <a:xfrm>
            <a:off x="11349136" y="4943475"/>
            <a:ext cx="5854699" cy="5279874"/>
          </a:xfrm>
          <a:custGeom>
            <a:avLst/>
            <a:gdLst/>
            <a:ahLst/>
            <a:cxnLst/>
            <a:rect l="l" t="t" r="r" b="b"/>
            <a:pathLst>
              <a:path w="5854699" h="5279874">
                <a:moveTo>
                  <a:pt x="0" y="0"/>
                </a:moveTo>
                <a:lnTo>
                  <a:pt x="5854700" y="0"/>
                </a:lnTo>
                <a:lnTo>
                  <a:pt x="5854700" y="5279874"/>
                </a:lnTo>
                <a:lnTo>
                  <a:pt x="0" y="5279874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>
            <a:extLst>
              <a:ext uri="{FF2B5EF4-FFF2-40B4-BE49-F238E27FC236}">
                <a16:creationId xmlns:a16="http://schemas.microsoft.com/office/drawing/2014/main" id="{74D17E4A-0E7E-6FDB-6517-1C796FCA8862}"/>
              </a:ext>
            </a:extLst>
          </p:cNvPr>
          <p:cNvSpPr/>
          <p:nvPr/>
        </p:nvSpPr>
        <p:spPr>
          <a:xfrm>
            <a:off x="13430180" y="2869891"/>
            <a:ext cx="1692613" cy="1797176"/>
          </a:xfrm>
          <a:custGeom>
            <a:avLst/>
            <a:gdLst/>
            <a:ahLst/>
            <a:cxnLst/>
            <a:rect l="l" t="t" r="r" b="b"/>
            <a:pathLst>
              <a:path w="1692613" h="1797176">
                <a:moveTo>
                  <a:pt x="0" y="0"/>
                </a:moveTo>
                <a:lnTo>
                  <a:pt x="1692612" y="0"/>
                </a:lnTo>
                <a:lnTo>
                  <a:pt x="1692612" y="1797175"/>
                </a:lnTo>
                <a:lnTo>
                  <a:pt x="0" y="1797175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0624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1632" t="-29130" r="-1496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4836577" y="308106"/>
            <a:ext cx="2422723" cy="491534"/>
            <a:chOff x="0" y="0"/>
            <a:chExt cx="697734" cy="14156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97734" cy="141560"/>
            </a:xfrm>
            <a:custGeom>
              <a:avLst/>
              <a:gdLst/>
              <a:ahLst/>
              <a:cxnLst/>
              <a:rect l="l" t="t" r="r" b="b"/>
              <a:pathLst>
                <a:path w="697734" h="141560">
                  <a:moveTo>
                    <a:pt x="57520" y="0"/>
                  </a:moveTo>
                  <a:lnTo>
                    <a:pt x="640214" y="0"/>
                  </a:lnTo>
                  <a:cubicBezTo>
                    <a:pt x="655469" y="0"/>
                    <a:pt x="670099" y="6060"/>
                    <a:pt x="680886" y="16847"/>
                  </a:cubicBezTo>
                  <a:cubicBezTo>
                    <a:pt x="691673" y="27634"/>
                    <a:pt x="697734" y="42265"/>
                    <a:pt x="697734" y="57520"/>
                  </a:cubicBezTo>
                  <a:lnTo>
                    <a:pt x="697734" y="84040"/>
                  </a:lnTo>
                  <a:cubicBezTo>
                    <a:pt x="697734" y="115807"/>
                    <a:pt x="671981" y="141560"/>
                    <a:pt x="640214" y="141560"/>
                  </a:cubicBezTo>
                  <a:lnTo>
                    <a:pt x="57520" y="141560"/>
                  </a:lnTo>
                  <a:cubicBezTo>
                    <a:pt x="42265" y="141560"/>
                    <a:pt x="27634" y="135499"/>
                    <a:pt x="16847" y="124712"/>
                  </a:cubicBezTo>
                  <a:cubicBezTo>
                    <a:pt x="6060" y="113925"/>
                    <a:pt x="0" y="99295"/>
                    <a:pt x="0" y="84040"/>
                  </a:cubicBezTo>
                  <a:lnTo>
                    <a:pt x="0" y="57520"/>
                  </a:lnTo>
                  <a:cubicBezTo>
                    <a:pt x="0" y="42265"/>
                    <a:pt x="6060" y="27634"/>
                    <a:pt x="16847" y="16847"/>
                  </a:cubicBezTo>
                  <a:cubicBezTo>
                    <a:pt x="27634" y="6060"/>
                    <a:pt x="42265" y="0"/>
                    <a:pt x="5752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697734" cy="179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5098365" y="367216"/>
            <a:ext cx="373313" cy="373313"/>
          </a:xfrm>
          <a:custGeom>
            <a:avLst/>
            <a:gdLst/>
            <a:ahLst/>
            <a:cxnLst/>
            <a:rect l="l" t="t" r="r" b="b"/>
            <a:pathLst>
              <a:path w="373313" h="373313">
                <a:moveTo>
                  <a:pt x="0" y="0"/>
                </a:moveTo>
                <a:lnTo>
                  <a:pt x="373313" y="0"/>
                </a:lnTo>
                <a:lnTo>
                  <a:pt x="373313" y="373313"/>
                </a:lnTo>
                <a:lnTo>
                  <a:pt x="0" y="37331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1398410" y="308106"/>
            <a:ext cx="3227888" cy="491534"/>
            <a:chOff x="0" y="0"/>
            <a:chExt cx="929618" cy="14156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929617" cy="141560"/>
            </a:xfrm>
            <a:custGeom>
              <a:avLst/>
              <a:gdLst/>
              <a:ahLst/>
              <a:cxnLst/>
              <a:rect l="l" t="t" r="r" b="b"/>
              <a:pathLst>
                <a:path w="929617" h="141560">
                  <a:moveTo>
                    <a:pt x="43172" y="0"/>
                  </a:moveTo>
                  <a:lnTo>
                    <a:pt x="886445" y="0"/>
                  </a:lnTo>
                  <a:cubicBezTo>
                    <a:pt x="897895" y="0"/>
                    <a:pt x="908876" y="4548"/>
                    <a:pt x="916973" y="12645"/>
                  </a:cubicBezTo>
                  <a:cubicBezTo>
                    <a:pt x="925069" y="20741"/>
                    <a:pt x="929617" y="31722"/>
                    <a:pt x="929617" y="43172"/>
                  </a:cubicBezTo>
                  <a:lnTo>
                    <a:pt x="929617" y="98388"/>
                  </a:lnTo>
                  <a:cubicBezTo>
                    <a:pt x="929617" y="122231"/>
                    <a:pt x="910289" y="141560"/>
                    <a:pt x="886445" y="141560"/>
                  </a:cubicBezTo>
                  <a:lnTo>
                    <a:pt x="43172" y="141560"/>
                  </a:lnTo>
                  <a:cubicBezTo>
                    <a:pt x="31722" y="141560"/>
                    <a:pt x="20741" y="137011"/>
                    <a:pt x="12645" y="128915"/>
                  </a:cubicBezTo>
                  <a:cubicBezTo>
                    <a:pt x="4548" y="120818"/>
                    <a:pt x="0" y="109837"/>
                    <a:pt x="0" y="98388"/>
                  </a:cubicBezTo>
                  <a:lnTo>
                    <a:pt x="0" y="43172"/>
                  </a:lnTo>
                  <a:cubicBezTo>
                    <a:pt x="0" y="31722"/>
                    <a:pt x="4548" y="20741"/>
                    <a:pt x="12645" y="12645"/>
                  </a:cubicBezTo>
                  <a:cubicBezTo>
                    <a:pt x="20741" y="4548"/>
                    <a:pt x="31722" y="0"/>
                    <a:pt x="43172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929618" cy="179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11626402" y="367216"/>
            <a:ext cx="373313" cy="373313"/>
          </a:xfrm>
          <a:custGeom>
            <a:avLst/>
            <a:gdLst/>
            <a:ahLst/>
            <a:cxnLst/>
            <a:rect l="l" t="t" r="r" b="b"/>
            <a:pathLst>
              <a:path w="373313" h="373313">
                <a:moveTo>
                  <a:pt x="0" y="0"/>
                </a:moveTo>
                <a:lnTo>
                  <a:pt x="373314" y="0"/>
                </a:lnTo>
                <a:lnTo>
                  <a:pt x="373314" y="373313"/>
                </a:lnTo>
                <a:lnTo>
                  <a:pt x="0" y="37331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flipH="1">
            <a:off x="13913215" y="1028700"/>
            <a:ext cx="9365976" cy="9297860"/>
          </a:xfrm>
          <a:custGeom>
            <a:avLst/>
            <a:gdLst/>
            <a:ahLst/>
            <a:cxnLst/>
            <a:rect l="l" t="t" r="r" b="b"/>
            <a:pathLst>
              <a:path w="9365976" h="9297860">
                <a:moveTo>
                  <a:pt x="9365977" y="0"/>
                </a:moveTo>
                <a:lnTo>
                  <a:pt x="0" y="0"/>
                </a:lnTo>
                <a:lnTo>
                  <a:pt x="0" y="9297860"/>
                </a:lnTo>
                <a:lnTo>
                  <a:pt x="9365977" y="9297860"/>
                </a:lnTo>
                <a:lnTo>
                  <a:pt x="9365977" y="0"/>
                </a:lnTo>
                <a:close/>
              </a:path>
            </a:pathLst>
          </a:custGeom>
          <a:blipFill>
            <a:blip r:embed="rId7">
              <a:alphaModFix amt="81000"/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848264" y="1028700"/>
            <a:ext cx="16411036" cy="8229600"/>
          </a:xfrm>
          <a:custGeom>
            <a:avLst/>
            <a:gdLst/>
            <a:ahLst/>
            <a:cxnLst/>
            <a:rect l="l" t="t" r="r" b="b"/>
            <a:pathLst>
              <a:path w="16411036" h="8229600">
                <a:moveTo>
                  <a:pt x="0" y="0"/>
                </a:moveTo>
                <a:lnTo>
                  <a:pt x="16411036" y="0"/>
                </a:lnTo>
                <a:lnTo>
                  <a:pt x="1641103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76000"/>
            </a:blip>
            <a:stretch>
              <a:fillRect t="-200677" r="-77874" b="-20067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1028700" y="262156"/>
            <a:ext cx="2080680" cy="537484"/>
            <a:chOff x="0" y="0"/>
            <a:chExt cx="547998" cy="14156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547998" cy="141560"/>
            </a:xfrm>
            <a:custGeom>
              <a:avLst/>
              <a:gdLst/>
              <a:ahLst/>
              <a:cxnLst/>
              <a:rect l="l" t="t" r="r" b="b"/>
              <a:pathLst>
                <a:path w="547998" h="141560">
                  <a:moveTo>
                    <a:pt x="66975" y="0"/>
                  </a:moveTo>
                  <a:lnTo>
                    <a:pt x="481022" y="0"/>
                  </a:lnTo>
                  <a:cubicBezTo>
                    <a:pt x="518012" y="0"/>
                    <a:pt x="547998" y="29986"/>
                    <a:pt x="547998" y="66975"/>
                  </a:cubicBezTo>
                  <a:lnTo>
                    <a:pt x="547998" y="74584"/>
                  </a:lnTo>
                  <a:cubicBezTo>
                    <a:pt x="547998" y="111574"/>
                    <a:pt x="518012" y="141560"/>
                    <a:pt x="481022" y="141560"/>
                  </a:cubicBezTo>
                  <a:lnTo>
                    <a:pt x="66975" y="141560"/>
                  </a:lnTo>
                  <a:cubicBezTo>
                    <a:pt x="29986" y="141560"/>
                    <a:pt x="0" y="111574"/>
                    <a:pt x="0" y="74584"/>
                  </a:cubicBezTo>
                  <a:lnTo>
                    <a:pt x="0" y="66975"/>
                  </a:lnTo>
                  <a:cubicBezTo>
                    <a:pt x="0" y="29986"/>
                    <a:pt x="29986" y="0"/>
                    <a:pt x="6697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547998" cy="179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1197960" y="303485"/>
            <a:ext cx="431519" cy="431519"/>
          </a:xfrm>
          <a:custGeom>
            <a:avLst/>
            <a:gdLst/>
            <a:ahLst/>
            <a:cxnLst/>
            <a:rect l="l" t="t" r="r" b="b"/>
            <a:pathLst>
              <a:path w="431519" h="431519">
                <a:moveTo>
                  <a:pt x="0" y="0"/>
                </a:moveTo>
                <a:lnTo>
                  <a:pt x="431519" y="0"/>
                </a:lnTo>
                <a:lnTo>
                  <a:pt x="431519" y="431519"/>
                </a:lnTo>
                <a:lnTo>
                  <a:pt x="0" y="43151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1028700" y="1805857"/>
            <a:ext cx="5950445" cy="8914525"/>
          </a:xfrm>
          <a:custGeom>
            <a:avLst/>
            <a:gdLst/>
            <a:ahLst/>
            <a:cxnLst/>
            <a:rect l="l" t="t" r="r" b="b"/>
            <a:pathLst>
              <a:path w="5950445" h="8914525">
                <a:moveTo>
                  <a:pt x="0" y="0"/>
                </a:moveTo>
                <a:lnTo>
                  <a:pt x="5950445" y="0"/>
                </a:lnTo>
                <a:lnTo>
                  <a:pt x="5950445" y="8914525"/>
                </a:lnTo>
                <a:lnTo>
                  <a:pt x="0" y="8914525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alphaModFix amt="47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1028700" y="4358193"/>
            <a:ext cx="5950445" cy="5928807"/>
          </a:xfrm>
          <a:custGeom>
            <a:avLst/>
            <a:gdLst/>
            <a:ahLst/>
            <a:cxnLst/>
            <a:rect l="l" t="t" r="r" b="b"/>
            <a:pathLst>
              <a:path w="5950445" h="5928807">
                <a:moveTo>
                  <a:pt x="0" y="0"/>
                </a:moveTo>
                <a:lnTo>
                  <a:pt x="5950445" y="0"/>
                </a:lnTo>
                <a:lnTo>
                  <a:pt x="5950445" y="5928807"/>
                </a:lnTo>
                <a:lnTo>
                  <a:pt x="0" y="5928807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7723409" y="3833342"/>
            <a:ext cx="6902890" cy="4365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Living conditions strongly influence outcomes (WHO, 2023)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Income, housing and education predict life expectancy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Deprivation linked to shorter, less healthy lives (Marmot et al., 2020)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Improvement demands cross-government action</a:t>
            </a:r>
            <a:endParaRPr lang="en-US" sz="2400" dirty="0">
              <a:solidFill>
                <a:srgbClr val="000000"/>
              </a:solidFill>
              <a:latin typeface="Inter" panose="020B0604020202020204" charset="0"/>
              <a:ea typeface="Inter" panose="020B0604020202020204" charset="0"/>
              <a:cs typeface="Inter"/>
              <a:sym typeface="Inter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5548928" y="486854"/>
            <a:ext cx="1448584" cy="1721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62"/>
              </a:lnSpc>
            </a:pPr>
            <a:r>
              <a:rPr lang="en-US" sz="1402" b="1">
                <a:solidFill>
                  <a:srgbClr val="234346"/>
                </a:solidFill>
                <a:latin typeface="Roboto Bold"/>
                <a:ea typeface="Roboto Bold"/>
                <a:cs typeface="Roboto Bold"/>
                <a:sym typeface="Roboto Bold"/>
              </a:rPr>
              <a:t>123-456-7890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2117734" y="484762"/>
            <a:ext cx="2300717" cy="1721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62"/>
              </a:lnSpc>
            </a:pPr>
            <a:r>
              <a:rPr lang="en-US" sz="1402" b="1">
                <a:solidFill>
                  <a:srgbClr val="234346"/>
                </a:solidFill>
                <a:latin typeface="Roboto Bold"/>
                <a:ea typeface="Roboto Bold"/>
                <a:cs typeface="Roboto Bold"/>
                <a:sym typeface="Roboto Bold"/>
              </a:rPr>
              <a:t>www.reallygreatsite.com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834083" y="372137"/>
            <a:ext cx="1062190" cy="2908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35"/>
              </a:lnSpc>
            </a:pPr>
            <a:r>
              <a:rPr lang="en-US" sz="1730" b="1" spc="181">
                <a:solidFill>
                  <a:srgbClr val="1F2B5B"/>
                </a:solidFill>
                <a:latin typeface="Roboto Bold"/>
                <a:ea typeface="Roboto Bold"/>
                <a:cs typeface="Roboto Bold"/>
                <a:sym typeface="Roboto Bold"/>
              </a:rPr>
              <a:t>Fauget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766447" y="2181940"/>
            <a:ext cx="9492853" cy="632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75"/>
              </a:lnSpc>
            </a:pPr>
            <a:r>
              <a:rPr lang="en-US" sz="4923" b="1" dirty="0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Social Determinants of Health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370BB2-42E7-1897-5209-DAF6133E1F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B6A0D714-A414-83B9-BAB1-A36B486E6F65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1632" t="-29130" r="-149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CC5CADEA-F317-7718-6299-A62F313BA2E3}"/>
              </a:ext>
            </a:extLst>
          </p:cNvPr>
          <p:cNvSpPr/>
          <p:nvPr/>
        </p:nvSpPr>
        <p:spPr>
          <a:xfrm flipH="1">
            <a:off x="13913215" y="1028700"/>
            <a:ext cx="9365976" cy="9297860"/>
          </a:xfrm>
          <a:custGeom>
            <a:avLst/>
            <a:gdLst/>
            <a:ahLst/>
            <a:cxnLst/>
            <a:rect l="l" t="t" r="r" b="b"/>
            <a:pathLst>
              <a:path w="9365976" h="9297860">
                <a:moveTo>
                  <a:pt x="9365977" y="0"/>
                </a:moveTo>
                <a:lnTo>
                  <a:pt x="0" y="0"/>
                </a:lnTo>
                <a:lnTo>
                  <a:pt x="0" y="9297860"/>
                </a:lnTo>
                <a:lnTo>
                  <a:pt x="9365977" y="9297860"/>
                </a:lnTo>
                <a:lnTo>
                  <a:pt x="9365977" y="0"/>
                </a:lnTo>
                <a:close/>
              </a:path>
            </a:pathLst>
          </a:custGeom>
          <a:blipFill>
            <a:blip r:embed="rId3">
              <a:alphaModFix amt="81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AF292195-BC3E-2BA7-E4C6-49C939AF58EB}"/>
              </a:ext>
            </a:extLst>
          </p:cNvPr>
          <p:cNvSpPr/>
          <p:nvPr/>
        </p:nvSpPr>
        <p:spPr>
          <a:xfrm>
            <a:off x="848264" y="1028700"/>
            <a:ext cx="16411036" cy="8229600"/>
          </a:xfrm>
          <a:custGeom>
            <a:avLst/>
            <a:gdLst/>
            <a:ahLst/>
            <a:cxnLst/>
            <a:rect l="l" t="t" r="r" b="b"/>
            <a:pathLst>
              <a:path w="16411036" h="8229600">
                <a:moveTo>
                  <a:pt x="0" y="0"/>
                </a:moveTo>
                <a:lnTo>
                  <a:pt x="16411036" y="0"/>
                </a:lnTo>
                <a:lnTo>
                  <a:pt x="1641103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76000"/>
            </a:blip>
            <a:stretch>
              <a:fillRect t="-200677" r="-77874" b="-20067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>
            <a:extLst>
              <a:ext uri="{FF2B5EF4-FFF2-40B4-BE49-F238E27FC236}">
                <a16:creationId xmlns:a16="http://schemas.microsoft.com/office/drawing/2014/main" id="{9BC71473-7F87-87BE-CA5B-54D210BD7BB2}"/>
              </a:ext>
            </a:extLst>
          </p:cNvPr>
          <p:cNvSpPr/>
          <p:nvPr/>
        </p:nvSpPr>
        <p:spPr>
          <a:xfrm>
            <a:off x="1028700" y="1805857"/>
            <a:ext cx="5950445" cy="8914525"/>
          </a:xfrm>
          <a:custGeom>
            <a:avLst/>
            <a:gdLst/>
            <a:ahLst/>
            <a:cxnLst/>
            <a:rect l="l" t="t" r="r" b="b"/>
            <a:pathLst>
              <a:path w="5950445" h="8914525">
                <a:moveTo>
                  <a:pt x="0" y="0"/>
                </a:moveTo>
                <a:lnTo>
                  <a:pt x="5950445" y="0"/>
                </a:lnTo>
                <a:lnTo>
                  <a:pt x="5950445" y="8914525"/>
                </a:lnTo>
                <a:lnTo>
                  <a:pt x="0" y="891452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47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>
            <a:extLst>
              <a:ext uri="{FF2B5EF4-FFF2-40B4-BE49-F238E27FC236}">
                <a16:creationId xmlns:a16="http://schemas.microsoft.com/office/drawing/2014/main" id="{540AD572-F27E-4826-B7CF-AE2188D262B9}"/>
              </a:ext>
            </a:extLst>
          </p:cNvPr>
          <p:cNvSpPr/>
          <p:nvPr/>
        </p:nvSpPr>
        <p:spPr>
          <a:xfrm>
            <a:off x="1028700" y="4358193"/>
            <a:ext cx="5950445" cy="5928807"/>
          </a:xfrm>
          <a:custGeom>
            <a:avLst/>
            <a:gdLst/>
            <a:ahLst/>
            <a:cxnLst/>
            <a:rect l="l" t="t" r="r" b="b"/>
            <a:pathLst>
              <a:path w="5950445" h="5928807">
                <a:moveTo>
                  <a:pt x="0" y="0"/>
                </a:moveTo>
                <a:lnTo>
                  <a:pt x="5950445" y="0"/>
                </a:lnTo>
                <a:lnTo>
                  <a:pt x="5950445" y="5928807"/>
                </a:lnTo>
                <a:lnTo>
                  <a:pt x="0" y="592880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>
            <a:extLst>
              <a:ext uri="{FF2B5EF4-FFF2-40B4-BE49-F238E27FC236}">
                <a16:creationId xmlns:a16="http://schemas.microsoft.com/office/drawing/2014/main" id="{90762863-6F3C-1F21-85C5-CFC272FDA566}"/>
              </a:ext>
            </a:extLst>
          </p:cNvPr>
          <p:cNvSpPr txBox="1"/>
          <p:nvPr/>
        </p:nvSpPr>
        <p:spPr>
          <a:xfrm>
            <a:off x="7723409" y="3833342"/>
            <a:ext cx="6902890" cy="21498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Biomedical → strong for acute care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Biopsychosocial → supports holistic support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Social determinants → tackles root causes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Sustainable systems must combine them</a:t>
            </a:r>
          </a:p>
        </p:txBody>
      </p:sp>
      <p:sp>
        <p:nvSpPr>
          <p:cNvPr id="23" name="TextBox 23">
            <a:extLst>
              <a:ext uri="{FF2B5EF4-FFF2-40B4-BE49-F238E27FC236}">
                <a16:creationId xmlns:a16="http://schemas.microsoft.com/office/drawing/2014/main" id="{53FE58DA-3B91-5ED1-4A8B-081FE3F37FE1}"/>
              </a:ext>
            </a:extLst>
          </p:cNvPr>
          <p:cNvSpPr txBox="1"/>
          <p:nvPr/>
        </p:nvSpPr>
        <p:spPr>
          <a:xfrm>
            <a:off x="7766447" y="2181940"/>
            <a:ext cx="9492853" cy="632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75"/>
              </a:lnSpc>
            </a:pPr>
            <a:r>
              <a:rPr lang="en-US" sz="4923" b="1" dirty="0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Comparing Approaches</a:t>
            </a:r>
          </a:p>
        </p:txBody>
      </p:sp>
    </p:spTree>
    <p:extLst>
      <p:ext uri="{BB962C8B-B14F-4D97-AF65-F5344CB8AC3E}">
        <p14:creationId xmlns:p14="http://schemas.microsoft.com/office/powerpoint/2010/main" val="4639868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666" b="-1166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4836577" y="308106"/>
            <a:ext cx="2422723" cy="491534"/>
            <a:chOff x="0" y="0"/>
            <a:chExt cx="697734" cy="14156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97734" cy="141560"/>
            </a:xfrm>
            <a:custGeom>
              <a:avLst/>
              <a:gdLst/>
              <a:ahLst/>
              <a:cxnLst/>
              <a:rect l="l" t="t" r="r" b="b"/>
              <a:pathLst>
                <a:path w="697734" h="141560">
                  <a:moveTo>
                    <a:pt x="57520" y="0"/>
                  </a:moveTo>
                  <a:lnTo>
                    <a:pt x="640214" y="0"/>
                  </a:lnTo>
                  <a:cubicBezTo>
                    <a:pt x="655469" y="0"/>
                    <a:pt x="670099" y="6060"/>
                    <a:pt x="680886" y="16847"/>
                  </a:cubicBezTo>
                  <a:cubicBezTo>
                    <a:pt x="691673" y="27634"/>
                    <a:pt x="697734" y="42265"/>
                    <a:pt x="697734" y="57520"/>
                  </a:cubicBezTo>
                  <a:lnTo>
                    <a:pt x="697734" y="84040"/>
                  </a:lnTo>
                  <a:cubicBezTo>
                    <a:pt x="697734" y="115807"/>
                    <a:pt x="671981" y="141560"/>
                    <a:pt x="640214" y="141560"/>
                  </a:cubicBezTo>
                  <a:lnTo>
                    <a:pt x="57520" y="141560"/>
                  </a:lnTo>
                  <a:cubicBezTo>
                    <a:pt x="42265" y="141560"/>
                    <a:pt x="27634" y="135499"/>
                    <a:pt x="16847" y="124712"/>
                  </a:cubicBezTo>
                  <a:cubicBezTo>
                    <a:pt x="6060" y="113925"/>
                    <a:pt x="0" y="99295"/>
                    <a:pt x="0" y="84040"/>
                  </a:cubicBezTo>
                  <a:lnTo>
                    <a:pt x="0" y="57520"/>
                  </a:lnTo>
                  <a:cubicBezTo>
                    <a:pt x="0" y="42265"/>
                    <a:pt x="6060" y="27634"/>
                    <a:pt x="16847" y="16847"/>
                  </a:cubicBezTo>
                  <a:cubicBezTo>
                    <a:pt x="27634" y="6060"/>
                    <a:pt x="42265" y="0"/>
                    <a:pt x="5752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697734" cy="179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5098365" y="367216"/>
            <a:ext cx="373313" cy="373313"/>
          </a:xfrm>
          <a:custGeom>
            <a:avLst/>
            <a:gdLst/>
            <a:ahLst/>
            <a:cxnLst/>
            <a:rect l="l" t="t" r="r" b="b"/>
            <a:pathLst>
              <a:path w="373313" h="373313">
                <a:moveTo>
                  <a:pt x="0" y="0"/>
                </a:moveTo>
                <a:lnTo>
                  <a:pt x="373313" y="0"/>
                </a:lnTo>
                <a:lnTo>
                  <a:pt x="373313" y="373313"/>
                </a:lnTo>
                <a:lnTo>
                  <a:pt x="0" y="37331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1398410" y="308106"/>
            <a:ext cx="3227888" cy="491534"/>
            <a:chOff x="0" y="0"/>
            <a:chExt cx="929618" cy="14156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929617" cy="141560"/>
            </a:xfrm>
            <a:custGeom>
              <a:avLst/>
              <a:gdLst/>
              <a:ahLst/>
              <a:cxnLst/>
              <a:rect l="l" t="t" r="r" b="b"/>
              <a:pathLst>
                <a:path w="929617" h="141560">
                  <a:moveTo>
                    <a:pt x="43172" y="0"/>
                  </a:moveTo>
                  <a:lnTo>
                    <a:pt x="886445" y="0"/>
                  </a:lnTo>
                  <a:cubicBezTo>
                    <a:pt x="897895" y="0"/>
                    <a:pt x="908876" y="4548"/>
                    <a:pt x="916973" y="12645"/>
                  </a:cubicBezTo>
                  <a:cubicBezTo>
                    <a:pt x="925069" y="20741"/>
                    <a:pt x="929617" y="31722"/>
                    <a:pt x="929617" y="43172"/>
                  </a:cubicBezTo>
                  <a:lnTo>
                    <a:pt x="929617" y="98388"/>
                  </a:lnTo>
                  <a:cubicBezTo>
                    <a:pt x="929617" y="122231"/>
                    <a:pt x="910289" y="141560"/>
                    <a:pt x="886445" y="141560"/>
                  </a:cubicBezTo>
                  <a:lnTo>
                    <a:pt x="43172" y="141560"/>
                  </a:lnTo>
                  <a:cubicBezTo>
                    <a:pt x="31722" y="141560"/>
                    <a:pt x="20741" y="137011"/>
                    <a:pt x="12645" y="128915"/>
                  </a:cubicBezTo>
                  <a:cubicBezTo>
                    <a:pt x="4548" y="120818"/>
                    <a:pt x="0" y="109837"/>
                    <a:pt x="0" y="98388"/>
                  </a:cubicBezTo>
                  <a:lnTo>
                    <a:pt x="0" y="43172"/>
                  </a:lnTo>
                  <a:cubicBezTo>
                    <a:pt x="0" y="31722"/>
                    <a:pt x="4548" y="20741"/>
                    <a:pt x="12645" y="12645"/>
                  </a:cubicBezTo>
                  <a:cubicBezTo>
                    <a:pt x="20741" y="4548"/>
                    <a:pt x="31722" y="0"/>
                    <a:pt x="43172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929618" cy="179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11626402" y="367216"/>
            <a:ext cx="373313" cy="373313"/>
          </a:xfrm>
          <a:custGeom>
            <a:avLst/>
            <a:gdLst/>
            <a:ahLst/>
            <a:cxnLst/>
            <a:rect l="l" t="t" r="r" b="b"/>
            <a:pathLst>
              <a:path w="373313" h="373313">
                <a:moveTo>
                  <a:pt x="0" y="0"/>
                </a:moveTo>
                <a:lnTo>
                  <a:pt x="373314" y="0"/>
                </a:lnTo>
                <a:lnTo>
                  <a:pt x="373314" y="373313"/>
                </a:lnTo>
                <a:lnTo>
                  <a:pt x="0" y="37331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-3666343" y="1028700"/>
            <a:ext cx="7332686" cy="9249948"/>
          </a:xfrm>
          <a:custGeom>
            <a:avLst/>
            <a:gdLst/>
            <a:ahLst/>
            <a:cxnLst/>
            <a:rect l="l" t="t" r="r" b="b"/>
            <a:pathLst>
              <a:path w="7332686" h="9249948">
                <a:moveTo>
                  <a:pt x="0" y="0"/>
                </a:moveTo>
                <a:lnTo>
                  <a:pt x="7332686" y="0"/>
                </a:lnTo>
                <a:lnTo>
                  <a:pt x="7332686" y="9249948"/>
                </a:lnTo>
                <a:lnTo>
                  <a:pt x="0" y="924994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81000"/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848264" y="1028700"/>
            <a:ext cx="16411036" cy="8229600"/>
          </a:xfrm>
          <a:custGeom>
            <a:avLst/>
            <a:gdLst/>
            <a:ahLst/>
            <a:cxnLst/>
            <a:rect l="l" t="t" r="r" b="b"/>
            <a:pathLst>
              <a:path w="16411036" h="8229600">
                <a:moveTo>
                  <a:pt x="0" y="0"/>
                </a:moveTo>
                <a:lnTo>
                  <a:pt x="16411036" y="0"/>
                </a:lnTo>
                <a:lnTo>
                  <a:pt x="1641103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84000"/>
            </a:blip>
            <a:stretch>
              <a:fillRect t="-200677" r="-77874" b="-20067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1028700" y="262156"/>
            <a:ext cx="2080680" cy="537484"/>
            <a:chOff x="0" y="0"/>
            <a:chExt cx="547998" cy="14156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547998" cy="141560"/>
            </a:xfrm>
            <a:custGeom>
              <a:avLst/>
              <a:gdLst/>
              <a:ahLst/>
              <a:cxnLst/>
              <a:rect l="l" t="t" r="r" b="b"/>
              <a:pathLst>
                <a:path w="547998" h="141560">
                  <a:moveTo>
                    <a:pt x="66975" y="0"/>
                  </a:moveTo>
                  <a:lnTo>
                    <a:pt x="481022" y="0"/>
                  </a:lnTo>
                  <a:cubicBezTo>
                    <a:pt x="518012" y="0"/>
                    <a:pt x="547998" y="29986"/>
                    <a:pt x="547998" y="66975"/>
                  </a:cubicBezTo>
                  <a:lnTo>
                    <a:pt x="547998" y="74584"/>
                  </a:lnTo>
                  <a:cubicBezTo>
                    <a:pt x="547998" y="111574"/>
                    <a:pt x="518012" y="141560"/>
                    <a:pt x="481022" y="141560"/>
                  </a:cubicBezTo>
                  <a:lnTo>
                    <a:pt x="66975" y="141560"/>
                  </a:lnTo>
                  <a:cubicBezTo>
                    <a:pt x="29986" y="141560"/>
                    <a:pt x="0" y="111574"/>
                    <a:pt x="0" y="74584"/>
                  </a:cubicBezTo>
                  <a:lnTo>
                    <a:pt x="0" y="66975"/>
                  </a:lnTo>
                  <a:cubicBezTo>
                    <a:pt x="0" y="29986"/>
                    <a:pt x="29986" y="0"/>
                    <a:pt x="6697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547998" cy="179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1197960" y="303485"/>
            <a:ext cx="431519" cy="431519"/>
          </a:xfrm>
          <a:custGeom>
            <a:avLst/>
            <a:gdLst/>
            <a:ahLst/>
            <a:cxnLst/>
            <a:rect l="l" t="t" r="r" b="b"/>
            <a:pathLst>
              <a:path w="431519" h="431519">
                <a:moveTo>
                  <a:pt x="0" y="0"/>
                </a:moveTo>
                <a:lnTo>
                  <a:pt x="431519" y="0"/>
                </a:lnTo>
                <a:lnTo>
                  <a:pt x="431519" y="431519"/>
                </a:lnTo>
                <a:lnTo>
                  <a:pt x="0" y="43151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11308855" y="1909453"/>
            <a:ext cx="5950445" cy="8914525"/>
          </a:xfrm>
          <a:custGeom>
            <a:avLst/>
            <a:gdLst/>
            <a:ahLst/>
            <a:cxnLst/>
            <a:rect l="l" t="t" r="r" b="b"/>
            <a:pathLst>
              <a:path w="5950445" h="8914525">
                <a:moveTo>
                  <a:pt x="0" y="0"/>
                </a:moveTo>
                <a:lnTo>
                  <a:pt x="5950445" y="0"/>
                </a:lnTo>
                <a:lnTo>
                  <a:pt x="5950445" y="8914525"/>
                </a:lnTo>
                <a:lnTo>
                  <a:pt x="0" y="8914525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alphaModFix amt="43999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11308855" y="4306485"/>
            <a:ext cx="5950445" cy="5972162"/>
          </a:xfrm>
          <a:custGeom>
            <a:avLst/>
            <a:gdLst/>
            <a:ahLst/>
            <a:cxnLst/>
            <a:rect l="l" t="t" r="r" b="b"/>
            <a:pathLst>
              <a:path w="5950445" h="5972162">
                <a:moveTo>
                  <a:pt x="0" y="0"/>
                </a:moveTo>
                <a:lnTo>
                  <a:pt x="5950445" y="0"/>
                </a:lnTo>
                <a:lnTo>
                  <a:pt x="5950445" y="5972163"/>
                </a:lnTo>
                <a:lnTo>
                  <a:pt x="0" y="597216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15548928" y="486854"/>
            <a:ext cx="1448584" cy="1721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62"/>
              </a:lnSpc>
            </a:pPr>
            <a:r>
              <a:rPr lang="en-US" sz="1402" b="1">
                <a:solidFill>
                  <a:srgbClr val="234346"/>
                </a:solidFill>
                <a:latin typeface="Roboto Bold"/>
                <a:ea typeface="Roboto Bold"/>
                <a:cs typeface="Roboto Bold"/>
                <a:sym typeface="Roboto Bold"/>
              </a:rPr>
              <a:t>123-456-7890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117734" y="484762"/>
            <a:ext cx="2300717" cy="1721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62"/>
              </a:lnSpc>
            </a:pPr>
            <a:r>
              <a:rPr lang="en-US" sz="1402" b="1">
                <a:solidFill>
                  <a:srgbClr val="234346"/>
                </a:solidFill>
                <a:latin typeface="Roboto Bold"/>
                <a:ea typeface="Roboto Bold"/>
                <a:cs typeface="Roboto Bold"/>
                <a:sym typeface="Roboto Bold"/>
              </a:rPr>
              <a:t>www.reallygreatsite.com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834083" y="372137"/>
            <a:ext cx="1062190" cy="2908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35"/>
              </a:lnSpc>
            </a:pPr>
            <a:r>
              <a:rPr lang="en-US" sz="1730" b="1" spc="181">
                <a:solidFill>
                  <a:srgbClr val="1F2B5B"/>
                </a:solidFill>
                <a:latin typeface="Roboto Bold"/>
                <a:ea typeface="Roboto Bold"/>
                <a:cs typeface="Roboto Bold"/>
                <a:sym typeface="Roboto Bold"/>
              </a:rPr>
              <a:t>Fauget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408217" y="2014228"/>
            <a:ext cx="9492853" cy="632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75"/>
              </a:lnSpc>
            </a:pPr>
            <a:r>
              <a:rPr lang="en-US" sz="4923" b="1" dirty="0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Influence on UK Policy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408217" y="3775733"/>
            <a:ext cx="6902890" cy="4365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National strategy prioritises prevention and integration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Expansion of social prescribing and community care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Partnership between NHS and local authorities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Progress uneven across regions (Health Foundation, 2024)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B84E5C-AA3E-F8B7-D78E-7992C113E2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0581F847-5153-98F6-7CA5-3D05506E042C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666" b="-11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0F1DA423-6D2B-39A2-C5A1-16857C82F574}"/>
              </a:ext>
            </a:extLst>
          </p:cNvPr>
          <p:cNvSpPr/>
          <p:nvPr/>
        </p:nvSpPr>
        <p:spPr>
          <a:xfrm>
            <a:off x="-3666343" y="1028700"/>
            <a:ext cx="7332686" cy="9249948"/>
          </a:xfrm>
          <a:custGeom>
            <a:avLst/>
            <a:gdLst/>
            <a:ahLst/>
            <a:cxnLst/>
            <a:rect l="l" t="t" r="r" b="b"/>
            <a:pathLst>
              <a:path w="7332686" h="9249948">
                <a:moveTo>
                  <a:pt x="0" y="0"/>
                </a:moveTo>
                <a:lnTo>
                  <a:pt x="7332686" y="0"/>
                </a:lnTo>
                <a:lnTo>
                  <a:pt x="7332686" y="9249948"/>
                </a:lnTo>
                <a:lnTo>
                  <a:pt x="0" y="924994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81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7FD9DEE5-22BC-D361-C1FC-DEFD77A7BE14}"/>
              </a:ext>
            </a:extLst>
          </p:cNvPr>
          <p:cNvSpPr/>
          <p:nvPr/>
        </p:nvSpPr>
        <p:spPr>
          <a:xfrm>
            <a:off x="848264" y="1028700"/>
            <a:ext cx="16411036" cy="8229600"/>
          </a:xfrm>
          <a:custGeom>
            <a:avLst/>
            <a:gdLst/>
            <a:ahLst/>
            <a:cxnLst/>
            <a:rect l="l" t="t" r="r" b="b"/>
            <a:pathLst>
              <a:path w="16411036" h="8229600">
                <a:moveTo>
                  <a:pt x="0" y="0"/>
                </a:moveTo>
                <a:lnTo>
                  <a:pt x="16411036" y="0"/>
                </a:lnTo>
                <a:lnTo>
                  <a:pt x="1641103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84000"/>
            </a:blip>
            <a:stretch>
              <a:fillRect t="-200677" r="-77874" b="-20067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>
            <a:extLst>
              <a:ext uri="{FF2B5EF4-FFF2-40B4-BE49-F238E27FC236}">
                <a16:creationId xmlns:a16="http://schemas.microsoft.com/office/drawing/2014/main" id="{412FDB74-D76A-B10F-1218-F97E848DFB65}"/>
              </a:ext>
            </a:extLst>
          </p:cNvPr>
          <p:cNvSpPr/>
          <p:nvPr/>
        </p:nvSpPr>
        <p:spPr>
          <a:xfrm>
            <a:off x="11308855" y="1909453"/>
            <a:ext cx="5950445" cy="8914525"/>
          </a:xfrm>
          <a:custGeom>
            <a:avLst/>
            <a:gdLst/>
            <a:ahLst/>
            <a:cxnLst/>
            <a:rect l="l" t="t" r="r" b="b"/>
            <a:pathLst>
              <a:path w="5950445" h="8914525">
                <a:moveTo>
                  <a:pt x="0" y="0"/>
                </a:moveTo>
                <a:lnTo>
                  <a:pt x="5950445" y="0"/>
                </a:lnTo>
                <a:lnTo>
                  <a:pt x="5950445" y="8914525"/>
                </a:lnTo>
                <a:lnTo>
                  <a:pt x="0" y="891452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43999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>
            <a:extLst>
              <a:ext uri="{FF2B5EF4-FFF2-40B4-BE49-F238E27FC236}">
                <a16:creationId xmlns:a16="http://schemas.microsoft.com/office/drawing/2014/main" id="{7565B537-2B52-1751-39E8-3AF5FD382455}"/>
              </a:ext>
            </a:extLst>
          </p:cNvPr>
          <p:cNvSpPr/>
          <p:nvPr/>
        </p:nvSpPr>
        <p:spPr>
          <a:xfrm>
            <a:off x="11308855" y="4306485"/>
            <a:ext cx="5950445" cy="5972162"/>
          </a:xfrm>
          <a:custGeom>
            <a:avLst/>
            <a:gdLst/>
            <a:ahLst/>
            <a:cxnLst/>
            <a:rect l="l" t="t" r="r" b="b"/>
            <a:pathLst>
              <a:path w="5950445" h="5972162">
                <a:moveTo>
                  <a:pt x="0" y="0"/>
                </a:moveTo>
                <a:lnTo>
                  <a:pt x="5950445" y="0"/>
                </a:lnTo>
                <a:lnTo>
                  <a:pt x="5950445" y="5972163"/>
                </a:lnTo>
                <a:lnTo>
                  <a:pt x="0" y="597216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C40630E6-04A6-6ACC-BE92-B157CCED2710}"/>
              </a:ext>
            </a:extLst>
          </p:cNvPr>
          <p:cNvSpPr txBox="1"/>
          <p:nvPr/>
        </p:nvSpPr>
        <p:spPr>
          <a:xfrm>
            <a:off x="2408217" y="2014228"/>
            <a:ext cx="9492853" cy="632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75"/>
              </a:lnSpc>
            </a:pPr>
            <a:r>
              <a:rPr lang="en-US" sz="4923" b="1" dirty="0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Changes in Service Delivery</a:t>
            </a:r>
          </a:p>
        </p:txBody>
      </p:sp>
      <p:sp>
        <p:nvSpPr>
          <p:cNvPr id="23" name="TextBox 23">
            <a:extLst>
              <a:ext uri="{FF2B5EF4-FFF2-40B4-BE49-F238E27FC236}">
                <a16:creationId xmlns:a16="http://schemas.microsoft.com/office/drawing/2014/main" id="{3F11E295-9A2F-E074-A9F3-DC2A79255FF3}"/>
              </a:ext>
            </a:extLst>
          </p:cNvPr>
          <p:cNvSpPr txBox="1"/>
          <p:nvPr/>
        </p:nvSpPr>
        <p:spPr>
          <a:xfrm>
            <a:off x="2408217" y="3775733"/>
            <a:ext cx="6902890" cy="28423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Growth in home and community models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Increased use of digital technology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Greater recognition of mental wellbeing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Aims to improve access while managing cost</a:t>
            </a:r>
          </a:p>
        </p:txBody>
      </p:sp>
    </p:spTree>
    <p:extLst>
      <p:ext uri="{BB962C8B-B14F-4D97-AF65-F5344CB8AC3E}">
        <p14:creationId xmlns:p14="http://schemas.microsoft.com/office/powerpoint/2010/main" val="44960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1632" t="-29130" r="-149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flipH="1">
            <a:off x="13913215" y="1028700"/>
            <a:ext cx="9365976" cy="9297860"/>
          </a:xfrm>
          <a:custGeom>
            <a:avLst/>
            <a:gdLst/>
            <a:ahLst/>
            <a:cxnLst/>
            <a:rect l="l" t="t" r="r" b="b"/>
            <a:pathLst>
              <a:path w="9365976" h="9297860">
                <a:moveTo>
                  <a:pt x="9365977" y="0"/>
                </a:moveTo>
                <a:lnTo>
                  <a:pt x="0" y="0"/>
                </a:lnTo>
                <a:lnTo>
                  <a:pt x="0" y="9297860"/>
                </a:lnTo>
                <a:lnTo>
                  <a:pt x="9365977" y="9297860"/>
                </a:lnTo>
                <a:lnTo>
                  <a:pt x="9365977" y="0"/>
                </a:lnTo>
                <a:close/>
              </a:path>
            </a:pathLst>
          </a:custGeom>
          <a:blipFill>
            <a:blip r:embed="rId3">
              <a:alphaModFix amt="81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848264" y="1028700"/>
            <a:ext cx="16411036" cy="8229600"/>
          </a:xfrm>
          <a:custGeom>
            <a:avLst/>
            <a:gdLst/>
            <a:ahLst/>
            <a:cxnLst/>
            <a:rect l="l" t="t" r="r" b="b"/>
            <a:pathLst>
              <a:path w="16411036" h="8229600">
                <a:moveTo>
                  <a:pt x="0" y="0"/>
                </a:moveTo>
                <a:lnTo>
                  <a:pt x="16411036" y="0"/>
                </a:lnTo>
                <a:lnTo>
                  <a:pt x="1641103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76000"/>
            </a:blip>
            <a:stretch>
              <a:fillRect t="-200677" r="-77874" b="-20067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 flipV="1">
            <a:off x="1028700" y="1048480"/>
            <a:ext cx="5965628" cy="9258300"/>
          </a:xfrm>
          <a:custGeom>
            <a:avLst/>
            <a:gdLst/>
            <a:ahLst/>
            <a:cxnLst/>
            <a:rect l="l" t="t" r="r" b="b"/>
            <a:pathLst>
              <a:path w="5965628" h="9258300">
                <a:moveTo>
                  <a:pt x="0" y="9258300"/>
                </a:moveTo>
                <a:lnTo>
                  <a:pt x="5965628" y="9258300"/>
                </a:lnTo>
                <a:lnTo>
                  <a:pt x="5965628" y="0"/>
                </a:lnTo>
                <a:lnTo>
                  <a:pt x="0" y="0"/>
                </a:lnTo>
                <a:lnTo>
                  <a:pt x="0" y="9258300"/>
                </a:lnTo>
                <a:close/>
              </a:path>
            </a:pathLst>
          </a:custGeom>
          <a:blipFill>
            <a:blip r:embed="rId6">
              <a:alphaModFix amt="57000"/>
            </a:blip>
            <a:stretch>
              <a:fillRect l="-5519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4555737" y="2208711"/>
            <a:ext cx="2178141" cy="6475554"/>
          </a:xfrm>
          <a:custGeom>
            <a:avLst/>
            <a:gdLst/>
            <a:ahLst/>
            <a:cxnLst/>
            <a:rect l="l" t="t" r="r" b="b"/>
            <a:pathLst>
              <a:path w="2178141" h="6475554">
                <a:moveTo>
                  <a:pt x="0" y="0"/>
                </a:moveTo>
                <a:lnTo>
                  <a:pt x="2178141" y="0"/>
                </a:lnTo>
                <a:lnTo>
                  <a:pt x="2178141" y="6475555"/>
                </a:lnTo>
                <a:lnTo>
                  <a:pt x="0" y="647555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994862" y="5869211"/>
            <a:ext cx="5999466" cy="4417789"/>
          </a:xfrm>
          <a:custGeom>
            <a:avLst/>
            <a:gdLst/>
            <a:ahLst/>
            <a:cxnLst/>
            <a:rect l="l" t="t" r="r" b="b"/>
            <a:pathLst>
              <a:path w="5999466" h="4417789">
                <a:moveTo>
                  <a:pt x="0" y="0"/>
                </a:moveTo>
                <a:lnTo>
                  <a:pt x="5999466" y="0"/>
                </a:lnTo>
                <a:lnTo>
                  <a:pt x="5999466" y="4417789"/>
                </a:lnTo>
                <a:lnTo>
                  <a:pt x="0" y="441778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7723409" y="3833342"/>
            <a:ext cx="7748269" cy="35810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Campaigns encourage healthy behaviour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Support smoking cessation, activity and diet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Can improve awareness at population level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Less effective without addressing poverty (Marmot et al., 2020)</a:t>
            </a:r>
          </a:p>
        </p:txBody>
      </p:sp>
      <p:sp>
        <p:nvSpPr>
          <p:cNvPr id="21" name="Freeform 21"/>
          <p:cNvSpPr/>
          <p:nvPr/>
        </p:nvSpPr>
        <p:spPr>
          <a:xfrm>
            <a:off x="3109380" y="3421118"/>
            <a:ext cx="1446357" cy="1535708"/>
          </a:xfrm>
          <a:custGeom>
            <a:avLst/>
            <a:gdLst/>
            <a:ahLst/>
            <a:cxnLst/>
            <a:rect l="l" t="t" r="r" b="b"/>
            <a:pathLst>
              <a:path w="1446357" h="1535708">
                <a:moveTo>
                  <a:pt x="0" y="0"/>
                </a:moveTo>
                <a:lnTo>
                  <a:pt x="1446357" y="0"/>
                </a:lnTo>
                <a:lnTo>
                  <a:pt x="1446357" y="1535707"/>
                </a:lnTo>
                <a:lnTo>
                  <a:pt x="0" y="1535707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TextBox 25"/>
          <p:cNvSpPr txBox="1"/>
          <p:nvPr/>
        </p:nvSpPr>
        <p:spPr>
          <a:xfrm>
            <a:off x="7766447" y="2181940"/>
            <a:ext cx="9049500" cy="632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75"/>
              </a:lnSpc>
            </a:pPr>
            <a:r>
              <a:rPr lang="en-US" sz="4923" b="1" dirty="0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Public Health Action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75278B-021F-CA28-5D43-5913D7D8AB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3EB86050-A248-3B89-27B4-7E5D85A81140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1632" t="-29130" r="-149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43CC1493-A704-20E6-124E-077CCBE97A4F}"/>
              </a:ext>
            </a:extLst>
          </p:cNvPr>
          <p:cNvSpPr/>
          <p:nvPr/>
        </p:nvSpPr>
        <p:spPr>
          <a:xfrm flipH="1">
            <a:off x="13913215" y="1028700"/>
            <a:ext cx="9365976" cy="9297860"/>
          </a:xfrm>
          <a:custGeom>
            <a:avLst/>
            <a:gdLst/>
            <a:ahLst/>
            <a:cxnLst/>
            <a:rect l="l" t="t" r="r" b="b"/>
            <a:pathLst>
              <a:path w="9365976" h="9297860">
                <a:moveTo>
                  <a:pt x="9365977" y="0"/>
                </a:moveTo>
                <a:lnTo>
                  <a:pt x="0" y="0"/>
                </a:lnTo>
                <a:lnTo>
                  <a:pt x="0" y="9297860"/>
                </a:lnTo>
                <a:lnTo>
                  <a:pt x="9365977" y="9297860"/>
                </a:lnTo>
                <a:lnTo>
                  <a:pt x="9365977" y="0"/>
                </a:lnTo>
                <a:close/>
              </a:path>
            </a:pathLst>
          </a:custGeom>
          <a:blipFill>
            <a:blip r:embed="rId3">
              <a:alphaModFix amt="81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C966CB52-0AB8-5515-D25F-3F922BE2C107}"/>
              </a:ext>
            </a:extLst>
          </p:cNvPr>
          <p:cNvSpPr/>
          <p:nvPr/>
        </p:nvSpPr>
        <p:spPr>
          <a:xfrm>
            <a:off x="848264" y="1028700"/>
            <a:ext cx="16411036" cy="8229600"/>
          </a:xfrm>
          <a:custGeom>
            <a:avLst/>
            <a:gdLst/>
            <a:ahLst/>
            <a:cxnLst/>
            <a:rect l="l" t="t" r="r" b="b"/>
            <a:pathLst>
              <a:path w="16411036" h="8229600">
                <a:moveTo>
                  <a:pt x="0" y="0"/>
                </a:moveTo>
                <a:lnTo>
                  <a:pt x="16411036" y="0"/>
                </a:lnTo>
                <a:lnTo>
                  <a:pt x="1641103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76000"/>
            </a:blip>
            <a:stretch>
              <a:fillRect t="-200677" r="-77874" b="-20067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>
            <a:extLst>
              <a:ext uri="{FF2B5EF4-FFF2-40B4-BE49-F238E27FC236}">
                <a16:creationId xmlns:a16="http://schemas.microsoft.com/office/drawing/2014/main" id="{B31C92DF-1EBD-9D65-29B0-1C1A18EFE559}"/>
              </a:ext>
            </a:extLst>
          </p:cNvPr>
          <p:cNvSpPr/>
          <p:nvPr/>
        </p:nvSpPr>
        <p:spPr>
          <a:xfrm flipV="1">
            <a:off x="1028700" y="1048480"/>
            <a:ext cx="5965628" cy="9258300"/>
          </a:xfrm>
          <a:custGeom>
            <a:avLst/>
            <a:gdLst/>
            <a:ahLst/>
            <a:cxnLst/>
            <a:rect l="l" t="t" r="r" b="b"/>
            <a:pathLst>
              <a:path w="5965628" h="9258300">
                <a:moveTo>
                  <a:pt x="0" y="9258300"/>
                </a:moveTo>
                <a:lnTo>
                  <a:pt x="5965628" y="9258300"/>
                </a:lnTo>
                <a:lnTo>
                  <a:pt x="5965628" y="0"/>
                </a:lnTo>
                <a:lnTo>
                  <a:pt x="0" y="0"/>
                </a:lnTo>
                <a:lnTo>
                  <a:pt x="0" y="9258300"/>
                </a:lnTo>
                <a:close/>
              </a:path>
            </a:pathLst>
          </a:custGeom>
          <a:blipFill>
            <a:blip r:embed="rId6">
              <a:alphaModFix amt="57000"/>
            </a:blip>
            <a:stretch>
              <a:fillRect l="-5519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>
            <a:extLst>
              <a:ext uri="{FF2B5EF4-FFF2-40B4-BE49-F238E27FC236}">
                <a16:creationId xmlns:a16="http://schemas.microsoft.com/office/drawing/2014/main" id="{C33949F3-49FE-7AAA-9D28-819852FAA89E}"/>
              </a:ext>
            </a:extLst>
          </p:cNvPr>
          <p:cNvSpPr/>
          <p:nvPr/>
        </p:nvSpPr>
        <p:spPr>
          <a:xfrm>
            <a:off x="4555737" y="2208711"/>
            <a:ext cx="2178141" cy="6475554"/>
          </a:xfrm>
          <a:custGeom>
            <a:avLst/>
            <a:gdLst/>
            <a:ahLst/>
            <a:cxnLst/>
            <a:rect l="l" t="t" r="r" b="b"/>
            <a:pathLst>
              <a:path w="2178141" h="6475554">
                <a:moveTo>
                  <a:pt x="0" y="0"/>
                </a:moveTo>
                <a:lnTo>
                  <a:pt x="2178141" y="0"/>
                </a:lnTo>
                <a:lnTo>
                  <a:pt x="2178141" y="6475555"/>
                </a:lnTo>
                <a:lnTo>
                  <a:pt x="0" y="647555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>
            <a:extLst>
              <a:ext uri="{FF2B5EF4-FFF2-40B4-BE49-F238E27FC236}">
                <a16:creationId xmlns:a16="http://schemas.microsoft.com/office/drawing/2014/main" id="{66DEB452-8C65-4B98-C83F-E4872159F38A}"/>
              </a:ext>
            </a:extLst>
          </p:cNvPr>
          <p:cNvSpPr/>
          <p:nvPr/>
        </p:nvSpPr>
        <p:spPr>
          <a:xfrm>
            <a:off x="994862" y="5869211"/>
            <a:ext cx="5999466" cy="4417789"/>
          </a:xfrm>
          <a:custGeom>
            <a:avLst/>
            <a:gdLst/>
            <a:ahLst/>
            <a:cxnLst/>
            <a:rect l="l" t="t" r="r" b="b"/>
            <a:pathLst>
              <a:path w="5999466" h="4417789">
                <a:moveTo>
                  <a:pt x="0" y="0"/>
                </a:moveTo>
                <a:lnTo>
                  <a:pt x="5999466" y="0"/>
                </a:lnTo>
                <a:lnTo>
                  <a:pt x="5999466" y="4417789"/>
                </a:lnTo>
                <a:lnTo>
                  <a:pt x="0" y="441778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>
            <a:extLst>
              <a:ext uri="{FF2B5EF4-FFF2-40B4-BE49-F238E27FC236}">
                <a16:creationId xmlns:a16="http://schemas.microsoft.com/office/drawing/2014/main" id="{6A87F83B-7D93-857A-66CE-E78DA7371FFF}"/>
              </a:ext>
            </a:extLst>
          </p:cNvPr>
          <p:cNvSpPr txBox="1"/>
          <p:nvPr/>
        </p:nvSpPr>
        <p:spPr>
          <a:xfrm>
            <a:off x="7723409" y="3833342"/>
            <a:ext cx="7748269" cy="43197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Inequalities persist by class, ethnicity and place (ONS, 2023)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Digital services risk excluding some groups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Those with highest need may struggle most to access care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Reducing inequality central to SDG 3</a:t>
            </a:r>
          </a:p>
        </p:txBody>
      </p:sp>
      <p:sp>
        <p:nvSpPr>
          <p:cNvPr id="21" name="Freeform 21">
            <a:extLst>
              <a:ext uri="{FF2B5EF4-FFF2-40B4-BE49-F238E27FC236}">
                <a16:creationId xmlns:a16="http://schemas.microsoft.com/office/drawing/2014/main" id="{142B9AE3-5B4E-EF36-97FB-B767878C3A4D}"/>
              </a:ext>
            </a:extLst>
          </p:cNvPr>
          <p:cNvSpPr/>
          <p:nvPr/>
        </p:nvSpPr>
        <p:spPr>
          <a:xfrm>
            <a:off x="3109380" y="3421118"/>
            <a:ext cx="1446357" cy="1535708"/>
          </a:xfrm>
          <a:custGeom>
            <a:avLst/>
            <a:gdLst/>
            <a:ahLst/>
            <a:cxnLst/>
            <a:rect l="l" t="t" r="r" b="b"/>
            <a:pathLst>
              <a:path w="1446357" h="1535708">
                <a:moveTo>
                  <a:pt x="0" y="0"/>
                </a:moveTo>
                <a:lnTo>
                  <a:pt x="1446357" y="0"/>
                </a:lnTo>
                <a:lnTo>
                  <a:pt x="1446357" y="1535707"/>
                </a:lnTo>
                <a:lnTo>
                  <a:pt x="0" y="1535707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940633D1-AD85-0F01-29FF-B0ADB8034771}"/>
              </a:ext>
            </a:extLst>
          </p:cNvPr>
          <p:cNvSpPr txBox="1"/>
          <p:nvPr/>
        </p:nvSpPr>
        <p:spPr>
          <a:xfrm>
            <a:off x="7766447" y="2181940"/>
            <a:ext cx="9049500" cy="632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75"/>
              </a:lnSpc>
            </a:pPr>
            <a:r>
              <a:rPr lang="en-US" sz="4923" b="1" dirty="0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Equity and Access</a:t>
            </a:r>
          </a:p>
        </p:txBody>
      </p:sp>
    </p:spTree>
    <p:extLst>
      <p:ext uri="{BB962C8B-B14F-4D97-AF65-F5344CB8AC3E}">
        <p14:creationId xmlns:p14="http://schemas.microsoft.com/office/powerpoint/2010/main" val="17261899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666" b="-11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-3666343" y="1028700"/>
            <a:ext cx="7332686" cy="9249948"/>
          </a:xfrm>
          <a:custGeom>
            <a:avLst/>
            <a:gdLst/>
            <a:ahLst/>
            <a:cxnLst/>
            <a:rect l="l" t="t" r="r" b="b"/>
            <a:pathLst>
              <a:path w="7332686" h="9249948">
                <a:moveTo>
                  <a:pt x="0" y="0"/>
                </a:moveTo>
                <a:lnTo>
                  <a:pt x="7332686" y="0"/>
                </a:lnTo>
                <a:lnTo>
                  <a:pt x="7332686" y="9249948"/>
                </a:lnTo>
                <a:lnTo>
                  <a:pt x="0" y="924994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81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848264" y="1028700"/>
            <a:ext cx="16411036" cy="8229600"/>
          </a:xfrm>
          <a:custGeom>
            <a:avLst/>
            <a:gdLst/>
            <a:ahLst/>
            <a:cxnLst/>
            <a:rect l="l" t="t" r="r" b="b"/>
            <a:pathLst>
              <a:path w="16411036" h="8229600">
                <a:moveTo>
                  <a:pt x="0" y="0"/>
                </a:moveTo>
                <a:lnTo>
                  <a:pt x="16411036" y="0"/>
                </a:lnTo>
                <a:lnTo>
                  <a:pt x="1641103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84000"/>
            </a:blip>
            <a:stretch>
              <a:fillRect t="-200677" r="-77874" b="-20067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2408217" y="2784262"/>
            <a:ext cx="9218186" cy="6391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75"/>
              </a:lnSpc>
            </a:pPr>
            <a:r>
              <a:rPr lang="en-US" sz="4923" b="1" dirty="0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Critical Evaluation</a:t>
            </a:r>
          </a:p>
        </p:txBody>
      </p:sp>
      <p:sp>
        <p:nvSpPr>
          <p:cNvPr id="18" name="Freeform 18"/>
          <p:cNvSpPr/>
          <p:nvPr/>
        </p:nvSpPr>
        <p:spPr>
          <a:xfrm flipH="1" flipV="1">
            <a:off x="11293672" y="1028700"/>
            <a:ext cx="5965628" cy="9258300"/>
          </a:xfrm>
          <a:custGeom>
            <a:avLst/>
            <a:gdLst/>
            <a:ahLst/>
            <a:cxnLst/>
            <a:rect l="l" t="t" r="r" b="b"/>
            <a:pathLst>
              <a:path w="5965628" h="9258300">
                <a:moveTo>
                  <a:pt x="5965628" y="9258300"/>
                </a:moveTo>
                <a:lnTo>
                  <a:pt x="0" y="9258300"/>
                </a:lnTo>
                <a:lnTo>
                  <a:pt x="0" y="0"/>
                </a:lnTo>
                <a:lnTo>
                  <a:pt x="5965628" y="0"/>
                </a:lnTo>
                <a:lnTo>
                  <a:pt x="5965628" y="9258300"/>
                </a:lnTo>
                <a:close/>
              </a:path>
            </a:pathLst>
          </a:custGeom>
          <a:blipFill>
            <a:blip r:embed="rId6">
              <a:alphaModFix amt="43999"/>
            </a:blip>
            <a:stretch>
              <a:fillRect l="-5519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 flipH="1">
            <a:off x="15098365" y="2534390"/>
            <a:ext cx="2322805" cy="6723910"/>
          </a:xfrm>
          <a:custGeom>
            <a:avLst/>
            <a:gdLst/>
            <a:ahLst/>
            <a:cxnLst/>
            <a:rect l="l" t="t" r="r" b="b"/>
            <a:pathLst>
              <a:path w="2322805" h="6723910">
                <a:moveTo>
                  <a:pt x="2322805" y="0"/>
                </a:moveTo>
                <a:lnTo>
                  <a:pt x="0" y="0"/>
                </a:lnTo>
                <a:lnTo>
                  <a:pt x="0" y="6723910"/>
                </a:lnTo>
                <a:lnTo>
                  <a:pt x="2322805" y="6723910"/>
                </a:lnTo>
                <a:lnTo>
                  <a:pt x="2322805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11186521" y="4469512"/>
            <a:ext cx="6179931" cy="5809135"/>
          </a:xfrm>
          <a:custGeom>
            <a:avLst/>
            <a:gdLst/>
            <a:ahLst/>
            <a:cxnLst/>
            <a:rect l="l" t="t" r="r" b="b"/>
            <a:pathLst>
              <a:path w="6179931" h="5809135">
                <a:moveTo>
                  <a:pt x="0" y="0"/>
                </a:moveTo>
                <a:lnTo>
                  <a:pt x="6179930" y="0"/>
                </a:lnTo>
                <a:lnTo>
                  <a:pt x="6179930" y="5809136"/>
                </a:lnTo>
                <a:lnTo>
                  <a:pt x="0" y="580913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TextBox 24"/>
          <p:cNvSpPr txBox="1"/>
          <p:nvPr/>
        </p:nvSpPr>
        <p:spPr>
          <a:xfrm>
            <a:off x="2408217" y="3730378"/>
            <a:ext cx="7748269" cy="29608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Inter" panose="020B0604020202020204" charset="0"/>
                <a:ea typeface="Inter" panose="020B0604020202020204" charset="0"/>
              </a:rPr>
              <a:t>Ambition for holistic care is strong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Inter" panose="020B0604020202020204" charset="0"/>
                <a:ea typeface="Inter" panose="020B0604020202020204" charset="0"/>
              </a:rPr>
              <a:t>Workforce shortages slow progress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Inter" panose="020B0604020202020204" charset="0"/>
                <a:ea typeface="Inter" panose="020B0604020202020204" charset="0"/>
              </a:rPr>
              <a:t>Prevention outcomes take years to show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Inter" panose="020B0604020202020204" charset="0"/>
                <a:ea typeface="Inter" panose="020B0604020202020204" charset="0"/>
              </a:rPr>
              <a:t>Short political cycles may limit commitment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8AEB2-ACE7-484F-EB16-219C1B93DF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C77C7DFA-49F3-43E1-9A9C-7A49827155E9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666" b="-11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7F5A3A35-B1EE-159D-FA95-93461A17C3AD}"/>
              </a:ext>
            </a:extLst>
          </p:cNvPr>
          <p:cNvSpPr/>
          <p:nvPr/>
        </p:nvSpPr>
        <p:spPr>
          <a:xfrm>
            <a:off x="-3666343" y="1028700"/>
            <a:ext cx="7332686" cy="9249948"/>
          </a:xfrm>
          <a:custGeom>
            <a:avLst/>
            <a:gdLst/>
            <a:ahLst/>
            <a:cxnLst/>
            <a:rect l="l" t="t" r="r" b="b"/>
            <a:pathLst>
              <a:path w="7332686" h="9249948">
                <a:moveTo>
                  <a:pt x="0" y="0"/>
                </a:moveTo>
                <a:lnTo>
                  <a:pt x="7332686" y="0"/>
                </a:lnTo>
                <a:lnTo>
                  <a:pt x="7332686" y="9249948"/>
                </a:lnTo>
                <a:lnTo>
                  <a:pt x="0" y="924994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81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E041D7CF-7233-3435-EA27-4E3F87996970}"/>
              </a:ext>
            </a:extLst>
          </p:cNvPr>
          <p:cNvSpPr/>
          <p:nvPr/>
        </p:nvSpPr>
        <p:spPr>
          <a:xfrm>
            <a:off x="848264" y="1028700"/>
            <a:ext cx="16411036" cy="8229600"/>
          </a:xfrm>
          <a:custGeom>
            <a:avLst/>
            <a:gdLst/>
            <a:ahLst/>
            <a:cxnLst/>
            <a:rect l="l" t="t" r="r" b="b"/>
            <a:pathLst>
              <a:path w="16411036" h="8229600">
                <a:moveTo>
                  <a:pt x="0" y="0"/>
                </a:moveTo>
                <a:lnTo>
                  <a:pt x="16411036" y="0"/>
                </a:lnTo>
                <a:lnTo>
                  <a:pt x="1641103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84000"/>
            </a:blip>
            <a:stretch>
              <a:fillRect t="-200677" r="-77874" b="-20067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>
            <a:extLst>
              <a:ext uri="{FF2B5EF4-FFF2-40B4-BE49-F238E27FC236}">
                <a16:creationId xmlns:a16="http://schemas.microsoft.com/office/drawing/2014/main" id="{3FCFC628-E97E-91FE-64BB-6C9E9AD79FA4}"/>
              </a:ext>
            </a:extLst>
          </p:cNvPr>
          <p:cNvSpPr txBox="1"/>
          <p:nvPr/>
        </p:nvSpPr>
        <p:spPr>
          <a:xfrm>
            <a:off x="2408217" y="2784262"/>
            <a:ext cx="9218186" cy="6391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75"/>
              </a:lnSpc>
            </a:pPr>
            <a:r>
              <a:rPr lang="en-US" sz="4923" b="1" dirty="0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Recommendations</a:t>
            </a:r>
          </a:p>
        </p:txBody>
      </p:sp>
      <p:sp>
        <p:nvSpPr>
          <p:cNvPr id="18" name="Freeform 18">
            <a:extLst>
              <a:ext uri="{FF2B5EF4-FFF2-40B4-BE49-F238E27FC236}">
                <a16:creationId xmlns:a16="http://schemas.microsoft.com/office/drawing/2014/main" id="{99933B39-58E6-2A23-0FB5-7CE8DBF826C3}"/>
              </a:ext>
            </a:extLst>
          </p:cNvPr>
          <p:cNvSpPr/>
          <p:nvPr/>
        </p:nvSpPr>
        <p:spPr>
          <a:xfrm flipH="1" flipV="1">
            <a:off x="11293672" y="1028700"/>
            <a:ext cx="5965628" cy="9258300"/>
          </a:xfrm>
          <a:custGeom>
            <a:avLst/>
            <a:gdLst/>
            <a:ahLst/>
            <a:cxnLst/>
            <a:rect l="l" t="t" r="r" b="b"/>
            <a:pathLst>
              <a:path w="5965628" h="9258300">
                <a:moveTo>
                  <a:pt x="5965628" y="9258300"/>
                </a:moveTo>
                <a:lnTo>
                  <a:pt x="0" y="9258300"/>
                </a:lnTo>
                <a:lnTo>
                  <a:pt x="0" y="0"/>
                </a:lnTo>
                <a:lnTo>
                  <a:pt x="5965628" y="0"/>
                </a:lnTo>
                <a:lnTo>
                  <a:pt x="5965628" y="9258300"/>
                </a:lnTo>
                <a:close/>
              </a:path>
            </a:pathLst>
          </a:custGeom>
          <a:blipFill>
            <a:blip r:embed="rId6">
              <a:alphaModFix amt="43999"/>
            </a:blip>
            <a:stretch>
              <a:fillRect l="-5519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>
            <a:extLst>
              <a:ext uri="{FF2B5EF4-FFF2-40B4-BE49-F238E27FC236}">
                <a16:creationId xmlns:a16="http://schemas.microsoft.com/office/drawing/2014/main" id="{5198DCC9-AD5C-CDC4-E867-EA03CE1C528E}"/>
              </a:ext>
            </a:extLst>
          </p:cNvPr>
          <p:cNvSpPr/>
          <p:nvPr/>
        </p:nvSpPr>
        <p:spPr>
          <a:xfrm flipH="1">
            <a:off x="15098365" y="2534390"/>
            <a:ext cx="2322805" cy="6723910"/>
          </a:xfrm>
          <a:custGeom>
            <a:avLst/>
            <a:gdLst/>
            <a:ahLst/>
            <a:cxnLst/>
            <a:rect l="l" t="t" r="r" b="b"/>
            <a:pathLst>
              <a:path w="2322805" h="6723910">
                <a:moveTo>
                  <a:pt x="2322805" y="0"/>
                </a:moveTo>
                <a:lnTo>
                  <a:pt x="0" y="0"/>
                </a:lnTo>
                <a:lnTo>
                  <a:pt x="0" y="6723910"/>
                </a:lnTo>
                <a:lnTo>
                  <a:pt x="2322805" y="6723910"/>
                </a:lnTo>
                <a:lnTo>
                  <a:pt x="2322805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>
            <a:extLst>
              <a:ext uri="{FF2B5EF4-FFF2-40B4-BE49-F238E27FC236}">
                <a16:creationId xmlns:a16="http://schemas.microsoft.com/office/drawing/2014/main" id="{D1058124-C1D0-4026-5A79-247207B07EBD}"/>
              </a:ext>
            </a:extLst>
          </p:cNvPr>
          <p:cNvSpPr/>
          <p:nvPr/>
        </p:nvSpPr>
        <p:spPr>
          <a:xfrm>
            <a:off x="11186521" y="4469512"/>
            <a:ext cx="6179931" cy="5809135"/>
          </a:xfrm>
          <a:custGeom>
            <a:avLst/>
            <a:gdLst/>
            <a:ahLst/>
            <a:cxnLst/>
            <a:rect l="l" t="t" r="r" b="b"/>
            <a:pathLst>
              <a:path w="6179931" h="5809135">
                <a:moveTo>
                  <a:pt x="0" y="0"/>
                </a:moveTo>
                <a:lnTo>
                  <a:pt x="6179930" y="0"/>
                </a:lnTo>
                <a:lnTo>
                  <a:pt x="6179930" y="5809136"/>
                </a:lnTo>
                <a:lnTo>
                  <a:pt x="0" y="580913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TextBox 24">
            <a:extLst>
              <a:ext uri="{FF2B5EF4-FFF2-40B4-BE49-F238E27FC236}">
                <a16:creationId xmlns:a16="http://schemas.microsoft.com/office/drawing/2014/main" id="{E88341F0-600C-50F7-84E4-08231E88D0E3}"/>
              </a:ext>
            </a:extLst>
          </p:cNvPr>
          <p:cNvSpPr txBox="1"/>
          <p:nvPr/>
        </p:nvSpPr>
        <p:spPr>
          <a:xfrm>
            <a:off x="2408217" y="3730378"/>
            <a:ext cx="7748269" cy="28423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Increase investment in early intervention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Strengthen cooperation across sectors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Improve support for deprived communities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Measure wellbeing, not only hospital output</a:t>
            </a:r>
          </a:p>
        </p:txBody>
      </p:sp>
    </p:spTree>
    <p:extLst>
      <p:ext uri="{BB962C8B-B14F-4D97-AF65-F5344CB8AC3E}">
        <p14:creationId xmlns:p14="http://schemas.microsoft.com/office/powerpoint/2010/main" val="40216384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999C02C-0477-B4AF-02B6-D00ECA1A92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Box 17">
            <a:extLst>
              <a:ext uri="{FF2B5EF4-FFF2-40B4-BE49-F238E27FC236}">
                <a16:creationId xmlns:a16="http://schemas.microsoft.com/office/drawing/2014/main" id="{75676DC0-8DD9-C192-87D6-F17000F83377}"/>
              </a:ext>
            </a:extLst>
          </p:cNvPr>
          <p:cNvSpPr txBox="1"/>
          <p:nvPr/>
        </p:nvSpPr>
        <p:spPr>
          <a:xfrm>
            <a:off x="2408217" y="2784262"/>
            <a:ext cx="9218186" cy="6391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75"/>
              </a:lnSpc>
            </a:pPr>
            <a:r>
              <a:rPr lang="en-US" sz="4923" b="1" dirty="0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Conclusion</a:t>
            </a:r>
          </a:p>
        </p:txBody>
      </p:sp>
      <p:sp>
        <p:nvSpPr>
          <p:cNvPr id="5" name="TextBox 24">
            <a:extLst>
              <a:ext uri="{FF2B5EF4-FFF2-40B4-BE49-F238E27FC236}">
                <a16:creationId xmlns:a16="http://schemas.microsoft.com/office/drawing/2014/main" id="{04E1F243-B2B7-6F06-72D2-153B31E2669D}"/>
              </a:ext>
            </a:extLst>
          </p:cNvPr>
          <p:cNvSpPr txBox="1"/>
          <p:nvPr/>
        </p:nvSpPr>
        <p:spPr>
          <a:xfrm>
            <a:off x="1600200" y="4610100"/>
            <a:ext cx="7748269" cy="35810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Health, wellbeing and sustainability are inseparable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Theories increasingly reflected in policy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Real improvements visible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604020202020204" charset="0"/>
                <a:ea typeface="Inter" panose="020B0604020202020204" charset="0"/>
              </a:rPr>
              <a:t>However inequalities and resource pressures remain</a:t>
            </a:r>
          </a:p>
        </p:txBody>
      </p:sp>
    </p:spTree>
    <p:extLst>
      <p:ext uri="{BB962C8B-B14F-4D97-AF65-F5344CB8AC3E}">
        <p14:creationId xmlns:p14="http://schemas.microsoft.com/office/powerpoint/2010/main" val="38199151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16A767E-1BBF-084A-726E-FC1A8038C3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020300"/>
          </a:xfrm>
          <a:prstGeom prst="rect">
            <a:avLst/>
          </a:prstGeom>
        </p:spPr>
      </p:pic>
      <p:sp>
        <p:nvSpPr>
          <p:cNvPr id="4" name="TextBox 17">
            <a:extLst>
              <a:ext uri="{FF2B5EF4-FFF2-40B4-BE49-F238E27FC236}">
                <a16:creationId xmlns:a16="http://schemas.microsoft.com/office/drawing/2014/main" id="{3EB4DD5C-D695-EAD6-580C-89B31FDDBDFA}"/>
              </a:ext>
            </a:extLst>
          </p:cNvPr>
          <p:cNvSpPr txBox="1"/>
          <p:nvPr/>
        </p:nvSpPr>
        <p:spPr>
          <a:xfrm>
            <a:off x="609600" y="495300"/>
            <a:ext cx="9218186" cy="6391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75"/>
              </a:lnSpc>
            </a:pPr>
            <a:r>
              <a:rPr lang="en-US" sz="4923" b="1" dirty="0" err="1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Refrence</a:t>
            </a:r>
            <a:endParaRPr lang="en-US" sz="4923" b="1" dirty="0">
              <a:solidFill>
                <a:srgbClr val="000000"/>
              </a:solidFill>
              <a:latin typeface="Bricolage Grotesque Bold"/>
              <a:ea typeface="Bricolage Grotesque Bold"/>
              <a:cs typeface="Bricolage Grotesque Bold"/>
              <a:sym typeface="Bricolage Grotesque Bold"/>
            </a:endParaRPr>
          </a:p>
        </p:txBody>
      </p:sp>
      <p:sp>
        <p:nvSpPr>
          <p:cNvPr id="5" name="TextBox 24">
            <a:extLst>
              <a:ext uri="{FF2B5EF4-FFF2-40B4-BE49-F238E27FC236}">
                <a16:creationId xmlns:a16="http://schemas.microsoft.com/office/drawing/2014/main" id="{D82D8C16-EC45-D1FE-5D7B-9684DA261E8B}"/>
              </a:ext>
            </a:extLst>
          </p:cNvPr>
          <p:cNvSpPr txBox="1"/>
          <p:nvPr/>
        </p:nvSpPr>
        <p:spPr>
          <a:xfrm>
            <a:off x="533400" y="1407968"/>
            <a:ext cx="16916400" cy="86885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20000"/>
              </a:lnSpc>
            </a:pPr>
            <a:r>
              <a:rPr lang="en-GB" sz="1500" dirty="0"/>
              <a:t>Department of Health and Social Care (2020) </a:t>
            </a:r>
            <a:r>
              <a:rPr lang="en-GB" sz="1500" i="1" dirty="0"/>
              <a:t>Chief Medical Officer’s annual report 2020: health trends and variation in England</a:t>
            </a:r>
            <a:r>
              <a:rPr lang="en-GB" sz="1500" dirty="0"/>
              <a:t>. London: Department of Health and Social Care. Available at: </a:t>
            </a:r>
            <a:r>
              <a:rPr lang="en-GB" sz="1500" u="sng" dirty="0">
                <a:hlinkClick r:id="rId3"/>
              </a:rPr>
              <a:t>https://www.gov.uk/government/publications/chief-medical-officers-annual-report-2020-health-trends-and-variation-in-england</a:t>
            </a:r>
            <a:r>
              <a:rPr lang="en-GB" sz="1500" dirty="0"/>
              <a:t> (Accessed: 11 February 2026).</a:t>
            </a:r>
          </a:p>
          <a:p>
            <a:pPr>
              <a:lnSpc>
                <a:spcPct val="120000"/>
              </a:lnSpc>
            </a:pPr>
            <a:endParaRPr lang="en-GB" sz="1500" dirty="0"/>
          </a:p>
          <a:p>
            <a:pPr>
              <a:lnSpc>
                <a:spcPct val="120000"/>
              </a:lnSpc>
            </a:pPr>
            <a:r>
              <a:rPr lang="en-GB" sz="1500" dirty="0"/>
              <a:t>Dodge, R., Daly, A., Huyton, J. and Sanders, L. (2012) ‘The challenge of defining wellbeing’, </a:t>
            </a:r>
            <a:r>
              <a:rPr lang="en-GB" sz="1500" i="1" dirty="0"/>
              <a:t>International Journal of Wellbeing</a:t>
            </a:r>
            <a:r>
              <a:rPr lang="en-GB" sz="1500" dirty="0"/>
              <a:t>, 2(3), pp. 222–235. Available at: </a:t>
            </a:r>
            <a:r>
              <a:rPr lang="en-GB" sz="1500" u="sng" dirty="0">
                <a:hlinkClick r:id="rId4"/>
              </a:rPr>
              <a:t>https://www.internationaljournalofwellbeing.org/index.php/ijow/article/view/89</a:t>
            </a:r>
            <a:r>
              <a:rPr lang="en-GB" sz="1500" dirty="0"/>
              <a:t> (Accessed: 6 February 2026).</a:t>
            </a:r>
          </a:p>
          <a:p>
            <a:pPr>
              <a:lnSpc>
                <a:spcPct val="120000"/>
              </a:lnSpc>
            </a:pPr>
            <a:endParaRPr lang="en-GB" sz="1500" dirty="0"/>
          </a:p>
          <a:p>
            <a:pPr>
              <a:lnSpc>
                <a:spcPct val="120000"/>
              </a:lnSpc>
            </a:pPr>
            <a:r>
              <a:rPr lang="en-GB" sz="1500" dirty="0"/>
              <a:t>Engel, G.L. (1977) ‘The need for a new medical model: a challenge for biomedicine’, </a:t>
            </a:r>
            <a:r>
              <a:rPr lang="en-GB" sz="1500" i="1" dirty="0"/>
              <a:t>Science</a:t>
            </a:r>
            <a:r>
              <a:rPr lang="en-GB" sz="1500" dirty="0"/>
              <a:t>, 196(4286), pp. 129–136. Available at: </a:t>
            </a:r>
            <a:r>
              <a:rPr lang="en-GB" sz="1500" u="sng" dirty="0">
                <a:hlinkClick r:id="rId5"/>
              </a:rPr>
              <a:t>https://www.urmc.rochester.edu/MediaLibraries/URMCMedia/medical-humanities/documents/Engle-Challenge-to-Biomedicine-Biopsychosicial-Model.pdf</a:t>
            </a:r>
            <a:r>
              <a:rPr lang="en-GB" sz="1500" dirty="0"/>
              <a:t> (Accessed: 14 February 2026).</a:t>
            </a:r>
          </a:p>
          <a:p>
            <a:pPr>
              <a:lnSpc>
                <a:spcPct val="120000"/>
              </a:lnSpc>
            </a:pPr>
            <a:endParaRPr lang="en-GB" sz="1500" dirty="0"/>
          </a:p>
          <a:p>
            <a:pPr>
              <a:lnSpc>
                <a:spcPct val="120000"/>
              </a:lnSpc>
            </a:pPr>
            <a:r>
              <a:rPr lang="en-GB" sz="1500" dirty="0"/>
              <a:t>The Health Foundation (2024) </a:t>
            </a:r>
            <a:r>
              <a:rPr lang="en-GB" sz="1500" i="1" dirty="0"/>
              <a:t>Public perceptions of health and social care: polling results</a:t>
            </a:r>
            <a:r>
              <a:rPr lang="en-GB" sz="1500" dirty="0"/>
              <a:t>. London: The Health Foundation. Available at: </a:t>
            </a:r>
            <a:r>
              <a:rPr lang="en-GB" sz="1500" u="sng" dirty="0">
                <a:hlinkClick r:id="rId6"/>
              </a:rPr>
              <a:t>https://www.health.org.uk/reports-and-analysis/reports/public-perceptions-of-health-and-social-care-polling-results</a:t>
            </a:r>
            <a:r>
              <a:rPr lang="en-GB" sz="1500" dirty="0"/>
              <a:t> (Accessed: 8 February 2026).</a:t>
            </a:r>
          </a:p>
          <a:p>
            <a:pPr>
              <a:lnSpc>
                <a:spcPct val="120000"/>
              </a:lnSpc>
            </a:pPr>
            <a:endParaRPr lang="en-GB" sz="1500" dirty="0"/>
          </a:p>
          <a:p>
            <a:pPr>
              <a:lnSpc>
                <a:spcPct val="120000"/>
              </a:lnSpc>
            </a:pPr>
            <a:r>
              <a:rPr lang="en-GB" sz="1500" dirty="0"/>
              <a:t>Huber, M., </a:t>
            </a:r>
            <a:r>
              <a:rPr lang="en-GB" sz="1500" dirty="0" err="1"/>
              <a:t>Knottnerus</a:t>
            </a:r>
            <a:r>
              <a:rPr lang="en-GB" sz="1500" dirty="0"/>
              <a:t>, J.A., Green, L., van der Horst, H., Jadad, A.R., Kromhout, D., Leonard, B., Lorig, K., Loureiro, M.I., van der Meer, J.W.M., Schnabel, P., Smith, R., van </a:t>
            </a:r>
            <a:r>
              <a:rPr lang="en-GB" sz="1500" dirty="0" err="1"/>
              <a:t>Weel</a:t>
            </a:r>
            <a:r>
              <a:rPr lang="en-GB" sz="1500" dirty="0"/>
              <a:t>, C. and Smid, H. (2011) ‘How should we define health?’, </a:t>
            </a:r>
            <a:r>
              <a:rPr lang="en-GB" sz="1500" i="1" dirty="0"/>
              <a:t>BMJ</a:t>
            </a:r>
            <a:r>
              <a:rPr lang="en-GB" sz="1500" dirty="0"/>
              <a:t>, 343, d4163. Available at: </a:t>
            </a:r>
            <a:r>
              <a:rPr lang="en-GB" sz="1500" u="sng" dirty="0">
                <a:hlinkClick r:id="rId7"/>
              </a:rPr>
              <a:t>https://www.bmj.com/content/343/bmj.d4163</a:t>
            </a:r>
            <a:r>
              <a:rPr lang="en-GB" sz="1500" dirty="0"/>
              <a:t> (Accessed: 10 February 2026).</a:t>
            </a:r>
          </a:p>
          <a:p>
            <a:pPr>
              <a:lnSpc>
                <a:spcPct val="120000"/>
              </a:lnSpc>
            </a:pPr>
            <a:endParaRPr lang="en-GB" sz="1000" dirty="0"/>
          </a:p>
          <a:p>
            <a:pPr>
              <a:lnSpc>
                <a:spcPct val="120000"/>
              </a:lnSpc>
            </a:pPr>
            <a:r>
              <a:rPr lang="en-GB" sz="1500" dirty="0"/>
              <a:t>Marmot, M., Allen, J., Boyce, T., Goldblatt, P. and Morrison, J. (2020) </a:t>
            </a:r>
            <a:r>
              <a:rPr lang="en-GB" sz="1500" i="1" dirty="0"/>
              <a:t>Health equity in England: the Marmot review 10 years on</a:t>
            </a:r>
            <a:r>
              <a:rPr lang="en-GB" sz="1500" dirty="0"/>
              <a:t>. London: Institute of Health Equity. Available at: </a:t>
            </a:r>
            <a:r>
              <a:rPr lang="en-GB" sz="1500" u="sng" dirty="0">
                <a:hlinkClick r:id="rId8"/>
              </a:rPr>
              <a:t>https://www.instituteofhealthequity.org/resources-reports/marmot-review-10-years-on/the-marmot-review-10-years-on-full-report.pdf</a:t>
            </a:r>
            <a:r>
              <a:rPr lang="en-GB" sz="1500" dirty="0"/>
              <a:t> (Accessed: 7 February 2026).</a:t>
            </a:r>
          </a:p>
          <a:p>
            <a:pPr>
              <a:lnSpc>
                <a:spcPct val="120000"/>
              </a:lnSpc>
            </a:pPr>
            <a:endParaRPr lang="en-GB" sz="900" dirty="0"/>
          </a:p>
          <a:p>
            <a:pPr>
              <a:lnSpc>
                <a:spcPct val="120000"/>
              </a:lnSpc>
            </a:pPr>
            <a:r>
              <a:rPr lang="en-GB" sz="1500" dirty="0"/>
              <a:t>NHS England (2022) </a:t>
            </a:r>
            <a:r>
              <a:rPr lang="en-GB" sz="1500" i="1" dirty="0"/>
              <a:t>Delivery plan for recovering urgent and emergency care services</a:t>
            </a:r>
            <a:r>
              <a:rPr lang="en-GB" sz="1500" dirty="0"/>
              <a:t>. London: NHS England. Available at: </a:t>
            </a:r>
            <a:r>
              <a:rPr lang="en-GB" sz="1500" u="sng" dirty="0">
                <a:hlinkClick r:id="rId9"/>
              </a:rPr>
              <a:t>https://www.england.nhs.uk/publication/delivery-plan-for-recovering-urgent-and-emergency-care-services/</a:t>
            </a:r>
            <a:r>
              <a:rPr lang="en-GB" sz="1500" dirty="0"/>
              <a:t> (Accessed: 13 February 2026).</a:t>
            </a:r>
          </a:p>
          <a:p>
            <a:pPr>
              <a:lnSpc>
                <a:spcPct val="120000"/>
              </a:lnSpc>
            </a:pPr>
            <a:endParaRPr lang="en-GB" sz="1050" dirty="0"/>
          </a:p>
          <a:p>
            <a:pPr>
              <a:lnSpc>
                <a:spcPct val="120000"/>
              </a:lnSpc>
            </a:pPr>
            <a:r>
              <a:rPr lang="en-GB" sz="1500" dirty="0"/>
              <a:t>Office for National Statistics (ONS) (2024) </a:t>
            </a:r>
            <a:r>
              <a:rPr lang="en-GB" sz="1500" i="1" dirty="0"/>
              <a:t>Health inequalities by built-up area and ethnic group, England: March 2021 to May 2023</a:t>
            </a:r>
            <a:r>
              <a:rPr lang="en-GB" sz="1500" dirty="0"/>
              <a:t>. Newport: ONS. Available at: </a:t>
            </a:r>
            <a:r>
              <a:rPr lang="en-GB" sz="1500" u="sng" dirty="0">
                <a:hlinkClick r:id="rId10"/>
              </a:rPr>
              <a:t>https://www.ons.gov.uk/peoplepopulationandcommunity/healthandsocialcare/healthinequalities/bulletins/healthinequalitiesbybuiltupareaandethnicgroupengland/march2021tomay2023</a:t>
            </a:r>
            <a:r>
              <a:rPr lang="en-GB" sz="1500" dirty="0"/>
              <a:t> (Accessed: 9 February 2026).</a:t>
            </a:r>
          </a:p>
          <a:p>
            <a:pPr>
              <a:lnSpc>
                <a:spcPct val="120000"/>
              </a:lnSpc>
            </a:pPr>
            <a:endParaRPr lang="en-GB" sz="900" dirty="0"/>
          </a:p>
          <a:p>
            <a:pPr>
              <a:lnSpc>
                <a:spcPct val="120000"/>
              </a:lnSpc>
            </a:pPr>
            <a:r>
              <a:rPr lang="en-GB" sz="1500" dirty="0"/>
              <a:t>United Nations (2023) </a:t>
            </a:r>
            <a:r>
              <a:rPr lang="en-GB" sz="1500" i="1" dirty="0"/>
              <a:t>Sustainable Development Goal 3: ensure healthy lives and promote well-being for all at all ages</a:t>
            </a:r>
            <a:r>
              <a:rPr lang="en-GB" sz="1500" dirty="0"/>
              <a:t>. New York: United Nations. Available at: </a:t>
            </a:r>
            <a:r>
              <a:rPr lang="en-GB" sz="1500" u="sng" dirty="0">
                <a:hlinkClick r:id="rId11"/>
              </a:rPr>
              <a:t>https://sdgs.un.org/goals/goal3</a:t>
            </a:r>
            <a:r>
              <a:rPr lang="en-GB" sz="1500" dirty="0"/>
              <a:t> (Accessed: 12 February 2026).</a:t>
            </a:r>
          </a:p>
          <a:p>
            <a:pPr>
              <a:lnSpc>
                <a:spcPct val="120000"/>
              </a:lnSpc>
            </a:pPr>
            <a:endParaRPr lang="en-GB" sz="1100" dirty="0"/>
          </a:p>
          <a:p>
            <a:pPr>
              <a:lnSpc>
                <a:spcPct val="120000"/>
              </a:lnSpc>
            </a:pPr>
            <a:r>
              <a:rPr lang="en-GB" sz="1500" dirty="0"/>
              <a:t>World Commission on Environment and Development (WCED) (1987) </a:t>
            </a:r>
            <a:r>
              <a:rPr lang="en-GB" sz="1500" i="1" dirty="0"/>
              <a:t>Our common future</a:t>
            </a:r>
            <a:r>
              <a:rPr lang="en-GB" sz="1500" dirty="0"/>
              <a:t>. Oxford: Oxford University Press.</a:t>
            </a:r>
          </a:p>
          <a:p>
            <a:pPr>
              <a:lnSpc>
                <a:spcPct val="120000"/>
              </a:lnSpc>
            </a:pPr>
            <a:endParaRPr lang="en-GB" sz="800" dirty="0"/>
          </a:p>
          <a:p>
            <a:pPr>
              <a:lnSpc>
                <a:spcPct val="120000"/>
              </a:lnSpc>
            </a:pPr>
            <a:r>
              <a:rPr lang="en-GB" sz="1500" dirty="0"/>
              <a:t>World Health Organization (WHO) (1948) </a:t>
            </a:r>
            <a:r>
              <a:rPr lang="en-GB" sz="1500" i="1" dirty="0"/>
              <a:t>Constitution of the World Health Organization</a:t>
            </a:r>
            <a:r>
              <a:rPr lang="en-GB" sz="1500" dirty="0"/>
              <a:t>. Geneva: World Health Organization. Available at: </a:t>
            </a:r>
            <a:r>
              <a:rPr lang="en-GB" sz="1500" u="sng" dirty="0">
                <a:hlinkClick r:id="rId12"/>
              </a:rPr>
              <a:t>https://www.who.int/about/governance/constitution</a:t>
            </a:r>
            <a:r>
              <a:rPr lang="en-GB" sz="1500" dirty="0"/>
              <a:t> (Accessed: 5 February 2026).</a:t>
            </a:r>
          </a:p>
          <a:p>
            <a:pPr>
              <a:lnSpc>
                <a:spcPct val="120000"/>
              </a:lnSpc>
            </a:pPr>
            <a:endParaRPr lang="en-GB" sz="900" dirty="0"/>
          </a:p>
          <a:p>
            <a:pPr>
              <a:lnSpc>
                <a:spcPct val="120000"/>
              </a:lnSpc>
            </a:pPr>
            <a:r>
              <a:rPr lang="en-GB" sz="1500" dirty="0"/>
              <a:t>World Health Organization (WHO) (2023) </a:t>
            </a:r>
            <a:r>
              <a:rPr lang="en-GB" sz="1500" i="1" dirty="0"/>
              <a:t>Social determinants of health</a:t>
            </a:r>
            <a:r>
              <a:rPr lang="en-GB" sz="1500" dirty="0"/>
              <a:t>. Geneva: World Health Organization. Available at: </a:t>
            </a:r>
            <a:r>
              <a:rPr lang="en-GB" sz="1500" u="sng" dirty="0">
                <a:hlinkClick r:id="rId13"/>
              </a:rPr>
              <a:t>https://www.who.int/health-topics/social-determinants-of-health</a:t>
            </a:r>
            <a:r>
              <a:rPr lang="en-GB" sz="1500" dirty="0"/>
              <a:t> (Accessed: 14 February 2026).</a:t>
            </a:r>
          </a:p>
          <a:p>
            <a:pPr>
              <a:lnSpc>
                <a:spcPct val="120000"/>
              </a:lnSpc>
            </a:pPr>
            <a:r>
              <a:rPr lang="en-GB" sz="15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3943306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0" y="1028700"/>
            <a:ext cx="17259300" cy="8537979"/>
          </a:xfrm>
          <a:custGeom>
            <a:avLst/>
            <a:gdLst/>
            <a:ahLst/>
            <a:cxnLst/>
            <a:rect l="l" t="t" r="r" b="b"/>
            <a:pathLst>
              <a:path w="17259300" h="8537979">
                <a:moveTo>
                  <a:pt x="0" y="0"/>
                </a:moveTo>
                <a:lnTo>
                  <a:pt x="17259300" y="0"/>
                </a:lnTo>
                <a:lnTo>
                  <a:pt x="17259300" y="8537979"/>
                </a:lnTo>
                <a:lnTo>
                  <a:pt x="0" y="853797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8000"/>
            </a:blip>
            <a:stretch>
              <a:fillRect l="-2117" t="-97690" b="-940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6280662" y="6325773"/>
            <a:ext cx="1273444" cy="720075"/>
          </a:xfrm>
          <a:custGeom>
            <a:avLst/>
            <a:gdLst/>
            <a:ahLst/>
            <a:cxnLst/>
            <a:rect l="l" t="t" r="r" b="b"/>
            <a:pathLst>
              <a:path w="1273444" h="720075">
                <a:moveTo>
                  <a:pt x="0" y="0"/>
                </a:moveTo>
                <a:lnTo>
                  <a:pt x="1273444" y="0"/>
                </a:lnTo>
                <a:lnTo>
                  <a:pt x="1273444" y="720075"/>
                </a:lnTo>
                <a:lnTo>
                  <a:pt x="0" y="72007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9694486" y="5579321"/>
            <a:ext cx="2704184" cy="2871238"/>
          </a:xfrm>
          <a:custGeom>
            <a:avLst/>
            <a:gdLst/>
            <a:ahLst/>
            <a:cxnLst/>
            <a:rect l="l" t="t" r="r" b="b"/>
            <a:pathLst>
              <a:path w="2704184" h="2871238">
                <a:moveTo>
                  <a:pt x="0" y="0"/>
                </a:moveTo>
                <a:lnTo>
                  <a:pt x="2704184" y="0"/>
                </a:lnTo>
                <a:lnTo>
                  <a:pt x="2704184" y="2871237"/>
                </a:lnTo>
                <a:lnTo>
                  <a:pt x="0" y="287123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1022383" y="2302040"/>
            <a:ext cx="12744763" cy="19987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821"/>
              </a:lnSpc>
            </a:pPr>
            <a:r>
              <a:rPr lang="en-US" sz="15279" b="1" dirty="0">
                <a:solidFill>
                  <a:srgbClr val="8D140B"/>
                </a:solidFill>
                <a:latin typeface="Roboto Bold"/>
                <a:ea typeface="Roboto Bold"/>
                <a:cs typeface="Roboto Bold"/>
                <a:sym typeface="Roboto Bold"/>
              </a:rPr>
              <a:t>THANK YOU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65732" y="4140890"/>
            <a:ext cx="10970045" cy="18993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313"/>
              </a:lnSpc>
            </a:pPr>
            <a:r>
              <a:rPr lang="en-US" sz="7540" b="1" dirty="0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I welcome your questions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1316</Words>
  <Application>Microsoft Office PowerPoint</Application>
  <PresentationFormat>Custom</PresentationFormat>
  <Paragraphs>134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Bricolage Grotesque Bold</vt:lpstr>
      <vt:lpstr>Inter Bold</vt:lpstr>
      <vt:lpstr>Bricolage Grotesque</vt:lpstr>
      <vt:lpstr>Inter</vt:lpstr>
      <vt:lpstr>Arial</vt:lpstr>
      <vt:lpstr>Calibri</vt:lpstr>
      <vt:lpstr>Roboto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Red White and Beige Modern Healthcare Presentation</dc:title>
  <cp:lastModifiedBy>Iftekhar Rashid</cp:lastModifiedBy>
  <cp:revision>11</cp:revision>
  <dcterms:created xsi:type="dcterms:W3CDTF">2006-08-16T00:00:00Z</dcterms:created>
  <dcterms:modified xsi:type="dcterms:W3CDTF">2026-02-07T22:26:48Z</dcterms:modified>
  <dc:identifier>DAHApfekS7I</dc:identifier>
</cp:coreProperties>
</file>