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7043" autoAdjust="0"/>
  </p:normalViewPr>
  <p:slideViewPr>
    <p:cSldViewPr snapToGrid="0">
      <p:cViewPr varScale="1">
        <p:scale>
          <a:sx n="53" d="100"/>
          <a:sy n="53" d="100"/>
        </p:scale>
        <p:origin x="69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AA3B00-6E6D-4381-BA69-E43AA536873B}" type="datetimeFigureOut">
              <a:rPr lang="en-IN" smtClean="0"/>
              <a:t>08/11/23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4FCBF8-AC3B-4718-AEFC-FA6B21971D90}" type="slidenum">
              <a:rPr lang="en-IN" smtClean="0"/>
              <a:t>‹#›</a:t>
            </a:fld>
            <a:endParaRPr lang="en-IN"/>
          </a:p>
        </p:txBody>
      </p:sp>
    </p:spTree>
    <p:extLst>
      <p:ext uri="{BB962C8B-B14F-4D97-AF65-F5344CB8AC3E}">
        <p14:creationId xmlns:p14="http://schemas.microsoft.com/office/powerpoint/2010/main" val="35482708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0"/>
              </a:spcBef>
              <a:spcAft>
                <a:spcPts val="600"/>
              </a:spcAft>
            </a:pPr>
            <a:r>
              <a:rPr lang="en-IN" sz="1800" b="1" kern="0" dirty="0">
                <a:solidFill>
                  <a:srgbClr val="000000"/>
                </a:solidFill>
                <a:effectLst/>
                <a:latin typeface="Times New Roman" panose="02020603050405020304" pitchFamily="18" charset="0"/>
                <a:cs typeface="Arial" panose="020B0604020202020204" pitchFamily="34" charset="0"/>
              </a:rPr>
              <a:t>Introduction</a:t>
            </a:r>
            <a:endParaRPr lang="en-IN" sz="1800" b="1" kern="0" dirty="0">
              <a:effectLst/>
              <a:latin typeface="Times New Roman" panose="02020603050405020304" pitchFamily="18" charset="0"/>
              <a:cs typeface="Arial" panose="020B0604020202020204" pitchFamily="34" charset="0"/>
            </a:endParaRPr>
          </a:p>
          <a:p>
            <a:pPr algn="just">
              <a:lnSpc>
                <a:spcPct val="200000"/>
              </a:lnSpc>
            </a:pPr>
            <a:r>
              <a:rPr lang="en-IN" sz="1800"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Sustainability has developed as a critical factor in the modern world, covering a wide range of businesses, particularly the hospitality and hotel industry in the UK. The basic concept of sustainability in this industry is the fundamental realisation that the resources of the earth are limited, and the sector's procedures have substantial environmental, community, and economic repercussions.</a:t>
            </a: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800"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There has emerged a rising acknowledgment of the significance and relevance of environmentally friendly practises in the hotel and hospitality business in the in recent years. This recognition is intrigued by a number of interconnected causes, including rising consumer awareness of the environment, tough government restrictions, and a shift in cultural norms towards sustainable and ethical business practises.</a:t>
            </a: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800"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Sustainability has progressed from a mere concept to a vital requirement in this industry.</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r>
              <a:rPr lang="en-IN" sz="1800" kern="0" dirty="0">
                <a:solidFill>
                  <a:srgbClr val="1F1F1F"/>
                </a:solidFill>
                <a:effectLst/>
                <a:latin typeface="Times New Roman" panose="02020603050405020304" pitchFamily="18" charset="0"/>
                <a:ea typeface="Times New Roman" panose="02020603050405020304" pitchFamily="18" charset="0"/>
              </a:rPr>
              <a:t> </a:t>
            </a:r>
            <a:endParaRPr lang="en-IN" dirty="0"/>
          </a:p>
        </p:txBody>
      </p:sp>
      <p:sp>
        <p:nvSpPr>
          <p:cNvPr id="4" name="Slide Number Placeholder 3"/>
          <p:cNvSpPr>
            <a:spLocks noGrp="1"/>
          </p:cNvSpPr>
          <p:nvPr>
            <p:ph type="sldNum" sz="quarter" idx="5"/>
          </p:nvPr>
        </p:nvSpPr>
        <p:spPr/>
        <p:txBody>
          <a:bodyPr/>
          <a:lstStyle/>
          <a:p>
            <a:fld id="{414FCBF8-AC3B-4718-AEFC-FA6B21971D90}" type="slidenum">
              <a:rPr lang="en-IN" smtClean="0"/>
              <a:t>3</a:t>
            </a:fld>
            <a:endParaRPr lang="en-IN"/>
          </a:p>
        </p:txBody>
      </p:sp>
    </p:spTree>
    <p:extLst>
      <p:ext uri="{BB962C8B-B14F-4D97-AF65-F5344CB8AC3E}">
        <p14:creationId xmlns:p14="http://schemas.microsoft.com/office/powerpoint/2010/main" val="38588232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0"/>
              </a:spcBef>
              <a:spcAft>
                <a:spcPts val="600"/>
              </a:spcAft>
            </a:pPr>
            <a:r>
              <a:rPr lang="en-IN" sz="1800" b="1" kern="0" dirty="0">
                <a:solidFill>
                  <a:srgbClr val="000000"/>
                </a:solidFill>
                <a:effectLst/>
                <a:latin typeface="Times New Roman" panose="02020603050405020304" pitchFamily="18" charset="0"/>
                <a:cs typeface="Arial" panose="020B0604020202020204" pitchFamily="34" charset="0"/>
              </a:rPr>
              <a:t>Background of the Hospitality sector</a:t>
            </a:r>
            <a:endParaRPr lang="en-IN" sz="1800" b="1" kern="0" dirty="0">
              <a:effectLst/>
              <a:latin typeface="Times New Roman" panose="02020603050405020304" pitchFamily="18" charset="0"/>
              <a:cs typeface="Arial" panose="020B0604020202020204" pitchFamily="34" charset="0"/>
            </a:endParaRPr>
          </a:p>
          <a:p>
            <a:pPr algn="just">
              <a:lnSpc>
                <a:spcPct val="200000"/>
              </a:lnSpc>
            </a:pPr>
            <a:r>
              <a:rPr lang="en-IN" sz="1800"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The hospitality and hotel sector in the United Kingdom is a varied and dynamic industry that is vital to the economy of the country and culture. It includes a diverse set of enterprises such as restaurants, hotels, management of events, and hospitality services. The United Kingdom attracts millions of travellers every year, thus becoming one of the world's most popular tourist destinations with its rich cultural and historical legacy.</a:t>
            </a: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800"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The industry is noted for its versatility, with everything from elegant boutique hotels to restaurants (Milo, 2022). It employs a large number of people and contributes substantially to the GDP of this nation.</a:t>
            </a: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800"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However, the sector confronts distinct problems, especially in terms of sustainability. The massive use of resources, garbage generation, and the use of energy are all areas that necessitate accountable oversight and environmentally beneficial practises. Thus, as the hotel and hospitality industry in the United Kingdom attempts to balance growth and financial success with social and environmental responsibility, sustainability has emerged as an essential factor.</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414FCBF8-AC3B-4718-AEFC-FA6B21971D90}" type="slidenum">
              <a:rPr lang="en-IN" smtClean="0"/>
              <a:t>4</a:t>
            </a:fld>
            <a:endParaRPr lang="en-IN"/>
          </a:p>
        </p:txBody>
      </p:sp>
    </p:spTree>
    <p:extLst>
      <p:ext uri="{BB962C8B-B14F-4D97-AF65-F5344CB8AC3E}">
        <p14:creationId xmlns:p14="http://schemas.microsoft.com/office/powerpoint/2010/main" val="14802793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0"/>
              </a:spcBef>
              <a:spcAft>
                <a:spcPts val="600"/>
              </a:spcAft>
            </a:pPr>
            <a:r>
              <a:rPr lang="en-IN" sz="1800" b="1" kern="0" dirty="0">
                <a:solidFill>
                  <a:srgbClr val="000000"/>
                </a:solidFill>
                <a:effectLst/>
                <a:latin typeface="Times New Roman" panose="02020603050405020304" pitchFamily="18" charset="0"/>
                <a:cs typeface="Arial" panose="020B0604020202020204" pitchFamily="34" charset="0"/>
              </a:rPr>
              <a:t>Overview of the theories and its impact</a:t>
            </a:r>
            <a:endParaRPr lang="en-IN" sz="1800" b="1" kern="0" dirty="0">
              <a:effectLst/>
              <a:latin typeface="Times New Roman" panose="02020603050405020304" pitchFamily="18" charset="0"/>
              <a:cs typeface="Arial" panose="020B0604020202020204" pitchFamily="34" charset="0"/>
            </a:endParaRPr>
          </a:p>
          <a:p>
            <a:pPr algn="just">
              <a:lnSpc>
                <a:spcPct val="200000"/>
              </a:lnSpc>
            </a:pPr>
            <a:r>
              <a:rPr lang="en-IN" sz="1800" b="1"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Theories of sustainable practices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i="1" u="sng"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Triple Bottom line</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Several major concepts and theories support sustainability in the framework of the hospitality and hotel industry. The Triple Bottom Line which emphasises the intricate relationship of the financial, social, and environmental components of environmental sustainability is one basic notion. According to this theory, a company should be judged not just on its financial results but also on how it contributes to the economy and the environment (Wick, 2022). This implies taking into account not only revenue margins but additionally social welfare and preservation of resources in the hospitality sector.</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i="1" u="sng"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Cradle to cradle</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The Cradle-to-Cradle strategy, which emphasises the service and product lifecycle assessment, is another critical notion. When applied to restaurants and hotels, it means taking into account the environmental effects associated with everything from meals to supplies procurement to trash disposal. Considering the whole life cycle of goods and services allows companies to make more environmentally friendly decisions, decrease waste, and support the consumption of renewable resources  (</a:t>
            </a:r>
            <a:r>
              <a:rPr lang="en-IN" sz="1800" dirty="0" err="1">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Wheley</a:t>
            </a:r>
            <a:r>
              <a:rPr lang="en-IN" sz="1800"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 2023).</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414FCBF8-AC3B-4718-AEFC-FA6B21971D90}" type="slidenum">
              <a:rPr lang="en-IN" smtClean="0"/>
              <a:t>5</a:t>
            </a:fld>
            <a:endParaRPr lang="en-IN"/>
          </a:p>
        </p:txBody>
      </p:sp>
    </p:spTree>
    <p:extLst>
      <p:ext uri="{BB962C8B-B14F-4D97-AF65-F5344CB8AC3E}">
        <p14:creationId xmlns:p14="http://schemas.microsoft.com/office/powerpoint/2010/main" val="3499790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IN" sz="1800" b="1"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Impact of these practices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According to theory, the effect sustainability has on the hospitality sector is profound. The industry has recognised that implementing sustainable practises can result in competitive benefits. Approaches like Green Marketing imply that emphasising ecological sustainability in branding and advertising might attract environmentally concerned customers, hence promoting business development. According to the Resource Effectiveness principle, the prudent use of natural assets not only decreases operating expenses but also minimises damage to the environment.</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l">
              <a:lnSpc>
                <a:spcPct val="200000"/>
              </a:lnSpc>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Furthermore, sustainability theories have shown that responsible practises like as decreasing energy usage, employing environmentally friendly products, and helping local communities not only line with ethical values but also influence a profitable future. The industry of hospitality has started implementing these theories into practise, revolutionising the manner in which hotels and restaurants operate and having a major effect on society, the environment, and its own financial performance (Stan, 2023).</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414FCBF8-AC3B-4718-AEFC-FA6B21971D90}" type="slidenum">
              <a:rPr lang="en-IN" smtClean="0"/>
              <a:t>6</a:t>
            </a:fld>
            <a:endParaRPr lang="en-IN"/>
          </a:p>
        </p:txBody>
      </p:sp>
    </p:spTree>
    <p:extLst>
      <p:ext uri="{BB962C8B-B14F-4D97-AF65-F5344CB8AC3E}">
        <p14:creationId xmlns:p14="http://schemas.microsoft.com/office/powerpoint/2010/main" val="33164446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0"/>
              </a:spcBef>
              <a:spcAft>
                <a:spcPts val="600"/>
              </a:spcAft>
            </a:pPr>
            <a:r>
              <a:rPr lang="en-IN" sz="1800" b="1" kern="0" dirty="0">
                <a:solidFill>
                  <a:srgbClr val="000000"/>
                </a:solidFill>
                <a:effectLst/>
                <a:latin typeface="Times New Roman" panose="02020603050405020304" pitchFamily="18" charset="0"/>
                <a:cs typeface="Arial" panose="020B0604020202020204" pitchFamily="34" charset="0"/>
              </a:rPr>
              <a:t>Application to the hotel industry</a:t>
            </a:r>
            <a:endParaRPr lang="en-IN" sz="1800" b="1" kern="0" dirty="0">
              <a:effectLst/>
              <a:latin typeface="Times New Roman" panose="02020603050405020304" pitchFamily="18" charset="0"/>
              <a:cs typeface="Arial" panose="020B0604020202020204" pitchFamily="34" charset="0"/>
            </a:endParaRPr>
          </a:p>
          <a:p>
            <a:pPr algn="just">
              <a:lnSpc>
                <a:spcPct val="200000"/>
              </a:lnSpc>
            </a:pPr>
            <a:r>
              <a:rPr lang="en-IN" sz="1800" b="1"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Example of management responses to sustainability</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Hotels and venues that specialise in conference and organising events have introduced a variety of tactics to cater to the growing significance of environmental sustainability. Many hotels have implemented energy-efficient innovations such as sustainable bulbs and sophisticated heating and cooling systems to reduce energy use. They additionally implemented waste reduction programmes, such as composting and recycling, to reduce the environmental impact of events.</a:t>
            </a: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800"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Another frequent practise is the environmentally friendly procurement of food and drinks. Venues have started cooperating with local suppliers, and they frequently provide ecological and ethically sourced alternatives to minimise transportation costs for food and boost area economic growth (Silva, 2021). Many venues also encourage green events, which use online platforms for </a:t>
            </a:r>
            <a:r>
              <a:rPr lang="en-IN" sz="1800" dirty="0" err="1">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enrollment</a:t>
            </a:r>
            <a:r>
              <a:rPr lang="en-IN" sz="1800"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 timetables, and conversation, decreasing the disposal of paper.</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414FCBF8-AC3B-4718-AEFC-FA6B21971D90}" type="slidenum">
              <a:rPr lang="en-IN" smtClean="0"/>
              <a:t>7</a:t>
            </a:fld>
            <a:endParaRPr lang="en-IN"/>
          </a:p>
        </p:txBody>
      </p:sp>
    </p:spTree>
    <p:extLst>
      <p:ext uri="{BB962C8B-B14F-4D97-AF65-F5344CB8AC3E}">
        <p14:creationId xmlns:p14="http://schemas.microsoft.com/office/powerpoint/2010/main" val="17709328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ct val="107000"/>
              </a:lnSpc>
              <a:spcAft>
                <a:spcPts val="800"/>
              </a:spcAft>
            </a:pPr>
            <a:r>
              <a:rPr lang="en-IN" sz="1800" b="1"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Reflection on the strengths and limitations of these practices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The management approaches adopted for conferences and management of events are really commendable for the support of sustainability. They have achieved significant reductions in impact on the environment by implementing trash disposal programmes and using energy-efficient equipment. These efforts have received positive feedback from both visitors and event organisers, who are increasingly emphasising eco-friendly practises that line with their sustainability goals.</a:t>
            </a: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800"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Nonetheless, these sustainability measures are not without difficulties. The accompanying costs and the acceptance of emerging innovations are two significant challenges. Numerous environmentally friendly methods require large initial expenditures, which might have an influence on profit margins, specifically at restricted venues. </a:t>
            </a: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800"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Furthermore, not all stakeholders or visitors are as committed to sustainable practises as others. This mismatch in sustainability principles may result in disputes between a venue's sustainability aims and its guests' choices.</a:t>
            </a: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800"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Thus, this essential perspective highlights the complexities of applying sustainable measures within the hotel sector's conference and event planning sector. It emphasises the significance of achieving a delicate balance that considers both economic and environmental issues while responding to clients' different demands and expectations (</a:t>
            </a: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Calisto, 2022</a:t>
            </a:r>
            <a:r>
              <a:rPr lang="en-IN" sz="1800"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 Achieving sustainable in this setting necessitates careful navigation of these intricacies in order to assure the industry's sustained success and ethical development.</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l">
              <a:lnSpc>
                <a:spcPct val="200000"/>
              </a:lnSpc>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414FCBF8-AC3B-4718-AEFC-FA6B21971D90}" type="slidenum">
              <a:rPr lang="en-IN" smtClean="0"/>
              <a:t>8</a:t>
            </a:fld>
            <a:endParaRPr lang="en-IN"/>
          </a:p>
        </p:txBody>
      </p:sp>
    </p:spTree>
    <p:extLst>
      <p:ext uri="{BB962C8B-B14F-4D97-AF65-F5344CB8AC3E}">
        <p14:creationId xmlns:p14="http://schemas.microsoft.com/office/powerpoint/2010/main" val="16665697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0"/>
              </a:spcBef>
              <a:spcAft>
                <a:spcPts val="600"/>
              </a:spcAft>
            </a:pPr>
            <a:r>
              <a:rPr lang="en-IN" sz="1800" b="1" kern="0" dirty="0">
                <a:solidFill>
                  <a:srgbClr val="000000"/>
                </a:solidFill>
                <a:effectLst/>
                <a:latin typeface="Times New Roman" panose="02020603050405020304" pitchFamily="18" charset="0"/>
                <a:cs typeface="Arial" panose="020B0604020202020204" pitchFamily="34" charset="0"/>
              </a:rPr>
              <a:t>Overview of the specific area</a:t>
            </a:r>
            <a:endParaRPr lang="en-IN" sz="1800" b="1" kern="0" dirty="0">
              <a:effectLst/>
              <a:latin typeface="Times New Roman" panose="02020603050405020304" pitchFamily="18" charset="0"/>
              <a:cs typeface="Arial" panose="020B0604020202020204" pitchFamily="34" charset="0"/>
            </a:endParaRPr>
          </a:p>
          <a:p>
            <a:pPr algn="just">
              <a:lnSpc>
                <a:spcPct val="200000"/>
              </a:lnSpc>
            </a:pPr>
            <a:r>
              <a:rPr lang="en-IN" sz="1800"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The Conference Delegate performs an important function in the hotel sector, organising the proper execution of meetings, workshops, and events held on hotel premises. These experts are the fundamental foundation of managing events, overseeing a wide range of activities from early event organising to post-event evaluation. Their responsibilities include interacting with clients to determine their specific needs, arranging the distribution of meeting venues, handling catering and multimedia offerings, and overseeing the financial complexities that comprise any effective event.</a:t>
            </a: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800"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The Conference Delegate is in an exceptional position since he or she serves as the key mediator between the requirements of the client and the hotel's accessible assets and capacities. They have been responsible for guaranteeing that events go off without any problems. Furthermore, the critical responsibility of integrating sustainability into all aspects of the meeting or organising process falls heavily on them. This entails advising customers on alternatives that are environmentally friendly localising sourcing to minimise the environmental impact, and minimising trash output during events (</a:t>
            </a:r>
            <a:r>
              <a:rPr lang="en-IN" sz="1800" dirty="0" err="1">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Soosan</a:t>
            </a:r>
            <a:r>
              <a:rPr lang="en-IN" sz="1800"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 2021).</a:t>
            </a: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800"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Conference Delegate recognises their essential role to encourage environmentally conscious practises and their role as facilitators of change that assist convert the sector into a more ethical and sustainable business.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414FCBF8-AC3B-4718-AEFC-FA6B21971D90}" type="slidenum">
              <a:rPr lang="en-IN" smtClean="0"/>
              <a:t>9</a:t>
            </a:fld>
            <a:endParaRPr lang="en-IN"/>
          </a:p>
        </p:txBody>
      </p:sp>
    </p:spTree>
    <p:extLst>
      <p:ext uri="{BB962C8B-B14F-4D97-AF65-F5344CB8AC3E}">
        <p14:creationId xmlns:p14="http://schemas.microsoft.com/office/powerpoint/2010/main" val="8590215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IN" sz="1800" i="1" u="sng"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Environmental impact</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The sustainability issue has significant real-world environmental implications within the hotel and hospitality sectors. The decline of emissions of carbon dioxide and consumption of energy is one of the most noticeable impacts. Hotels and venues are rapidly using energy-efficient solutions, resulting in lower energy use for cooling, heating, and lighting (</a:t>
            </a: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Moise, 2021</a:t>
            </a:r>
            <a:r>
              <a:rPr lang="en-IN" sz="1800"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 This not only reduces operational expenses additionally decreases the carbon impact, which helps to mitigate climate change. Furthermore, minimising waste initiatives, recycling, and the consumption of environmentally friendly products have resulted in less disposal trash and a more accountable approach to resource allocation. The sector's dedication to sustainability offers measurable benefits for regional ecosystems and the international conditions.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414FCBF8-AC3B-4718-AEFC-FA6B21971D90}" type="slidenum">
              <a:rPr lang="en-IN" smtClean="0"/>
              <a:t>10</a:t>
            </a:fld>
            <a:endParaRPr lang="en-IN"/>
          </a:p>
        </p:txBody>
      </p:sp>
    </p:spTree>
    <p:extLst>
      <p:ext uri="{BB962C8B-B14F-4D97-AF65-F5344CB8AC3E}">
        <p14:creationId xmlns:p14="http://schemas.microsoft.com/office/powerpoint/2010/main" val="40693324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IN" sz="1800" i="1" u="sng"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Economic implication</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The hotel and hospitality industries face major economic consequences as a result of sustainability practises. They frequently result in long-term cost benefits while some sustainability programmes may necessitate upfront outlays. Energy-efficient solutions and waste-reduction programmes lower operating expenses, enhancing the industry's financial sustainability. Furthermore, environmentally friendly marketing and a dedication to sustainability might attract a rising segment of customers who value ethical business practises. This results in improved occupancy rates, greater profits, and an increased competitive edge. As a result, sustainability is not merely environmentally sustainable but also financially beneficial, having the potential to improve the sector's economic resilience.</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414FCBF8-AC3B-4718-AEFC-FA6B21971D90}" type="slidenum">
              <a:rPr lang="en-IN" smtClean="0"/>
              <a:t>11</a:t>
            </a:fld>
            <a:endParaRPr lang="en-IN"/>
          </a:p>
        </p:txBody>
      </p:sp>
    </p:spTree>
    <p:extLst>
      <p:ext uri="{BB962C8B-B14F-4D97-AF65-F5344CB8AC3E}">
        <p14:creationId xmlns:p14="http://schemas.microsoft.com/office/powerpoint/2010/main" val="11130331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IN" sz="1800" i="1" u="sng"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Social and customer engagement</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Sustainability activities in the hotel and hospitality sector has profound social consequences. The sector helps foster regional development and promotes entrepreneurs by actively connecting with the local population and purchasing goods and services domestically (</a:t>
            </a:r>
            <a:r>
              <a:rPr lang="en-IN" sz="1800" dirty="0" err="1">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Wattar</a:t>
            </a:r>
            <a:r>
              <a:rPr lang="en-IN" sz="1800"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 2021). Furthermore, environmentally friendly practises resonate with socially concerned customers, creating loyalty to the company and excellent visitor experiences. Guests progressively respect and seek out restaurants that share their beliefs. This collaboration not only improves the hotel's credibility but also develops the industry's relationship with its customers. In this context, the practical effect of sustainability is visible in the formation of a beneficial feedback process that benefits simultaneously the sector as well as society as a whole.</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414FCBF8-AC3B-4718-AEFC-FA6B21971D90}" type="slidenum">
              <a:rPr lang="en-IN" smtClean="0"/>
              <a:t>12</a:t>
            </a:fld>
            <a:endParaRPr lang="en-IN"/>
          </a:p>
        </p:txBody>
      </p:sp>
    </p:spTree>
    <p:extLst>
      <p:ext uri="{BB962C8B-B14F-4D97-AF65-F5344CB8AC3E}">
        <p14:creationId xmlns:p14="http://schemas.microsoft.com/office/powerpoint/2010/main" val="6516420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0"/>
              </a:spcBef>
              <a:spcAft>
                <a:spcPts val="600"/>
              </a:spcAft>
            </a:pPr>
            <a:r>
              <a:rPr lang="en-IN" sz="1800" b="1" kern="0" dirty="0">
                <a:solidFill>
                  <a:srgbClr val="000000"/>
                </a:solidFill>
                <a:effectLst/>
                <a:latin typeface="Times New Roman" panose="02020603050405020304" pitchFamily="18" charset="0"/>
                <a:cs typeface="Arial" panose="020B0604020202020204" pitchFamily="34" charset="0"/>
              </a:rPr>
              <a:t>Future Policies and Management Practices</a:t>
            </a:r>
            <a:endParaRPr lang="en-IN" sz="1800" b="1" kern="0" dirty="0">
              <a:effectLst/>
              <a:latin typeface="Times New Roman" panose="02020603050405020304" pitchFamily="18" charset="0"/>
              <a:cs typeface="Arial" panose="020B0604020202020204" pitchFamily="34" charset="0"/>
            </a:endParaRPr>
          </a:p>
          <a:p>
            <a:pPr algn="just">
              <a:lnSpc>
                <a:spcPct val="200000"/>
              </a:lnSpc>
            </a:pPr>
            <a:r>
              <a:rPr lang="en-IN" sz="1800" i="1" u="sng"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Sustainable standards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Adopting and prioritising sustainable accreditation and standards is a significant advice for the hotel business. Setting defined sustainability requirements and subscribing to recognised certifications like Green Key and Earth Check may serve as a foundation for hotels and organisations to follow. This guarantees that the approach to sustainability is uniform and measurable. The sector may acquire the credibility of environmentally aware customers and establish its commitment to responsible practises by embracing these criteria. Furthermore, compliance with such standards can result in efficiency in operations, lower expenses, and a competitive advantage. As a result, future regulations should encourage and even enforce sustainability credentials, while management should pursue and keep these endorsements proactively to demonstrate their commitment to sustainable business practises.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i="1" u="sng"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Guest engagement</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Another critical suggestion is for emphasis on visitor education and engagement in terms of sustainability. Hospitality organisations should take a substantial part in telling customers about their sustainability initiatives. Hotels and events can create consciousness among their visitors and encourage them to participate in environmentally friendly practises throughout their stay by using clear communication and participating in efforts. Adopting environmentally friendly practises and then instructing customers about how they can help, such as recycling washcloths and lowering electricity consumption, can have a positive effect on the environment (</a:t>
            </a:r>
            <a:r>
              <a:rPr lang="en-IN" sz="1800" dirty="0" err="1">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Lamm</a:t>
            </a:r>
            <a:r>
              <a:rPr lang="en-IN" sz="1800"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 2021). Involving guests in sustainability initiatives not only improves their experiences, but it also fosters an awareness of collaborative accountability. Future rules should encourage visitor understanding and engagement, as well as management should incorporate environmentally friendly practises into guest experiences to demonstrate the industry's dedication to an environmentally friendly future.</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414FCBF8-AC3B-4718-AEFC-FA6B21971D90}" type="slidenum">
              <a:rPr lang="en-IN" smtClean="0"/>
              <a:t>13</a:t>
            </a:fld>
            <a:endParaRPr lang="en-IN"/>
          </a:p>
        </p:txBody>
      </p:sp>
    </p:spTree>
    <p:extLst>
      <p:ext uri="{BB962C8B-B14F-4D97-AF65-F5344CB8AC3E}">
        <p14:creationId xmlns:p14="http://schemas.microsoft.com/office/powerpoint/2010/main" val="21527843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0"/>
              </a:spcBef>
              <a:spcAft>
                <a:spcPts val="600"/>
              </a:spcAft>
            </a:pPr>
            <a:r>
              <a:rPr lang="en-IN" sz="1800" b="1" kern="0" dirty="0">
                <a:solidFill>
                  <a:srgbClr val="000000"/>
                </a:solidFill>
                <a:effectLst/>
                <a:latin typeface="Times New Roman" panose="02020603050405020304" pitchFamily="18" charset="0"/>
                <a:cs typeface="Arial" panose="020B0604020202020204" pitchFamily="34" charset="0"/>
              </a:rPr>
              <a:t>Conclusion</a:t>
            </a:r>
            <a:endParaRPr lang="en-IN" sz="1800" b="1" kern="0" dirty="0">
              <a:effectLst/>
              <a:latin typeface="Times New Roman" panose="02020603050405020304" pitchFamily="18" charset="0"/>
              <a:cs typeface="Arial" panose="020B0604020202020204" pitchFamily="34" charset="0"/>
            </a:endParaRPr>
          </a:p>
          <a:p>
            <a:pPr algn="just">
              <a:lnSpc>
                <a:spcPct val="200000"/>
              </a:lnSpc>
            </a:pPr>
            <a:r>
              <a:rPr lang="en-IN" sz="1800"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The hotel and hospitality business in the United Kingdom is negotiating the difficult conditions of sustainability, acknowledging its enormous effects on the environment, economy, and culture. Proactive steps taken by this industry, such as the adoption of energy-efficient innovations and sustainable procurement, have resulted in significant improvements in greenhouse gas emissions and waste. Nevertheless, challenges like as initial expenditures and different levels of engagement among clients highlight the importance of a balanced strategy. The sector ought to embrace sustainable accreditation and standards, while also engaging visitors through training and involvement. These measures are critical for realising the sector's cohesive and successful future, as they integrate ethical business practises with responsibility for the environment and consumer demands.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414FCBF8-AC3B-4718-AEFC-FA6B21971D90}" type="slidenum">
              <a:rPr lang="en-IN" smtClean="0"/>
              <a:t>14</a:t>
            </a:fld>
            <a:endParaRPr lang="en-IN"/>
          </a:p>
        </p:txBody>
      </p:sp>
    </p:spTree>
    <p:extLst>
      <p:ext uri="{BB962C8B-B14F-4D97-AF65-F5344CB8AC3E}">
        <p14:creationId xmlns:p14="http://schemas.microsoft.com/office/powerpoint/2010/main" val="16858099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References</a:t>
            </a:r>
          </a:p>
          <a:p>
            <a:pPr algn="just">
              <a:lnSpc>
                <a:spcPct val="200000"/>
              </a:lnSpc>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Calisto, M.L., 2021. Environmental sustainability strategies for hotel industry: doing the right thing or doing things right?. Sustainability, 13(18), p.10380.</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err="1">
                <a:effectLst/>
                <a:latin typeface="Times New Roman" panose="02020603050405020304" pitchFamily="18" charset="0"/>
                <a:ea typeface="Times New Roman" panose="02020603050405020304" pitchFamily="18" charset="0"/>
                <a:cs typeface="Times New Roman" panose="02020603050405020304" pitchFamily="18" charset="0"/>
              </a:rPr>
              <a:t>Lamm</a:t>
            </a: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 D.K., 2021. An exploration of sustainable practices in the hospitality industry. Evidence from hotels. International Journal of Environmental Management and Hospitality.</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Milo, S., (2022). Implementing Sustainability Into The Hospitality Industry. [Online]Available at: https://www.forbes.com/sites/forbesbusinesscouncil/2022/09/29/implementing-sustainability-into-the-hospitality-industry/?sh=14205cee6c30 [Accessed 3 November 2023].</a:t>
            </a:r>
          </a:p>
          <a:p>
            <a:pPr algn="just">
              <a:lnSpc>
                <a:spcPct val="200000"/>
              </a:lnSpc>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Moise, M.E., 2021. “Green” practices of functional value, guest satisfaction and loyalty. Global Journal of Hospitality and Hotels, 4(5), pp.722-738.</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Silva, G.M. 2021. Sustainability practices in hospitality: Case study of a hotel. Sustainability, 13(6), p.3164.</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err="1">
                <a:effectLst/>
                <a:latin typeface="Times New Roman" panose="02020603050405020304" pitchFamily="18" charset="0"/>
                <a:ea typeface="Times New Roman" panose="02020603050405020304" pitchFamily="18" charset="0"/>
                <a:cs typeface="Times New Roman" panose="02020603050405020304" pitchFamily="18" charset="0"/>
              </a:rPr>
              <a:t>Soosan</a:t>
            </a: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 A., 2019. Investigating sustainable practices in hotel industry-from various perspective: Evidence from a Hospitality Industry. Sustainability, 11(23), p.6556.</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Stan, J., (2023). Tripple Bottom Line. [Online]Available at: https://www.forbes.com/sites/jeroenkrbaijenbrink/2019/12/10/what-the-3ps-of-the-triple-bottom-line-theory/?sh=31265c2d5143 [Accessed 3 November 2023].</a:t>
            </a:r>
          </a:p>
          <a:p>
            <a:pPr algn="just">
              <a:lnSpc>
                <a:spcPct val="200000"/>
              </a:lnSpc>
            </a:pPr>
            <a:r>
              <a:rPr lang="en-IN" sz="1800" dirty="0" err="1">
                <a:effectLst/>
                <a:latin typeface="Times New Roman" panose="02020603050405020304" pitchFamily="18" charset="0"/>
                <a:ea typeface="Times New Roman" panose="02020603050405020304" pitchFamily="18" charset="0"/>
                <a:cs typeface="Times New Roman" panose="02020603050405020304" pitchFamily="18" charset="0"/>
              </a:rPr>
              <a:t>Wattar</a:t>
            </a: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 K.M., 2019. The role of integrating hotel sustainability practices to enhance Hotel Financial Performance. Global Journal of Hospitality, Tourism and Hospitality, 8(5), pp.1-16.</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err="1">
                <a:effectLst/>
                <a:latin typeface="Times New Roman" panose="02020603050405020304" pitchFamily="18" charset="0"/>
                <a:ea typeface="Arial" panose="020B0604020202020204" pitchFamily="34" charset="0"/>
                <a:cs typeface="Arial" panose="020B0604020202020204" pitchFamily="34" charset="0"/>
              </a:rPr>
              <a:t>Wheley</a:t>
            </a:r>
            <a:r>
              <a:rPr lang="en-IN" sz="1800" dirty="0">
                <a:effectLst/>
                <a:latin typeface="Times New Roman" panose="02020603050405020304" pitchFamily="18" charset="0"/>
                <a:ea typeface="Arial" panose="020B0604020202020204" pitchFamily="34" charset="0"/>
                <a:cs typeface="Arial" panose="020B0604020202020204" pitchFamily="34" charset="0"/>
              </a:rPr>
              <a:t>, S., (2023). </a:t>
            </a:r>
            <a:r>
              <a:rPr lang="en-IN" sz="1800" dirty="0" err="1">
                <a:effectLst/>
                <a:latin typeface="Times New Roman" panose="02020603050405020304" pitchFamily="18" charset="0"/>
                <a:ea typeface="Arial" panose="020B0604020202020204" pitchFamily="34" charset="0"/>
                <a:cs typeface="Arial" panose="020B0604020202020204" pitchFamily="34" charset="0"/>
              </a:rPr>
              <a:t>Sustaianability</a:t>
            </a:r>
            <a:r>
              <a:rPr lang="en-IN" sz="1800" dirty="0">
                <a:effectLst/>
                <a:latin typeface="Times New Roman" panose="02020603050405020304" pitchFamily="18" charset="0"/>
                <a:ea typeface="Arial" panose="020B0604020202020204" pitchFamily="34" charset="0"/>
                <a:cs typeface="Arial" panose="020B0604020202020204" pitchFamily="34" charset="0"/>
              </a:rPr>
              <a:t> lessons from eco-friendly hotels. [Online]Available at: https://www.forbes.com/sites/michellemartin/2018/05/30/6-sustainability-lessons-from-this-eco-friendly-hotels/?sh=1aa43f731390 [Accessed 3 November 2023].</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Wick, S., (2022). How sustainability important in hotels. [Online]Available at: https://www.forbes.com/sites/johnmariani/2022/07/19/how-sustainability-has-become-important-in-hotels/ [Accessed 3 November 2023].</a:t>
            </a:r>
          </a:p>
          <a:p>
            <a:endParaRPr lang="en-IN" dirty="0"/>
          </a:p>
        </p:txBody>
      </p:sp>
      <p:sp>
        <p:nvSpPr>
          <p:cNvPr id="4" name="Slide Number Placeholder 3"/>
          <p:cNvSpPr>
            <a:spLocks noGrp="1"/>
          </p:cNvSpPr>
          <p:nvPr>
            <p:ph type="sldNum" sz="quarter" idx="5"/>
          </p:nvPr>
        </p:nvSpPr>
        <p:spPr/>
        <p:txBody>
          <a:bodyPr/>
          <a:lstStyle/>
          <a:p>
            <a:fld id="{414FCBF8-AC3B-4718-AEFC-FA6B21971D90}" type="slidenum">
              <a:rPr lang="en-IN" smtClean="0"/>
              <a:t>15</a:t>
            </a:fld>
            <a:endParaRPr lang="en-IN"/>
          </a:p>
        </p:txBody>
      </p:sp>
    </p:spTree>
    <p:extLst>
      <p:ext uri="{BB962C8B-B14F-4D97-AF65-F5344CB8AC3E}">
        <p14:creationId xmlns:p14="http://schemas.microsoft.com/office/powerpoint/2010/main" val="14467334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60318-B530-F263-FCED-0A56D74B470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44DE65E6-1538-6256-8C37-A87832CCE02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0A4E6C4D-DD12-53BE-C21F-B138C31D0A0A}"/>
              </a:ext>
            </a:extLst>
          </p:cNvPr>
          <p:cNvSpPr>
            <a:spLocks noGrp="1"/>
          </p:cNvSpPr>
          <p:nvPr>
            <p:ph type="dt" sz="half" idx="10"/>
          </p:nvPr>
        </p:nvSpPr>
        <p:spPr/>
        <p:txBody>
          <a:bodyPr/>
          <a:lstStyle/>
          <a:p>
            <a:fld id="{47263622-290B-4F42-8781-99E4FF7D08C0}" type="datetimeFigureOut">
              <a:rPr lang="en-IN" smtClean="0"/>
              <a:t>08/11/23</a:t>
            </a:fld>
            <a:endParaRPr lang="en-IN"/>
          </a:p>
        </p:txBody>
      </p:sp>
      <p:sp>
        <p:nvSpPr>
          <p:cNvPr id="5" name="Footer Placeholder 4">
            <a:extLst>
              <a:ext uri="{FF2B5EF4-FFF2-40B4-BE49-F238E27FC236}">
                <a16:creationId xmlns:a16="http://schemas.microsoft.com/office/drawing/2014/main" id="{57787E25-8404-93E3-2BA4-A69DE01440E1}"/>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822071AB-6A6E-2BC3-3303-F4F21B5B892F}"/>
              </a:ext>
            </a:extLst>
          </p:cNvPr>
          <p:cNvSpPr>
            <a:spLocks noGrp="1"/>
          </p:cNvSpPr>
          <p:nvPr>
            <p:ph type="sldNum" sz="quarter" idx="12"/>
          </p:nvPr>
        </p:nvSpPr>
        <p:spPr/>
        <p:txBody>
          <a:bodyPr/>
          <a:lstStyle/>
          <a:p>
            <a:fld id="{7E1420B0-313A-4AD1-A4FA-38E756B285FB}" type="slidenum">
              <a:rPr lang="en-IN" smtClean="0"/>
              <a:t>‹#›</a:t>
            </a:fld>
            <a:endParaRPr lang="en-IN"/>
          </a:p>
        </p:txBody>
      </p:sp>
    </p:spTree>
    <p:extLst>
      <p:ext uri="{BB962C8B-B14F-4D97-AF65-F5344CB8AC3E}">
        <p14:creationId xmlns:p14="http://schemas.microsoft.com/office/powerpoint/2010/main" val="16596417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91B63-DADC-8295-1602-5006F7E0C82C}"/>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E5ADA74A-4027-60A3-E52F-CA61FAAF01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F96D619F-263E-123C-BE73-2C37FA3DD687}"/>
              </a:ext>
            </a:extLst>
          </p:cNvPr>
          <p:cNvSpPr>
            <a:spLocks noGrp="1"/>
          </p:cNvSpPr>
          <p:nvPr>
            <p:ph type="dt" sz="half" idx="10"/>
          </p:nvPr>
        </p:nvSpPr>
        <p:spPr/>
        <p:txBody>
          <a:bodyPr/>
          <a:lstStyle/>
          <a:p>
            <a:fld id="{47263622-290B-4F42-8781-99E4FF7D08C0}" type="datetimeFigureOut">
              <a:rPr lang="en-IN" smtClean="0"/>
              <a:t>08/11/23</a:t>
            </a:fld>
            <a:endParaRPr lang="en-IN"/>
          </a:p>
        </p:txBody>
      </p:sp>
      <p:sp>
        <p:nvSpPr>
          <p:cNvPr id="5" name="Footer Placeholder 4">
            <a:extLst>
              <a:ext uri="{FF2B5EF4-FFF2-40B4-BE49-F238E27FC236}">
                <a16:creationId xmlns:a16="http://schemas.microsoft.com/office/drawing/2014/main" id="{E472F085-6AB0-4A12-7D50-D5CE113B0927}"/>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DB62851-8510-BF51-11B5-CA358B9C5E82}"/>
              </a:ext>
            </a:extLst>
          </p:cNvPr>
          <p:cNvSpPr>
            <a:spLocks noGrp="1"/>
          </p:cNvSpPr>
          <p:nvPr>
            <p:ph type="sldNum" sz="quarter" idx="12"/>
          </p:nvPr>
        </p:nvSpPr>
        <p:spPr/>
        <p:txBody>
          <a:bodyPr/>
          <a:lstStyle/>
          <a:p>
            <a:fld id="{7E1420B0-313A-4AD1-A4FA-38E756B285FB}" type="slidenum">
              <a:rPr lang="en-IN" smtClean="0"/>
              <a:t>‹#›</a:t>
            </a:fld>
            <a:endParaRPr lang="en-IN"/>
          </a:p>
        </p:txBody>
      </p:sp>
    </p:spTree>
    <p:extLst>
      <p:ext uri="{BB962C8B-B14F-4D97-AF65-F5344CB8AC3E}">
        <p14:creationId xmlns:p14="http://schemas.microsoft.com/office/powerpoint/2010/main" val="38819981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4CF8-1291-5685-9DCB-BEC03864756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C61F684D-F87E-7EE1-F73D-78EE57C3463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D9E8B91-114A-B755-00FB-59943E479899}"/>
              </a:ext>
            </a:extLst>
          </p:cNvPr>
          <p:cNvSpPr>
            <a:spLocks noGrp="1"/>
          </p:cNvSpPr>
          <p:nvPr>
            <p:ph type="dt" sz="half" idx="10"/>
          </p:nvPr>
        </p:nvSpPr>
        <p:spPr/>
        <p:txBody>
          <a:bodyPr/>
          <a:lstStyle/>
          <a:p>
            <a:fld id="{47263622-290B-4F42-8781-99E4FF7D08C0}" type="datetimeFigureOut">
              <a:rPr lang="en-IN" smtClean="0"/>
              <a:t>08/11/23</a:t>
            </a:fld>
            <a:endParaRPr lang="en-IN"/>
          </a:p>
        </p:txBody>
      </p:sp>
      <p:sp>
        <p:nvSpPr>
          <p:cNvPr id="5" name="Footer Placeholder 4">
            <a:extLst>
              <a:ext uri="{FF2B5EF4-FFF2-40B4-BE49-F238E27FC236}">
                <a16:creationId xmlns:a16="http://schemas.microsoft.com/office/drawing/2014/main" id="{51BB979B-FC19-D430-DCA8-88B51E4B693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D779DED4-E1A5-2A23-6E9E-DBA220139C08}"/>
              </a:ext>
            </a:extLst>
          </p:cNvPr>
          <p:cNvSpPr>
            <a:spLocks noGrp="1"/>
          </p:cNvSpPr>
          <p:nvPr>
            <p:ph type="sldNum" sz="quarter" idx="12"/>
          </p:nvPr>
        </p:nvSpPr>
        <p:spPr/>
        <p:txBody>
          <a:bodyPr/>
          <a:lstStyle/>
          <a:p>
            <a:fld id="{7E1420B0-313A-4AD1-A4FA-38E756B285FB}" type="slidenum">
              <a:rPr lang="en-IN" smtClean="0"/>
              <a:t>‹#›</a:t>
            </a:fld>
            <a:endParaRPr lang="en-IN"/>
          </a:p>
        </p:txBody>
      </p:sp>
    </p:spTree>
    <p:extLst>
      <p:ext uri="{BB962C8B-B14F-4D97-AF65-F5344CB8AC3E}">
        <p14:creationId xmlns:p14="http://schemas.microsoft.com/office/powerpoint/2010/main" val="27077497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3737D-2E17-8FF8-E306-213C161EA335}"/>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79DDE851-2922-AFE4-C307-DA7C6F1D9FA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D08D8BFE-6846-A014-FD83-1E37EDC293B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59232C41-FB70-37D0-4545-C59C038F7F43}"/>
              </a:ext>
            </a:extLst>
          </p:cNvPr>
          <p:cNvSpPr>
            <a:spLocks noGrp="1"/>
          </p:cNvSpPr>
          <p:nvPr>
            <p:ph type="dt" sz="half" idx="10"/>
          </p:nvPr>
        </p:nvSpPr>
        <p:spPr/>
        <p:txBody>
          <a:bodyPr/>
          <a:lstStyle/>
          <a:p>
            <a:fld id="{47263622-290B-4F42-8781-99E4FF7D08C0}" type="datetimeFigureOut">
              <a:rPr lang="en-IN" smtClean="0"/>
              <a:t>08/11/23</a:t>
            </a:fld>
            <a:endParaRPr lang="en-IN"/>
          </a:p>
        </p:txBody>
      </p:sp>
      <p:sp>
        <p:nvSpPr>
          <p:cNvPr id="6" name="Footer Placeholder 5">
            <a:extLst>
              <a:ext uri="{FF2B5EF4-FFF2-40B4-BE49-F238E27FC236}">
                <a16:creationId xmlns:a16="http://schemas.microsoft.com/office/drawing/2014/main" id="{362D56C9-5431-4093-0FA1-B894D6EE7114}"/>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1E63CCBF-33C5-A272-1181-B3C71C7B6179}"/>
              </a:ext>
            </a:extLst>
          </p:cNvPr>
          <p:cNvSpPr>
            <a:spLocks noGrp="1"/>
          </p:cNvSpPr>
          <p:nvPr>
            <p:ph type="sldNum" sz="quarter" idx="12"/>
          </p:nvPr>
        </p:nvSpPr>
        <p:spPr/>
        <p:txBody>
          <a:bodyPr/>
          <a:lstStyle/>
          <a:p>
            <a:fld id="{7E1420B0-313A-4AD1-A4FA-38E756B285FB}" type="slidenum">
              <a:rPr lang="en-IN" smtClean="0"/>
              <a:t>‹#›</a:t>
            </a:fld>
            <a:endParaRPr lang="en-IN"/>
          </a:p>
        </p:txBody>
      </p:sp>
    </p:spTree>
    <p:extLst>
      <p:ext uri="{BB962C8B-B14F-4D97-AF65-F5344CB8AC3E}">
        <p14:creationId xmlns:p14="http://schemas.microsoft.com/office/powerpoint/2010/main" val="5714233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482611-8C34-2C86-89C1-E69FB14032F0}"/>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09F3EBA3-C49A-D4F2-0634-5F827634284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05BEA83-5311-E075-FC4D-1D7614D44BC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100BD9F5-7843-2E54-A4F5-470AB327244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AE43EF8-E03A-0ED2-48A1-5BA812CCF9E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B1A3BB7B-88D1-9EF5-9E3A-69F59B79F389}"/>
              </a:ext>
            </a:extLst>
          </p:cNvPr>
          <p:cNvSpPr>
            <a:spLocks noGrp="1"/>
          </p:cNvSpPr>
          <p:nvPr>
            <p:ph type="dt" sz="half" idx="10"/>
          </p:nvPr>
        </p:nvSpPr>
        <p:spPr/>
        <p:txBody>
          <a:bodyPr/>
          <a:lstStyle/>
          <a:p>
            <a:fld id="{47263622-290B-4F42-8781-99E4FF7D08C0}" type="datetimeFigureOut">
              <a:rPr lang="en-IN" smtClean="0"/>
              <a:t>08/11/23</a:t>
            </a:fld>
            <a:endParaRPr lang="en-IN"/>
          </a:p>
        </p:txBody>
      </p:sp>
      <p:sp>
        <p:nvSpPr>
          <p:cNvPr id="8" name="Footer Placeholder 7">
            <a:extLst>
              <a:ext uri="{FF2B5EF4-FFF2-40B4-BE49-F238E27FC236}">
                <a16:creationId xmlns:a16="http://schemas.microsoft.com/office/drawing/2014/main" id="{7EC1BF3D-8EF8-F1AD-E127-32827D4F61C5}"/>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6A328812-9208-9236-C814-C9F1D7FF07C6}"/>
              </a:ext>
            </a:extLst>
          </p:cNvPr>
          <p:cNvSpPr>
            <a:spLocks noGrp="1"/>
          </p:cNvSpPr>
          <p:nvPr>
            <p:ph type="sldNum" sz="quarter" idx="12"/>
          </p:nvPr>
        </p:nvSpPr>
        <p:spPr/>
        <p:txBody>
          <a:bodyPr/>
          <a:lstStyle/>
          <a:p>
            <a:fld id="{7E1420B0-313A-4AD1-A4FA-38E756B285FB}" type="slidenum">
              <a:rPr lang="en-IN" smtClean="0"/>
              <a:t>‹#›</a:t>
            </a:fld>
            <a:endParaRPr lang="en-IN"/>
          </a:p>
        </p:txBody>
      </p:sp>
    </p:spTree>
    <p:extLst>
      <p:ext uri="{BB962C8B-B14F-4D97-AF65-F5344CB8AC3E}">
        <p14:creationId xmlns:p14="http://schemas.microsoft.com/office/powerpoint/2010/main" val="9348412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6295C-1E3C-BFF5-7A31-E329F8EF8A7E}"/>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2EFC51BA-5673-FC78-61A4-94F414CDDF85}"/>
              </a:ext>
            </a:extLst>
          </p:cNvPr>
          <p:cNvSpPr>
            <a:spLocks noGrp="1"/>
          </p:cNvSpPr>
          <p:nvPr>
            <p:ph type="dt" sz="half" idx="10"/>
          </p:nvPr>
        </p:nvSpPr>
        <p:spPr/>
        <p:txBody>
          <a:bodyPr/>
          <a:lstStyle/>
          <a:p>
            <a:fld id="{47263622-290B-4F42-8781-99E4FF7D08C0}" type="datetimeFigureOut">
              <a:rPr lang="en-IN" smtClean="0"/>
              <a:t>08/11/23</a:t>
            </a:fld>
            <a:endParaRPr lang="en-IN"/>
          </a:p>
        </p:txBody>
      </p:sp>
      <p:sp>
        <p:nvSpPr>
          <p:cNvPr id="4" name="Footer Placeholder 3">
            <a:extLst>
              <a:ext uri="{FF2B5EF4-FFF2-40B4-BE49-F238E27FC236}">
                <a16:creationId xmlns:a16="http://schemas.microsoft.com/office/drawing/2014/main" id="{7BA2827C-8F70-558B-3509-D5228BA217CC}"/>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36526158-D2D7-10E4-8B1C-9F9D33956528}"/>
              </a:ext>
            </a:extLst>
          </p:cNvPr>
          <p:cNvSpPr>
            <a:spLocks noGrp="1"/>
          </p:cNvSpPr>
          <p:nvPr>
            <p:ph type="sldNum" sz="quarter" idx="12"/>
          </p:nvPr>
        </p:nvSpPr>
        <p:spPr/>
        <p:txBody>
          <a:bodyPr/>
          <a:lstStyle/>
          <a:p>
            <a:fld id="{7E1420B0-313A-4AD1-A4FA-38E756B285FB}" type="slidenum">
              <a:rPr lang="en-IN" smtClean="0"/>
              <a:t>‹#›</a:t>
            </a:fld>
            <a:endParaRPr lang="en-IN"/>
          </a:p>
        </p:txBody>
      </p:sp>
    </p:spTree>
    <p:extLst>
      <p:ext uri="{BB962C8B-B14F-4D97-AF65-F5344CB8AC3E}">
        <p14:creationId xmlns:p14="http://schemas.microsoft.com/office/powerpoint/2010/main" val="17240706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E7F7F60-A656-BD90-8416-E61288477CB1}"/>
              </a:ext>
            </a:extLst>
          </p:cNvPr>
          <p:cNvSpPr>
            <a:spLocks noGrp="1"/>
          </p:cNvSpPr>
          <p:nvPr>
            <p:ph type="dt" sz="half" idx="10"/>
          </p:nvPr>
        </p:nvSpPr>
        <p:spPr/>
        <p:txBody>
          <a:bodyPr/>
          <a:lstStyle/>
          <a:p>
            <a:fld id="{47263622-290B-4F42-8781-99E4FF7D08C0}" type="datetimeFigureOut">
              <a:rPr lang="en-IN" smtClean="0"/>
              <a:t>08/11/23</a:t>
            </a:fld>
            <a:endParaRPr lang="en-IN"/>
          </a:p>
        </p:txBody>
      </p:sp>
      <p:sp>
        <p:nvSpPr>
          <p:cNvPr id="3" name="Footer Placeholder 2">
            <a:extLst>
              <a:ext uri="{FF2B5EF4-FFF2-40B4-BE49-F238E27FC236}">
                <a16:creationId xmlns:a16="http://schemas.microsoft.com/office/drawing/2014/main" id="{6BB82DC5-76A9-7A2A-55E3-EF7C03EE5EF4}"/>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4CD2B64F-3603-0BDB-A1B6-9D9C2036EC58}"/>
              </a:ext>
            </a:extLst>
          </p:cNvPr>
          <p:cNvSpPr>
            <a:spLocks noGrp="1"/>
          </p:cNvSpPr>
          <p:nvPr>
            <p:ph type="sldNum" sz="quarter" idx="12"/>
          </p:nvPr>
        </p:nvSpPr>
        <p:spPr/>
        <p:txBody>
          <a:bodyPr/>
          <a:lstStyle/>
          <a:p>
            <a:fld id="{7E1420B0-313A-4AD1-A4FA-38E756B285FB}" type="slidenum">
              <a:rPr lang="en-IN" smtClean="0"/>
              <a:t>‹#›</a:t>
            </a:fld>
            <a:endParaRPr lang="en-IN"/>
          </a:p>
        </p:txBody>
      </p:sp>
    </p:spTree>
    <p:extLst>
      <p:ext uri="{BB962C8B-B14F-4D97-AF65-F5344CB8AC3E}">
        <p14:creationId xmlns:p14="http://schemas.microsoft.com/office/powerpoint/2010/main" val="1869666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1B8C59-6C06-E606-45E9-27BE1A5299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7BD58166-16A0-E54A-27C9-A7EE0952398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9F6A6569-5DAF-EA7C-8A39-12B7FCE325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3D98809-AA1E-AC3F-D16E-A378AF18AB3F}"/>
              </a:ext>
            </a:extLst>
          </p:cNvPr>
          <p:cNvSpPr>
            <a:spLocks noGrp="1"/>
          </p:cNvSpPr>
          <p:nvPr>
            <p:ph type="dt" sz="half" idx="10"/>
          </p:nvPr>
        </p:nvSpPr>
        <p:spPr/>
        <p:txBody>
          <a:bodyPr/>
          <a:lstStyle/>
          <a:p>
            <a:fld id="{47263622-290B-4F42-8781-99E4FF7D08C0}" type="datetimeFigureOut">
              <a:rPr lang="en-IN" smtClean="0"/>
              <a:t>08/11/23</a:t>
            </a:fld>
            <a:endParaRPr lang="en-IN"/>
          </a:p>
        </p:txBody>
      </p:sp>
      <p:sp>
        <p:nvSpPr>
          <p:cNvPr id="6" name="Footer Placeholder 5">
            <a:extLst>
              <a:ext uri="{FF2B5EF4-FFF2-40B4-BE49-F238E27FC236}">
                <a16:creationId xmlns:a16="http://schemas.microsoft.com/office/drawing/2014/main" id="{718B8A0F-7B38-FD38-0987-6E31F7CBD50C}"/>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6B0FC59F-755A-D09A-064D-0CDE4617A002}"/>
              </a:ext>
            </a:extLst>
          </p:cNvPr>
          <p:cNvSpPr>
            <a:spLocks noGrp="1"/>
          </p:cNvSpPr>
          <p:nvPr>
            <p:ph type="sldNum" sz="quarter" idx="12"/>
          </p:nvPr>
        </p:nvSpPr>
        <p:spPr/>
        <p:txBody>
          <a:bodyPr/>
          <a:lstStyle/>
          <a:p>
            <a:fld id="{7E1420B0-313A-4AD1-A4FA-38E756B285FB}" type="slidenum">
              <a:rPr lang="en-IN" smtClean="0"/>
              <a:t>‹#›</a:t>
            </a:fld>
            <a:endParaRPr lang="en-IN"/>
          </a:p>
        </p:txBody>
      </p:sp>
    </p:spTree>
    <p:extLst>
      <p:ext uri="{BB962C8B-B14F-4D97-AF65-F5344CB8AC3E}">
        <p14:creationId xmlns:p14="http://schemas.microsoft.com/office/powerpoint/2010/main" val="3712053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D55DD-8C12-9152-8A49-46C39668E65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349F018A-AE5E-7D03-4568-42324E0D574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480E12B3-9B34-164F-C989-209A8E9F61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0C36DD-9DF5-68A9-5CF9-1ABB9B66E36F}"/>
              </a:ext>
            </a:extLst>
          </p:cNvPr>
          <p:cNvSpPr>
            <a:spLocks noGrp="1"/>
          </p:cNvSpPr>
          <p:nvPr>
            <p:ph type="dt" sz="half" idx="10"/>
          </p:nvPr>
        </p:nvSpPr>
        <p:spPr/>
        <p:txBody>
          <a:bodyPr/>
          <a:lstStyle/>
          <a:p>
            <a:fld id="{47263622-290B-4F42-8781-99E4FF7D08C0}" type="datetimeFigureOut">
              <a:rPr lang="en-IN" smtClean="0"/>
              <a:t>08/11/23</a:t>
            </a:fld>
            <a:endParaRPr lang="en-IN"/>
          </a:p>
        </p:txBody>
      </p:sp>
      <p:sp>
        <p:nvSpPr>
          <p:cNvPr id="6" name="Footer Placeholder 5">
            <a:extLst>
              <a:ext uri="{FF2B5EF4-FFF2-40B4-BE49-F238E27FC236}">
                <a16:creationId xmlns:a16="http://schemas.microsoft.com/office/drawing/2014/main" id="{69CF06B5-1D8C-6395-F61B-CB6EE19E42F9}"/>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60EA202C-DF05-2A42-E616-19A1C048837D}"/>
              </a:ext>
            </a:extLst>
          </p:cNvPr>
          <p:cNvSpPr>
            <a:spLocks noGrp="1"/>
          </p:cNvSpPr>
          <p:nvPr>
            <p:ph type="sldNum" sz="quarter" idx="12"/>
          </p:nvPr>
        </p:nvSpPr>
        <p:spPr/>
        <p:txBody>
          <a:bodyPr/>
          <a:lstStyle/>
          <a:p>
            <a:fld id="{7E1420B0-313A-4AD1-A4FA-38E756B285FB}" type="slidenum">
              <a:rPr lang="en-IN" smtClean="0"/>
              <a:t>‹#›</a:t>
            </a:fld>
            <a:endParaRPr lang="en-IN"/>
          </a:p>
        </p:txBody>
      </p:sp>
    </p:spTree>
    <p:extLst>
      <p:ext uri="{BB962C8B-B14F-4D97-AF65-F5344CB8AC3E}">
        <p14:creationId xmlns:p14="http://schemas.microsoft.com/office/powerpoint/2010/main" val="25868784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7AD67-03D0-98A2-AE40-DC20E35F4F9D}"/>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D15A2029-D92B-66A0-2F7F-12E09230481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14E2471F-D1DE-27FF-0EC2-BAF5D21EB0AF}"/>
              </a:ext>
            </a:extLst>
          </p:cNvPr>
          <p:cNvSpPr>
            <a:spLocks noGrp="1"/>
          </p:cNvSpPr>
          <p:nvPr>
            <p:ph type="dt" sz="half" idx="10"/>
          </p:nvPr>
        </p:nvSpPr>
        <p:spPr/>
        <p:txBody>
          <a:bodyPr/>
          <a:lstStyle/>
          <a:p>
            <a:fld id="{47263622-290B-4F42-8781-99E4FF7D08C0}" type="datetimeFigureOut">
              <a:rPr lang="en-IN" smtClean="0"/>
              <a:t>08/11/23</a:t>
            </a:fld>
            <a:endParaRPr lang="en-IN"/>
          </a:p>
        </p:txBody>
      </p:sp>
      <p:sp>
        <p:nvSpPr>
          <p:cNvPr id="5" name="Footer Placeholder 4">
            <a:extLst>
              <a:ext uri="{FF2B5EF4-FFF2-40B4-BE49-F238E27FC236}">
                <a16:creationId xmlns:a16="http://schemas.microsoft.com/office/drawing/2014/main" id="{E02B0E84-910B-6DA4-7332-B034B02F119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B81EE3F-78BF-8CE5-3CD2-5C5247A0D49A}"/>
              </a:ext>
            </a:extLst>
          </p:cNvPr>
          <p:cNvSpPr>
            <a:spLocks noGrp="1"/>
          </p:cNvSpPr>
          <p:nvPr>
            <p:ph type="sldNum" sz="quarter" idx="12"/>
          </p:nvPr>
        </p:nvSpPr>
        <p:spPr/>
        <p:txBody>
          <a:bodyPr/>
          <a:lstStyle/>
          <a:p>
            <a:fld id="{7E1420B0-313A-4AD1-A4FA-38E756B285FB}" type="slidenum">
              <a:rPr lang="en-IN" smtClean="0"/>
              <a:t>‹#›</a:t>
            </a:fld>
            <a:endParaRPr lang="en-IN"/>
          </a:p>
        </p:txBody>
      </p:sp>
    </p:spTree>
    <p:extLst>
      <p:ext uri="{BB962C8B-B14F-4D97-AF65-F5344CB8AC3E}">
        <p14:creationId xmlns:p14="http://schemas.microsoft.com/office/powerpoint/2010/main" val="11848452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BFCA123-F44F-8879-0C18-8FA50C6809F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B23DC1BB-7CDA-F32F-5A37-5F0099F8192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27AFE3BA-262E-8BEC-3D66-577D43C94ACF}"/>
              </a:ext>
            </a:extLst>
          </p:cNvPr>
          <p:cNvSpPr>
            <a:spLocks noGrp="1"/>
          </p:cNvSpPr>
          <p:nvPr>
            <p:ph type="dt" sz="half" idx="10"/>
          </p:nvPr>
        </p:nvSpPr>
        <p:spPr/>
        <p:txBody>
          <a:bodyPr/>
          <a:lstStyle/>
          <a:p>
            <a:fld id="{47263622-290B-4F42-8781-99E4FF7D08C0}" type="datetimeFigureOut">
              <a:rPr lang="en-IN" smtClean="0"/>
              <a:t>08/11/23</a:t>
            </a:fld>
            <a:endParaRPr lang="en-IN"/>
          </a:p>
        </p:txBody>
      </p:sp>
      <p:sp>
        <p:nvSpPr>
          <p:cNvPr id="5" name="Footer Placeholder 4">
            <a:extLst>
              <a:ext uri="{FF2B5EF4-FFF2-40B4-BE49-F238E27FC236}">
                <a16:creationId xmlns:a16="http://schemas.microsoft.com/office/drawing/2014/main" id="{F5FC6E26-8221-1C9A-ECA8-A27E65F1CED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2F676179-E1CB-6948-AB2E-5229702004A1}"/>
              </a:ext>
            </a:extLst>
          </p:cNvPr>
          <p:cNvSpPr>
            <a:spLocks noGrp="1"/>
          </p:cNvSpPr>
          <p:nvPr>
            <p:ph type="sldNum" sz="quarter" idx="12"/>
          </p:nvPr>
        </p:nvSpPr>
        <p:spPr/>
        <p:txBody>
          <a:bodyPr/>
          <a:lstStyle/>
          <a:p>
            <a:fld id="{7E1420B0-313A-4AD1-A4FA-38E756B285FB}" type="slidenum">
              <a:rPr lang="en-IN" smtClean="0"/>
              <a:t>‹#›</a:t>
            </a:fld>
            <a:endParaRPr lang="en-IN"/>
          </a:p>
        </p:txBody>
      </p:sp>
    </p:spTree>
    <p:extLst>
      <p:ext uri="{BB962C8B-B14F-4D97-AF65-F5344CB8AC3E}">
        <p14:creationId xmlns:p14="http://schemas.microsoft.com/office/powerpoint/2010/main" val="21880748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5000"/>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F40DC17-6E6B-50C3-9A85-D6D30B644F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FF16FE0E-3AF5-E47C-EE32-842251F3472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632BE957-2E9C-6275-89A5-EDD46FBF574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7263622-290B-4F42-8781-99E4FF7D08C0}" type="datetimeFigureOut">
              <a:rPr lang="en-IN" smtClean="0"/>
              <a:t>08/11/23</a:t>
            </a:fld>
            <a:endParaRPr lang="en-IN"/>
          </a:p>
        </p:txBody>
      </p:sp>
      <p:sp>
        <p:nvSpPr>
          <p:cNvPr id="5" name="Footer Placeholder 4">
            <a:extLst>
              <a:ext uri="{FF2B5EF4-FFF2-40B4-BE49-F238E27FC236}">
                <a16:creationId xmlns:a16="http://schemas.microsoft.com/office/drawing/2014/main" id="{D76E53D3-20D7-C604-F0B9-240EF2B9E0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7E170351-1E37-4AE5-ADBB-0E840DB3F1C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E1420B0-313A-4AD1-A4FA-38E756B285FB}" type="slidenum">
              <a:rPr lang="en-IN" smtClean="0"/>
              <a:t>‹#›</a:t>
            </a:fld>
            <a:endParaRPr lang="en-IN"/>
          </a:p>
        </p:txBody>
      </p:sp>
    </p:spTree>
    <p:extLst>
      <p:ext uri="{BB962C8B-B14F-4D97-AF65-F5344CB8AC3E}">
        <p14:creationId xmlns:p14="http://schemas.microsoft.com/office/powerpoint/2010/main" val="42244283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5ACC539-6A87-F276-E5C9-DF017F5885A1}"/>
              </a:ext>
            </a:extLst>
          </p:cNvPr>
          <p:cNvSpPr txBox="1"/>
          <p:nvPr/>
        </p:nvSpPr>
        <p:spPr>
          <a:xfrm>
            <a:off x="1055086" y="998533"/>
            <a:ext cx="10682212" cy="4904228"/>
          </a:xfrm>
          <a:prstGeom prst="rect">
            <a:avLst/>
          </a:prstGeom>
          <a:noFill/>
        </p:spPr>
        <p:txBody>
          <a:bodyPr wrap="square">
            <a:spAutoFit/>
          </a:bodyPr>
          <a:lstStyle/>
          <a:p>
            <a:pPr algn="ctr">
              <a:lnSpc>
                <a:spcPct val="200000"/>
              </a:lnSpc>
            </a:pPr>
            <a:r>
              <a:rPr lang="en-IN" sz="3200" b="1"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BMIH6001 Contemporary Themes in the Hotel and Hospitality Sector</a:t>
            </a:r>
            <a:endParaRPr lang="en-IN" sz="20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2400" b="1"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Module: Contemporary Themes</a:t>
            </a:r>
            <a:endParaRPr lang="en-IN" sz="16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2400" b="1"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Assignment 2: Conference presentation</a:t>
            </a:r>
            <a:endParaRPr lang="en-IN" sz="16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2400" b="1"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Student Name:</a:t>
            </a:r>
            <a:r>
              <a:rPr lang="ro-RO" sz="2400" b="1"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Corina Iordan </a:t>
            </a:r>
            <a:endParaRPr lang="en-IN" sz="16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2400" b="1"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Student ID:</a:t>
            </a:r>
            <a:r>
              <a:rPr lang="ro-RO" sz="2400" b="1"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2021277</a:t>
            </a:r>
            <a:endParaRPr lang="en-IN" sz="1600" dirty="0">
              <a:effectLst/>
              <a:latin typeface="Times New Roman" panose="02020603050405020304" pitchFamily="18"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040421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28D02B74-E72A-38DA-CFD2-5AA1DCE3C2E8}"/>
              </a:ext>
            </a:extLst>
          </p:cNvPr>
          <p:cNvSpPr>
            <a:spLocks noChangeArrowheads="1"/>
          </p:cNvSpPr>
          <p:nvPr/>
        </p:nvSpPr>
        <p:spPr bwMode="auto">
          <a:xfrm>
            <a:off x="407314" y="517803"/>
            <a:ext cx="11031792" cy="63401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US" altLang="en-US" sz="28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Table of Contents</a:t>
            </a:r>
          </a:p>
          <a:p>
            <a:pPr marL="0" marR="0" lvl="0" indent="0" algn="just" defTabSz="914400" rtl="0" eaLnBrk="0" fontAlgn="base" latinLnBrk="0" hangingPunct="0">
              <a:lnSpc>
                <a:spcPct val="200000"/>
              </a:lnSpc>
              <a:spcBef>
                <a:spcPct val="0"/>
              </a:spcBef>
              <a:spcAft>
                <a:spcPct val="0"/>
              </a:spcAft>
              <a:buClrTx/>
              <a:buSzTx/>
              <a:buFontTx/>
              <a:buNone/>
              <a:tabLst>
                <a:tab pos="5724525" algn="r"/>
              </a:tabLst>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Introduction………………………………………………………………………………………………3</a:t>
            </a:r>
          </a:p>
          <a:p>
            <a:pPr marL="0" marR="0" lvl="0" indent="0" algn="just" defTabSz="914400" rtl="0" eaLnBrk="0" fontAlgn="base" latinLnBrk="0" hangingPunct="0">
              <a:lnSpc>
                <a:spcPct val="200000"/>
              </a:lnSpc>
              <a:spcBef>
                <a:spcPct val="0"/>
              </a:spcBef>
              <a:spcAft>
                <a:spcPct val="0"/>
              </a:spcAft>
              <a:buClrTx/>
              <a:buSzTx/>
              <a:buFontTx/>
              <a:buNone/>
              <a:tabLst>
                <a:tab pos="5724525" algn="r"/>
              </a:tabLst>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Background of the Hospitality sector…………………………………………………………………..4</a:t>
            </a:r>
          </a:p>
          <a:p>
            <a:pPr marL="0" marR="0" lvl="0" indent="0" algn="just" defTabSz="914400" rtl="0" eaLnBrk="0" fontAlgn="base" latinLnBrk="0" hangingPunct="0">
              <a:lnSpc>
                <a:spcPct val="200000"/>
              </a:lnSpc>
              <a:spcBef>
                <a:spcPct val="0"/>
              </a:spcBef>
              <a:spcAft>
                <a:spcPct val="0"/>
              </a:spcAft>
              <a:buClrTx/>
              <a:buSzTx/>
              <a:buFontTx/>
              <a:buNone/>
              <a:tabLst>
                <a:tab pos="5724525" algn="r"/>
              </a:tabLst>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Overview of the theories and its impact…………………………………………………………………5-6</a:t>
            </a:r>
          </a:p>
          <a:p>
            <a:pPr marL="0" marR="0" lvl="0" indent="0" algn="just" defTabSz="914400" rtl="0" eaLnBrk="0" fontAlgn="base" latinLnBrk="0" hangingPunct="0">
              <a:lnSpc>
                <a:spcPct val="200000"/>
              </a:lnSpc>
              <a:spcBef>
                <a:spcPct val="0"/>
              </a:spcBef>
              <a:spcAft>
                <a:spcPct val="0"/>
              </a:spcAft>
              <a:buClrTx/>
              <a:buSzTx/>
              <a:buFontTx/>
              <a:buNone/>
              <a:tabLst>
                <a:tab pos="5724525" algn="r"/>
              </a:tabLst>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Application to the hotel industry…………………………………………………………………………7-8</a:t>
            </a:r>
          </a:p>
          <a:p>
            <a:pPr marL="0" marR="0" lvl="0" indent="0" algn="just" defTabSz="914400" rtl="0" eaLnBrk="0" fontAlgn="base" latinLnBrk="0" hangingPunct="0">
              <a:lnSpc>
                <a:spcPct val="200000"/>
              </a:lnSpc>
              <a:spcBef>
                <a:spcPct val="0"/>
              </a:spcBef>
              <a:spcAft>
                <a:spcPct val="0"/>
              </a:spcAft>
              <a:buClrTx/>
              <a:buSzTx/>
              <a:buFontTx/>
              <a:buNone/>
              <a:tabLst>
                <a:tab pos="5724525" algn="r"/>
              </a:tabLst>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Overview of the specific area………………………………………………………………………..9</a:t>
            </a:r>
          </a:p>
          <a:p>
            <a:pPr marL="0" marR="0" lvl="0" indent="0" algn="just" defTabSz="914400" rtl="0" eaLnBrk="0" fontAlgn="base" latinLnBrk="0" hangingPunct="0">
              <a:lnSpc>
                <a:spcPct val="200000"/>
              </a:lnSpc>
              <a:spcBef>
                <a:spcPct val="0"/>
              </a:spcBef>
              <a:spcAft>
                <a:spcPct val="0"/>
              </a:spcAft>
              <a:buClrTx/>
              <a:buSzTx/>
              <a:buFontTx/>
              <a:buNone/>
              <a:tabLst>
                <a:tab pos="5724525" algn="r"/>
              </a:tabLst>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Impact on Sustainability…………………………………………………………………………10-12</a:t>
            </a:r>
          </a:p>
          <a:p>
            <a:pPr marL="0" marR="0" lvl="0" indent="0" algn="just" defTabSz="914400" rtl="0" eaLnBrk="0" fontAlgn="base" latinLnBrk="0" hangingPunct="0">
              <a:lnSpc>
                <a:spcPct val="200000"/>
              </a:lnSpc>
              <a:spcBef>
                <a:spcPct val="0"/>
              </a:spcBef>
              <a:spcAft>
                <a:spcPct val="0"/>
              </a:spcAft>
              <a:buClrTx/>
              <a:buSzTx/>
              <a:buFontTx/>
              <a:buNone/>
              <a:tabLst>
                <a:tab pos="5724525" algn="r"/>
              </a:tabLst>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Future Policies and Management Practices………………………………………………………….13</a:t>
            </a:r>
          </a:p>
          <a:p>
            <a:pPr marL="0" marR="0" lvl="0" indent="0" algn="just" defTabSz="914400" rtl="0" eaLnBrk="0" fontAlgn="base" latinLnBrk="0" hangingPunct="0">
              <a:lnSpc>
                <a:spcPct val="200000"/>
              </a:lnSpc>
              <a:spcBef>
                <a:spcPct val="0"/>
              </a:spcBef>
              <a:spcAft>
                <a:spcPct val="0"/>
              </a:spcAft>
              <a:buClrTx/>
              <a:buSzTx/>
              <a:buFontTx/>
              <a:buNone/>
              <a:tabLst>
                <a:tab pos="5724525" algn="r"/>
              </a:tabLst>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Conclusion……………………………………………………………………………………………..14</a:t>
            </a:r>
          </a:p>
          <a:p>
            <a:pPr marL="0" marR="0" lvl="0" indent="0" algn="just" defTabSz="914400" rtl="0" eaLnBrk="0" fontAlgn="base" latinLnBrk="0" hangingPunct="0">
              <a:lnSpc>
                <a:spcPct val="200000"/>
              </a:lnSpc>
              <a:spcBef>
                <a:spcPct val="0"/>
              </a:spcBef>
              <a:spcAft>
                <a:spcPct val="0"/>
              </a:spcAft>
              <a:buClrTx/>
              <a:buSzTx/>
              <a:buFontTx/>
              <a:buNone/>
              <a:tabLst>
                <a:tab pos="5724525" algn="r"/>
              </a:tabLst>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References………………………………………………………………………………………………15</a:t>
            </a: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endPar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788908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47604848-C19C-A7D5-B9B4-94D0AB99FEE6}"/>
              </a:ext>
            </a:extLst>
          </p:cNvPr>
          <p:cNvPicPr>
            <a:picLocks noChangeAspect="1"/>
          </p:cNvPicPr>
          <p:nvPr/>
        </p:nvPicPr>
        <p:blipFill>
          <a:blip r:embed="rId3"/>
          <a:stretch>
            <a:fillRect/>
          </a:stretch>
        </p:blipFill>
        <p:spPr>
          <a:xfrm>
            <a:off x="176465" y="822789"/>
            <a:ext cx="4650368" cy="5518050"/>
          </a:xfrm>
          <a:prstGeom prst="rect">
            <a:avLst/>
          </a:prstGeom>
          <a:ln>
            <a:noFill/>
          </a:ln>
          <a:effectLst>
            <a:softEdge rad="112500"/>
          </a:effectLst>
        </p:spPr>
      </p:pic>
      <p:sp>
        <p:nvSpPr>
          <p:cNvPr id="5" name="TextBox 4">
            <a:extLst>
              <a:ext uri="{FF2B5EF4-FFF2-40B4-BE49-F238E27FC236}">
                <a16:creationId xmlns:a16="http://schemas.microsoft.com/office/drawing/2014/main" id="{80FA9773-38F6-A4CD-01D3-6C944EAC779C}"/>
              </a:ext>
            </a:extLst>
          </p:cNvPr>
          <p:cNvSpPr txBox="1"/>
          <p:nvPr/>
        </p:nvSpPr>
        <p:spPr>
          <a:xfrm>
            <a:off x="5173579" y="0"/>
            <a:ext cx="2561346" cy="822789"/>
          </a:xfrm>
          <a:prstGeom prst="rect">
            <a:avLst/>
          </a:prstGeom>
          <a:noFill/>
        </p:spPr>
        <p:txBody>
          <a:bodyPr wrap="square">
            <a:spAutoFit/>
          </a:bodyPr>
          <a:lstStyle/>
          <a:p>
            <a:pPr algn="just">
              <a:lnSpc>
                <a:spcPct val="200000"/>
              </a:lnSpc>
              <a:spcBef>
                <a:spcPts val="2000"/>
              </a:spcBef>
              <a:spcAft>
                <a:spcPts val="600"/>
              </a:spcAft>
            </a:pPr>
            <a:r>
              <a:rPr lang="en-IN" sz="2800" b="1" kern="0" dirty="0">
                <a:solidFill>
                  <a:srgbClr val="000000"/>
                </a:solidFill>
                <a:effectLst/>
                <a:latin typeface="Times New Roman" panose="02020603050405020304" pitchFamily="18" charset="0"/>
                <a:cs typeface="Arial" panose="020B0604020202020204" pitchFamily="34" charset="0"/>
              </a:rPr>
              <a:t>Introduction</a:t>
            </a:r>
            <a:endParaRPr lang="en-IN" sz="2800" b="1" kern="0" dirty="0">
              <a:effectLst/>
              <a:latin typeface="Times New Roman" panose="02020603050405020304" pitchFamily="18" charset="0"/>
              <a:cs typeface="Arial" panose="020B0604020202020204" pitchFamily="34" charset="0"/>
            </a:endParaRPr>
          </a:p>
        </p:txBody>
      </p:sp>
      <p:sp>
        <p:nvSpPr>
          <p:cNvPr id="7" name="TextBox 6">
            <a:extLst>
              <a:ext uri="{FF2B5EF4-FFF2-40B4-BE49-F238E27FC236}">
                <a16:creationId xmlns:a16="http://schemas.microsoft.com/office/drawing/2014/main" id="{BC0F4C17-2261-9ECB-62E9-6C370A76D2E9}"/>
              </a:ext>
            </a:extLst>
          </p:cNvPr>
          <p:cNvSpPr txBox="1"/>
          <p:nvPr/>
        </p:nvSpPr>
        <p:spPr>
          <a:xfrm>
            <a:off x="4997114" y="1723541"/>
            <a:ext cx="7018421" cy="646331"/>
          </a:xfrm>
          <a:prstGeom prst="rect">
            <a:avLst/>
          </a:prstGeom>
          <a:noFill/>
        </p:spPr>
        <p:txBody>
          <a:bodyPr wrap="square">
            <a:spAutoFit/>
          </a:bodyPr>
          <a:lstStyle/>
          <a:p>
            <a:pPr marL="285750" indent="-285750" algn="just">
              <a:buFont typeface="Arial" panose="020B0604020202020204" pitchFamily="34" charset="0"/>
              <a:buChar char="•"/>
            </a:pPr>
            <a:r>
              <a:rPr lang="en-IN" sz="1800" kern="0" dirty="0">
                <a:solidFill>
                  <a:srgbClr val="1F1F1F"/>
                </a:solidFill>
                <a:effectLst/>
                <a:latin typeface="Times New Roman" panose="02020603050405020304" pitchFamily="18" charset="0"/>
                <a:ea typeface="Times New Roman" panose="02020603050405020304" pitchFamily="18" charset="0"/>
              </a:rPr>
              <a:t>Sustainability has developed as a critical factor in the modern world</a:t>
            </a:r>
            <a:r>
              <a:rPr lang="en-IN" kern="0" dirty="0">
                <a:solidFill>
                  <a:srgbClr val="1F1F1F"/>
                </a:solidFill>
                <a:latin typeface="Times New Roman" panose="02020603050405020304" pitchFamily="18" charset="0"/>
                <a:ea typeface="Times New Roman" panose="02020603050405020304" pitchFamily="18" charset="0"/>
              </a:rPr>
              <a:t> </a:t>
            </a:r>
            <a:r>
              <a:rPr lang="en-IN" sz="1800" kern="0" dirty="0">
                <a:solidFill>
                  <a:srgbClr val="1F1F1F"/>
                </a:solidFill>
                <a:effectLst/>
                <a:latin typeface="Times New Roman" panose="02020603050405020304" pitchFamily="18" charset="0"/>
                <a:ea typeface="Times New Roman" panose="02020603050405020304" pitchFamily="18" charset="0"/>
              </a:rPr>
              <a:t>particularly the hospitality and hotel industry </a:t>
            </a:r>
            <a:endParaRPr lang="en-IN" dirty="0"/>
          </a:p>
        </p:txBody>
      </p:sp>
      <p:sp>
        <p:nvSpPr>
          <p:cNvPr id="9" name="TextBox 8">
            <a:extLst>
              <a:ext uri="{FF2B5EF4-FFF2-40B4-BE49-F238E27FC236}">
                <a16:creationId xmlns:a16="http://schemas.microsoft.com/office/drawing/2014/main" id="{A1E78B6C-6794-5163-1BAF-3D4AD209F894}"/>
              </a:ext>
            </a:extLst>
          </p:cNvPr>
          <p:cNvSpPr txBox="1"/>
          <p:nvPr/>
        </p:nvSpPr>
        <p:spPr>
          <a:xfrm>
            <a:off x="4997115" y="3353416"/>
            <a:ext cx="7018421" cy="923330"/>
          </a:xfrm>
          <a:prstGeom prst="rect">
            <a:avLst/>
          </a:prstGeom>
          <a:noFill/>
        </p:spPr>
        <p:txBody>
          <a:bodyPr wrap="square">
            <a:spAutoFit/>
          </a:bodyPr>
          <a:lstStyle/>
          <a:p>
            <a:pPr marL="285750" indent="-285750" algn="just">
              <a:buFont typeface="Arial" panose="020B0604020202020204" pitchFamily="34" charset="0"/>
              <a:buChar char="•"/>
            </a:pPr>
            <a:r>
              <a:rPr lang="en-IN" sz="1800" kern="0" dirty="0">
                <a:solidFill>
                  <a:srgbClr val="1F1F1F"/>
                </a:solidFill>
                <a:effectLst/>
                <a:latin typeface="Times New Roman" panose="02020603050405020304" pitchFamily="18" charset="0"/>
                <a:ea typeface="Times New Roman" panose="02020603050405020304" pitchFamily="18" charset="0"/>
              </a:rPr>
              <a:t>There has emerged a rising acknowledgment of the significance and relevance of environmentally friendly practises in the hotel and hospitality business </a:t>
            </a:r>
            <a:endParaRPr lang="en-IN" dirty="0"/>
          </a:p>
        </p:txBody>
      </p:sp>
      <p:sp>
        <p:nvSpPr>
          <p:cNvPr id="11" name="TextBox 10">
            <a:extLst>
              <a:ext uri="{FF2B5EF4-FFF2-40B4-BE49-F238E27FC236}">
                <a16:creationId xmlns:a16="http://schemas.microsoft.com/office/drawing/2014/main" id="{DD1AA96E-1AC6-2143-5069-2ADFD5522B82}"/>
              </a:ext>
            </a:extLst>
          </p:cNvPr>
          <p:cNvSpPr txBox="1"/>
          <p:nvPr/>
        </p:nvSpPr>
        <p:spPr>
          <a:xfrm>
            <a:off x="4965030" y="5417497"/>
            <a:ext cx="7018421" cy="646331"/>
          </a:xfrm>
          <a:prstGeom prst="rect">
            <a:avLst/>
          </a:prstGeom>
          <a:noFill/>
        </p:spPr>
        <p:txBody>
          <a:bodyPr wrap="square">
            <a:spAutoFit/>
          </a:bodyPr>
          <a:lstStyle/>
          <a:p>
            <a:pPr marL="285750" indent="-285750" algn="just">
              <a:buFont typeface="Arial" panose="020B0604020202020204" pitchFamily="34" charset="0"/>
              <a:buChar char="•"/>
            </a:pPr>
            <a:r>
              <a:rPr lang="en-IN" sz="1800"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Sustainability has progressed from a mere concept to a vital requirement in this industry.</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695F583D-72B1-676A-696C-FD80C1743669}"/>
              </a:ext>
            </a:extLst>
          </p:cNvPr>
          <p:cNvSpPr txBox="1"/>
          <p:nvPr/>
        </p:nvSpPr>
        <p:spPr>
          <a:xfrm>
            <a:off x="1058779" y="5153618"/>
            <a:ext cx="6160168" cy="369332"/>
          </a:xfrm>
          <a:prstGeom prst="rect">
            <a:avLst/>
          </a:prstGeom>
          <a:noFill/>
        </p:spPr>
        <p:txBody>
          <a:bodyPr wrap="square">
            <a:spAutoFit/>
          </a:bodyPr>
          <a:lstStyle/>
          <a:p>
            <a:r>
              <a:rPr lang="en-IN" sz="1800" kern="0" dirty="0">
                <a:solidFill>
                  <a:srgbClr val="1F1F1F"/>
                </a:solidFill>
                <a:effectLst/>
                <a:latin typeface="Times New Roman" panose="02020603050405020304" pitchFamily="18" charset="0"/>
                <a:ea typeface="Times New Roman" panose="02020603050405020304" pitchFamily="18" charset="0"/>
              </a:rPr>
              <a:t> (Milo, 2022)</a:t>
            </a:r>
            <a:endParaRPr lang="en-IN" dirty="0"/>
          </a:p>
        </p:txBody>
      </p:sp>
    </p:spTree>
    <p:extLst>
      <p:ext uri="{BB962C8B-B14F-4D97-AF65-F5344CB8AC3E}">
        <p14:creationId xmlns:p14="http://schemas.microsoft.com/office/powerpoint/2010/main" val="32650401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174114FA-71B3-E44D-4789-1D20799D0AE6}"/>
              </a:ext>
            </a:extLst>
          </p:cNvPr>
          <p:cNvPicPr>
            <a:picLocks noChangeAspect="1"/>
          </p:cNvPicPr>
          <p:nvPr/>
        </p:nvPicPr>
        <p:blipFill>
          <a:blip r:embed="rId3"/>
          <a:stretch>
            <a:fillRect/>
          </a:stretch>
        </p:blipFill>
        <p:spPr>
          <a:xfrm>
            <a:off x="5304537" y="1659428"/>
            <a:ext cx="6646831" cy="3982198"/>
          </a:xfrm>
          <a:prstGeom prst="rect">
            <a:avLst/>
          </a:prstGeom>
          <a:ln>
            <a:noFill/>
          </a:ln>
          <a:effectLst>
            <a:softEdge rad="112500"/>
          </a:effectLst>
        </p:spPr>
      </p:pic>
      <p:sp>
        <p:nvSpPr>
          <p:cNvPr id="5" name="TextBox 4">
            <a:extLst>
              <a:ext uri="{FF2B5EF4-FFF2-40B4-BE49-F238E27FC236}">
                <a16:creationId xmlns:a16="http://schemas.microsoft.com/office/drawing/2014/main" id="{08C86BF9-44F0-5BBC-B24A-3BE061237099}"/>
              </a:ext>
            </a:extLst>
          </p:cNvPr>
          <p:cNvSpPr txBox="1"/>
          <p:nvPr/>
        </p:nvSpPr>
        <p:spPr>
          <a:xfrm>
            <a:off x="581198" y="68637"/>
            <a:ext cx="6096000" cy="822789"/>
          </a:xfrm>
          <a:prstGeom prst="rect">
            <a:avLst/>
          </a:prstGeom>
          <a:noFill/>
        </p:spPr>
        <p:txBody>
          <a:bodyPr wrap="square">
            <a:spAutoFit/>
          </a:bodyPr>
          <a:lstStyle/>
          <a:p>
            <a:pPr algn="just">
              <a:lnSpc>
                <a:spcPct val="200000"/>
              </a:lnSpc>
              <a:spcBef>
                <a:spcPts val="2000"/>
              </a:spcBef>
              <a:spcAft>
                <a:spcPts val="600"/>
              </a:spcAft>
            </a:pPr>
            <a:r>
              <a:rPr lang="en-IN" sz="2800" b="1" kern="0" dirty="0">
                <a:solidFill>
                  <a:srgbClr val="000000"/>
                </a:solidFill>
                <a:effectLst/>
                <a:latin typeface="Times New Roman" panose="02020603050405020304" pitchFamily="18" charset="0"/>
                <a:cs typeface="Arial" panose="020B0604020202020204" pitchFamily="34" charset="0"/>
              </a:rPr>
              <a:t>Background of the Hospitality sector</a:t>
            </a:r>
            <a:endParaRPr lang="en-IN" sz="2800" b="1" kern="0" dirty="0">
              <a:effectLst/>
              <a:latin typeface="Times New Roman" panose="02020603050405020304" pitchFamily="18" charset="0"/>
              <a:cs typeface="Arial" panose="020B0604020202020204" pitchFamily="34" charset="0"/>
            </a:endParaRPr>
          </a:p>
        </p:txBody>
      </p:sp>
      <p:sp>
        <p:nvSpPr>
          <p:cNvPr id="7" name="TextBox 6">
            <a:extLst>
              <a:ext uri="{FF2B5EF4-FFF2-40B4-BE49-F238E27FC236}">
                <a16:creationId xmlns:a16="http://schemas.microsoft.com/office/drawing/2014/main" id="{0452CA51-2C02-5201-5D66-B21BCB902DBD}"/>
              </a:ext>
            </a:extLst>
          </p:cNvPr>
          <p:cNvSpPr txBox="1"/>
          <p:nvPr/>
        </p:nvSpPr>
        <p:spPr>
          <a:xfrm>
            <a:off x="352927" y="1040413"/>
            <a:ext cx="11598441" cy="646331"/>
          </a:xfrm>
          <a:prstGeom prst="rect">
            <a:avLst/>
          </a:prstGeom>
          <a:noFill/>
        </p:spPr>
        <p:txBody>
          <a:bodyPr wrap="square">
            <a:spAutoFit/>
          </a:bodyPr>
          <a:lstStyle/>
          <a:p>
            <a:pPr marL="285750" indent="-285750" algn="just">
              <a:buFont typeface="Arial" panose="020B0604020202020204" pitchFamily="34" charset="0"/>
              <a:buChar char="•"/>
            </a:pPr>
            <a:r>
              <a:rPr lang="en-IN" kern="0" dirty="0">
                <a:solidFill>
                  <a:srgbClr val="1F1F1F"/>
                </a:solidFill>
                <a:latin typeface="Times New Roman" panose="02020603050405020304" pitchFamily="18" charset="0"/>
                <a:ea typeface="Times New Roman" panose="02020603050405020304" pitchFamily="18" charset="0"/>
              </a:rPr>
              <a:t>The Hospitality sector</a:t>
            </a:r>
            <a:r>
              <a:rPr lang="en-IN" sz="1800" kern="0" dirty="0">
                <a:solidFill>
                  <a:srgbClr val="1F1F1F"/>
                </a:solidFill>
                <a:effectLst/>
                <a:latin typeface="Times New Roman" panose="02020603050405020304" pitchFamily="18" charset="0"/>
                <a:ea typeface="Times New Roman" panose="02020603050405020304" pitchFamily="18" charset="0"/>
              </a:rPr>
              <a:t> includes a diverse set of enterprises such as restaurants, hotels, management of events, and hospitality services</a:t>
            </a:r>
            <a:endParaRPr lang="en-IN" dirty="0"/>
          </a:p>
        </p:txBody>
      </p:sp>
      <p:sp>
        <p:nvSpPr>
          <p:cNvPr id="9" name="TextBox 8">
            <a:extLst>
              <a:ext uri="{FF2B5EF4-FFF2-40B4-BE49-F238E27FC236}">
                <a16:creationId xmlns:a16="http://schemas.microsoft.com/office/drawing/2014/main" id="{07A5EA68-791B-4674-302C-35E0B14A8C80}"/>
              </a:ext>
            </a:extLst>
          </p:cNvPr>
          <p:cNvSpPr txBox="1"/>
          <p:nvPr/>
        </p:nvSpPr>
        <p:spPr>
          <a:xfrm>
            <a:off x="352927" y="3379026"/>
            <a:ext cx="4593827" cy="923330"/>
          </a:xfrm>
          <a:prstGeom prst="rect">
            <a:avLst/>
          </a:prstGeom>
          <a:noFill/>
        </p:spPr>
        <p:txBody>
          <a:bodyPr wrap="square">
            <a:spAutoFit/>
          </a:bodyPr>
          <a:lstStyle/>
          <a:p>
            <a:pPr marL="285750" indent="-285750" algn="just">
              <a:buFont typeface="Arial" panose="020B0604020202020204" pitchFamily="34" charset="0"/>
              <a:buChar char="•"/>
            </a:pPr>
            <a:r>
              <a:rPr lang="en-IN" sz="1800" kern="0" dirty="0">
                <a:solidFill>
                  <a:srgbClr val="1F1F1F"/>
                </a:solidFill>
                <a:effectLst/>
                <a:latin typeface="Times New Roman" panose="02020603050405020304" pitchFamily="18" charset="0"/>
                <a:ea typeface="Times New Roman" panose="02020603050405020304" pitchFamily="18" charset="0"/>
              </a:rPr>
              <a:t>It employs a large number of people and contributes substantially to the GDP of this nation.</a:t>
            </a:r>
            <a:endParaRPr lang="en-IN" dirty="0"/>
          </a:p>
        </p:txBody>
      </p:sp>
      <p:sp>
        <p:nvSpPr>
          <p:cNvPr id="11" name="TextBox 10">
            <a:extLst>
              <a:ext uri="{FF2B5EF4-FFF2-40B4-BE49-F238E27FC236}">
                <a16:creationId xmlns:a16="http://schemas.microsoft.com/office/drawing/2014/main" id="{5DFD8F5D-8EBE-A9A3-1266-F65784E8139B}"/>
              </a:ext>
            </a:extLst>
          </p:cNvPr>
          <p:cNvSpPr txBox="1"/>
          <p:nvPr/>
        </p:nvSpPr>
        <p:spPr>
          <a:xfrm>
            <a:off x="465222" y="5650377"/>
            <a:ext cx="11598441" cy="646331"/>
          </a:xfrm>
          <a:prstGeom prst="rect">
            <a:avLst/>
          </a:prstGeom>
          <a:noFill/>
        </p:spPr>
        <p:txBody>
          <a:bodyPr wrap="square">
            <a:spAutoFit/>
          </a:bodyPr>
          <a:lstStyle/>
          <a:p>
            <a:pPr marL="285750" indent="-285750" algn="just">
              <a:buFont typeface="Arial" panose="020B0604020202020204" pitchFamily="34" charset="0"/>
              <a:buChar char="•"/>
            </a:pPr>
            <a:r>
              <a:rPr lang="en-IN" sz="1800" kern="0" dirty="0">
                <a:solidFill>
                  <a:srgbClr val="1F1F1F"/>
                </a:solidFill>
                <a:effectLst/>
                <a:latin typeface="Times New Roman" panose="02020603050405020304" pitchFamily="18" charset="0"/>
                <a:ea typeface="Times New Roman" panose="02020603050405020304" pitchFamily="18" charset="0"/>
              </a:rPr>
              <a:t>The use of resources, garbage generation, and the use of energy necessitate accountable oversight and environmentally beneficial practises</a:t>
            </a:r>
            <a:endParaRPr lang="en-IN" dirty="0"/>
          </a:p>
        </p:txBody>
      </p:sp>
      <p:sp>
        <p:nvSpPr>
          <p:cNvPr id="13" name="TextBox 12">
            <a:extLst>
              <a:ext uri="{FF2B5EF4-FFF2-40B4-BE49-F238E27FC236}">
                <a16:creationId xmlns:a16="http://schemas.microsoft.com/office/drawing/2014/main" id="{D6205B7D-9DAF-8097-2B81-77177C7279D8}"/>
              </a:ext>
            </a:extLst>
          </p:cNvPr>
          <p:cNvSpPr txBox="1"/>
          <p:nvPr/>
        </p:nvSpPr>
        <p:spPr>
          <a:xfrm>
            <a:off x="7836568" y="4709592"/>
            <a:ext cx="2358189" cy="369332"/>
          </a:xfrm>
          <a:prstGeom prst="rect">
            <a:avLst/>
          </a:prstGeom>
          <a:noFill/>
        </p:spPr>
        <p:txBody>
          <a:bodyPr wrap="square">
            <a:spAutoFit/>
          </a:bodyPr>
          <a:lstStyle/>
          <a:p>
            <a:r>
              <a:rPr lang="en-IN" sz="1800" kern="0" dirty="0">
                <a:solidFill>
                  <a:srgbClr val="1F1F1F"/>
                </a:solidFill>
                <a:effectLst/>
                <a:latin typeface="Times New Roman" panose="02020603050405020304" pitchFamily="18" charset="0"/>
                <a:ea typeface="Times New Roman" panose="02020603050405020304" pitchFamily="18" charset="0"/>
              </a:rPr>
              <a:t> (Wick, 2022)</a:t>
            </a:r>
            <a:endParaRPr lang="en-IN" dirty="0"/>
          </a:p>
        </p:txBody>
      </p:sp>
    </p:spTree>
    <p:extLst>
      <p:ext uri="{BB962C8B-B14F-4D97-AF65-F5344CB8AC3E}">
        <p14:creationId xmlns:p14="http://schemas.microsoft.com/office/powerpoint/2010/main" val="37389178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ommunity Impact – Impact NV">
            <a:extLst>
              <a:ext uri="{FF2B5EF4-FFF2-40B4-BE49-F238E27FC236}">
                <a16:creationId xmlns:a16="http://schemas.microsoft.com/office/drawing/2014/main" id="{CC7B614E-755A-D116-E60D-723F24A509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88168" y="2635261"/>
            <a:ext cx="6522764" cy="422273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A40EE55-63D4-D4C0-9734-8C846CD0FF63}"/>
              </a:ext>
            </a:extLst>
          </p:cNvPr>
          <p:cNvSpPr txBox="1"/>
          <p:nvPr/>
        </p:nvSpPr>
        <p:spPr>
          <a:xfrm>
            <a:off x="352926" y="280499"/>
            <a:ext cx="8069180" cy="822789"/>
          </a:xfrm>
          <a:prstGeom prst="rect">
            <a:avLst/>
          </a:prstGeom>
          <a:noFill/>
        </p:spPr>
        <p:txBody>
          <a:bodyPr wrap="square">
            <a:spAutoFit/>
          </a:bodyPr>
          <a:lstStyle/>
          <a:p>
            <a:pPr algn="just">
              <a:lnSpc>
                <a:spcPct val="200000"/>
              </a:lnSpc>
              <a:spcBef>
                <a:spcPts val="2000"/>
              </a:spcBef>
              <a:spcAft>
                <a:spcPts val="600"/>
              </a:spcAft>
            </a:pPr>
            <a:r>
              <a:rPr lang="en-IN" sz="2800" b="1" kern="0" dirty="0">
                <a:solidFill>
                  <a:srgbClr val="000000"/>
                </a:solidFill>
                <a:effectLst/>
                <a:latin typeface="Times New Roman" panose="02020603050405020304" pitchFamily="18" charset="0"/>
                <a:cs typeface="Arial" panose="020B0604020202020204" pitchFamily="34" charset="0"/>
              </a:rPr>
              <a:t>Overview of the theories and its impact</a:t>
            </a:r>
            <a:endParaRPr lang="en-IN" sz="2800" b="1" kern="0" dirty="0">
              <a:effectLst/>
              <a:latin typeface="Times New Roman" panose="02020603050405020304" pitchFamily="18" charset="0"/>
              <a:cs typeface="Arial" panose="020B0604020202020204" pitchFamily="34" charset="0"/>
            </a:endParaRPr>
          </a:p>
        </p:txBody>
      </p:sp>
      <p:sp>
        <p:nvSpPr>
          <p:cNvPr id="7" name="TextBox 6">
            <a:extLst>
              <a:ext uri="{FF2B5EF4-FFF2-40B4-BE49-F238E27FC236}">
                <a16:creationId xmlns:a16="http://schemas.microsoft.com/office/drawing/2014/main" id="{7749469D-8845-1EA6-5F9B-7C5462EF6BF5}"/>
              </a:ext>
            </a:extLst>
          </p:cNvPr>
          <p:cNvSpPr txBox="1"/>
          <p:nvPr/>
        </p:nvSpPr>
        <p:spPr>
          <a:xfrm>
            <a:off x="496515" y="1356787"/>
            <a:ext cx="6096000" cy="561949"/>
          </a:xfrm>
          <a:prstGeom prst="rect">
            <a:avLst/>
          </a:prstGeom>
          <a:noFill/>
        </p:spPr>
        <p:txBody>
          <a:bodyPr wrap="square">
            <a:spAutoFit/>
          </a:bodyPr>
          <a:lstStyle/>
          <a:p>
            <a:pPr algn="just">
              <a:lnSpc>
                <a:spcPct val="200000"/>
              </a:lnSpc>
            </a:pPr>
            <a:r>
              <a:rPr lang="en-IN" sz="1800" b="1"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Theories of sustainable practices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AD9CFE00-47BA-8DF2-9D46-E44482D89590}"/>
              </a:ext>
            </a:extLst>
          </p:cNvPr>
          <p:cNvSpPr txBox="1"/>
          <p:nvPr/>
        </p:nvSpPr>
        <p:spPr>
          <a:xfrm>
            <a:off x="256673" y="2377787"/>
            <a:ext cx="11555576" cy="646331"/>
          </a:xfrm>
          <a:prstGeom prst="rect">
            <a:avLst/>
          </a:prstGeom>
          <a:noFill/>
        </p:spPr>
        <p:txBody>
          <a:bodyPr wrap="square">
            <a:spAutoFit/>
          </a:bodyPr>
          <a:lstStyle/>
          <a:p>
            <a:pPr marL="285750" indent="-285750" algn="just">
              <a:buFont typeface="Arial" panose="020B0604020202020204" pitchFamily="34" charset="0"/>
              <a:buChar char="•"/>
            </a:pPr>
            <a:r>
              <a:rPr lang="en-IN" sz="1800" kern="0" dirty="0">
                <a:solidFill>
                  <a:srgbClr val="1F1F1F"/>
                </a:solidFill>
                <a:effectLst/>
                <a:latin typeface="Times New Roman" panose="02020603050405020304" pitchFamily="18" charset="0"/>
                <a:ea typeface="Times New Roman" panose="02020603050405020304" pitchFamily="18" charset="0"/>
              </a:rPr>
              <a:t>The Triple Bottom Line emphasises the intricate relationship of the financial, social, and environmental components of environmental sustainability</a:t>
            </a:r>
            <a:endParaRPr lang="en-IN" dirty="0"/>
          </a:p>
        </p:txBody>
      </p:sp>
      <p:sp>
        <p:nvSpPr>
          <p:cNvPr id="11" name="TextBox 10">
            <a:extLst>
              <a:ext uri="{FF2B5EF4-FFF2-40B4-BE49-F238E27FC236}">
                <a16:creationId xmlns:a16="http://schemas.microsoft.com/office/drawing/2014/main" id="{DE8AE831-FB78-FCDB-DE19-F0186E854802}"/>
              </a:ext>
            </a:extLst>
          </p:cNvPr>
          <p:cNvSpPr txBox="1"/>
          <p:nvPr/>
        </p:nvSpPr>
        <p:spPr>
          <a:xfrm>
            <a:off x="352926" y="4447218"/>
            <a:ext cx="5463258" cy="923330"/>
          </a:xfrm>
          <a:prstGeom prst="rect">
            <a:avLst/>
          </a:prstGeom>
          <a:noFill/>
        </p:spPr>
        <p:txBody>
          <a:bodyPr wrap="square">
            <a:spAutoFit/>
          </a:bodyPr>
          <a:lstStyle/>
          <a:p>
            <a:pPr marL="285750" indent="-285750" algn="just">
              <a:buFont typeface="Arial" panose="020B0604020202020204" pitchFamily="34" charset="0"/>
              <a:buChar char="•"/>
            </a:pPr>
            <a:r>
              <a:rPr lang="en-IN" sz="1800" kern="0" dirty="0">
                <a:solidFill>
                  <a:srgbClr val="1F1F1F"/>
                </a:solidFill>
                <a:effectLst/>
                <a:latin typeface="Times New Roman" panose="02020603050405020304" pitchFamily="18" charset="0"/>
                <a:ea typeface="Times New Roman" panose="02020603050405020304" pitchFamily="18" charset="0"/>
              </a:rPr>
              <a:t>The Cradle-to-Cradle strategy, which emphasises the service and product lifecycle assessment, is another critical notion</a:t>
            </a:r>
            <a:endParaRPr lang="en-IN" dirty="0"/>
          </a:p>
        </p:txBody>
      </p:sp>
      <p:sp>
        <p:nvSpPr>
          <p:cNvPr id="13" name="TextBox 12">
            <a:extLst>
              <a:ext uri="{FF2B5EF4-FFF2-40B4-BE49-F238E27FC236}">
                <a16:creationId xmlns:a16="http://schemas.microsoft.com/office/drawing/2014/main" id="{7760A9FC-6DA6-25A1-EDD8-E96BB842D09C}"/>
              </a:ext>
            </a:extLst>
          </p:cNvPr>
          <p:cNvSpPr txBox="1"/>
          <p:nvPr/>
        </p:nvSpPr>
        <p:spPr>
          <a:xfrm>
            <a:off x="6218552" y="6013371"/>
            <a:ext cx="2823411" cy="369332"/>
          </a:xfrm>
          <a:prstGeom prst="rect">
            <a:avLst/>
          </a:prstGeom>
          <a:noFill/>
        </p:spPr>
        <p:txBody>
          <a:bodyPr wrap="square">
            <a:spAutoFit/>
          </a:bodyPr>
          <a:lstStyle/>
          <a:p>
            <a:r>
              <a:rPr lang="en-IN" sz="1800" kern="0" dirty="0">
                <a:solidFill>
                  <a:srgbClr val="1F1F1F"/>
                </a:solidFill>
                <a:effectLst/>
                <a:latin typeface="Times New Roman" panose="02020603050405020304" pitchFamily="18" charset="0"/>
                <a:ea typeface="Times New Roman" panose="02020603050405020304" pitchFamily="18" charset="0"/>
              </a:rPr>
              <a:t> (</a:t>
            </a:r>
            <a:r>
              <a:rPr lang="en-IN" sz="1800" kern="0" dirty="0" err="1">
                <a:solidFill>
                  <a:srgbClr val="1F1F1F"/>
                </a:solidFill>
                <a:effectLst/>
                <a:latin typeface="Times New Roman" panose="02020603050405020304" pitchFamily="18" charset="0"/>
                <a:ea typeface="Times New Roman" panose="02020603050405020304" pitchFamily="18" charset="0"/>
              </a:rPr>
              <a:t>Wheley</a:t>
            </a:r>
            <a:r>
              <a:rPr lang="en-IN" sz="1800" kern="0" dirty="0">
                <a:solidFill>
                  <a:srgbClr val="1F1F1F"/>
                </a:solidFill>
                <a:effectLst/>
                <a:latin typeface="Times New Roman" panose="02020603050405020304" pitchFamily="18" charset="0"/>
                <a:ea typeface="Times New Roman" panose="02020603050405020304" pitchFamily="18" charset="0"/>
              </a:rPr>
              <a:t>, 2023)</a:t>
            </a:r>
            <a:endParaRPr lang="en-IN" dirty="0"/>
          </a:p>
        </p:txBody>
      </p:sp>
    </p:spTree>
    <p:extLst>
      <p:ext uri="{BB962C8B-B14F-4D97-AF65-F5344CB8AC3E}">
        <p14:creationId xmlns:p14="http://schemas.microsoft.com/office/powerpoint/2010/main" val="10529427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5B9432B-0524-68F5-1A39-2EE6E7F743F3}"/>
              </a:ext>
            </a:extLst>
          </p:cNvPr>
          <p:cNvSpPr txBox="1"/>
          <p:nvPr/>
        </p:nvSpPr>
        <p:spPr>
          <a:xfrm>
            <a:off x="5126636" y="401052"/>
            <a:ext cx="5628280" cy="561949"/>
          </a:xfrm>
          <a:prstGeom prst="rect">
            <a:avLst/>
          </a:prstGeom>
          <a:noFill/>
        </p:spPr>
        <p:txBody>
          <a:bodyPr wrap="square">
            <a:spAutoFit/>
          </a:bodyPr>
          <a:lstStyle/>
          <a:p>
            <a:pPr algn="just">
              <a:lnSpc>
                <a:spcPct val="200000"/>
              </a:lnSpc>
            </a:pPr>
            <a:r>
              <a:rPr lang="en-IN" b="1"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Impact of these practices</a:t>
            </a:r>
          </a:p>
        </p:txBody>
      </p:sp>
      <p:sp>
        <p:nvSpPr>
          <p:cNvPr id="7" name="TextBox 6">
            <a:extLst>
              <a:ext uri="{FF2B5EF4-FFF2-40B4-BE49-F238E27FC236}">
                <a16:creationId xmlns:a16="http://schemas.microsoft.com/office/drawing/2014/main" id="{5C6E7740-0876-1632-6FB9-F4E3E75933CE}"/>
              </a:ext>
            </a:extLst>
          </p:cNvPr>
          <p:cNvSpPr txBox="1"/>
          <p:nvPr/>
        </p:nvSpPr>
        <p:spPr>
          <a:xfrm>
            <a:off x="4956352" y="1283047"/>
            <a:ext cx="7235648" cy="923330"/>
          </a:xfrm>
          <a:prstGeom prst="rect">
            <a:avLst/>
          </a:prstGeom>
          <a:noFill/>
        </p:spPr>
        <p:txBody>
          <a:bodyPr wrap="square">
            <a:spAutoFit/>
          </a:bodyPr>
          <a:lstStyle/>
          <a:p>
            <a:pPr marL="285750" indent="-285750">
              <a:buFont typeface="Arial" panose="020B0604020202020204" pitchFamily="34" charset="0"/>
              <a:buChar char="•"/>
            </a:pPr>
            <a:r>
              <a:rPr lang="en-IN" sz="1800" kern="0" dirty="0">
                <a:solidFill>
                  <a:srgbClr val="1F1F1F"/>
                </a:solidFill>
                <a:effectLst/>
                <a:latin typeface="Times New Roman" panose="02020603050405020304" pitchFamily="18" charset="0"/>
                <a:ea typeface="Times New Roman" panose="02020603050405020304" pitchFamily="18" charset="0"/>
              </a:rPr>
              <a:t>Approaches like Green Marketing imply that emphasising ecological sustainability in branding and advertising might attract environmentally concerned customers</a:t>
            </a:r>
            <a:endParaRPr lang="en-IN" dirty="0"/>
          </a:p>
        </p:txBody>
      </p:sp>
      <p:sp>
        <p:nvSpPr>
          <p:cNvPr id="9" name="TextBox 8">
            <a:extLst>
              <a:ext uri="{FF2B5EF4-FFF2-40B4-BE49-F238E27FC236}">
                <a16:creationId xmlns:a16="http://schemas.microsoft.com/office/drawing/2014/main" id="{FD7F21C8-12A1-8209-ABD3-C1926E7193B2}"/>
              </a:ext>
            </a:extLst>
          </p:cNvPr>
          <p:cNvSpPr txBox="1"/>
          <p:nvPr/>
        </p:nvSpPr>
        <p:spPr>
          <a:xfrm>
            <a:off x="4956351" y="2967335"/>
            <a:ext cx="7235648" cy="923330"/>
          </a:xfrm>
          <a:prstGeom prst="rect">
            <a:avLst/>
          </a:prstGeom>
          <a:noFill/>
        </p:spPr>
        <p:txBody>
          <a:bodyPr wrap="square">
            <a:spAutoFit/>
          </a:bodyPr>
          <a:lstStyle/>
          <a:p>
            <a:pPr marL="285750" indent="-285750">
              <a:buFont typeface="Arial" panose="020B0604020202020204" pitchFamily="34" charset="0"/>
              <a:buChar char="•"/>
            </a:pPr>
            <a:r>
              <a:rPr lang="en-IN" sz="1800" kern="0" dirty="0">
                <a:solidFill>
                  <a:srgbClr val="1F1F1F"/>
                </a:solidFill>
                <a:effectLst/>
                <a:latin typeface="Times New Roman" panose="02020603050405020304" pitchFamily="18" charset="0"/>
                <a:ea typeface="Times New Roman" panose="02020603050405020304" pitchFamily="18" charset="0"/>
              </a:rPr>
              <a:t>According to the Resource Effectiveness principle, the prudent use of natural assets decreases operating expenses and minimises damage to the environment</a:t>
            </a:r>
            <a:endParaRPr lang="en-IN" dirty="0"/>
          </a:p>
        </p:txBody>
      </p:sp>
      <p:sp>
        <p:nvSpPr>
          <p:cNvPr id="11" name="TextBox 10">
            <a:extLst>
              <a:ext uri="{FF2B5EF4-FFF2-40B4-BE49-F238E27FC236}">
                <a16:creationId xmlns:a16="http://schemas.microsoft.com/office/drawing/2014/main" id="{6465821E-49FB-1581-4B79-E7BCFEA85848}"/>
              </a:ext>
            </a:extLst>
          </p:cNvPr>
          <p:cNvSpPr txBox="1"/>
          <p:nvPr/>
        </p:nvSpPr>
        <p:spPr>
          <a:xfrm>
            <a:off x="4956352" y="5151694"/>
            <a:ext cx="7235647" cy="646331"/>
          </a:xfrm>
          <a:prstGeom prst="rect">
            <a:avLst/>
          </a:prstGeom>
          <a:noFill/>
        </p:spPr>
        <p:txBody>
          <a:bodyPr wrap="square">
            <a:spAutoFit/>
          </a:bodyPr>
          <a:lstStyle/>
          <a:p>
            <a:pPr marL="285750" indent="-285750">
              <a:buFont typeface="Arial" panose="020B0604020202020204" pitchFamily="34" charset="0"/>
              <a:buChar char="•"/>
            </a:pPr>
            <a:r>
              <a:rPr lang="en-IN" kern="0" dirty="0">
                <a:solidFill>
                  <a:srgbClr val="1F1F1F"/>
                </a:solidFill>
                <a:latin typeface="Times New Roman" panose="02020603050405020304" pitchFamily="18" charset="0"/>
                <a:ea typeface="Times New Roman" panose="02020603050405020304" pitchFamily="18" charset="0"/>
              </a:rPr>
              <a:t>S</a:t>
            </a:r>
            <a:r>
              <a:rPr lang="en-IN" sz="1800" kern="0" dirty="0">
                <a:solidFill>
                  <a:srgbClr val="1F1F1F"/>
                </a:solidFill>
                <a:effectLst/>
                <a:latin typeface="Times New Roman" panose="02020603050405020304" pitchFamily="18" charset="0"/>
                <a:ea typeface="Times New Roman" panose="02020603050405020304" pitchFamily="18" charset="0"/>
              </a:rPr>
              <a:t>ustainability theories have shown that decreasing energy usage, employing environmentally friendly products</a:t>
            </a:r>
            <a:r>
              <a:rPr lang="en-IN" kern="0" dirty="0">
                <a:solidFill>
                  <a:srgbClr val="1F1F1F"/>
                </a:solidFill>
                <a:latin typeface="Times New Roman" panose="02020603050405020304" pitchFamily="18" charset="0"/>
                <a:ea typeface="Times New Roman" panose="02020603050405020304" pitchFamily="18" charset="0"/>
              </a:rPr>
              <a:t> help </a:t>
            </a:r>
            <a:r>
              <a:rPr lang="en-IN" sz="1800" kern="0" dirty="0">
                <a:solidFill>
                  <a:srgbClr val="1F1F1F"/>
                </a:solidFill>
                <a:effectLst/>
                <a:latin typeface="Times New Roman" panose="02020603050405020304" pitchFamily="18" charset="0"/>
                <a:ea typeface="Times New Roman" panose="02020603050405020304" pitchFamily="18" charset="0"/>
              </a:rPr>
              <a:t>local communities </a:t>
            </a:r>
            <a:endParaRPr lang="en-IN" dirty="0"/>
          </a:p>
        </p:txBody>
      </p:sp>
      <p:sp>
        <p:nvSpPr>
          <p:cNvPr id="13" name="TextBox 12">
            <a:extLst>
              <a:ext uri="{FF2B5EF4-FFF2-40B4-BE49-F238E27FC236}">
                <a16:creationId xmlns:a16="http://schemas.microsoft.com/office/drawing/2014/main" id="{3868C7CF-C27D-E76C-2E82-8983B3FFE357}"/>
              </a:ext>
            </a:extLst>
          </p:cNvPr>
          <p:cNvSpPr txBox="1"/>
          <p:nvPr/>
        </p:nvSpPr>
        <p:spPr>
          <a:xfrm>
            <a:off x="757398" y="6358196"/>
            <a:ext cx="3465095" cy="369332"/>
          </a:xfrm>
          <a:prstGeom prst="rect">
            <a:avLst/>
          </a:prstGeom>
          <a:noFill/>
        </p:spPr>
        <p:txBody>
          <a:bodyPr wrap="square">
            <a:spAutoFit/>
          </a:bodyPr>
          <a:lstStyle/>
          <a:p>
            <a:r>
              <a:rPr lang="en-IN" sz="1800" kern="0" dirty="0">
                <a:solidFill>
                  <a:srgbClr val="1F1F1F"/>
                </a:solidFill>
                <a:effectLst/>
                <a:latin typeface="Times New Roman" panose="02020603050405020304" pitchFamily="18" charset="0"/>
                <a:ea typeface="Times New Roman" panose="02020603050405020304" pitchFamily="18" charset="0"/>
              </a:rPr>
              <a:t> (Stan, 2023)</a:t>
            </a:r>
            <a:endParaRPr lang="en-IN" dirty="0"/>
          </a:p>
        </p:txBody>
      </p:sp>
      <p:pic>
        <p:nvPicPr>
          <p:cNvPr id="3074" name="Picture 2" descr="Core Sustainability: Triple Bottom Line – Economy | Integrate It!">
            <a:extLst>
              <a:ext uri="{FF2B5EF4-FFF2-40B4-BE49-F238E27FC236}">
                <a16:creationId xmlns:a16="http://schemas.microsoft.com/office/drawing/2014/main" id="{173E9F33-A308-12B5-6609-F79A8B2211B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82027"/>
            <a:ext cx="4892861" cy="546394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C9ACD22-D22A-345F-BC28-E721DB2B3ECD}"/>
              </a:ext>
            </a:extLst>
          </p:cNvPr>
          <p:cNvSpPr txBox="1"/>
          <p:nvPr/>
        </p:nvSpPr>
        <p:spPr>
          <a:xfrm>
            <a:off x="10069383" y="81006"/>
            <a:ext cx="1838615" cy="523220"/>
          </a:xfrm>
          <a:prstGeom prst="rect">
            <a:avLst/>
          </a:prstGeom>
          <a:noFill/>
        </p:spPr>
        <p:txBody>
          <a:bodyPr wrap="square">
            <a:spAutoFit/>
          </a:bodyPr>
          <a:lstStyle/>
          <a:p>
            <a:r>
              <a:rPr lang="en-IN" sz="2800" b="1" kern="0" dirty="0">
                <a:solidFill>
                  <a:srgbClr val="000000"/>
                </a:solidFill>
                <a:effectLst/>
                <a:latin typeface="Times New Roman" panose="02020603050405020304" pitchFamily="18" charset="0"/>
                <a:cs typeface="Arial" panose="020B0604020202020204" pitchFamily="34" charset="0"/>
              </a:rPr>
              <a:t>Contd…</a:t>
            </a:r>
            <a:endParaRPr lang="en-US" sz="2800" dirty="0"/>
          </a:p>
        </p:txBody>
      </p:sp>
    </p:spTree>
    <p:extLst>
      <p:ext uri="{BB962C8B-B14F-4D97-AF65-F5344CB8AC3E}">
        <p14:creationId xmlns:p14="http://schemas.microsoft.com/office/powerpoint/2010/main" val="30783380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Sustainable environmental practices for hotels | PPT">
            <a:extLst>
              <a:ext uri="{FF2B5EF4-FFF2-40B4-BE49-F238E27FC236}">
                <a16:creationId xmlns:a16="http://schemas.microsoft.com/office/drawing/2014/main" id="{1D88B56D-F163-D018-2A44-269A99DEFD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48657" y="2572951"/>
            <a:ext cx="6264518" cy="3126746"/>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0E4DEAF-2105-8212-1237-F40139B7070E}"/>
              </a:ext>
            </a:extLst>
          </p:cNvPr>
          <p:cNvSpPr txBox="1"/>
          <p:nvPr/>
        </p:nvSpPr>
        <p:spPr>
          <a:xfrm>
            <a:off x="4315326" y="0"/>
            <a:ext cx="6096000" cy="822789"/>
          </a:xfrm>
          <a:prstGeom prst="rect">
            <a:avLst/>
          </a:prstGeom>
          <a:noFill/>
        </p:spPr>
        <p:txBody>
          <a:bodyPr wrap="square">
            <a:spAutoFit/>
          </a:bodyPr>
          <a:lstStyle/>
          <a:p>
            <a:pPr algn="just">
              <a:lnSpc>
                <a:spcPct val="200000"/>
              </a:lnSpc>
              <a:spcBef>
                <a:spcPts val="2000"/>
              </a:spcBef>
              <a:spcAft>
                <a:spcPts val="600"/>
              </a:spcAft>
            </a:pPr>
            <a:r>
              <a:rPr lang="en-IN" sz="2800" b="1" kern="0" dirty="0">
                <a:solidFill>
                  <a:srgbClr val="000000"/>
                </a:solidFill>
                <a:effectLst/>
                <a:latin typeface="Times New Roman" panose="02020603050405020304" pitchFamily="18" charset="0"/>
                <a:cs typeface="Arial" panose="020B0604020202020204" pitchFamily="34" charset="0"/>
              </a:rPr>
              <a:t>Application to the hotel industry</a:t>
            </a:r>
            <a:endParaRPr lang="en-IN" sz="2800" b="1" kern="0" dirty="0">
              <a:effectLst/>
              <a:latin typeface="Times New Roman" panose="02020603050405020304" pitchFamily="18" charset="0"/>
              <a:cs typeface="Arial" panose="020B0604020202020204" pitchFamily="34" charset="0"/>
            </a:endParaRPr>
          </a:p>
        </p:txBody>
      </p:sp>
      <p:sp>
        <p:nvSpPr>
          <p:cNvPr id="7" name="TextBox 6">
            <a:extLst>
              <a:ext uri="{FF2B5EF4-FFF2-40B4-BE49-F238E27FC236}">
                <a16:creationId xmlns:a16="http://schemas.microsoft.com/office/drawing/2014/main" id="{D7B15CDA-6932-CA09-1D8C-07D277F13146}"/>
              </a:ext>
            </a:extLst>
          </p:cNvPr>
          <p:cNvSpPr txBox="1"/>
          <p:nvPr/>
        </p:nvSpPr>
        <p:spPr>
          <a:xfrm>
            <a:off x="240631" y="1158303"/>
            <a:ext cx="6096000" cy="561949"/>
          </a:xfrm>
          <a:prstGeom prst="rect">
            <a:avLst/>
          </a:prstGeom>
          <a:noFill/>
        </p:spPr>
        <p:txBody>
          <a:bodyPr wrap="square">
            <a:spAutoFit/>
          </a:bodyPr>
          <a:lstStyle/>
          <a:p>
            <a:pPr algn="just">
              <a:lnSpc>
                <a:spcPct val="200000"/>
              </a:lnSpc>
            </a:pPr>
            <a:r>
              <a:rPr lang="en-IN" sz="1800" b="1"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Example of management responses to sustainability</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37D06494-7FBC-8C2A-2871-AEF364ADD20D}"/>
              </a:ext>
            </a:extLst>
          </p:cNvPr>
          <p:cNvSpPr txBox="1"/>
          <p:nvPr/>
        </p:nvSpPr>
        <p:spPr>
          <a:xfrm>
            <a:off x="240631" y="2056945"/>
            <a:ext cx="11676549" cy="646331"/>
          </a:xfrm>
          <a:prstGeom prst="rect">
            <a:avLst/>
          </a:prstGeom>
          <a:noFill/>
        </p:spPr>
        <p:txBody>
          <a:bodyPr wrap="square">
            <a:spAutoFit/>
          </a:bodyPr>
          <a:lstStyle/>
          <a:p>
            <a:pPr marL="285750" indent="-285750">
              <a:buFont typeface="Arial" panose="020B0604020202020204" pitchFamily="34" charset="0"/>
              <a:buChar char="•"/>
            </a:pPr>
            <a:r>
              <a:rPr lang="en-IN" sz="1800" kern="0" dirty="0">
                <a:solidFill>
                  <a:srgbClr val="1F1F1F"/>
                </a:solidFill>
                <a:effectLst/>
                <a:latin typeface="Times New Roman" panose="02020603050405020304" pitchFamily="18" charset="0"/>
                <a:ea typeface="Times New Roman" panose="02020603050405020304" pitchFamily="18" charset="0"/>
              </a:rPr>
              <a:t>Many hotels have implemented energy-efficient innovations such as sustainable bulbs and sophisticated heating and cooling systems.</a:t>
            </a:r>
            <a:endParaRPr lang="en-IN" dirty="0"/>
          </a:p>
        </p:txBody>
      </p:sp>
      <p:sp>
        <p:nvSpPr>
          <p:cNvPr id="11" name="TextBox 10">
            <a:extLst>
              <a:ext uri="{FF2B5EF4-FFF2-40B4-BE49-F238E27FC236}">
                <a16:creationId xmlns:a16="http://schemas.microsoft.com/office/drawing/2014/main" id="{CE1325E3-EA67-E801-347C-545C7951FF29}"/>
              </a:ext>
            </a:extLst>
          </p:cNvPr>
          <p:cNvSpPr txBox="1"/>
          <p:nvPr/>
        </p:nvSpPr>
        <p:spPr>
          <a:xfrm>
            <a:off x="240631" y="3937431"/>
            <a:ext cx="5812308" cy="646331"/>
          </a:xfrm>
          <a:prstGeom prst="rect">
            <a:avLst/>
          </a:prstGeom>
          <a:noFill/>
        </p:spPr>
        <p:txBody>
          <a:bodyPr wrap="square">
            <a:spAutoFit/>
          </a:bodyPr>
          <a:lstStyle/>
          <a:p>
            <a:pPr marL="285750" indent="-285750">
              <a:buFont typeface="Arial" panose="020B0604020202020204" pitchFamily="34" charset="0"/>
              <a:buChar char="•"/>
            </a:pPr>
            <a:r>
              <a:rPr lang="en-IN" sz="1800" kern="0" dirty="0">
                <a:solidFill>
                  <a:srgbClr val="1F1F1F"/>
                </a:solidFill>
                <a:effectLst/>
                <a:latin typeface="Times New Roman" panose="02020603050405020304" pitchFamily="18" charset="0"/>
                <a:ea typeface="Times New Roman" panose="02020603050405020304" pitchFamily="18" charset="0"/>
              </a:rPr>
              <a:t>They additionally implemented waste reduction programmes, such as composting and recycling</a:t>
            </a:r>
            <a:endParaRPr lang="en-IN" dirty="0"/>
          </a:p>
        </p:txBody>
      </p:sp>
      <p:sp>
        <p:nvSpPr>
          <p:cNvPr id="13" name="TextBox 12">
            <a:extLst>
              <a:ext uri="{FF2B5EF4-FFF2-40B4-BE49-F238E27FC236}">
                <a16:creationId xmlns:a16="http://schemas.microsoft.com/office/drawing/2014/main" id="{D575995D-3913-F2CB-16A2-9518394AE404}"/>
              </a:ext>
            </a:extLst>
          </p:cNvPr>
          <p:cNvSpPr txBox="1"/>
          <p:nvPr/>
        </p:nvSpPr>
        <p:spPr>
          <a:xfrm>
            <a:off x="240630" y="5859161"/>
            <a:ext cx="11676549" cy="646331"/>
          </a:xfrm>
          <a:prstGeom prst="rect">
            <a:avLst/>
          </a:prstGeom>
          <a:noFill/>
        </p:spPr>
        <p:txBody>
          <a:bodyPr wrap="square">
            <a:spAutoFit/>
          </a:bodyPr>
          <a:lstStyle/>
          <a:p>
            <a:pPr marL="285750" indent="-285750">
              <a:buFont typeface="Arial" panose="020B0604020202020204" pitchFamily="34" charset="0"/>
              <a:buChar char="•"/>
            </a:pPr>
            <a:r>
              <a:rPr lang="en-IN" sz="1800" kern="0" dirty="0">
                <a:solidFill>
                  <a:srgbClr val="1F1F1F"/>
                </a:solidFill>
                <a:effectLst/>
                <a:latin typeface="Times New Roman" panose="02020603050405020304" pitchFamily="18" charset="0"/>
                <a:ea typeface="Times New Roman" panose="02020603050405020304" pitchFamily="18" charset="0"/>
              </a:rPr>
              <a:t>Many venues also encourage green events, which use online platforms for enrolment, timetables, and conversation, decreasing the disposal of paper</a:t>
            </a:r>
            <a:endParaRPr lang="en-IN" dirty="0"/>
          </a:p>
        </p:txBody>
      </p:sp>
      <p:sp>
        <p:nvSpPr>
          <p:cNvPr id="15" name="TextBox 14">
            <a:extLst>
              <a:ext uri="{FF2B5EF4-FFF2-40B4-BE49-F238E27FC236}">
                <a16:creationId xmlns:a16="http://schemas.microsoft.com/office/drawing/2014/main" id="{0B0F9F17-48E7-27FA-3A06-573108251D24}"/>
              </a:ext>
            </a:extLst>
          </p:cNvPr>
          <p:cNvSpPr txBox="1"/>
          <p:nvPr/>
        </p:nvSpPr>
        <p:spPr>
          <a:xfrm>
            <a:off x="7959053" y="5287568"/>
            <a:ext cx="2105526" cy="369332"/>
          </a:xfrm>
          <a:prstGeom prst="rect">
            <a:avLst/>
          </a:prstGeom>
          <a:noFill/>
        </p:spPr>
        <p:txBody>
          <a:bodyPr wrap="square">
            <a:spAutoFit/>
          </a:bodyPr>
          <a:lstStyle/>
          <a:p>
            <a:r>
              <a:rPr lang="en-IN" sz="1800" kern="0" dirty="0">
                <a:solidFill>
                  <a:srgbClr val="1F1F1F"/>
                </a:solidFill>
                <a:effectLst/>
                <a:latin typeface="Times New Roman" panose="02020603050405020304" pitchFamily="18" charset="0"/>
                <a:ea typeface="Times New Roman" panose="02020603050405020304" pitchFamily="18" charset="0"/>
              </a:rPr>
              <a:t>(Silva, 2021)</a:t>
            </a:r>
            <a:endParaRPr lang="en-IN" dirty="0"/>
          </a:p>
        </p:txBody>
      </p:sp>
    </p:spTree>
    <p:extLst>
      <p:ext uri="{BB962C8B-B14F-4D97-AF65-F5344CB8AC3E}">
        <p14:creationId xmlns:p14="http://schemas.microsoft.com/office/powerpoint/2010/main" val="9921524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Sustainability | Free Full-Text | The Role of Performance and Environmental  Sustainability Indicators in Hotel Competitiveness">
            <a:extLst>
              <a:ext uri="{FF2B5EF4-FFF2-40B4-BE49-F238E27FC236}">
                <a16:creationId xmlns:a16="http://schemas.microsoft.com/office/drawing/2014/main" id="{81E235B0-657C-8F31-2568-430BE54FCCF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5396317" cy="685799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A39E7CA-94AB-3FEC-78EA-B4B7FFB7AC64}"/>
              </a:ext>
            </a:extLst>
          </p:cNvPr>
          <p:cNvSpPr txBox="1"/>
          <p:nvPr/>
        </p:nvSpPr>
        <p:spPr>
          <a:xfrm>
            <a:off x="5656551" y="1134573"/>
            <a:ext cx="6096000" cy="368755"/>
          </a:xfrm>
          <a:prstGeom prst="rect">
            <a:avLst/>
          </a:prstGeom>
          <a:noFill/>
        </p:spPr>
        <p:txBody>
          <a:bodyPr wrap="square">
            <a:spAutoFit/>
          </a:bodyPr>
          <a:lstStyle/>
          <a:p>
            <a:pPr algn="l">
              <a:lnSpc>
                <a:spcPct val="107000"/>
              </a:lnSpc>
              <a:spcAft>
                <a:spcPts val="800"/>
              </a:spcAft>
            </a:pPr>
            <a:r>
              <a:rPr lang="en-IN" b="1"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Reflection on the strengths and limitations of these practices</a:t>
            </a:r>
            <a:endParaRPr lang="en-IN"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C0DEACA8-5A26-6A91-C79A-7BF30EA9062A}"/>
              </a:ext>
            </a:extLst>
          </p:cNvPr>
          <p:cNvSpPr txBox="1"/>
          <p:nvPr/>
        </p:nvSpPr>
        <p:spPr>
          <a:xfrm>
            <a:off x="5454315" y="1782888"/>
            <a:ext cx="6737685" cy="923330"/>
          </a:xfrm>
          <a:prstGeom prst="rect">
            <a:avLst/>
          </a:prstGeom>
          <a:noFill/>
        </p:spPr>
        <p:txBody>
          <a:bodyPr wrap="square">
            <a:spAutoFit/>
          </a:bodyPr>
          <a:lstStyle/>
          <a:p>
            <a:pPr marL="285750" indent="-285750" algn="just">
              <a:buFont typeface="Arial" panose="020B0604020202020204" pitchFamily="34" charset="0"/>
              <a:buChar char="•"/>
            </a:pPr>
            <a:r>
              <a:rPr lang="en-IN" sz="1800" kern="0" dirty="0">
                <a:solidFill>
                  <a:srgbClr val="1F1F1F"/>
                </a:solidFill>
                <a:effectLst/>
                <a:latin typeface="Times New Roman" panose="02020603050405020304" pitchFamily="18" charset="0"/>
                <a:ea typeface="Times New Roman" panose="02020603050405020304" pitchFamily="18" charset="0"/>
              </a:rPr>
              <a:t>They have achieved significant reductions in impact on the environment by implementing trash disposal programmes and using energy-efficient equipment</a:t>
            </a:r>
            <a:endParaRPr lang="en-IN" dirty="0"/>
          </a:p>
        </p:txBody>
      </p:sp>
      <p:sp>
        <p:nvSpPr>
          <p:cNvPr id="9" name="TextBox 8">
            <a:extLst>
              <a:ext uri="{FF2B5EF4-FFF2-40B4-BE49-F238E27FC236}">
                <a16:creationId xmlns:a16="http://schemas.microsoft.com/office/drawing/2014/main" id="{AA2AAA5D-2434-2E57-600A-4E2EF31B5EC6}"/>
              </a:ext>
            </a:extLst>
          </p:cNvPr>
          <p:cNvSpPr txBox="1"/>
          <p:nvPr/>
        </p:nvSpPr>
        <p:spPr>
          <a:xfrm>
            <a:off x="5454314" y="3402088"/>
            <a:ext cx="6737685" cy="646331"/>
          </a:xfrm>
          <a:prstGeom prst="rect">
            <a:avLst/>
          </a:prstGeom>
          <a:noFill/>
        </p:spPr>
        <p:txBody>
          <a:bodyPr wrap="square">
            <a:spAutoFit/>
          </a:bodyPr>
          <a:lstStyle/>
          <a:p>
            <a:pPr marL="285750" indent="-285750" algn="just">
              <a:buFont typeface="Arial" panose="020B0604020202020204" pitchFamily="34" charset="0"/>
              <a:buChar char="•"/>
            </a:pPr>
            <a:r>
              <a:rPr lang="en-IN" sz="1800" kern="0" dirty="0">
                <a:solidFill>
                  <a:srgbClr val="1F1F1F"/>
                </a:solidFill>
                <a:effectLst/>
                <a:latin typeface="Times New Roman" panose="02020603050405020304" pitchFamily="18" charset="0"/>
                <a:ea typeface="Times New Roman" panose="02020603050405020304" pitchFamily="18" charset="0"/>
              </a:rPr>
              <a:t>The accompanying costs and the acceptance of emerging innovations are two significant challenges</a:t>
            </a:r>
            <a:endParaRPr lang="en-IN" dirty="0"/>
          </a:p>
        </p:txBody>
      </p:sp>
      <p:sp>
        <p:nvSpPr>
          <p:cNvPr id="11" name="TextBox 10">
            <a:extLst>
              <a:ext uri="{FF2B5EF4-FFF2-40B4-BE49-F238E27FC236}">
                <a16:creationId xmlns:a16="http://schemas.microsoft.com/office/drawing/2014/main" id="{61DCC1B1-2DC9-5E04-D90B-EBA51CE798B0}"/>
              </a:ext>
            </a:extLst>
          </p:cNvPr>
          <p:cNvSpPr txBox="1"/>
          <p:nvPr/>
        </p:nvSpPr>
        <p:spPr>
          <a:xfrm>
            <a:off x="5454315" y="5234192"/>
            <a:ext cx="6737684" cy="646331"/>
          </a:xfrm>
          <a:prstGeom prst="rect">
            <a:avLst/>
          </a:prstGeom>
          <a:noFill/>
        </p:spPr>
        <p:txBody>
          <a:bodyPr wrap="square">
            <a:spAutoFit/>
          </a:bodyPr>
          <a:lstStyle/>
          <a:p>
            <a:pPr marL="285750" indent="-285750" algn="just">
              <a:buFont typeface="Arial" panose="020B0604020202020204" pitchFamily="34" charset="0"/>
              <a:buChar char="•"/>
            </a:pPr>
            <a:r>
              <a:rPr lang="en-IN" sz="1800" kern="0" dirty="0">
                <a:solidFill>
                  <a:srgbClr val="1F1F1F"/>
                </a:solidFill>
                <a:effectLst/>
                <a:latin typeface="Times New Roman" panose="02020603050405020304" pitchFamily="18" charset="0"/>
                <a:ea typeface="Times New Roman" panose="02020603050405020304" pitchFamily="18" charset="0"/>
              </a:rPr>
              <a:t>This mismatch in sustainability principles may result in disputes between a venue's sustainability aims and its guests' choices</a:t>
            </a:r>
            <a:endParaRPr lang="en-IN" dirty="0"/>
          </a:p>
        </p:txBody>
      </p:sp>
      <p:sp>
        <p:nvSpPr>
          <p:cNvPr id="13" name="TextBox 12">
            <a:extLst>
              <a:ext uri="{FF2B5EF4-FFF2-40B4-BE49-F238E27FC236}">
                <a16:creationId xmlns:a16="http://schemas.microsoft.com/office/drawing/2014/main" id="{3D8448CD-E767-33CD-DEBB-F65621E27EAC}"/>
              </a:ext>
            </a:extLst>
          </p:cNvPr>
          <p:cNvSpPr txBox="1"/>
          <p:nvPr/>
        </p:nvSpPr>
        <p:spPr>
          <a:xfrm>
            <a:off x="756149" y="6059598"/>
            <a:ext cx="6120062" cy="369332"/>
          </a:xfrm>
          <a:prstGeom prst="rect">
            <a:avLst/>
          </a:prstGeom>
          <a:noFill/>
        </p:spPr>
        <p:txBody>
          <a:bodyPr wrap="square">
            <a:spAutoFit/>
          </a:bodyPr>
          <a:lstStyle/>
          <a:p>
            <a:r>
              <a:rPr lang="en-IN" sz="1800" kern="0" dirty="0">
                <a:solidFill>
                  <a:srgbClr val="1F1F1F"/>
                </a:solidFill>
                <a:effectLst/>
                <a:latin typeface="Times New Roman" panose="02020603050405020304" pitchFamily="18" charset="0"/>
                <a:ea typeface="Times New Roman" panose="02020603050405020304" pitchFamily="18" charset="0"/>
              </a:rPr>
              <a:t>(</a:t>
            </a:r>
            <a:r>
              <a:rPr lang="en-IN" sz="1800" kern="0" dirty="0">
                <a:effectLst/>
                <a:latin typeface="Times New Roman" panose="02020603050405020304" pitchFamily="18" charset="0"/>
                <a:ea typeface="Times New Roman" panose="02020603050405020304" pitchFamily="18" charset="0"/>
              </a:rPr>
              <a:t>Calisto, 2022</a:t>
            </a:r>
            <a:r>
              <a:rPr lang="en-IN" sz="1800" kern="0" dirty="0">
                <a:solidFill>
                  <a:srgbClr val="1F1F1F"/>
                </a:solidFill>
                <a:effectLst/>
                <a:latin typeface="Times New Roman" panose="02020603050405020304" pitchFamily="18" charset="0"/>
                <a:ea typeface="Times New Roman" panose="02020603050405020304" pitchFamily="18" charset="0"/>
              </a:rPr>
              <a:t>)</a:t>
            </a:r>
            <a:endParaRPr lang="en-IN" dirty="0"/>
          </a:p>
        </p:txBody>
      </p:sp>
      <p:sp>
        <p:nvSpPr>
          <p:cNvPr id="4" name="TextBox 3">
            <a:extLst>
              <a:ext uri="{FF2B5EF4-FFF2-40B4-BE49-F238E27FC236}">
                <a16:creationId xmlns:a16="http://schemas.microsoft.com/office/drawing/2014/main" id="{8CE7254E-7DD9-A674-9A1D-34D3272321AE}"/>
              </a:ext>
            </a:extLst>
          </p:cNvPr>
          <p:cNvSpPr txBox="1"/>
          <p:nvPr/>
        </p:nvSpPr>
        <p:spPr>
          <a:xfrm>
            <a:off x="10069383" y="81006"/>
            <a:ext cx="1838615" cy="523220"/>
          </a:xfrm>
          <a:prstGeom prst="rect">
            <a:avLst/>
          </a:prstGeom>
          <a:noFill/>
        </p:spPr>
        <p:txBody>
          <a:bodyPr wrap="square">
            <a:spAutoFit/>
          </a:bodyPr>
          <a:lstStyle/>
          <a:p>
            <a:r>
              <a:rPr lang="en-IN" sz="2800" b="1" kern="0" dirty="0">
                <a:solidFill>
                  <a:srgbClr val="000000"/>
                </a:solidFill>
                <a:effectLst/>
                <a:latin typeface="Times New Roman" panose="02020603050405020304" pitchFamily="18" charset="0"/>
                <a:cs typeface="Arial" panose="020B0604020202020204" pitchFamily="34" charset="0"/>
              </a:rPr>
              <a:t>Contd…</a:t>
            </a:r>
            <a:endParaRPr lang="en-US" sz="2800" dirty="0"/>
          </a:p>
        </p:txBody>
      </p:sp>
    </p:spTree>
    <p:extLst>
      <p:ext uri="{BB962C8B-B14F-4D97-AF65-F5344CB8AC3E}">
        <p14:creationId xmlns:p14="http://schemas.microsoft.com/office/powerpoint/2010/main" val="16129413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Sustainability in the Hospitality Industry by Meagan Mooney on Prezi Next">
            <a:extLst>
              <a:ext uri="{FF2B5EF4-FFF2-40B4-BE49-F238E27FC236}">
                <a16:creationId xmlns:a16="http://schemas.microsoft.com/office/drawing/2014/main" id="{5BE01F46-6F45-3C34-B204-B6BBD244773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0842" y="1702378"/>
            <a:ext cx="7024338" cy="413567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7170D9B-9404-4D64-A0F7-EE7956A177DF}"/>
              </a:ext>
            </a:extLst>
          </p:cNvPr>
          <p:cNvSpPr txBox="1"/>
          <p:nvPr/>
        </p:nvSpPr>
        <p:spPr>
          <a:xfrm>
            <a:off x="320842" y="136120"/>
            <a:ext cx="6096000" cy="822789"/>
          </a:xfrm>
          <a:prstGeom prst="rect">
            <a:avLst/>
          </a:prstGeom>
          <a:noFill/>
        </p:spPr>
        <p:txBody>
          <a:bodyPr wrap="square">
            <a:spAutoFit/>
          </a:bodyPr>
          <a:lstStyle/>
          <a:p>
            <a:pPr algn="just">
              <a:lnSpc>
                <a:spcPct val="200000"/>
              </a:lnSpc>
              <a:spcBef>
                <a:spcPts val="2000"/>
              </a:spcBef>
              <a:spcAft>
                <a:spcPts val="600"/>
              </a:spcAft>
            </a:pPr>
            <a:r>
              <a:rPr lang="en-IN" sz="2800" b="1" kern="0" dirty="0">
                <a:solidFill>
                  <a:srgbClr val="000000"/>
                </a:solidFill>
                <a:effectLst/>
                <a:latin typeface="Times New Roman" panose="02020603050405020304" pitchFamily="18" charset="0"/>
                <a:cs typeface="Arial" panose="020B0604020202020204" pitchFamily="34" charset="0"/>
              </a:rPr>
              <a:t>Overview of the specific area</a:t>
            </a:r>
            <a:endParaRPr lang="en-IN" sz="2800" b="1" kern="0" dirty="0">
              <a:effectLst/>
              <a:latin typeface="Times New Roman" panose="02020603050405020304" pitchFamily="18" charset="0"/>
              <a:cs typeface="Arial" panose="020B0604020202020204" pitchFamily="34" charset="0"/>
            </a:endParaRPr>
          </a:p>
        </p:txBody>
      </p:sp>
      <p:sp>
        <p:nvSpPr>
          <p:cNvPr id="7" name="TextBox 6">
            <a:extLst>
              <a:ext uri="{FF2B5EF4-FFF2-40B4-BE49-F238E27FC236}">
                <a16:creationId xmlns:a16="http://schemas.microsoft.com/office/drawing/2014/main" id="{EF6B48EA-E93B-D290-4548-F45A4ACF65F8}"/>
              </a:ext>
            </a:extLst>
          </p:cNvPr>
          <p:cNvSpPr txBox="1"/>
          <p:nvPr/>
        </p:nvSpPr>
        <p:spPr>
          <a:xfrm>
            <a:off x="320842" y="1056047"/>
            <a:ext cx="11461427" cy="646331"/>
          </a:xfrm>
          <a:prstGeom prst="rect">
            <a:avLst/>
          </a:prstGeom>
          <a:noFill/>
        </p:spPr>
        <p:txBody>
          <a:bodyPr wrap="square">
            <a:spAutoFit/>
          </a:bodyPr>
          <a:lstStyle/>
          <a:p>
            <a:pPr marL="285750" indent="-285750" algn="just">
              <a:buFont typeface="Arial" panose="020B0604020202020204" pitchFamily="34" charset="0"/>
              <a:buChar char="•"/>
            </a:pPr>
            <a:r>
              <a:rPr lang="en-IN" sz="1800" kern="0" dirty="0">
                <a:solidFill>
                  <a:srgbClr val="1F1F1F"/>
                </a:solidFill>
                <a:effectLst/>
                <a:latin typeface="Times New Roman" panose="02020603050405020304" pitchFamily="18" charset="0"/>
                <a:ea typeface="Times New Roman" panose="02020603050405020304" pitchFamily="18" charset="0"/>
              </a:rPr>
              <a:t>The Conference Delegate performs an important function in the hotel sector, organising the proper execution of meetings, workshops, and events held on hotel premises</a:t>
            </a:r>
            <a:endParaRPr lang="en-IN" dirty="0"/>
          </a:p>
        </p:txBody>
      </p:sp>
      <p:sp>
        <p:nvSpPr>
          <p:cNvPr id="9" name="TextBox 8">
            <a:extLst>
              <a:ext uri="{FF2B5EF4-FFF2-40B4-BE49-F238E27FC236}">
                <a16:creationId xmlns:a16="http://schemas.microsoft.com/office/drawing/2014/main" id="{2C56650A-999D-D5CF-6A58-CACD03DE732C}"/>
              </a:ext>
            </a:extLst>
          </p:cNvPr>
          <p:cNvSpPr txBox="1"/>
          <p:nvPr/>
        </p:nvSpPr>
        <p:spPr>
          <a:xfrm>
            <a:off x="7345180" y="2967335"/>
            <a:ext cx="4846820" cy="1200329"/>
          </a:xfrm>
          <a:prstGeom prst="rect">
            <a:avLst/>
          </a:prstGeom>
          <a:noFill/>
        </p:spPr>
        <p:txBody>
          <a:bodyPr wrap="square">
            <a:spAutoFit/>
          </a:bodyPr>
          <a:lstStyle/>
          <a:p>
            <a:pPr marL="285750" indent="-285750" algn="just">
              <a:buFont typeface="Arial" panose="020B0604020202020204" pitchFamily="34" charset="0"/>
              <a:buChar char="•"/>
            </a:pPr>
            <a:r>
              <a:rPr lang="en-IN" sz="1800" kern="0" dirty="0">
                <a:solidFill>
                  <a:srgbClr val="1F1F1F"/>
                </a:solidFill>
                <a:effectLst/>
                <a:latin typeface="Times New Roman" panose="02020603050405020304" pitchFamily="18" charset="0"/>
                <a:ea typeface="Times New Roman" panose="02020603050405020304" pitchFamily="18" charset="0"/>
              </a:rPr>
              <a:t>Their responsibilities include interacting with clients, arranging the distribution of meeting venues, handling catering and multimedia offerings</a:t>
            </a:r>
            <a:endParaRPr lang="en-IN" dirty="0"/>
          </a:p>
        </p:txBody>
      </p:sp>
      <p:sp>
        <p:nvSpPr>
          <p:cNvPr id="11" name="TextBox 10">
            <a:extLst>
              <a:ext uri="{FF2B5EF4-FFF2-40B4-BE49-F238E27FC236}">
                <a16:creationId xmlns:a16="http://schemas.microsoft.com/office/drawing/2014/main" id="{CE11D740-D1C2-44E4-E24C-BBF5029CAFC3}"/>
              </a:ext>
            </a:extLst>
          </p:cNvPr>
          <p:cNvSpPr txBox="1"/>
          <p:nvPr/>
        </p:nvSpPr>
        <p:spPr>
          <a:xfrm>
            <a:off x="320842" y="6051667"/>
            <a:ext cx="11581348" cy="646331"/>
          </a:xfrm>
          <a:prstGeom prst="rect">
            <a:avLst/>
          </a:prstGeom>
          <a:noFill/>
        </p:spPr>
        <p:txBody>
          <a:bodyPr wrap="square">
            <a:spAutoFit/>
          </a:bodyPr>
          <a:lstStyle/>
          <a:p>
            <a:pPr marL="285750" indent="-285750" algn="just">
              <a:buFont typeface="Arial" panose="020B0604020202020204" pitchFamily="34" charset="0"/>
              <a:buChar char="•"/>
            </a:pPr>
            <a:r>
              <a:rPr lang="en-IN" sz="1800" kern="0" dirty="0">
                <a:solidFill>
                  <a:srgbClr val="1F1F1F"/>
                </a:solidFill>
                <a:effectLst/>
                <a:latin typeface="Times New Roman" panose="02020603050405020304" pitchFamily="18" charset="0"/>
                <a:ea typeface="Times New Roman" panose="02020603050405020304" pitchFamily="18" charset="0"/>
              </a:rPr>
              <a:t>This entails advising customers on alternatives that are environmentally friendly localising sourcing to minimise the environmental impact</a:t>
            </a:r>
            <a:endParaRPr lang="en-IN" dirty="0"/>
          </a:p>
        </p:txBody>
      </p:sp>
      <p:sp>
        <p:nvSpPr>
          <p:cNvPr id="13" name="TextBox 12">
            <a:extLst>
              <a:ext uri="{FF2B5EF4-FFF2-40B4-BE49-F238E27FC236}">
                <a16:creationId xmlns:a16="http://schemas.microsoft.com/office/drawing/2014/main" id="{38A62BF2-33E2-407C-7D2E-44D21420F578}"/>
              </a:ext>
            </a:extLst>
          </p:cNvPr>
          <p:cNvSpPr txBox="1"/>
          <p:nvPr/>
        </p:nvSpPr>
        <p:spPr>
          <a:xfrm>
            <a:off x="517358" y="5426334"/>
            <a:ext cx="6120062" cy="369332"/>
          </a:xfrm>
          <a:prstGeom prst="rect">
            <a:avLst/>
          </a:prstGeom>
          <a:noFill/>
        </p:spPr>
        <p:txBody>
          <a:bodyPr wrap="square">
            <a:spAutoFit/>
          </a:bodyPr>
          <a:lstStyle/>
          <a:p>
            <a:r>
              <a:rPr lang="en-IN" sz="1800" kern="0" dirty="0">
                <a:solidFill>
                  <a:srgbClr val="1F1F1F"/>
                </a:solidFill>
                <a:effectLst/>
                <a:latin typeface="Times New Roman" panose="02020603050405020304" pitchFamily="18" charset="0"/>
                <a:ea typeface="Times New Roman" panose="02020603050405020304" pitchFamily="18" charset="0"/>
              </a:rPr>
              <a:t>(</a:t>
            </a:r>
            <a:r>
              <a:rPr lang="en-IN" sz="1800" kern="0" dirty="0" err="1">
                <a:solidFill>
                  <a:srgbClr val="1F1F1F"/>
                </a:solidFill>
                <a:effectLst/>
                <a:latin typeface="Times New Roman" panose="02020603050405020304" pitchFamily="18" charset="0"/>
                <a:ea typeface="Times New Roman" panose="02020603050405020304" pitchFamily="18" charset="0"/>
              </a:rPr>
              <a:t>Soosan</a:t>
            </a:r>
            <a:r>
              <a:rPr lang="en-IN" sz="1800" kern="0" dirty="0">
                <a:solidFill>
                  <a:srgbClr val="1F1F1F"/>
                </a:solidFill>
                <a:effectLst/>
                <a:latin typeface="Times New Roman" panose="02020603050405020304" pitchFamily="18" charset="0"/>
                <a:ea typeface="Times New Roman" panose="02020603050405020304" pitchFamily="18" charset="0"/>
              </a:rPr>
              <a:t>, 2021)</a:t>
            </a:r>
            <a:endParaRPr lang="en-IN" dirty="0"/>
          </a:p>
        </p:txBody>
      </p:sp>
    </p:spTree>
    <p:extLst>
      <p:ext uri="{BB962C8B-B14F-4D97-AF65-F5344CB8AC3E}">
        <p14:creationId xmlns:p14="http://schemas.microsoft.com/office/powerpoint/2010/main" val="31887637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EA1E1B6-521E-618E-B17E-8C460BCECD83}"/>
              </a:ext>
            </a:extLst>
          </p:cNvPr>
          <p:cNvSpPr txBox="1"/>
          <p:nvPr/>
        </p:nvSpPr>
        <p:spPr>
          <a:xfrm>
            <a:off x="368968" y="0"/>
            <a:ext cx="6096000" cy="822789"/>
          </a:xfrm>
          <a:prstGeom prst="rect">
            <a:avLst/>
          </a:prstGeom>
          <a:noFill/>
        </p:spPr>
        <p:txBody>
          <a:bodyPr wrap="square">
            <a:spAutoFit/>
          </a:bodyPr>
          <a:lstStyle/>
          <a:p>
            <a:pPr algn="just">
              <a:lnSpc>
                <a:spcPct val="200000"/>
              </a:lnSpc>
              <a:spcBef>
                <a:spcPts val="2000"/>
              </a:spcBef>
              <a:spcAft>
                <a:spcPts val="600"/>
              </a:spcAft>
            </a:pPr>
            <a:r>
              <a:rPr lang="en-IN" sz="2800" b="1" kern="0" dirty="0">
                <a:solidFill>
                  <a:srgbClr val="000000"/>
                </a:solidFill>
                <a:effectLst/>
                <a:latin typeface="Times New Roman" panose="02020603050405020304" pitchFamily="18" charset="0"/>
                <a:cs typeface="Arial" panose="020B0604020202020204" pitchFamily="34" charset="0"/>
              </a:rPr>
              <a:t>Impact on Sustainability</a:t>
            </a:r>
            <a:endParaRPr lang="en-IN" sz="2800" b="1" kern="0" dirty="0">
              <a:effectLst/>
              <a:latin typeface="Times New Roman" panose="02020603050405020304" pitchFamily="18" charset="0"/>
              <a:cs typeface="Arial" panose="020B0604020202020204" pitchFamily="34" charset="0"/>
            </a:endParaRPr>
          </a:p>
        </p:txBody>
      </p:sp>
      <p:sp>
        <p:nvSpPr>
          <p:cNvPr id="7" name="TextBox 6">
            <a:extLst>
              <a:ext uri="{FF2B5EF4-FFF2-40B4-BE49-F238E27FC236}">
                <a16:creationId xmlns:a16="http://schemas.microsoft.com/office/drawing/2014/main" id="{B1813CE3-9F30-6540-EAFD-D419F3B61E7A}"/>
              </a:ext>
            </a:extLst>
          </p:cNvPr>
          <p:cNvSpPr txBox="1"/>
          <p:nvPr/>
        </p:nvSpPr>
        <p:spPr>
          <a:xfrm>
            <a:off x="368968" y="881080"/>
            <a:ext cx="6096000" cy="561949"/>
          </a:xfrm>
          <a:prstGeom prst="rect">
            <a:avLst/>
          </a:prstGeom>
          <a:noFill/>
        </p:spPr>
        <p:txBody>
          <a:bodyPr wrap="square">
            <a:spAutoFit/>
          </a:bodyPr>
          <a:lstStyle/>
          <a:p>
            <a:pPr algn="just">
              <a:lnSpc>
                <a:spcPct val="200000"/>
              </a:lnSpc>
            </a:pPr>
            <a:r>
              <a:rPr lang="en-IN" sz="1800" i="1" u="sng"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Environmental impact</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7A4C08F5-3C96-A833-2EB3-920AB03C3306}"/>
              </a:ext>
            </a:extLst>
          </p:cNvPr>
          <p:cNvSpPr txBox="1"/>
          <p:nvPr/>
        </p:nvSpPr>
        <p:spPr>
          <a:xfrm>
            <a:off x="368968" y="1682097"/>
            <a:ext cx="6096000" cy="646331"/>
          </a:xfrm>
          <a:prstGeom prst="rect">
            <a:avLst/>
          </a:prstGeom>
          <a:noFill/>
        </p:spPr>
        <p:txBody>
          <a:bodyPr wrap="square">
            <a:spAutoFit/>
          </a:bodyPr>
          <a:lstStyle/>
          <a:p>
            <a:pPr marL="285750" indent="-285750" algn="just">
              <a:buFont typeface="Arial" panose="020B0604020202020204" pitchFamily="34" charset="0"/>
              <a:buChar char="•"/>
            </a:pPr>
            <a:r>
              <a:rPr lang="en-IN" sz="1800" kern="0" dirty="0">
                <a:solidFill>
                  <a:srgbClr val="1F1F1F"/>
                </a:solidFill>
                <a:effectLst/>
                <a:latin typeface="Times New Roman" panose="02020603050405020304" pitchFamily="18" charset="0"/>
                <a:ea typeface="Times New Roman" panose="02020603050405020304" pitchFamily="18" charset="0"/>
              </a:rPr>
              <a:t>The decline of emissions of carbon dioxide and consumption of energy is one of the most noticeable impacts</a:t>
            </a:r>
            <a:endParaRPr lang="en-IN" dirty="0"/>
          </a:p>
        </p:txBody>
      </p:sp>
      <p:sp>
        <p:nvSpPr>
          <p:cNvPr id="13" name="TextBox 12">
            <a:extLst>
              <a:ext uri="{FF2B5EF4-FFF2-40B4-BE49-F238E27FC236}">
                <a16:creationId xmlns:a16="http://schemas.microsoft.com/office/drawing/2014/main" id="{92647461-908C-0145-0C1D-6D5C54A7BDB7}"/>
              </a:ext>
            </a:extLst>
          </p:cNvPr>
          <p:cNvSpPr txBox="1"/>
          <p:nvPr/>
        </p:nvSpPr>
        <p:spPr>
          <a:xfrm>
            <a:off x="368968" y="3520329"/>
            <a:ext cx="6096000" cy="923330"/>
          </a:xfrm>
          <a:prstGeom prst="rect">
            <a:avLst/>
          </a:prstGeom>
          <a:noFill/>
        </p:spPr>
        <p:txBody>
          <a:bodyPr wrap="square">
            <a:spAutoFit/>
          </a:bodyPr>
          <a:lstStyle/>
          <a:p>
            <a:pPr marL="285750" indent="-285750" algn="just">
              <a:buFont typeface="Arial" panose="020B0604020202020204" pitchFamily="34" charset="0"/>
              <a:buChar char="•"/>
            </a:pPr>
            <a:r>
              <a:rPr lang="en-IN" kern="0" dirty="0">
                <a:solidFill>
                  <a:srgbClr val="1F1F1F"/>
                </a:solidFill>
                <a:latin typeface="Times New Roman" panose="02020603050405020304" pitchFamily="18" charset="0"/>
                <a:ea typeface="Times New Roman" panose="02020603050405020304" pitchFamily="18" charset="0"/>
              </a:rPr>
              <a:t>M</a:t>
            </a:r>
            <a:r>
              <a:rPr lang="en-IN" sz="1800" kern="0" dirty="0">
                <a:solidFill>
                  <a:srgbClr val="1F1F1F"/>
                </a:solidFill>
                <a:effectLst/>
                <a:latin typeface="Times New Roman" panose="02020603050405020304" pitchFamily="18" charset="0"/>
                <a:ea typeface="Times New Roman" panose="02020603050405020304" pitchFamily="18" charset="0"/>
              </a:rPr>
              <a:t>inimising waste initiatives, recycling, and the consumption of environmentally friendly products have resulted in less disposal trash </a:t>
            </a:r>
            <a:endParaRPr lang="en-IN" dirty="0"/>
          </a:p>
        </p:txBody>
      </p:sp>
      <p:sp>
        <p:nvSpPr>
          <p:cNvPr id="15" name="TextBox 14">
            <a:extLst>
              <a:ext uri="{FF2B5EF4-FFF2-40B4-BE49-F238E27FC236}">
                <a16:creationId xmlns:a16="http://schemas.microsoft.com/office/drawing/2014/main" id="{287AEF99-B9E4-DDB7-488A-7BE0D1906CA1}"/>
              </a:ext>
            </a:extLst>
          </p:cNvPr>
          <p:cNvSpPr txBox="1"/>
          <p:nvPr/>
        </p:nvSpPr>
        <p:spPr>
          <a:xfrm>
            <a:off x="368968" y="5805156"/>
            <a:ext cx="6096000" cy="923330"/>
          </a:xfrm>
          <a:prstGeom prst="rect">
            <a:avLst/>
          </a:prstGeom>
          <a:noFill/>
        </p:spPr>
        <p:txBody>
          <a:bodyPr wrap="square">
            <a:spAutoFit/>
          </a:bodyPr>
          <a:lstStyle/>
          <a:p>
            <a:pPr marL="285750" indent="-285750" algn="just">
              <a:buFont typeface="Arial" panose="020B0604020202020204" pitchFamily="34" charset="0"/>
              <a:buChar char="•"/>
            </a:pPr>
            <a:r>
              <a:rPr lang="en-IN" sz="1800" kern="0" dirty="0">
                <a:solidFill>
                  <a:srgbClr val="1F1F1F"/>
                </a:solidFill>
                <a:effectLst/>
                <a:latin typeface="Times New Roman" panose="02020603050405020304" pitchFamily="18" charset="0"/>
                <a:ea typeface="Times New Roman" panose="02020603050405020304" pitchFamily="18" charset="0"/>
              </a:rPr>
              <a:t>The sector's dedication to sustainability offers measurable benefits for regional ecosystems and the international conditions</a:t>
            </a:r>
            <a:endParaRPr lang="en-IN" dirty="0"/>
          </a:p>
        </p:txBody>
      </p:sp>
      <p:pic>
        <p:nvPicPr>
          <p:cNvPr id="7170" name="Picture 2" descr="11820">
            <a:extLst>
              <a:ext uri="{FF2B5EF4-FFF2-40B4-BE49-F238E27FC236}">
                <a16:creationId xmlns:a16="http://schemas.microsoft.com/office/drawing/2014/main" id="{5EFF1E53-1BB3-2045-AEE6-A3B3C015AA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27541" y="636342"/>
            <a:ext cx="5545838" cy="5767974"/>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A0F39E87-51A4-A6DF-8CF9-EBC455475771}"/>
              </a:ext>
            </a:extLst>
          </p:cNvPr>
          <p:cNvSpPr txBox="1"/>
          <p:nvPr/>
        </p:nvSpPr>
        <p:spPr>
          <a:xfrm>
            <a:off x="8775032" y="6128321"/>
            <a:ext cx="1912955" cy="369332"/>
          </a:xfrm>
          <a:prstGeom prst="rect">
            <a:avLst/>
          </a:prstGeom>
          <a:noFill/>
        </p:spPr>
        <p:txBody>
          <a:bodyPr wrap="square">
            <a:spAutoFit/>
          </a:bodyPr>
          <a:lstStyle/>
          <a:p>
            <a:r>
              <a:rPr lang="en-IN" sz="1800" kern="0" dirty="0">
                <a:solidFill>
                  <a:srgbClr val="1F1F1F"/>
                </a:solidFill>
                <a:effectLst/>
                <a:latin typeface="Times New Roman" panose="02020603050405020304" pitchFamily="18" charset="0"/>
                <a:ea typeface="Times New Roman" panose="02020603050405020304" pitchFamily="18" charset="0"/>
              </a:rPr>
              <a:t>(</a:t>
            </a:r>
            <a:r>
              <a:rPr lang="en-IN" sz="1800" kern="0" dirty="0">
                <a:effectLst/>
                <a:latin typeface="Times New Roman" panose="02020603050405020304" pitchFamily="18" charset="0"/>
                <a:ea typeface="Times New Roman" panose="02020603050405020304" pitchFamily="18" charset="0"/>
              </a:rPr>
              <a:t>Moise, 2021</a:t>
            </a:r>
            <a:r>
              <a:rPr lang="en-IN" sz="1800" kern="0" dirty="0">
                <a:solidFill>
                  <a:srgbClr val="1F1F1F"/>
                </a:solidFill>
                <a:effectLst/>
                <a:latin typeface="Times New Roman" panose="02020603050405020304" pitchFamily="18" charset="0"/>
                <a:ea typeface="Times New Roman" panose="02020603050405020304" pitchFamily="18" charset="0"/>
              </a:rPr>
              <a:t>)</a:t>
            </a:r>
            <a:endParaRPr lang="en-IN" dirty="0"/>
          </a:p>
        </p:txBody>
      </p:sp>
    </p:spTree>
    <p:extLst>
      <p:ext uri="{BB962C8B-B14F-4D97-AF65-F5344CB8AC3E}">
        <p14:creationId xmlns:p14="http://schemas.microsoft.com/office/powerpoint/2010/main" val="40717642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Economic Sustainability For Success: What It Is And How To Implement It |  Process Street | Checklist, Workflow and SOP Software">
            <a:extLst>
              <a:ext uri="{FF2B5EF4-FFF2-40B4-BE49-F238E27FC236}">
                <a16:creationId xmlns:a16="http://schemas.microsoft.com/office/drawing/2014/main" id="{5B4A1771-8A68-3138-9D8A-E9AD5AD916F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3937" y="1785766"/>
            <a:ext cx="7045641" cy="412188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7B33507-4A3B-9DD6-6BB4-E95457869034}"/>
              </a:ext>
            </a:extLst>
          </p:cNvPr>
          <p:cNvSpPr txBox="1"/>
          <p:nvPr/>
        </p:nvSpPr>
        <p:spPr>
          <a:xfrm>
            <a:off x="438921" y="230780"/>
            <a:ext cx="6096000" cy="561949"/>
          </a:xfrm>
          <a:prstGeom prst="rect">
            <a:avLst/>
          </a:prstGeom>
          <a:noFill/>
        </p:spPr>
        <p:txBody>
          <a:bodyPr wrap="square">
            <a:spAutoFit/>
          </a:bodyPr>
          <a:lstStyle/>
          <a:p>
            <a:pPr algn="just">
              <a:lnSpc>
                <a:spcPct val="200000"/>
              </a:lnSpc>
            </a:pPr>
            <a:r>
              <a:rPr lang="en-IN" sz="1800" i="1" u="sng"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Economic implication</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539B87F9-E014-B9AC-BFA0-8505C316F117}"/>
              </a:ext>
            </a:extLst>
          </p:cNvPr>
          <p:cNvSpPr txBox="1"/>
          <p:nvPr/>
        </p:nvSpPr>
        <p:spPr>
          <a:xfrm>
            <a:off x="224589" y="966082"/>
            <a:ext cx="11557679" cy="646331"/>
          </a:xfrm>
          <a:prstGeom prst="rect">
            <a:avLst/>
          </a:prstGeom>
          <a:noFill/>
        </p:spPr>
        <p:txBody>
          <a:bodyPr wrap="square">
            <a:spAutoFit/>
          </a:bodyPr>
          <a:lstStyle/>
          <a:p>
            <a:pPr marL="285750" indent="-285750" algn="just">
              <a:buFont typeface="Arial" panose="020B0604020202020204" pitchFamily="34" charset="0"/>
              <a:buChar char="•"/>
            </a:pPr>
            <a:r>
              <a:rPr lang="en-IN" sz="1800" kern="0" dirty="0">
                <a:solidFill>
                  <a:srgbClr val="1F1F1F"/>
                </a:solidFill>
                <a:effectLst/>
                <a:latin typeface="Times New Roman" panose="02020603050405020304" pitchFamily="18" charset="0"/>
                <a:ea typeface="Times New Roman" panose="02020603050405020304" pitchFamily="18" charset="0"/>
              </a:rPr>
              <a:t>Energy-efficient solutions and waste-reduction programmes lower operating expenses, enhancing the industry's financial sustainability</a:t>
            </a:r>
            <a:endParaRPr lang="en-IN" dirty="0"/>
          </a:p>
        </p:txBody>
      </p:sp>
      <p:sp>
        <p:nvSpPr>
          <p:cNvPr id="9" name="TextBox 8">
            <a:extLst>
              <a:ext uri="{FF2B5EF4-FFF2-40B4-BE49-F238E27FC236}">
                <a16:creationId xmlns:a16="http://schemas.microsoft.com/office/drawing/2014/main" id="{6B485256-145B-4717-EDEB-3CF6F6A8955D}"/>
              </a:ext>
            </a:extLst>
          </p:cNvPr>
          <p:cNvSpPr txBox="1"/>
          <p:nvPr/>
        </p:nvSpPr>
        <p:spPr>
          <a:xfrm>
            <a:off x="7459578" y="3195752"/>
            <a:ext cx="4684296" cy="1200329"/>
          </a:xfrm>
          <a:prstGeom prst="rect">
            <a:avLst/>
          </a:prstGeom>
          <a:noFill/>
        </p:spPr>
        <p:txBody>
          <a:bodyPr wrap="square">
            <a:spAutoFit/>
          </a:bodyPr>
          <a:lstStyle/>
          <a:p>
            <a:pPr marL="285750" indent="-285750" algn="just">
              <a:buFont typeface="Arial" panose="020B0604020202020204" pitchFamily="34" charset="0"/>
              <a:buChar char="•"/>
            </a:pPr>
            <a:r>
              <a:rPr lang="en-IN" kern="0" dirty="0">
                <a:solidFill>
                  <a:srgbClr val="1F1F1F"/>
                </a:solidFill>
                <a:latin typeface="Times New Roman" panose="02020603050405020304" pitchFamily="18" charset="0"/>
                <a:ea typeface="Times New Roman" panose="02020603050405020304" pitchFamily="18" charset="0"/>
              </a:rPr>
              <a:t>E</a:t>
            </a:r>
            <a:r>
              <a:rPr lang="en-IN" sz="1800" kern="0" dirty="0">
                <a:solidFill>
                  <a:srgbClr val="1F1F1F"/>
                </a:solidFill>
                <a:effectLst/>
                <a:latin typeface="Times New Roman" panose="02020603050405020304" pitchFamily="18" charset="0"/>
                <a:ea typeface="Times New Roman" panose="02020603050405020304" pitchFamily="18" charset="0"/>
              </a:rPr>
              <a:t>nvironmentally friendly marketing and a dedication to sustainability might attract a rising segment of customers who value ethical business practises</a:t>
            </a:r>
            <a:endParaRPr lang="en-IN" dirty="0"/>
          </a:p>
        </p:txBody>
      </p:sp>
      <p:sp>
        <p:nvSpPr>
          <p:cNvPr id="11" name="TextBox 10">
            <a:extLst>
              <a:ext uri="{FF2B5EF4-FFF2-40B4-BE49-F238E27FC236}">
                <a16:creationId xmlns:a16="http://schemas.microsoft.com/office/drawing/2014/main" id="{5338E7E6-E9FA-7DA6-526D-09EEB831F147}"/>
              </a:ext>
            </a:extLst>
          </p:cNvPr>
          <p:cNvSpPr txBox="1"/>
          <p:nvPr/>
        </p:nvSpPr>
        <p:spPr>
          <a:xfrm>
            <a:off x="224590" y="5907647"/>
            <a:ext cx="11827239" cy="646331"/>
          </a:xfrm>
          <a:prstGeom prst="rect">
            <a:avLst/>
          </a:prstGeom>
          <a:noFill/>
        </p:spPr>
        <p:txBody>
          <a:bodyPr wrap="square">
            <a:spAutoFit/>
          </a:bodyPr>
          <a:lstStyle/>
          <a:p>
            <a:pPr marL="285750" indent="-285750" algn="just">
              <a:buFont typeface="Arial" panose="020B0604020202020204" pitchFamily="34" charset="0"/>
              <a:buChar char="•"/>
            </a:pPr>
            <a:r>
              <a:rPr lang="en-IN" kern="0" dirty="0">
                <a:solidFill>
                  <a:srgbClr val="1F1F1F"/>
                </a:solidFill>
                <a:latin typeface="Times New Roman" panose="02020603050405020304" pitchFamily="18" charset="0"/>
                <a:ea typeface="Times New Roman" panose="02020603050405020304" pitchFamily="18" charset="0"/>
              </a:rPr>
              <a:t>S</a:t>
            </a:r>
            <a:r>
              <a:rPr lang="en-IN" sz="1800" kern="0" dirty="0">
                <a:solidFill>
                  <a:srgbClr val="1F1F1F"/>
                </a:solidFill>
                <a:effectLst/>
                <a:latin typeface="Times New Roman" panose="02020603050405020304" pitchFamily="18" charset="0"/>
                <a:ea typeface="Times New Roman" panose="02020603050405020304" pitchFamily="18" charset="0"/>
              </a:rPr>
              <a:t>ustainability is not merely environmentally sustainable but also financially beneficial, having the potential to improve the sector's economic resilience</a:t>
            </a:r>
            <a:endParaRPr lang="en-IN" dirty="0"/>
          </a:p>
        </p:txBody>
      </p:sp>
      <p:sp>
        <p:nvSpPr>
          <p:cNvPr id="13" name="TextBox 12">
            <a:extLst>
              <a:ext uri="{FF2B5EF4-FFF2-40B4-BE49-F238E27FC236}">
                <a16:creationId xmlns:a16="http://schemas.microsoft.com/office/drawing/2014/main" id="{C1EA8D5E-7955-5822-8488-AF007E5417B9}"/>
              </a:ext>
            </a:extLst>
          </p:cNvPr>
          <p:cNvSpPr txBox="1"/>
          <p:nvPr/>
        </p:nvSpPr>
        <p:spPr>
          <a:xfrm>
            <a:off x="224590" y="5240756"/>
            <a:ext cx="6120062" cy="369332"/>
          </a:xfrm>
          <a:prstGeom prst="rect">
            <a:avLst/>
          </a:prstGeom>
          <a:noFill/>
        </p:spPr>
        <p:txBody>
          <a:bodyPr wrap="square">
            <a:spAutoFit/>
          </a:bodyPr>
          <a:lstStyle/>
          <a:p>
            <a:r>
              <a:rPr lang="en-IN" sz="1800" kern="0" dirty="0">
                <a:solidFill>
                  <a:srgbClr val="1F1F1F"/>
                </a:solidFill>
                <a:effectLst/>
                <a:latin typeface="Times New Roman" panose="02020603050405020304" pitchFamily="18" charset="0"/>
                <a:ea typeface="Times New Roman" panose="02020603050405020304" pitchFamily="18" charset="0"/>
              </a:rPr>
              <a:t>(</a:t>
            </a:r>
            <a:r>
              <a:rPr lang="en-IN" sz="1800" kern="0" dirty="0">
                <a:effectLst/>
                <a:latin typeface="Times New Roman" panose="02020603050405020304" pitchFamily="18" charset="0"/>
                <a:ea typeface="Times New Roman" panose="02020603050405020304" pitchFamily="18" charset="0"/>
              </a:rPr>
              <a:t>Calisto, 2022</a:t>
            </a:r>
            <a:r>
              <a:rPr lang="en-IN" sz="1800" kern="0" dirty="0">
                <a:solidFill>
                  <a:srgbClr val="1F1F1F"/>
                </a:solidFill>
                <a:effectLst/>
                <a:latin typeface="Times New Roman" panose="02020603050405020304" pitchFamily="18" charset="0"/>
                <a:ea typeface="Times New Roman" panose="02020603050405020304" pitchFamily="18" charset="0"/>
              </a:rPr>
              <a:t>)</a:t>
            </a:r>
            <a:endParaRPr lang="en-IN" dirty="0"/>
          </a:p>
        </p:txBody>
      </p:sp>
      <p:sp>
        <p:nvSpPr>
          <p:cNvPr id="2" name="TextBox 1">
            <a:extLst>
              <a:ext uri="{FF2B5EF4-FFF2-40B4-BE49-F238E27FC236}">
                <a16:creationId xmlns:a16="http://schemas.microsoft.com/office/drawing/2014/main" id="{307DCAF8-9842-B314-5320-96FA3B763867}"/>
              </a:ext>
            </a:extLst>
          </p:cNvPr>
          <p:cNvSpPr txBox="1"/>
          <p:nvPr/>
        </p:nvSpPr>
        <p:spPr>
          <a:xfrm>
            <a:off x="10069383" y="81006"/>
            <a:ext cx="1838615" cy="523220"/>
          </a:xfrm>
          <a:prstGeom prst="rect">
            <a:avLst/>
          </a:prstGeom>
          <a:noFill/>
        </p:spPr>
        <p:txBody>
          <a:bodyPr wrap="square">
            <a:spAutoFit/>
          </a:bodyPr>
          <a:lstStyle/>
          <a:p>
            <a:r>
              <a:rPr lang="en-IN" sz="2800" b="1" kern="0" dirty="0">
                <a:solidFill>
                  <a:srgbClr val="000000"/>
                </a:solidFill>
                <a:effectLst/>
                <a:latin typeface="Times New Roman" panose="02020603050405020304" pitchFamily="18" charset="0"/>
                <a:cs typeface="Arial" panose="020B0604020202020204" pitchFamily="34" charset="0"/>
              </a:rPr>
              <a:t>Contd…</a:t>
            </a:r>
            <a:endParaRPr lang="en-US" sz="2800" dirty="0"/>
          </a:p>
        </p:txBody>
      </p:sp>
    </p:spTree>
    <p:extLst>
      <p:ext uri="{BB962C8B-B14F-4D97-AF65-F5344CB8AC3E}">
        <p14:creationId xmlns:p14="http://schemas.microsoft.com/office/powerpoint/2010/main" val="19981853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Sustainability | Free Full-Text | Environmental Sustainability and the Hospitality  Customer Experience: A Study in Tourist Accommodation">
            <a:extLst>
              <a:ext uri="{FF2B5EF4-FFF2-40B4-BE49-F238E27FC236}">
                <a16:creationId xmlns:a16="http://schemas.microsoft.com/office/drawing/2014/main" id="{79795D41-3E06-FD4E-95CF-1F9664DFCD8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2942" y="2074061"/>
            <a:ext cx="11726115" cy="357750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07666A9-7DCE-903B-FA3E-ECCE30839CD3}"/>
              </a:ext>
            </a:extLst>
          </p:cNvPr>
          <p:cNvSpPr txBox="1"/>
          <p:nvPr/>
        </p:nvSpPr>
        <p:spPr>
          <a:xfrm>
            <a:off x="505194" y="199159"/>
            <a:ext cx="6096000" cy="561949"/>
          </a:xfrm>
          <a:prstGeom prst="rect">
            <a:avLst/>
          </a:prstGeom>
          <a:noFill/>
        </p:spPr>
        <p:txBody>
          <a:bodyPr wrap="square">
            <a:spAutoFit/>
          </a:bodyPr>
          <a:lstStyle/>
          <a:p>
            <a:pPr algn="just">
              <a:lnSpc>
                <a:spcPct val="200000"/>
              </a:lnSpc>
            </a:pPr>
            <a:r>
              <a:rPr lang="en-IN" sz="1800" i="1" u="sng"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Social and customer engagement</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303AF8BF-3C2C-019E-B4AB-0244DAE971A1}"/>
              </a:ext>
            </a:extLst>
          </p:cNvPr>
          <p:cNvSpPr txBox="1"/>
          <p:nvPr/>
        </p:nvSpPr>
        <p:spPr>
          <a:xfrm>
            <a:off x="353588" y="1094419"/>
            <a:ext cx="11605469" cy="646331"/>
          </a:xfrm>
          <a:prstGeom prst="rect">
            <a:avLst/>
          </a:prstGeom>
          <a:noFill/>
        </p:spPr>
        <p:txBody>
          <a:bodyPr wrap="square">
            <a:spAutoFit/>
          </a:bodyPr>
          <a:lstStyle/>
          <a:p>
            <a:pPr marL="285750" indent="-285750" algn="just">
              <a:buFont typeface="Arial" panose="020B0604020202020204" pitchFamily="34" charset="0"/>
              <a:buChar char="•"/>
            </a:pPr>
            <a:r>
              <a:rPr lang="en-IN" sz="1800" kern="0" dirty="0">
                <a:solidFill>
                  <a:srgbClr val="1F1F1F"/>
                </a:solidFill>
                <a:effectLst/>
                <a:latin typeface="Times New Roman" panose="02020603050405020304" pitchFamily="18" charset="0"/>
                <a:ea typeface="Times New Roman" panose="02020603050405020304" pitchFamily="18" charset="0"/>
              </a:rPr>
              <a:t>The sector helps foster regional development and promotes entrepreneurs by actively connecting with the local population and purchasing goods and services domestically</a:t>
            </a:r>
            <a:endParaRPr lang="en-IN" dirty="0"/>
          </a:p>
        </p:txBody>
      </p:sp>
      <p:sp>
        <p:nvSpPr>
          <p:cNvPr id="9" name="TextBox 8">
            <a:extLst>
              <a:ext uri="{FF2B5EF4-FFF2-40B4-BE49-F238E27FC236}">
                <a16:creationId xmlns:a16="http://schemas.microsoft.com/office/drawing/2014/main" id="{073C1414-82E7-6C48-CD93-BFF85ECC5369}"/>
              </a:ext>
            </a:extLst>
          </p:cNvPr>
          <p:cNvSpPr txBox="1"/>
          <p:nvPr/>
        </p:nvSpPr>
        <p:spPr>
          <a:xfrm>
            <a:off x="4732421" y="4978628"/>
            <a:ext cx="2073441" cy="369332"/>
          </a:xfrm>
          <a:prstGeom prst="rect">
            <a:avLst/>
          </a:prstGeom>
          <a:noFill/>
        </p:spPr>
        <p:txBody>
          <a:bodyPr wrap="square">
            <a:spAutoFit/>
          </a:bodyPr>
          <a:lstStyle/>
          <a:p>
            <a:r>
              <a:rPr lang="en-IN" sz="1800" kern="0" dirty="0">
                <a:solidFill>
                  <a:srgbClr val="1F1F1F"/>
                </a:solidFill>
                <a:effectLst/>
                <a:latin typeface="Times New Roman" panose="02020603050405020304" pitchFamily="18" charset="0"/>
                <a:ea typeface="Times New Roman" panose="02020603050405020304" pitchFamily="18" charset="0"/>
              </a:rPr>
              <a:t>(</a:t>
            </a:r>
            <a:r>
              <a:rPr lang="en-IN" sz="1800" kern="0" dirty="0" err="1">
                <a:solidFill>
                  <a:srgbClr val="1F1F1F"/>
                </a:solidFill>
                <a:effectLst/>
                <a:latin typeface="Times New Roman" panose="02020603050405020304" pitchFamily="18" charset="0"/>
                <a:ea typeface="Times New Roman" panose="02020603050405020304" pitchFamily="18" charset="0"/>
              </a:rPr>
              <a:t>Wattar</a:t>
            </a:r>
            <a:r>
              <a:rPr lang="en-IN" sz="1800" kern="0" dirty="0">
                <a:solidFill>
                  <a:srgbClr val="1F1F1F"/>
                </a:solidFill>
                <a:effectLst/>
                <a:latin typeface="Times New Roman" panose="02020603050405020304" pitchFamily="18" charset="0"/>
                <a:ea typeface="Times New Roman" panose="02020603050405020304" pitchFamily="18" charset="0"/>
              </a:rPr>
              <a:t>, 2021)</a:t>
            </a:r>
            <a:endParaRPr lang="en-IN" dirty="0"/>
          </a:p>
        </p:txBody>
      </p:sp>
      <p:sp>
        <p:nvSpPr>
          <p:cNvPr id="11" name="TextBox 10">
            <a:extLst>
              <a:ext uri="{FF2B5EF4-FFF2-40B4-BE49-F238E27FC236}">
                <a16:creationId xmlns:a16="http://schemas.microsoft.com/office/drawing/2014/main" id="{84232F4D-8A7A-3AF8-54D5-822E2D704799}"/>
              </a:ext>
            </a:extLst>
          </p:cNvPr>
          <p:cNvSpPr txBox="1"/>
          <p:nvPr/>
        </p:nvSpPr>
        <p:spPr>
          <a:xfrm>
            <a:off x="353588" y="5955177"/>
            <a:ext cx="11605469" cy="646331"/>
          </a:xfrm>
          <a:prstGeom prst="rect">
            <a:avLst/>
          </a:prstGeom>
          <a:noFill/>
        </p:spPr>
        <p:txBody>
          <a:bodyPr wrap="square">
            <a:spAutoFit/>
          </a:bodyPr>
          <a:lstStyle/>
          <a:p>
            <a:pPr marL="285750" indent="-285750">
              <a:buFont typeface="Arial" panose="020B0604020202020204" pitchFamily="34" charset="0"/>
              <a:buChar char="•"/>
            </a:pPr>
            <a:r>
              <a:rPr lang="en-IN" kern="0" dirty="0">
                <a:solidFill>
                  <a:srgbClr val="1F1F1F"/>
                </a:solidFill>
                <a:latin typeface="Times New Roman" panose="02020603050405020304" pitchFamily="18" charset="0"/>
                <a:ea typeface="Times New Roman" panose="02020603050405020304" pitchFamily="18" charset="0"/>
              </a:rPr>
              <a:t>E</a:t>
            </a:r>
            <a:r>
              <a:rPr lang="en-IN" sz="1800" kern="0" dirty="0">
                <a:solidFill>
                  <a:srgbClr val="1F1F1F"/>
                </a:solidFill>
                <a:effectLst/>
                <a:latin typeface="Times New Roman" panose="02020603050405020304" pitchFamily="18" charset="0"/>
                <a:ea typeface="Times New Roman" panose="02020603050405020304" pitchFamily="18" charset="0"/>
              </a:rPr>
              <a:t>nvironmentally friendly practises resonate with socially concerned customers, creating loyalty to the company and excellent visitor experiences</a:t>
            </a:r>
            <a:endParaRPr lang="en-IN" dirty="0"/>
          </a:p>
        </p:txBody>
      </p:sp>
      <p:sp>
        <p:nvSpPr>
          <p:cNvPr id="2" name="TextBox 1">
            <a:extLst>
              <a:ext uri="{FF2B5EF4-FFF2-40B4-BE49-F238E27FC236}">
                <a16:creationId xmlns:a16="http://schemas.microsoft.com/office/drawing/2014/main" id="{F222232B-83F9-4ADA-810B-4AEB14497EC4}"/>
              </a:ext>
            </a:extLst>
          </p:cNvPr>
          <p:cNvSpPr txBox="1"/>
          <p:nvPr/>
        </p:nvSpPr>
        <p:spPr>
          <a:xfrm>
            <a:off x="10069383" y="81006"/>
            <a:ext cx="1838615" cy="523220"/>
          </a:xfrm>
          <a:prstGeom prst="rect">
            <a:avLst/>
          </a:prstGeom>
          <a:noFill/>
        </p:spPr>
        <p:txBody>
          <a:bodyPr wrap="square">
            <a:spAutoFit/>
          </a:bodyPr>
          <a:lstStyle/>
          <a:p>
            <a:r>
              <a:rPr lang="en-IN" sz="2800" b="1" kern="0" dirty="0">
                <a:solidFill>
                  <a:srgbClr val="000000"/>
                </a:solidFill>
                <a:effectLst/>
                <a:latin typeface="Times New Roman" panose="02020603050405020304" pitchFamily="18" charset="0"/>
                <a:cs typeface="Arial" panose="020B0604020202020204" pitchFamily="34" charset="0"/>
              </a:rPr>
              <a:t>Contd…</a:t>
            </a:r>
            <a:endParaRPr lang="en-US" sz="2800" dirty="0"/>
          </a:p>
        </p:txBody>
      </p:sp>
    </p:spTree>
    <p:extLst>
      <p:ext uri="{BB962C8B-B14F-4D97-AF65-F5344CB8AC3E}">
        <p14:creationId xmlns:p14="http://schemas.microsoft.com/office/powerpoint/2010/main" val="31817552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Green Investments for Sustainable Tourism | UNWTO">
            <a:extLst>
              <a:ext uri="{FF2B5EF4-FFF2-40B4-BE49-F238E27FC236}">
                <a16:creationId xmlns:a16="http://schemas.microsoft.com/office/drawing/2014/main" id="{9B4DA1E7-0935-60C4-E629-0BF74CB0FE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40058"/>
            <a:ext cx="6096000" cy="542345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848F9EA-BE9B-5DBC-41A4-C7B247BD66E6}"/>
              </a:ext>
            </a:extLst>
          </p:cNvPr>
          <p:cNvSpPr txBox="1"/>
          <p:nvPr/>
        </p:nvSpPr>
        <p:spPr>
          <a:xfrm>
            <a:off x="259565" y="312918"/>
            <a:ext cx="5781733" cy="954107"/>
          </a:xfrm>
          <a:prstGeom prst="rect">
            <a:avLst/>
          </a:prstGeom>
          <a:noFill/>
        </p:spPr>
        <p:txBody>
          <a:bodyPr wrap="square">
            <a:spAutoFit/>
          </a:bodyPr>
          <a:lstStyle/>
          <a:p>
            <a:pPr algn="just">
              <a:spcBef>
                <a:spcPts val="2000"/>
              </a:spcBef>
              <a:spcAft>
                <a:spcPts val="600"/>
              </a:spcAft>
            </a:pPr>
            <a:r>
              <a:rPr lang="en-IN" sz="2800" b="1" kern="0" dirty="0">
                <a:solidFill>
                  <a:srgbClr val="000000"/>
                </a:solidFill>
                <a:effectLst/>
                <a:latin typeface="Times New Roman" panose="02020603050405020304" pitchFamily="18" charset="0"/>
                <a:cs typeface="Arial" panose="020B0604020202020204" pitchFamily="34" charset="0"/>
              </a:rPr>
              <a:t>Future Policies and Management Practices</a:t>
            </a:r>
            <a:endParaRPr lang="en-IN" sz="2800" b="1" kern="0" dirty="0">
              <a:effectLst/>
              <a:latin typeface="Times New Roman" panose="02020603050405020304" pitchFamily="18" charset="0"/>
              <a:cs typeface="Arial" panose="020B0604020202020204" pitchFamily="34" charset="0"/>
            </a:endParaRPr>
          </a:p>
        </p:txBody>
      </p:sp>
      <p:sp>
        <p:nvSpPr>
          <p:cNvPr id="7" name="TextBox 6">
            <a:extLst>
              <a:ext uri="{FF2B5EF4-FFF2-40B4-BE49-F238E27FC236}">
                <a16:creationId xmlns:a16="http://schemas.microsoft.com/office/drawing/2014/main" id="{385EB2E6-4089-30A0-27F0-0FB686875F2F}"/>
              </a:ext>
            </a:extLst>
          </p:cNvPr>
          <p:cNvSpPr txBox="1"/>
          <p:nvPr/>
        </p:nvSpPr>
        <p:spPr>
          <a:xfrm>
            <a:off x="314267" y="1367420"/>
            <a:ext cx="2871537" cy="561949"/>
          </a:xfrm>
          <a:prstGeom prst="rect">
            <a:avLst/>
          </a:prstGeom>
          <a:noFill/>
        </p:spPr>
        <p:txBody>
          <a:bodyPr wrap="square">
            <a:spAutoFit/>
          </a:bodyPr>
          <a:lstStyle/>
          <a:p>
            <a:pPr algn="just">
              <a:lnSpc>
                <a:spcPct val="200000"/>
              </a:lnSpc>
            </a:pPr>
            <a:r>
              <a:rPr lang="en-IN" sz="1800" i="1" u="sng"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Sustainable standards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6FFF4E0C-D08B-DCFF-C089-E7D651449179}"/>
              </a:ext>
            </a:extLst>
          </p:cNvPr>
          <p:cNvSpPr txBox="1"/>
          <p:nvPr/>
        </p:nvSpPr>
        <p:spPr>
          <a:xfrm>
            <a:off x="747404" y="2422435"/>
            <a:ext cx="5293894" cy="923330"/>
          </a:xfrm>
          <a:prstGeom prst="rect">
            <a:avLst/>
          </a:prstGeom>
          <a:noFill/>
        </p:spPr>
        <p:txBody>
          <a:bodyPr wrap="square">
            <a:spAutoFit/>
          </a:bodyPr>
          <a:lstStyle/>
          <a:p>
            <a:pPr marL="285750" indent="-285750" algn="just">
              <a:buFont typeface="Arial" panose="020B0604020202020204" pitchFamily="34" charset="0"/>
              <a:buChar char="•"/>
            </a:pPr>
            <a:r>
              <a:rPr lang="en-IN" sz="1800" kern="0" dirty="0">
                <a:solidFill>
                  <a:srgbClr val="1F1F1F"/>
                </a:solidFill>
                <a:effectLst/>
                <a:latin typeface="Times New Roman" panose="02020603050405020304" pitchFamily="18" charset="0"/>
                <a:ea typeface="Times New Roman" panose="02020603050405020304" pitchFamily="18" charset="0"/>
              </a:rPr>
              <a:t>Adopting and prioritising sustainable accreditation and standards is a significant advice for the hotel business. </a:t>
            </a:r>
            <a:endParaRPr lang="en-IN" dirty="0"/>
          </a:p>
        </p:txBody>
      </p:sp>
      <p:sp>
        <p:nvSpPr>
          <p:cNvPr id="11" name="TextBox 10">
            <a:extLst>
              <a:ext uri="{FF2B5EF4-FFF2-40B4-BE49-F238E27FC236}">
                <a16:creationId xmlns:a16="http://schemas.microsoft.com/office/drawing/2014/main" id="{13A97D52-0501-39E0-59AD-E02F04416780}"/>
              </a:ext>
            </a:extLst>
          </p:cNvPr>
          <p:cNvSpPr txBox="1"/>
          <p:nvPr/>
        </p:nvSpPr>
        <p:spPr>
          <a:xfrm>
            <a:off x="514793" y="4324118"/>
            <a:ext cx="2470484" cy="561949"/>
          </a:xfrm>
          <a:prstGeom prst="rect">
            <a:avLst/>
          </a:prstGeom>
          <a:noFill/>
        </p:spPr>
        <p:txBody>
          <a:bodyPr wrap="square">
            <a:spAutoFit/>
          </a:bodyPr>
          <a:lstStyle/>
          <a:p>
            <a:pPr algn="just">
              <a:lnSpc>
                <a:spcPct val="200000"/>
              </a:lnSpc>
            </a:pPr>
            <a:r>
              <a:rPr lang="en-IN" sz="1800" i="1" u="sng"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rPr>
              <a:t>Guest engagement</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85D16299-A6EA-D839-6665-6B8BE683DF87}"/>
              </a:ext>
            </a:extLst>
          </p:cNvPr>
          <p:cNvSpPr txBox="1"/>
          <p:nvPr/>
        </p:nvSpPr>
        <p:spPr>
          <a:xfrm>
            <a:off x="747404" y="5463515"/>
            <a:ext cx="10929934" cy="646331"/>
          </a:xfrm>
          <a:prstGeom prst="rect">
            <a:avLst/>
          </a:prstGeom>
          <a:noFill/>
        </p:spPr>
        <p:txBody>
          <a:bodyPr wrap="square">
            <a:spAutoFit/>
          </a:bodyPr>
          <a:lstStyle/>
          <a:p>
            <a:pPr marL="285750" indent="-285750" algn="just">
              <a:buFont typeface="Arial" panose="020B0604020202020204" pitchFamily="34" charset="0"/>
              <a:buChar char="•"/>
            </a:pPr>
            <a:r>
              <a:rPr lang="en-IN" sz="1800" kern="0" dirty="0">
                <a:solidFill>
                  <a:srgbClr val="1F1F1F"/>
                </a:solidFill>
                <a:effectLst/>
                <a:latin typeface="Times New Roman" panose="02020603050405020304" pitchFamily="18" charset="0"/>
                <a:ea typeface="Times New Roman" panose="02020603050405020304" pitchFamily="18" charset="0"/>
              </a:rPr>
              <a:t>Hotels and events can create consciousness among their visitors and encourage them to participate in environmentally friendly practises </a:t>
            </a:r>
            <a:endParaRPr lang="en-IN" dirty="0"/>
          </a:p>
        </p:txBody>
      </p:sp>
      <p:sp>
        <p:nvSpPr>
          <p:cNvPr id="15" name="TextBox 14">
            <a:extLst>
              <a:ext uri="{FF2B5EF4-FFF2-40B4-BE49-F238E27FC236}">
                <a16:creationId xmlns:a16="http://schemas.microsoft.com/office/drawing/2014/main" id="{987F4F92-A5AA-61ED-E45D-9D2DFB9952D3}"/>
              </a:ext>
            </a:extLst>
          </p:cNvPr>
          <p:cNvSpPr txBox="1"/>
          <p:nvPr/>
        </p:nvSpPr>
        <p:spPr>
          <a:xfrm>
            <a:off x="9721515" y="4986205"/>
            <a:ext cx="1668379" cy="377172"/>
          </a:xfrm>
          <a:prstGeom prst="rect">
            <a:avLst/>
          </a:prstGeom>
          <a:noFill/>
        </p:spPr>
        <p:txBody>
          <a:bodyPr wrap="square">
            <a:spAutoFit/>
          </a:bodyPr>
          <a:lstStyle/>
          <a:p>
            <a:r>
              <a:rPr lang="en-IN" sz="1800" kern="0" dirty="0">
                <a:solidFill>
                  <a:srgbClr val="1F1F1F"/>
                </a:solidFill>
                <a:effectLst/>
                <a:latin typeface="Times New Roman" panose="02020603050405020304" pitchFamily="18" charset="0"/>
                <a:ea typeface="Times New Roman" panose="02020603050405020304" pitchFamily="18" charset="0"/>
              </a:rPr>
              <a:t>(</a:t>
            </a:r>
            <a:r>
              <a:rPr lang="en-IN" sz="1800" kern="0" dirty="0" err="1">
                <a:solidFill>
                  <a:srgbClr val="1F1F1F"/>
                </a:solidFill>
                <a:effectLst/>
                <a:latin typeface="Times New Roman" panose="02020603050405020304" pitchFamily="18" charset="0"/>
                <a:ea typeface="Times New Roman" panose="02020603050405020304" pitchFamily="18" charset="0"/>
              </a:rPr>
              <a:t>Lamm</a:t>
            </a:r>
            <a:r>
              <a:rPr lang="en-IN" sz="1800" kern="0" dirty="0">
                <a:solidFill>
                  <a:srgbClr val="1F1F1F"/>
                </a:solidFill>
                <a:effectLst/>
                <a:latin typeface="Times New Roman" panose="02020603050405020304" pitchFamily="18" charset="0"/>
                <a:ea typeface="Times New Roman" panose="02020603050405020304" pitchFamily="18" charset="0"/>
              </a:rPr>
              <a:t>, 2021)</a:t>
            </a:r>
            <a:endParaRPr lang="en-IN" dirty="0"/>
          </a:p>
        </p:txBody>
      </p:sp>
    </p:spTree>
    <p:extLst>
      <p:ext uri="{BB962C8B-B14F-4D97-AF65-F5344CB8AC3E}">
        <p14:creationId xmlns:p14="http://schemas.microsoft.com/office/powerpoint/2010/main" val="1762486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Sustainability in the Hospitality Industry | PPT">
            <a:extLst>
              <a:ext uri="{FF2B5EF4-FFF2-40B4-BE49-F238E27FC236}">
                <a16:creationId xmlns:a16="http://schemas.microsoft.com/office/drawing/2014/main" id="{467C3FFE-E4FE-288F-9CCE-12E17D7E13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81011" y="1616780"/>
            <a:ext cx="5727911" cy="524122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8F166F5-91A4-C270-0D56-2AA22491E556}"/>
              </a:ext>
            </a:extLst>
          </p:cNvPr>
          <p:cNvSpPr txBox="1"/>
          <p:nvPr/>
        </p:nvSpPr>
        <p:spPr>
          <a:xfrm>
            <a:off x="385011" y="0"/>
            <a:ext cx="6096000" cy="822789"/>
          </a:xfrm>
          <a:prstGeom prst="rect">
            <a:avLst/>
          </a:prstGeom>
          <a:noFill/>
        </p:spPr>
        <p:txBody>
          <a:bodyPr wrap="square">
            <a:spAutoFit/>
          </a:bodyPr>
          <a:lstStyle/>
          <a:p>
            <a:pPr algn="just">
              <a:lnSpc>
                <a:spcPct val="200000"/>
              </a:lnSpc>
              <a:spcBef>
                <a:spcPts val="2000"/>
              </a:spcBef>
              <a:spcAft>
                <a:spcPts val="600"/>
              </a:spcAft>
            </a:pPr>
            <a:r>
              <a:rPr lang="en-IN" sz="2800" b="1" kern="0" dirty="0">
                <a:solidFill>
                  <a:srgbClr val="000000"/>
                </a:solidFill>
                <a:effectLst/>
                <a:latin typeface="Times New Roman" panose="02020603050405020304" pitchFamily="18" charset="0"/>
                <a:cs typeface="Arial" panose="020B0604020202020204" pitchFamily="34" charset="0"/>
              </a:rPr>
              <a:t>Conclusion</a:t>
            </a:r>
            <a:endParaRPr lang="en-IN" sz="2800" b="1" kern="0" dirty="0">
              <a:effectLst/>
              <a:latin typeface="Times New Roman" panose="02020603050405020304" pitchFamily="18" charset="0"/>
              <a:cs typeface="Arial" panose="020B0604020202020204" pitchFamily="34" charset="0"/>
            </a:endParaRPr>
          </a:p>
        </p:txBody>
      </p:sp>
      <p:sp>
        <p:nvSpPr>
          <p:cNvPr id="7" name="TextBox 6">
            <a:extLst>
              <a:ext uri="{FF2B5EF4-FFF2-40B4-BE49-F238E27FC236}">
                <a16:creationId xmlns:a16="http://schemas.microsoft.com/office/drawing/2014/main" id="{3AD5CC6C-5BF9-31C7-19F0-93053380036C}"/>
              </a:ext>
            </a:extLst>
          </p:cNvPr>
          <p:cNvSpPr txBox="1"/>
          <p:nvPr/>
        </p:nvSpPr>
        <p:spPr>
          <a:xfrm>
            <a:off x="385011" y="1196551"/>
            <a:ext cx="11372978" cy="646331"/>
          </a:xfrm>
          <a:prstGeom prst="rect">
            <a:avLst/>
          </a:prstGeom>
          <a:noFill/>
        </p:spPr>
        <p:txBody>
          <a:bodyPr wrap="square">
            <a:spAutoFit/>
          </a:bodyPr>
          <a:lstStyle/>
          <a:p>
            <a:pPr marL="285750" indent="-285750" algn="just">
              <a:buFont typeface="Arial" panose="020B0604020202020204" pitchFamily="34" charset="0"/>
              <a:buChar char="•"/>
            </a:pPr>
            <a:r>
              <a:rPr lang="en-IN" sz="1800" kern="0" dirty="0">
                <a:solidFill>
                  <a:srgbClr val="1F1F1F"/>
                </a:solidFill>
                <a:effectLst/>
                <a:latin typeface="Times New Roman" panose="02020603050405020304" pitchFamily="18" charset="0"/>
                <a:ea typeface="Times New Roman" panose="02020603050405020304" pitchFamily="18" charset="0"/>
              </a:rPr>
              <a:t>The hotel and hospitality business is negotiating the difficult conditions of sustainability, acknowledging its effects on the environment, economy, and culture</a:t>
            </a:r>
            <a:endParaRPr lang="en-IN" dirty="0"/>
          </a:p>
        </p:txBody>
      </p:sp>
      <p:sp>
        <p:nvSpPr>
          <p:cNvPr id="9" name="TextBox 8">
            <a:extLst>
              <a:ext uri="{FF2B5EF4-FFF2-40B4-BE49-F238E27FC236}">
                <a16:creationId xmlns:a16="http://schemas.microsoft.com/office/drawing/2014/main" id="{CC22116A-4803-CB2C-C735-5958EF5DF3AC}"/>
              </a:ext>
            </a:extLst>
          </p:cNvPr>
          <p:cNvSpPr txBox="1"/>
          <p:nvPr/>
        </p:nvSpPr>
        <p:spPr>
          <a:xfrm>
            <a:off x="385011" y="3389490"/>
            <a:ext cx="6067053" cy="646331"/>
          </a:xfrm>
          <a:prstGeom prst="rect">
            <a:avLst/>
          </a:prstGeom>
          <a:noFill/>
        </p:spPr>
        <p:txBody>
          <a:bodyPr wrap="square">
            <a:spAutoFit/>
          </a:bodyPr>
          <a:lstStyle/>
          <a:p>
            <a:pPr marL="285750" indent="-285750">
              <a:buFont typeface="Arial" panose="020B0604020202020204" pitchFamily="34" charset="0"/>
              <a:buChar char="•"/>
            </a:pPr>
            <a:r>
              <a:rPr lang="en-IN" sz="1800" kern="0" dirty="0">
                <a:solidFill>
                  <a:srgbClr val="1F1F1F"/>
                </a:solidFill>
                <a:effectLst/>
                <a:latin typeface="Times New Roman" panose="02020603050405020304" pitchFamily="18" charset="0"/>
                <a:ea typeface="Times New Roman" panose="02020603050405020304" pitchFamily="18" charset="0"/>
              </a:rPr>
              <a:t>Proactive steps taken by this industry, such as the adoption of energy-efficient innovations and sustainable procurement</a:t>
            </a:r>
            <a:endParaRPr lang="en-IN" dirty="0"/>
          </a:p>
        </p:txBody>
      </p:sp>
      <p:sp>
        <p:nvSpPr>
          <p:cNvPr id="11" name="TextBox 10">
            <a:extLst>
              <a:ext uri="{FF2B5EF4-FFF2-40B4-BE49-F238E27FC236}">
                <a16:creationId xmlns:a16="http://schemas.microsoft.com/office/drawing/2014/main" id="{E6FA4276-5F0D-7388-161C-E73F847F0AB6}"/>
              </a:ext>
            </a:extLst>
          </p:cNvPr>
          <p:cNvSpPr txBox="1"/>
          <p:nvPr/>
        </p:nvSpPr>
        <p:spPr>
          <a:xfrm>
            <a:off x="385010" y="5356570"/>
            <a:ext cx="6067054" cy="923330"/>
          </a:xfrm>
          <a:prstGeom prst="rect">
            <a:avLst/>
          </a:prstGeom>
          <a:noFill/>
        </p:spPr>
        <p:txBody>
          <a:bodyPr wrap="square">
            <a:spAutoFit/>
          </a:bodyPr>
          <a:lstStyle/>
          <a:p>
            <a:pPr marL="285750" indent="-285750" algn="just">
              <a:buFont typeface="Arial" panose="020B0604020202020204" pitchFamily="34" charset="0"/>
              <a:buChar char="•"/>
            </a:pPr>
            <a:r>
              <a:rPr lang="en-IN" sz="1800" kern="0" dirty="0">
                <a:solidFill>
                  <a:srgbClr val="1F1F1F"/>
                </a:solidFill>
                <a:effectLst/>
                <a:latin typeface="Times New Roman" panose="02020603050405020304" pitchFamily="18" charset="0"/>
                <a:ea typeface="Times New Roman" panose="02020603050405020304" pitchFamily="18" charset="0"/>
              </a:rPr>
              <a:t>These measures are critical for realising the sector's cohesive and successful future, as they integrate ethical business practises with responsibility </a:t>
            </a:r>
            <a:endParaRPr lang="en-IN" dirty="0"/>
          </a:p>
        </p:txBody>
      </p:sp>
      <p:sp>
        <p:nvSpPr>
          <p:cNvPr id="13" name="TextBox 12">
            <a:extLst>
              <a:ext uri="{FF2B5EF4-FFF2-40B4-BE49-F238E27FC236}">
                <a16:creationId xmlns:a16="http://schemas.microsoft.com/office/drawing/2014/main" id="{0E227B94-116B-F0C2-D7A2-3B9805C30C05}"/>
              </a:ext>
            </a:extLst>
          </p:cNvPr>
          <p:cNvSpPr txBox="1"/>
          <p:nvPr/>
        </p:nvSpPr>
        <p:spPr>
          <a:xfrm>
            <a:off x="8301132" y="6088759"/>
            <a:ext cx="4186989" cy="382281"/>
          </a:xfrm>
          <a:prstGeom prst="rect">
            <a:avLst/>
          </a:prstGeom>
          <a:noFill/>
        </p:spPr>
        <p:txBody>
          <a:bodyPr wrap="square">
            <a:spAutoFit/>
          </a:bodyPr>
          <a:lstStyle/>
          <a:p>
            <a:r>
              <a:rPr lang="en-IN" sz="1800" kern="0" dirty="0">
                <a:solidFill>
                  <a:srgbClr val="1F1F1F"/>
                </a:solidFill>
                <a:effectLst/>
                <a:latin typeface="Times New Roman" panose="02020603050405020304" pitchFamily="18" charset="0"/>
                <a:ea typeface="Times New Roman" panose="02020603050405020304" pitchFamily="18" charset="0"/>
              </a:rPr>
              <a:t>(</a:t>
            </a:r>
            <a:r>
              <a:rPr lang="en-IN" sz="1800" kern="0" dirty="0" err="1">
                <a:solidFill>
                  <a:srgbClr val="1F1F1F"/>
                </a:solidFill>
                <a:effectLst/>
                <a:latin typeface="Times New Roman" panose="02020603050405020304" pitchFamily="18" charset="0"/>
                <a:ea typeface="Times New Roman" panose="02020603050405020304" pitchFamily="18" charset="0"/>
              </a:rPr>
              <a:t>Lamm</a:t>
            </a:r>
            <a:r>
              <a:rPr lang="en-IN" sz="1800" kern="0" dirty="0">
                <a:solidFill>
                  <a:srgbClr val="1F1F1F"/>
                </a:solidFill>
                <a:effectLst/>
                <a:latin typeface="Times New Roman" panose="02020603050405020304" pitchFamily="18" charset="0"/>
                <a:ea typeface="Times New Roman" panose="02020603050405020304" pitchFamily="18" charset="0"/>
              </a:rPr>
              <a:t>, 2021)</a:t>
            </a:r>
            <a:endParaRPr lang="en-IN" dirty="0"/>
          </a:p>
        </p:txBody>
      </p:sp>
    </p:spTree>
    <p:extLst>
      <p:ext uri="{BB962C8B-B14F-4D97-AF65-F5344CB8AC3E}">
        <p14:creationId xmlns:p14="http://schemas.microsoft.com/office/powerpoint/2010/main" val="4870972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4C24DCA-C1DE-1008-B342-0E5DD2CA2ABF}"/>
              </a:ext>
            </a:extLst>
          </p:cNvPr>
          <p:cNvSpPr txBox="1"/>
          <p:nvPr/>
        </p:nvSpPr>
        <p:spPr>
          <a:xfrm>
            <a:off x="5053263" y="-123461"/>
            <a:ext cx="6096000" cy="822789"/>
          </a:xfrm>
          <a:prstGeom prst="rect">
            <a:avLst/>
          </a:prstGeom>
          <a:noFill/>
        </p:spPr>
        <p:txBody>
          <a:bodyPr wrap="square">
            <a:spAutoFit/>
          </a:bodyPr>
          <a:lstStyle/>
          <a:p>
            <a:pPr algn="just">
              <a:lnSpc>
                <a:spcPct val="200000"/>
              </a:lnSpc>
              <a:spcBef>
                <a:spcPts val="2000"/>
              </a:spcBef>
              <a:spcAft>
                <a:spcPts val="600"/>
              </a:spcAft>
            </a:pPr>
            <a:r>
              <a:rPr lang="en-IN" sz="2800" b="1" kern="0" dirty="0">
                <a:effectLst/>
                <a:latin typeface="Times New Roman" panose="02020603050405020304" pitchFamily="18" charset="0"/>
                <a:cs typeface="Arial" panose="020B0604020202020204" pitchFamily="34" charset="0"/>
              </a:rPr>
              <a:t>References</a:t>
            </a:r>
          </a:p>
        </p:txBody>
      </p:sp>
      <p:sp>
        <p:nvSpPr>
          <p:cNvPr id="7" name="TextBox 6">
            <a:extLst>
              <a:ext uri="{FF2B5EF4-FFF2-40B4-BE49-F238E27FC236}">
                <a16:creationId xmlns:a16="http://schemas.microsoft.com/office/drawing/2014/main" id="{3DCB482F-67DE-93DE-7231-A4D19CFACD12}"/>
              </a:ext>
            </a:extLst>
          </p:cNvPr>
          <p:cNvSpPr txBox="1"/>
          <p:nvPr/>
        </p:nvSpPr>
        <p:spPr>
          <a:xfrm>
            <a:off x="143326" y="1084239"/>
            <a:ext cx="11582401" cy="5632311"/>
          </a:xfrm>
          <a:prstGeom prst="rect">
            <a:avLst/>
          </a:prstGeom>
          <a:noFill/>
        </p:spPr>
        <p:txBody>
          <a:bodyPr wrap="square">
            <a:spAutoFit/>
          </a:bodyPr>
          <a:lstStyle/>
          <a:p>
            <a:pPr marL="285750" indent="-285750" algn="just">
              <a:buFont typeface="Arial" panose="020B0604020202020204" pitchFamily="34" charset="0"/>
              <a:buChar char="•"/>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Calisto, M.L., (2021). Environmental sustainability strategies for hotel industry: doing the right thing or doing things right?. Sustainability, 13(18), p.10380.</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IN" sz="1800" dirty="0" err="1">
                <a:effectLst/>
                <a:latin typeface="Times New Roman" panose="02020603050405020304" pitchFamily="18" charset="0"/>
                <a:ea typeface="Times New Roman" panose="02020603050405020304" pitchFamily="18" charset="0"/>
                <a:cs typeface="Times New Roman" panose="02020603050405020304" pitchFamily="18" charset="0"/>
              </a:rPr>
              <a:t>Lamm</a:t>
            </a: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 D.K., (2021). An exploration of sustainable practices in the hospitality industry. Evidence from hotels. International Journal of Environmental Management and Hospitality.</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IN" sz="1800" dirty="0">
                <a:effectLst/>
                <a:latin typeface="Times New Roman" panose="02020603050405020304" pitchFamily="18" charset="0"/>
                <a:ea typeface="Arial" panose="020B0604020202020204" pitchFamily="34" charset="0"/>
                <a:cs typeface="Arial" panose="020B0604020202020204" pitchFamily="34" charset="0"/>
              </a:rPr>
              <a:t>Milo, S., (2022). Implementing Sustainability Into The Hospitality Industry. [Online]Available at: https://www.forbes.com/sites/forbesbusinesscouncil/2022/09/29/implementing-sustainability-into-the-hospitality-industry/?sh=14205cee6c30 [Accessed 3 November 2023].</a:t>
            </a:r>
          </a:p>
          <a:p>
            <a:pPr marL="285750" indent="-285750" algn="just">
              <a:buFont typeface="Arial" panose="020B0604020202020204" pitchFamily="34" charset="0"/>
              <a:buChar char="•"/>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Moise, M.E., 2021. “Green” practices of functional value, guest satisfaction and loyalty. Global Journal of Hospitality and Hotels, 4(5), pp.722-738.</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Silva, G.M. (2021). Sustainability practices in hospitality: Case study of a hotel. Sustainability, 13(6), p.3164.</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IN" sz="1800" dirty="0" err="1">
                <a:effectLst/>
                <a:latin typeface="Times New Roman" panose="02020603050405020304" pitchFamily="18" charset="0"/>
                <a:ea typeface="Times New Roman" panose="02020603050405020304" pitchFamily="18" charset="0"/>
                <a:cs typeface="Times New Roman" panose="02020603050405020304" pitchFamily="18" charset="0"/>
              </a:rPr>
              <a:t>Soosan</a:t>
            </a: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 A., (2019). Investigating sustainable practices in hotel industry-from various perspective: Evidence from a Hospitality Industry. Sustainability, 11(23), p.6556.</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IN" sz="1800" dirty="0">
                <a:effectLst/>
                <a:latin typeface="Times New Roman" panose="02020603050405020304" pitchFamily="18" charset="0"/>
                <a:ea typeface="Arial" panose="020B0604020202020204" pitchFamily="34" charset="0"/>
                <a:cs typeface="Arial" panose="020B0604020202020204" pitchFamily="34" charset="0"/>
              </a:rPr>
              <a:t>Stan, J., (2023). Tripple Bottom Line. [Online]Available at: https://www.forbes.com/sites/jeroenkrbaijenbrink/2019/12/10/what-the-3ps-of-the-triple-bottom-line-theory/?sh=31265c2d5143 [Accessed 3 November 2023].</a:t>
            </a:r>
          </a:p>
          <a:p>
            <a:pPr marL="285750" indent="-285750" algn="just">
              <a:buFont typeface="Arial" panose="020B0604020202020204" pitchFamily="34" charset="0"/>
              <a:buChar char="•"/>
            </a:pPr>
            <a:r>
              <a:rPr lang="en-IN" sz="1800" dirty="0" err="1">
                <a:effectLst/>
                <a:latin typeface="Times New Roman" panose="02020603050405020304" pitchFamily="18" charset="0"/>
                <a:ea typeface="Times New Roman" panose="02020603050405020304" pitchFamily="18" charset="0"/>
                <a:cs typeface="Times New Roman" panose="02020603050405020304" pitchFamily="18" charset="0"/>
              </a:rPr>
              <a:t>Wattar</a:t>
            </a: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 K.M., 2019. The role of integrating hotel sustainability practices to enhance Hotel Financial Performance. Global Journal of Hospitality, Tourism and Hospitality, 8(5), pp.1-16.</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IN" sz="1800" dirty="0" err="1">
                <a:effectLst/>
                <a:latin typeface="Times New Roman" panose="02020603050405020304" pitchFamily="18" charset="0"/>
                <a:ea typeface="Arial" panose="020B0604020202020204" pitchFamily="34" charset="0"/>
                <a:cs typeface="Arial" panose="020B0604020202020204" pitchFamily="34" charset="0"/>
              </a:rPr>
              <a:t>Wheley</a:t>
            </a:r>
            <a:r>
              <a:rPr lang="en-IN" sz="1800" dirty="0">
                <a:effectLst/>
                <a:latin typeface="Times New Roman" panose="02020603050405020304" pitchFamily="18" charset="0"/>
                <a:ea typeface="Arial" panose="020B0604020202020204" pitchFamily="34" charset="0"/>
                <a:cs typeface="Arial" panose="020B0604020202020204" pitchFamily="34" charset="0"/>
              </a:rPr>
              <a:t>, S., (2023). </a:t>
            </a:r>
            <a:r>
              <a:rPr lang="en-IN" sz="1800" dirty="0" err="1">
                <a:effectLst/>
                <a:latin typeface="Times New Roman" panose="02020603050405020304" pitchFamily="18" charset="0"/>
                <a:ea typeface="Arial" panose="020B0604020202020204" pitchFamily="34" charset="0"/>
                <a:cs typeface="Arial" panose="020B0604020202020204" pitchFamily="34" charset="0"/>
              </a:rPr>
              <a:t>Sustaianability</a:t>
            </a:r>
            <a:r>
              <a:rPr lang="en-IN" sz="1800" dirty="0">
                <a:effectLst/>
                <a:latin typeface="Times New Roman" panose="02020603050405020304" pitchFamily="18" charset="0"/>
                <a:ea typeface="Arial" panose="020B0604020202020204" pitchFamily="34" charset="0"/>
                <a:cs typeface="Arial" panose="020B0604020202020204" pitchFamily="34" charset="0"/>
              </a:rPr>
              <a:t> lessons from eco-friendly hotels. [Online]Available at: https://www.forbes.com/sites/michellemartin/2018/05/30/6-sustainability-lessons-from-this-eco-friendly-hotels/?sh=1aa43f731390 [Accessed 3 November 2023].</a:t>
            </a:r>
          </a:p>
        </p:txBody>
      </p:sp>
    </p:spTree>
    <p:extLst>
      <p:ext uri="{BB962C8B-B14F-4D97-AF65-F5344CB8AC3E}">
        <p14:creationId xmlns:p14="http://schemas.microsoft.com/office/powerpoint/2010/main" val="38664496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3606</Words>
  <Application>Microsoft Office PowerPoint</Application>
  <PresentationFormat>Ecran lat</PresentationFormat>
  <Paragraphs>151</Paragraphs>
  <Slides>15</Slides>
  <Notes>13</Notes>
  <HiddenSlides>0</HiddenSlides>
  <MMClips>0</MMClips>
  <ScaleCrop>false</ScaleCrop>
  <HeadingPairs>
    <vt:vector size="4" baseType="variant">
      <vt:variant>
        <vt:lpstr>Temă</vt:lpstr>
      </vt:variant>
      <vt:variant>
        <vt:i4>1</vt:i4>
      </vt:variant>
      <vt:variant>
        <vt:lpstr>Titluri diapozitive</vt:lpstr>
      </vt:variant>
      <vt:variant>
        <vt:i4>15</vt:i4>
      </vt:variant>
    </vt:vector>
  </HeadingPairs>
  <TitlesOfParts>
    <vt:vector size="16" baseType="lpstr">
      <vt:lpstr>Office Theme</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Corina Iordan (2021277)</cp:lastModifiedBy>
  <cp:revision>3</cp:revision>
  <dcterms:created xsi:type="dcterms:W3CDTF">2023-11-06T07:59:06Z</dcterms:created>
  <dcterms:modified xsi:type="dcterms:W3CDTF">2023-11-08T20:22:35Z</dcterms:modified>
</cp:coreProperties>
</file>